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erriweather Light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Vidaloka"/>
      <p:regular r:id="rId42"/>
    </p:embeddedFont>
    <p:embeddedFont>
      <p:font typeface="Russo One"/>
      <p:regular r:id="rId43"/>
    </p:embeddedFont>
    <p:embeddedFont>
      <p:font typeface="Mako"/>
      <p:regular r:id="rId44"/>
    </p:embeddedFont>
    <p:embeddedFont>
      <p:font typeface="Crimson Text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Vidaloka-regular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Mako-regular.fntdata"/><Relationship Id="rId43" Type="http://schemas.openxmlformats.org/officeDocument/2006/relationships/font" Target="fonts/RussoOne-regular.fntdata"/><Relationship Id="rId46" Type="http://schemas.openxmlformats.org/officeDocument/2006/relationships/font" Target="fonts/CrimsonText-bold.fntdata"/><Relationship Id="rId45" Type="http://schemas.openxmlformats.org/officeDocument/2006/relationships/font" Target="fonts/CrimsonTex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rimsonText-boldItalic.fntdata"/><Relationship Id="rId47" Type="http://schemas.openxmlformats.org/officeDocument/2006/relationships/font" Target="fonts/CrimsonText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Light-bold.fntdata"/><Relationship Id="rId30" Type="http://schemas.openxmlformats.org/officeDocument/2006/relationships/font" Target="fonts/MerriweatherLight-regular.fntdata"/><Relationship Id="rId33" Type="http://schemas.openxmlformats.org/officeDocument/2006/relationships/font" Target="fonts/MerriweatherLight-boldItalic.fntdata"/><Relationship Id="rId32" Type="http://schemas.openxmlformats.org/officeDocument/2006/relationships/font" Target="fonts/MerriweatherLight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cb3f19ee4b_2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cb3f19ee4b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b93e890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b93e890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cb3f19ee4b_2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cb3f19ee4b_2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cb3f19ee4b_2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cb3f19ee4b_2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cb3f19ee4b_2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cb3f19ee4b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cbb93069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cbb93069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bb93069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bb93069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cbb93069c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cbb93069c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cbb93069c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cbb93069c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cbb93069c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cbb93069c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cb3f19ee4b_2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cb3f19ee4b_2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cbb93069c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cbb93069c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cbb93069c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cbb93069c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cbb93069c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cbb93069c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cbb93069c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cbb93069c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cb3f19ee4b_2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cb3f19ee4b_2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cb3f19ee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cb3f19ee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cb3f19ee4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cb3f19ee4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cb3f19ee4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cb3f19ee4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cb3f19ee4b_2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cb3f19ee4b_2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cb3f19ee4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cb3f19ee4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cb3f19ee4b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cb3f19ee4b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b3f19ee4b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b3f19ee4b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pt-P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pt-PT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P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pt-PT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P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pt-PT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lipapa/markdown-cv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example@example.com" TargetMode="External"/><Relationship Id="rId4" Type="http://schemas.openxmlformats.org/officeDocument/2006/relationships/hyperlink" Target="https://example.com" TargetMode="External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uropa.eu/europass/en/create-europass-cv" TargetMode="External"/><Relationship Id="rId4" Type="http://schemas.openxmlformats.org/officeDocument/2006/relationships/hyperlink" Target="https://www.cienciavitae.pt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up201806593@fe.up.pt" TargetMode="External"/><Relationship Id="rId4" Type="http://schemas.openxmlformats.org/officeDocument/2006/relationships/hyperlink" Target="mailto:up2018065@fe.up.pt" TargetMode="External"/><Relationship Id="rId5" Type="http://schemas.openxmlformats.org/officeDocument/2006/relationships/hyperlink" Target="mailto:up201806560@fe.up.p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300"/>
              <a:t>CV Maker – group 2</a:t>
            </a:r>
            <a:endParaRPr sz="63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Markdown CV editor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 representation</a:t>
            </a:r>
            <a:endParaRPr/>
          </a:p>
        </p:txBody>
      </p:sp>
      <p:sp>
        <p:nvSpPr>
          <p:cNvPr id="533" name="Google Shape;533;p63"/>
          <p:cNvSpPr txBox="1"/>
          <p:nvPr>
            <p:ph idx="1" type="body"/>
          </p:nvPr>
        </p:nvSpPr>
        <p:spPr>
          <a:xfrm>
            <a:off x="713250" y="1272925"/>
            <a:ext cx="5803800" cy="3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Editor that emulates the look of the final CV.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Has custom icons for most content;		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Heavy usage of </a:t>
            </a:r>
            <a:r>
              <a:rPr i="1" lang="pt-PT" sz="1100"/>
              <a:t>containers</a:t>
            </a:r>
            <a:r>
              <a:rPr lang="pt-PT" sz="1100"/>
              <a:t> (instead of </a:t>
            </a:r>
            <a:r>
              <a:rPr i="1" lang="pt-PT" sz="1100"/>
              <a:t>nodes</a:t>
            </a:r>
            <a:r>
              <a:rPr lang="pt-PT" sz="1100"/>
              <a:t>) 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 sz="1100"/>
              <a:t>Provides the </a:t>
            </a:r>
            <a:r>
              <a:rPr i="1" lang="pt-PT" sz="1100"/>
              <a:t>square</a:t>
            </a:r>
            <a:r>
              <a:rPr lang="pt-PT" sz="1100"/>
              <a:t> look;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Properties can be edited when clicking on the object;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Clicking objects shows the available context tools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 sz="1100"/>
              <a:t>e.g., for creating child objects;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 sz="1100"/>
              <a:t>Tools that can’t be used at a certain time are hidden;</a:t>
            </a:r>
            <a:endParaRPr sz="1100"/>
          </a:p>
        </p:txBody>
      </p:sp>
      <p:pic>
        <p:nvPicPr>
          <p:cNvPr id="534" name="Google Shape;5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900" y="691812"/>
            <a:ext cx="1616750" cy="41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 representation – design choices</a:t>
            </a:r>
            <a:endParaRPr/>
          </a:p>
        </p:txBody>
      </p:sp>
      <p:sp>
        <p:nvSpPr>
          <p:cNvPr id="540" name="Google Shape;540;p64"/>
          <p:cNvSpPr txBox="1"/>
          <p:nvPr>
            <p:ph idx="1" type="body"/>
          </p:nvPr>
        </p:nvSpPr>
        <p:spPr>
          <a:xfrm>
            <a:off x="713250" y="1272925"/>
            <a:ext cx="7717500" cy="22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solidFill>
                  <a:schemeClr val="dk1"/>
                </a:solidFill>
              </a:rPr>
              <a:t>There is a Java service for obtaining the list of sections.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solidFill>
                  <a:schemeClr val="dk1"/>
                </a:solidFill>
              </a:rPr>
              <a:t>Containers c</a:t>
            </a:r>
            <a:r>
              <a:rPr lang="pt-PT" sz="1400">
                <a:solidFill>
                  <a:schemeClr val="dk1"/>
                </a:solidFill>
              </a:rPr>
              <a:t>ause problems when adding children:</a:t>
            </a:r>
            <a:endParaRPr sz="1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>
                <a:solidFill>
                  <a:schemeClr val="dk1"/>
                </a:solidFill>
              </a:rPr>
              <a:t>E.g., subsections.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>
                <a:solidFill>
                  <a:schemeClr val="dk1"/>
                </a:solidFill>
              </a:rPr>
              <a:t>All sections need an empty/invisible node representing themselves;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PT" sz="1400">
                <a:solidFill>
                  <a:schemeClr val="dk1"/>
                </a:solidFill>
              </a:rPr>
              <a:t>When creating an object with multiple possible types, the user is presented with a dialogue box: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38" y="3571050"/>
            <a:ext cx="6869126" cy="12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Textual representation</a:t>
            </a:r>
            <a:endParaRPr/>
          </a:p>
        </p:txBody>
      </p:sp>
      <p:sp>
        <p:nvSpPr>
          <p:cNvPr id="547" name="Google Shape;547;p65"/>
          <p:cNvSpPr txBox="1"/>
          <p:nvPr>
            <p:ph idx="1" type="body"/>
          </p:nvPr>
        </p:nvSpPr>
        <p:spPr>
          <a:xfrm>
            <a:off x="713250" y="1272925"/>
            <a:ext cx="5596500" cy="3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 textual representation follows the Markdown format: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Great for the web;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Easy to convert to other formats (e.g. PDF);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Inspired by </a:t>
            </a:r>
            <a:r>
              <a:rPr lang="pt-PT" sz="1400" u="sng">
                <a:solidFill>
                  <a:schemeClr val="hlink"/>
                </a:solidFill>
                <a:hlinkClick r:id="rId3"/>
              </a:rPr>
              <a:t>markdown-cv</a:t>
            </a:r>
            <a:r>
              <a:rPr lang="pt-PT" sz="1400"/>
              <a:t>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Automatically generate and host a website for the CV on GitHub;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Easy to extend with new styles/variations;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 sections are just sections in Markdown: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Subsections are one-level lower section inside their parent;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Content is usually a series of bullet-points.</a:t>
            </a:r>
            <a:endParaRPr sz="1100"/>
          </a:p>
        </p:txBody>
      </p:sp>
      <p:pic>
        <p:nvPicPr>
          <p:cNvPr id="548" name="Google Shape;548;p65"/>
          <p:cNvPicPr preferRelativeResize="0"/>
          <p:nvPr/>
        </p:nvPicPr>
        <p:blipFill rotWithShape="1">
          <a:blip r:embed="rId4">
            <a:alphaModFix/>
          </a:blip>
          <a:srcRect b="0" l="0" r="21297" t="0"/>
          <a:stretch/>
        </p:blipFill>
        <p:spPr>
          <a:xfrm>
            <a:off x="6054854" y="1050850"/>
            <a:ext cx="2679847" cy="37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Textual representation – continued</a:t>
            </a:r>
            <a:endParaRPr/>
          </a:p>
        </p:txBody>
      </p:sp>
      <p:sp>
        <p:nvSpPr>
          <p:cNvPr id="554" name="Google Shape;554;p6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Contact information shows as links with the appropriate prefix, e.g.: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Phone number: tel:+351-919191919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Email: </a:t>
            </a:r>
            <a:r>
              <a:rPr lang="pt-PT" sz="1100" u="sng">
                <a:solidFill>
                  <a:schemeClr val="hlink"/>
                </a:solidFill>
                <a:hlinkClick r:id="rId3"/>
              </a:rPr>
              <a:t>mailto:example@example.com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Personal pages: </a:t>
            </a:r>
            <a:r>
              <a:rPr lang="pt-PT" sz="1100" u="sng">
                <a:solidFill>
                  <a:schemeClr val="hlink"/>
                </a:solidFill>
                <a:hlinkClick r:id="rId4"/>
              </a:rPr>
              <a:t>https://example.com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Language skills are grouped in a table (see image below).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Contain the proficiency level for each component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Images are embedded in the textual representation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Other files are represented as links</a:t>
            </a:r>
            <a:endParaRPr sz="1400"/>
          </a:p>
        </p:txBody>
      </p:sp>
      <p:pic>
        <p:nvPicPr>
          <p:cNvPr id="555" name="Google Shape;55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002" y="3693225"/>
            <a:ext cx="4587949" cy="8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Textual representation – Java services</a:t>
            </a:r>
            <a:endParaRPr/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713250" y="1272925"/>
            <a:ext cx="4358700" cy="3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Java service for the </a:t>
            </a:r>
            <a:r>
              <a:rPr i="1" lang="pt-PT" sz="1400"/>
              <a:t>PhoneNumber</a:t>
            </a:r>
            <a:r>
              <a:rPr lang="pt-PT" sz="1400"/>
              <a:t> Enum: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The value of the Enum is the country-code;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Cannot access the value of the enum in Acceleo (only in Java);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Java service to format dates into a more readable format: 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yyyy-mm-dd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Java service to show the </a:t>
            </a:r>
            <a:r>
              <a:rPr i="1" lang="pt-PT" sz="1400"/>
              <a:t>HardSkill </a:t>
            </a:r>
            <a:r>
              <a:rPr lang="pt-PT" sz="1400"/>
              <a:t>skill level as a sequence of 5-stars: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Similar to the 5-star rating system (popular in ecommerce);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Shows the proficiency level from 0.0 to 5.0;</a:t>
            </a:r>
            <a:endParaRPr sz="1100"/>
          </a:p>
        </p:txBody>
      </p:sp>
      <p:pic>
        <p:nvPicPr>
          <p:cNvPr id="562" name="Google Shape;562;p67"/>
          <p:cNvPicPr preferRelativeResize="0"/>
          <p:nvPr/>
        </p:nvPicPr>
        <p:blipFill rotWithShape="1">
          <a:blip r:embed="rId3">
            <a:alphaModFix/>
          </a:blip>
          <a:srcRect b="10018" l="6902" r="6920" t="5005"/>
          <a:stretch/>
        </p:blipFill>
        <p:spPr>
          <a:xfrm>
            <a:off x="5071950" y="1488775"/>
            <a:ext cx="3975049" cy="2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511850" y="1918076"/>
            <a:ext cx="61203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700"/>
              <a:t>Examples</a:t>
            </a:r>
            <a:endParaRPr sz="3700"/>
          </a:p>
        </p:txBody>
      </p:sp>
      <p:sp>
        <p:nvSpPr>
          <p:cNvPr id="568" name="Google Shape;568;p68"/>
          <p:cNvSpPr txBox="1"/>
          <p:nvPr>
            <p:ph idx="1" type="subTitle"/>
          </p:nvPr>
        </p:nvSpPr>
        <p:spPr>
          <a:xfrm>
            <a:off x="1511850" y="2850424"/>
            <a:ext cx="61203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Textual and Graphical representations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/>
          <p:nvPr>
            <p:ph type="title"/>
          </p:nvPr>
        </p:nvSpPr>
        <p:spPr>
          <a:xfrm>
            <a:off x="464800" y="331725"/>
            <a:ext cx="81078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Ricardo Fontão’s CV - model instance</a:t>
            </a:r>
            <a:endParaRPr/>
          </a:p>
        </p:txBody>
      </p:sp>
      <p:pic>
        <p:nvPicPr>
          <p:cNvPr id="574" name="Google Shape;57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0" y="1046500"/>
            <a:ext cx="3476350" cy="36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950" y="1521525"/>
            <a:ext cx="4353550" cy="29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0"/>
          <p:cNvSpPr txBox="1"/>
          <p:nvPr>
            <p:ph type="title"/>
          </p:nvPr>
        </p:nvSpPr>
        <p:spPr>
          <a:xfrm>
            <a:off x="1043725" y="1667703"/>
            <a:ext cx="3123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Ricardo Fontão’s CV</a:t>
            </a:r>
            <a:endParaRPr/>
          </a:p>
        </p:txBody>
      </p:sp>
      <p:sp>
        <p:nvSpPr>
          <p:cNvPr id="581" name="Google Shape;581;p70"/>
          <p:cNvSpPr txBox="1"/>
          <p:nvPr>
            <p:ph idx="1" type="subTitle"/>
          </p:nvPr>
        </p:nvSpPr>
        <p:spPr>
          <a:xfrm>
            <a:off x="1043725" y="2992197"/>
            <a:ext cx="3013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PT"/>
              <a:t>Graphical</a:t>
            </a:r>
            <a:r>
              <a:rPr lang="pt-PT"/>
              <a:t> Representation</a:t>
            </a:r>
            <a:endParaRPr/>
          </a:p>
        </p:txBody>
      </p:sp>
      <p:pic>
        <p:nvPicPr>
          <p:cNvPr id="582" name="Google Shape;58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450" y="407350"/>
            <a:ext cx="2396500" cy="43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109" y="407350"/>
            <a:ext cx="2636791" cy="43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1"/>
          <p:cNvSpPr txBox="1"/>
          <p:nvPr>
            <p:ph type="title"/>
          </p:nvPr>
        </p:nvSpPr>
        <p:spPr>
          <a:xfrm>
            <a:off x="1043725" y="1667703"/>
            <a:ext cx="3123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Ricardo Fontão’s CV</a:t>
            </a:r>
            <a:endParaRPr/>
          </a:p>
        </p:txBody>
      </p:sp>
      <p:sp>
        <p:nvSpPr>
          <p:cNvPr id="589" name="Google Shape;589;p71"/>
          <p:cNvSpPr txBox="1"/>
          <p:nvPr>
            <p:ph idx="1" type="subTitle"/>
          </p:nvPr>
        </p:nvSpPr>
        <p:spPr>
          <a:xfrm>
            <a:off x="1043725" y="2992197"/>
            <a:ext cx="3013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PT"/>
              <a:t>Textual Representation</a:t>
            </a:r>
            <a:endParaRPr/>
          </a:p>
        </p:txBody>
      </p:sp>
      <p:pic>
        <p:nvPicPr>
          <p:cNvPr id="590" name="Google Shape;59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050" y="474737"/>
            <a:ext cx="3664950" cy="41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699" y="439887"/>
            <a:ext cx="4156100" cy="426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00" y="535900"/>
            <a:ext cx="4389900" cy="40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Develop metamodel for CVs: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</a:t>
            </a:r>
            <a:r>
              <a:rPr lang="pt-PT" sz="1100"/>
              <a:t>upport any type of CV (as many types as possible);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Contain standardized sections;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Provide as much freedom as possible to the user;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Inspired by </a:t>
            </a:r>
            <a:r>
              <a:rPr lang="pt-PT" sz="1400" u="sng">
                <a:solidFill>
                  <a:schemeClr val="hlink"/>
                </a:solidFill>
                <a:hlinkClick r:id="rId3"/>
              </a:rPr>
              <a:t>Europass</a:t>
            </a:r>
            <a:r>
              <a:rPr lang="pt-PT" sz="1400"/>
              <a:t> </a:t>
            </a:r>
            <a:r>
              <a:rPr lang="pt-PT" sz="1400"/>
              <a:t>and </a:t>
            </a:r>
            <a:r>
              <a:rPr lang="pt-PT" sz="1400" u="sng">
                <a:solidFill>
                  <a:schemeClr val="hlink"/>
                </a:solidFill>
                <a:hlinkClick r:id="rId4"/>
              </a:rPr>
              <a:t>Ciência Vitae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Develop an editor for CVs complying with the metamodel: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Should be as </a:t>
            </a:r>
            <a:r>
              <a:rPr i="1" lang="pt-PT" sz="1100"/>
              <a:t>visual </a:t>
            </a:r>
            <a:r>
              <a:rPr lang="pt-PT" sz="1100"/>
              <a:t>as possible;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Must support everything that is possible to do with the metamodel;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Generate text documents from the models: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Use Markdown format;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Popular format on the web;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Multiple projects and tools to move from Markdown to other formats;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3"/>
          <p:cNvSpPr txBox="1"/>
          <p:nvPr>
            <p:ph type="title"/>
          </p:nvPr>
        </p:nvSpPr>
        <p:spPr>
          <a:xfrm>
            <a:off x="1043725" y="1462150"/>
            <a:ext cx="22887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 Barros</a:t>
            </a:r>
            <a:r>
              <a:rPr lang="pt-PT"/>
              <a:t>’ CV</a:t>
            </a:r>
            <a:endParaRPr/>
          </a:p>
        </p:txBody>
      </p:sp>
      <p:sp>
        <p:nvSpPr>
          <p:cNvPr id="602" name="Google Shape;602;p73"/>
          <p:cNvSpPr txBox="1"/>
          <p:nvPr>
            <p:ph idx="1" type="subTitle"/>
          </p:nvPr>
        </p:nvSpPr>
        <p:spPr>
          <a:xfrm>
            <a:off x="1043725" y="2671911"/>
            <a:ext cx="3013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PT"/>
              <a:t>Model instance</a:t>
            </a:r>
            <a:endParaRPr/>
          </a:p>
        </p:txBody>
      </p:sp>
      <p:pic>
        <p:nvPicPr>
          <p:cNvPr id="603" name="Google Shape;60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050" y="518200"/>
            <a:ext cx="3013500" cy="410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801" y="518200"/>
            <a:ext cx="2904350" cy="41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4"/>
          <p:cNvSpPr txBox="1"/>
          <p:nvPr>
            <p:ph type="title"/>
          </p:nvPr>
        </p:nvSpPr>
        <p:spPr>
          <a:xfrm>
            <a:off x="1043725" y="1462150"/>
            <a:ext cx="22887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 Barros’ CV</a:t>
            </a:r>
            <a:endParaRPr/>
          </a:p>
        </p:txBody>
      </p:sp>
      <p:sp>
        <p:nvSpPr>
          <p:cNvPr id="610" name="Google Shape;610;p74"/>
          <p:cNvSpPr txBox="1"/>
          <p:nvPr>
            <p:ph idx="1" type="subTitle"/>
          </p:nvPr>
        </p:nvSpPr>
        <p:spPr>
          <a:xfrm>
            <a:off x="1043725" y="2671911"/>
            <a:ext cx="3013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PT"/>
              <a:t>Graphical representation</a:t>
            </a:r>
            <a:endParaRPr/>
          </a:p>
        </p:txBody>
      </p:sp>
      <p:pic>
        <p:nvPicPr>
          <p:cNvPr id="611" name="Google Shape;611;p74"/>
          <p:cNvPicPr preferRelativeResize="0"/>
          <p:nvPr/>
        </p:nvPicPr>
        <p:blipFill rotWithShape="1">
          <a:blip r:embed="rId3">
            <a:alphaModFix/>
          </a:blip>
          <a:srcRect b="1139" l="0" r="0" t="-1140"/>
          <a:stretch/>
        </p:blipFill>
        <p:spPr>
          <a:xfrm>
            <a:off x="3720387" y="256163"/>
            <a:ext cx="1777625" cy="456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576" y="308125"/>
            <a:ext cx="1750349" cy="452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925" y="3840875"/>
            <a:ext cx="1823825" cy="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5"/>
          <p:cNvSpPr txBox="1"/>
          <p:nvPr>
            <p:ph type="title"/>
          </p:nvPr>
        </p:nvSpPr>
        <p:spPr>
          <a:xfrm>
            <a:off x="1043725" y="1462150"/>
            <a:ext cx="22887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 Barros’ CV</a:t>
            </a:r>
            <a:endParaRPr/>
          </a:p>
        </p:txBody>
      </p:sp>
      <p:sp>
        <p:nvSpPr>
          <p:cNvPr id="619" name="Google Shape;619;p75"/>
          <p:cNvSpPr txBox="1"/>
          <p:nvPr>
            <p:ph idx="1" type="subTitle"/>
          </p:nvPr>
        </p:nvSpPr>
        <p:spPr>
          <a:xfrm>
            <a:off x="1043725" y="2671911"/>
            <a:ext cx="3013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PT"/>
              <a:t>Textual </a:t>
            </a:r>
            <a:r>
              <a:rPr lang="pt-PT"/>
              <a:t>representation</a:t>
            </a:r>
            <a:endParaRPr/>
          </a:p>
        </p:txBody>
      </p:sp>
      <p:pic>
        <p:nvPicPr>
          <p:cNvPr id="620" name="Google Shape;62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126" y="369375"/>
            <a:ext cx="2563850" cy="44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576" y="649675"/>
            <a:ext cx="2518225" cy="366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13" y="298875"/>
            <a:ext cx="3147650" cy="454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662" y="2037600"/>
            <a:ext cx="36290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Thank you for listening</a:t>
            </a:r>
            <a:endParaRPr/>
          </a:p>
        </p:txBody>
      </p:sp>
      <p:sp>
        <p:nvSpPr>
          <p:cNvPr id="633" name="Google Shape;633;p77"/>
          <p:cNvSpPr txBox="1"/>
          <p:nvPr>
            <p:ph idx="1" type="subTitle"/>
          </p:nvPr>
        </p:nvSpPr>
        <p:spPr>
          <a:xfrm>
            <a:off x="1040000" y="3377100"/>
            <a:ext cx="70641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presentation by: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Ana Inês Oliveira de Barros – </a:t>
            </a:r>
            <a:r>
              <a:rPr lang="pt-PT" sz="1400" u="sng">
                <a:solidFill>
                  <a:schemeClr val="hlink"/>
                </a:solidFill>
                <a:hlinkClick r:id="rId3"/>
              </a:rPr>
              <a:t>up201806593@fe.up.pt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João Alexandre Lobo Cardoso – </a:t>
            </a:r>
            <a:r>
              <a:rPr lang="pt-PT" sz="1400" u="sng">
                <a:solidFill>
                  <a:schemeClr val="hlink"/>
                </a:solidFill>
                <a:hlinkClick r:id="rId4"/>
              </a:rPr>
              <a:t>up201806531@fe.up.pt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João de Jesus Costa – </a:t>
            </a:r>
            <a:r>
              <a:rPr lang="pt-PT" sz="1400" u="sng">
                <a:solidFill>
                  <a:schemeClr val="hlink"/>
                </a:solidFill>
                <a:hlinkClick r:id="rId5"/>
              </a:rPr>
              <a:t>up201806560@fe.up.pt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Metamodel overview</a:t>
            </a:r>
            <a:endParaRPr/>
          </a:p>
        </p:txBody>
      </p:sp>
      <p:pic>
        <p:nvPicPr>
          <p:cNvPr id="485" name="Google Shape;4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0" y="1272913"/>
            <a:ext cx="8698700" cy="325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713225" y="445025"/>
            <a:ext cx="61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Metamodel concepts – Sections</a:t>
            </a:r>
            <a:endParaRPr/>
          </a:p>
        </p:txBody>
      </p:sp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713250" y="1272925"/>
            <a:ext cx="4266900" cy="31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 CVs are </a:t>
            </a:r>
            <a:r>
              <a:rPr i="1" lang="pt-PT" sz="1400"/>
              <a:t>section-oriented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CV contains  a </a:t>
            </a:r>
            <a:r>
              <a:rPr i="1" lang="pt-PT" sz="1400"/>
              <a:t>SectionLayer </a:t>
            </a:r>
            <a:r>
              <a:rPr lang="pt-PT" sz="1400"/>
              <a:t>which contains all sections.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Only the </a:t>
            </a:r>
            <a:r>
              <a:rPr i="1" lang="pt-PT" sz="1400"/>
              <a:t>IdentificationSection </a:t>
            </a:r>
            <a:r>
              <a:rPr lang="pt-PT" sz="1400"/>
              <a:t>is mandatory.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pt-PT" sz="1400"/>
              <a:t>Section </a:t>
            </a:r>
            <a:r>
              <a:rPr lang="pt-PT" sz="1400"/>
              <a:t>extends </a:t>
            </a:r>
            <a:r>
              <a:rPr i="1" lang="pt-PT" sz="1400"/>
              <a:t>SectionContainer </a:t>
            </a:r>
            <a:endParaRPr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>
                <a:solidFill>
                  <a:schemeClr val="dk1"/>
                </a:solidFill>
              </a:rPr>
              <a:t>A section can contain subsections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92" name="Google Shape;4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150" y="1653539"/>
            <a:ext cx="3925499" cy="240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713225" y="445025"/>
            <a:ext cx="61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Metamodel concepts – Sections</a:t>
            </a:r>
            <a:endParaRPr/>
          </a:p>
        </p:txBody>
      </p:sp>
      <p:sp>
        <p:nvSpPr>
          <p:cNvPr id="498" name="Google Shape;498;p58"/>
          <p:cNvSpPr txBox="1"/>
          <p:nvPr>
            <p:ph idx="1" type="body"/>
          </p:nvPr>
        </p:nvSpPr>
        <p:spPr>
          <a:xfrm>
            <a:off x="713250" y="1272925"/>
            <a:ext cx="5209500" cy="31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</a:t>
            </a:r>
            <a:r>
              <a:rPr lang="pt-PT" sz="1400"/>
              <a:t>ections contain any number of subsections.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Can recurse indefinitely.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Subsections are sections and can contain sub-subsections.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Sections can’t contain themselves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Used OCL for constraint.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Sections and their content can be ordered.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Extend the </a:t>
            </a:r>
            <a:r>
              <a:rPr i="1" lang="pt-PT" sz="1100"/>
              <a:t>Orderable </a:t>
            </a:r>
            <a:r>
              <a:rPr lang="pt-PT" sz="1100"/>
              <a:t>class</a:t>
            </a:r>
            <a:r>
              <a:rPr i="1" lang="pt-PT" sz="1100"/>
              <a:t>.</a:t>
            </a:r>
            <a:endParaRPr i="1" sz="1100"/>
          </a:p>
        </p:txBody>
      </p:sp>
      <p:pic>
        <p:nvPicPr>
          <p:cNvPr id="499" name="Google Shape;4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225" y="1628237"/>
            <a:ext cx="3268826" cy="24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/>
          <p:nvPr>
            <p:ph type="title"/>
          </p:nvPr>
        </p:nvSpPr>
        <p:spPr>
          <a:xfrm>
            <a:off x="713225" y="445025"/>
            <a:ext cx="72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Metamodel concepts – Content ordering</a:t>
            </a:r>
            <a:endParaRPr/>
          </a:p>
        </p:txBody>
      </p:sp>
      <p:sp>
        <p:nvSpPr>
          <p:cNvPr id="505" name="Google Shape;505;p59"/>
          <p:cNvSpPr txBox="1"/>
          <p:nvPr>
            <p:ph idx="1" type="body"/>
          </p:nvPr>
        </p:nvSpPr>
        <p:spPr>
          <a:xfrm>
            <a:off x="713250" y="1272925"/>
            <a:ext cx="7112700" cy="3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Both section and the content inside them can be ordered.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They are ordered in relation to their siblin</a:t>
            </a:r>
            <a:r>
              <a:rPr lang="pt-PT" sz="1400"/>
              <a:t>gs: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The children of a parent;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Single-level ordering;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 Identification section is not orderable: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It is always the first section on the document.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Predefined content is not </a:t>
            </a:r>
            <a:r>
              <a:rPr i="1" lang="pt-PT" sz="1400"/>
              <a:t>manually </a:t>
            </a:r>
            <a:r>
              <a:rPr lang="pt-PT" sz="1400"/>
              <a:t>orderable: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E.g., work experiences are always ordered from newest to oldest.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This is the standard and should make it easier for users when updating their CV.</a:t>
            </a:r>
            <a:endParaRPr sz="1100"/>
          </a:p>
        </p:txBody>
      </p:sp>
      <p:pic>
        <p:nvPicPr>
          <p:cNvPr id="506" name="Google Shape;5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700" y="2009350"/>
            <a:ext cx="1914450" cy="18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>
            <p:ph type="title"/>
          </p:nvPr>
        </p:nvSpPr>
        <p:spPr>
          <a:xfrm>
            <a:off x="713225" y="445025"/>
            <a:ext cx="69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Metamodel concepts – Special Sections</a:t>
            </a:r>
            <a:endParaRPr/>
          </a:p>
        </p:txBody>
      </p:sp>
      <p:sp>
        <p:nvSpPr>
          <p:cNvPr id="512" name="Google Shape;512;p60"/>
          <p:cNvSpPr txBox="1"/>
          <p:nvPr>
            <p:ph idx="1" type="body"/>
          </p:nvPr>
        </p:nvSpPr>
        <p:spPr>
          <a:xfrm>
            <a:off x="713250" y="1272925"/>
            <a:ext cx="4920000" cy="3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There are a number of </a:t>
            </a:r>
            <a:r>
              <a:rPr i="1" lang="pt-PT" sz="1400"/>
              <a:t>special sections</a:t>
            </a:r>
            <a:r>
              <a:rPr lang="pt-PT" sz="1400"/>
              <a:t>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Automatically includes prettifying elements;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Includes common information;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Shouldn’t add any new functionality.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 sz="1100"/>
              <a:t>Just makes common tasks easier.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More content can be added to instances of these sections;</a:t>
            </a:r>
            <a:endParaRPr sz="1100"/>
          </a:p>
        </p:txBody>
      </p:sp>
      <p:pic>
        <p:nvPicPr>
          <p:cNvPr id="513" name="Google Shape;5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1802850"/>
            <a:ext cx="3443076" cy="23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 txBox="1"/>
          <p:nvPr>
            <p:ph type="title"/>
          </p:nvPr>
        </p:nvSpPr>
        <p:spPr>
          <a:xfrm>
            <a:off x="713225" y="445025"/>
            <a:ext cx="80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Metamodel concepts – Identification sections</a:t>
            </a:r>
            <a:endParaRPr/>
          </a:p>
        </p:txBody>
      </p:sp>
      <p:sp>
        <p:nvSpPr>
          <p:cNvPr id="519" name="Google Shape;519;p61"/>
          <p:cNvSpPr txBox="1"/>
          <p:nvPr>
            <p:ph idx="1" type="body"/>
          </p:nvPr>
        </p:nvSpPr>
        <p:spPr>
          <a:xfrm>
            <a:off x="713250" y="1272925"/>
            <a:ext cx="57492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solidFill>
                  <a:schemeClr val="dk1"/>
                </a:solidFill>
              </a:rPr>
              <a:t>The Identification section </a:t>
            </a:r>
            <a:r>
              <a:rPr lang="pt-PT" sz="1400"/>
              <a:t>is the </a:t>
            </a:r>
            <a:r>
              <a:rPr i="1" lang="pt-PT" sz="1400"/>
              <a:t>most special section</a:t>
            </a:r>
            <a:r>
              <a:rPr lang="pt-PT" sz="1400"/>
              <a:t>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Contains the personal information of the user;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This is the only mandatory section;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Can only reside at the top level;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Standardizes the identification of the user;</a:t>
            </a:r>
            <a:endParaRPr sz="1100"/>
          </a:p>
        </p:txBody>
      </p:sp>
      <p:pic>
        <p:nvPicPr>
          <p:cNvPr id="520" name="Google Shape;5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8" y="3020450"/>
            <a:ext cx="3805725" cy="12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 txBox="1"/>
          <p:nvPr>
            <p:ph type="title"/>
          </p:nvPr>
        </p:nvSpPr>
        <p:spPr>
          <a:xfrm>
            <a:off x="713225" y="445025"/>
            <a:ext cx="73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Metamodel concepts – Use of inheritance</a:t>
            </a:r>
            <a:endParaRPr/>
          </a:p>
        </p:txBody>
      </p:sp>
      <p:sp>
        <p:nvSpPr>
          <p:cNvPr id="526" name="Google Shape;526;p62"/>
          <p:cNvSpPr txBox="1"/>
          <p:nvPr>
            <p:ph idx="1" type="body"/>
          </p:nvPr>
        </p:nvSpPr>
        <p:spPr>
          <a:xfrm>
            <a:off x="713250" y="1272925"/>
            <a:ext cx="4551900" cy="3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Make extensive use of inheritance: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Decoration reasons;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Add more details if the user wants to;</a:t>
            </a:r>
            <a:endParaRPr sz="1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Leads to some complex hierarchies in the metamodel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sz="1100"/>
              <a:t>E.g., The contact information has a complex hierarchy that allows for dynamic icon changes in the editor.</a:t>
            </a:r>
            <a:endParaRPr sz="1100"/>
          </a:p>
        </p:txBody>
      </p:sp>
      <p:pic>
        <p:nvPicPr>
          <p:cNvPr id="527" name="Google Shape;5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149" y="1958674"/>
            <a:ext cx="3631874" cy="1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