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4" r:id="rId3"/>
    <p:sldId id="258" r:id="rId4"/>
    <p:sldId id="259" r:id="rId5"/>
    <p:sldId id="261" r:id="rId6"/>
    <p:sldId id="266" r:id="rId7"/>
    <p:sldId id="278" r:id="rId8"/>
    <p:sldId id="262" r:id="rId9"/>
    <p:sldId id="275" r:id="rId10"/>
    <p:sldId id="276" r:id="rId11"/>
    <p:sldId id="27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%20Yang\Desktop\PCM_TIME_MEASURE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%20Yang\Desktop\PCM_TIME_MEASURE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Folha1!$H$4</c:f>
              <c:strCache>
                <c:ptCount val="1"/>
                <c:pt idx="0">
                  <c:v>Speedup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Folha1!$G$5:$G$10</c:f>
              <c:numCache>
                <c:formatCode>General</c:formatCode>
                <c:ptCount val="6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</c:numCache>
            </c:numRef>
          </c:cat>
          <c:val>
            <c:numRef>
              <c:f>Folha1!$H$5:$H$10</c:f>
              <c:numCache>
                <c:formatCode>0.0</c:formatCode>
                <c:ptCount val="6"/>
                <c:pt idx="0" formatCode="0.000">
                  <c:v>0.28925619834710747</c:v>
                </c:pt>
                <c:pt idx="1">
                  <c:v>1.9</c:v>
                </c:pt>
                <c:pt idx="2" formatCode="General">
                  <c:v>2.61</c:v>
                </c:pt>
                <c:pt idx="3" formatCode="0.000">
                  <c:v>4.5982142857142856</c:v>
                </c:pt>
                <c:pt idx="4" formatCode="0.000">
                  <c:v>8.2258064516129039</c:v>
                </c:pt>
                <c:pt idx="5" formatCode="0.00">
                  <c:v>14.606451612903225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BB-40A4-81EA-E9C823F929C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7936896"/>
        <c:axId val="740961600"/>
      </c:barChart>
      <c:catAx>
        <c:axId val="73793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Number of Trees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40961600"/>
        <c:crosses val="autoZero"/>
        <c:auto val="1"/>
        <c:lblAlgn val="ctr"/>
        <c:lblOffset val="100"/>
        <c:noMultiLvlLbl val="0"/>
      </c:catAx>
      <c:valAx>
        <c:axId val="74096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CPU</a:t>
                </a:r>
                <a:r>
                  <a:rPr lang="pt-PT" baseline="0"/>
                  <a:t> Time / GPU Time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37936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CPU vs GPU Time measurements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Folha1!$C$4</c:f>
              <c:strCache>
                <c:ptCount val="1"/>
                <c:pt idx="0">
                  <c:v>CPU_TIME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Folha1!$B$5:$B$10</c:f>
              <c:numCache>
                <c:formatCode>General</c:formatCode>
                <c:ptCount val="6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</c:numCache>
            </c:numRef>
          </c:cat>
          <c:val>
            <c:numRef>
              <c:f>Folha1!$C$5:$C$10</c:f>
              <c:numCache>
                <c:formatCode>General</c:formatCode>
                <c:ptCount val="6"/>
                <c:pt idx="0">
                  <c:v>7.0000000000000007E-2</c:v>
                </c:pt>
                <c:pt idx="1">
                  <c:v>0.13300000000000001</c:v>
                </c:pt>
                <c:pt idx="2">
                  <c:v>0.26100000000000001</c:v>
                </c:pt>
                <c:pt idx="3">
                  <c:v>0.51500000000000001</c:v>
                </c:pt>
                <c:pt idx="4">
                  <c:v>1.02</c:v>
                </c:pt>
                <c:pt idx="5">
                  <c:v>2.2639999999999998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50-42CC-A30E-E8A2EDB787FC}"/>
            </c:ext>
          </c:extLst>
        </c:ser>
        <c:ser>
          <c:idx val="1"/>
          <c:order val="1"/>
          <c:tx>
            <c:strRef>
              <c:f>Folha1!$D$4</c:f>
              <c:strCache>
                <c:ptCount val="1"/>
                <c:pt idx="0">
                  <c:v>GPU_TIME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7.4850299401197605E-3"/>
                  <c:y val="-8.4875562720133283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450-42CC-A30E-E8A2EDB787FC}"/>
                </c:ext>
              </c:extLst>
            </c:dLbl>
            <c:dLbl>
              <c:idx val="1"/>
              <c:layout>
                <c:manualLayout>
                  <c:x val="7.4850299401197145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450-42CC-A30E-E8A2EDB787FC}"/>
                </c:ext>
              </c:extLst>
            </c:dLbl>
            <c:dLbl>
              <c:idx val="3"/>
              <c:layout>
                <c:manualLayout>
                  <c:x val="9.9800399201596807E-3"/>
                  <c:y val="-8.4875562720133283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450-42CC-A30E-E8A2EDB787FC}"/>
                </c:ext>
              </c:extLst>
            </c:dLbl>
            <c:dLbl>
              <c:idx val="4"/>
              <c:layout>
                <c:manualLayout>
                  <c:x val="7.4850299401197605E-3"/>
                  <c:y val="-8.4875562720133283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450-42CC-A30E-E8A2EDB787FC}"/>
                </c:ext>
              </c:extLst>
            </c:dLbl>
            <c:dLbl>
              <c:idx val="5"/>
              <c:layout>
                <c:manualLayout>
                  <c:x val="9.9800399201594985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450-42CC-A30E-E8A2EDB787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Folha1!$B$5:$B$10</c:f>
              <c:numCache>
                <c:formatCode>General</c:formatCode>
                <c:ptCount val="6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</c:numCache>
            </c:numRef>
          </c:cat>
          <c:val>
            <c:numRef>
              <c:f>Folha1!$D$5:$D$10</c:f>
              <c:numCache>
                <c:formatCode>General</c:formatCode>
                <c:ptCount val="6"/>
                <c:pt idx="0">
                  <c:v>0.24199999999999999</c:v>
                </c:pt>
                <c:pt idx="1">
                  <c:v>7.0000000000000007E-2</c:v>
                </c:pt>
                <c:pt idx="2">
                  <c:v>0.1</c:v>
                </c:pt>
                <c:pt idx="3">
                  <c:v>0.112</c:v>
                </c:pt>
                <c:pt idx="4">
                  <c:v>0.124</c:v>
                </c:pt>
                <c:pt idx="5">
                  <c:v>0.155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450-42CC-A30E-E8A2EDB78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6369967"/>
        <c:axId val="1998124431"/>
      </c:lineChart>
      <c:catAx>
        <c:axId val="20063699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Number</a:t>
                </a:r>
                <a:r>
                  <a:rPr lang="pt-PT" baseline="0"/>
                  <a:t> of trees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998124431"/>
        <c:crosses val="autoZero"/>
        <c:auto val="1"/>
        <c:lblAlgn val="ctr"/>
        <c:lblOffset val="100"/>
        <c:noMultiLvlLbl val="0"/>
      </c:catAx>
      <c:valAx>
        <c:axId val="1998124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Computation time (in</a:t>
                </a:r>
                <a:r>
                  <a:rPr lang="pt-PT" baseline="0"/>
                  <a:t> seconds)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006369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7418-EAF2-4D6A-9A56-CD782A5475B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896-61F2-48B0-A8D9-DAAE61E1AE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70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7418-EAF2-4D6A-9A56-CD782A5475B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896-61F2-48B0-A8D9-DAAE61E1A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1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7418-EAF2-4D6A-9A56-CD782A5475B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896-61F2-48B0-A8D9-DAAE61E1A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9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7418-EAF2-4D6A-9A56-CD782A5475B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896-61F2-48B0-A8D9-DAAE61E1A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7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7418-EAF2-4D6A-9A56-CD782A5475B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896-61F2-48B0-A8D9-DAAE61E1AE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9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7418-EAF2-4D6A-9A56-CD782A5475B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896-61F2-48B0-A8D9-DAAE61E1A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8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7418-EAF2-4D6A-9A56-CD782A5475B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896-61F2-48B0-A8D9-DAAE61E1A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4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7418-EAF2-4D6A-9A56-CD782A5475B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896-61F2-48B0-A8D9-DAAE61E1A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3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7418-EAF2-4D6A-9A56-CD782A5475B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896-61F2-48B0-A8D9-DAAE61E1A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0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7A7418-EAF2-4D6A-9A56-CD782A5475B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745896-61F2-48B0-A8D9-DAAE61E1A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7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7418-EAF2-4D6A-9A56-CD782A5475B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896-61F2-48B0-A8D9-DAAE61E1A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0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7A7418-EAF2-4D6A-9A56-CD782A5475B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745896-61F2-48B0-A8D9-DAAE61E1AEA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96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958BF-8F1F-4BB0-A9B8-05FE9C565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Semantic Genetic Programming on the GPU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E92F64-BACC-4C23-BB99-7F450DC375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João David &amp; Ye Yang</a:t>
            </a:r>
          </a:p>
        </p:txBody>
      </p:sp>
    </p:spTree>
    <p:extLst>
      <p:ext uri="{BB962C8B-B14F-4D97-AF65-F5344CB8AC3E}">
        <p14:creationId xmlns:p14="http://schemas.microsoft.com/office/powerpoint/2010/main" val="243296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DB28A-F224-460C-95CF-7F6D7D9A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Even generation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A2CBF7-FF46-41E7-AECC-3C451864C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946" y="1450437"/>
            <a:ext cx="4201277" cy="5120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D81979-E282-472B-8A00-FD5472298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3" y="2657346"/>
            <a:ext cx="7291598" cy="270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76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DB28A-F224-460C-95CF-7F6D7D9A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Generation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3A5F1E-B106-4A62-84C0-D46D46ECC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218" y="1950160"/>
            <a:ext cx="4758997" cy="462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4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DB28A-F224-460C-95CF-7F6D7D9A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First Phase – odd generation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F675B26-702B-4D50-8311-F3576EF60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1852401"/>
            <a:ext cx="6105525" cy="26765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6848875-FF23-4046-9660-597B4B2F5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861" y="4643967"/>
            <a:ext cx="8954276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40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DB28A-F224-460C-95CF-7F6D7D9A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First Phase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A9602F-9082-4E52-9442-E8D9A4B27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</a:rPr>
              <a:t> Apply crossover algorithm</a:t>
            </a:r>
            <a:endParaRPr lang="en-US" sz="2800" i="1" dirty="0">
              <a:solidFill>
                <a:srgbClr val="FFFFFF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E75B379-2DE7-4F54-9223-19CE91A3B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717" y="2538943"/>
            <a:ext cx="61055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7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DB28A-F224-460C-95CF-7F6D7D9A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Second Phase</a:t>
            </a:r>
            <a:endParaRPr lang="en-US" sz="6000" dirty="0">
              <a:solidFill>
                <a:srgbClr val="FFFFFF"/>
              </a:solidFill>
            </a:endParaRPr>
          </a:p>
        </p:txBody>
      </p:sp>
      <p:pic>
        <p:nvPicPr>
          <p:cNvPr id="8" name="Imagem 7" descr="Uma imagem com relógio&#10;&#10;Descrição gerada automaticamente">
            <a:extLst>
              <a:ext uri="{FF2B5EF4-FFF2-40B4-BE49-F238E27FC236}">
                <a16:creationId xmlns:a16="http://schemas.microsoft.com/office/drawing/2014/main" id="{9AE07795-5326-49B8-8EFF-7149B3C6D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389" y="2940018"/>
            <a:ext cx="8840291" cy="1323975"/>
          </a:xfrm>
          <a:prstGeom prst="rect">
            <a:avLst/>
          </a:prstGeom>
        </p:spPr>
      </p:pic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111CA872-AF18-437A-9CD2-9FC76375E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</a:rPr>
              <a:t> Find the best fitness computed by each block</a:t>
            </a:r>
            <a:endParaRPr lang="pt-PT" sz="3000" i="1" dirty="0">
              <a:solidFill>
                <a:srgbClr val="FFFFFF"/>
              </a:solidFill>
              <a:latin typeface="Cambria Math" panose="02040503050406030204" pitchFamily="18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FDAC1BE-3227-4046-8ECB-F23C917D0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52" y="4736830"/>
            <a:ext cx="8838040" cy="1103692"/>
          </a:xfrm>
          <a:prstGeom prst="rect">
            <a:avLst/>
          </a:prstGeom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CA01F243-9818-4CEF-92A1-CEF0B7661F73}"/>
              </a:ext>
            </a:extLst>
          </p:cNvPr>
          <p:cNvSpPr txBox="1">
            <a:spLocks/>
          </p:cNvSpPr>
          <p:nvPr/>
        </p:nvSpPr>
        <p:spPr>
          <a:xfrm>
            <a:off x="468074" y="3240603"/>
            <a:ext cx="1692304" cy="722804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PT" sz="3000" dirty="0" err="1">
                <a:solidFill>
                  <a:srgbClr val="FFFFFF"/>
                </a:solidFill>
              </a:rPr>
              <a:t>Odd</a:t>
            </a:r>
            <a:r>
              <a:rPr lang="pt-PT" sz="3000" dirty="0">
                <a:solidFill>
                  <a:srgbClr val="FFFFFF"/>
                </a:solidFill>
              </a:rPr>
              <a:t> </a:t>
            </a:r>
          </a:p>
          <a:p>
            <a:pPr marL="0" indent="0" algn="r">
              <a:buNone/>
            </a:pPr>
            <a:r>
              <a:rPr lang="pt-PT" sz="3000" dirty="0" err="1">
                <a:solidFill>
                  <a:srgbClr val="FFFFFF"/>
                </a:solidFill>
              </a:rPr>
              <a:t>generation</a:t>
            </a:r>
            <a:endParaRPr lang="pt-PT" sz="3000" dirty="0">
              <a:solidFill>
                <a:srgbClr val="FFFFFF"/>
              </a:solidFill>
            </a:endParaRP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7AEA781A-3DDC-4C60-BF73-180D2C51CCF6}"/>
              </a:ext>
            </a:extLst>
          </p:cNvPr>
          <p:cNvSpPr txBox="1">
            <a:spLocks/>
          </p:cNvSpPr>
          <p:nvPr/>
        </p:nvSpPr>
        <p:spPr>
          <a:xfrm>
            <a:off x="468074" y="4927274"/>
            <a:ext cx="1692304" cy="722804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PT" sz="3000" dirty="0" err="1">
                <a:solidFill>
                  <a:srgbClr val="FFFFFF"/>
                </a:solidFill>
              </a:rPr>
              <a:t>Even</a:t>
            </a:r>
            <a:r>
              <a:rPr lang="pt-PT" sz="3000" dirty="0">
                <a:solidFill>
                  <a:srgbClr val="FFFFFF"/>
                </a:solidFill>
              </a:rPr>
              <a:t> </a:t>
            </a:r>
          </a:p>
          <a:p>
            <a:pPr marL="0" indent="0" algn="r">
              <a:buNone/>
            </a:pPr>
            <a:r>
              <a:rPr lang="pt-PT" sz="3000" dirty="0" err="1">
                <a:solidFill>
                  <a:srgbClr val="FFFFFF"/>
                </a:solidFill>
              </a:rPr>
              <a:t>generation</a:t>
            </a:r>
            <a:endParaRPr lang="pt-PT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4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DB28A-F224-460C-95CF-7F6D7D9A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Biggest Challenge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111CA872-AF18-437A-9CD2-9FC76375E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</a:rPr>
              <a:t> Synchronization between blocks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</a:rPr>
              <a:t> Sharing state between kernel calls</a:t>
            </a:r>
          </a:p>
          <a:p>
            <a:pPr marL="0" indent="0">
              <a:buNone/>
            </a:pPr>
            <a:endParaRPr lang="en-US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81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A7DC54-8EE4-41A6-ADD4-6F3182525A6B}"/>
              </a:ext>
            </a:extLst>
          </p:cNvPr>
          <p:cNvSpPr/>
          <p:nvPr/>
        </p:nvSpPr>
        <p:spPr>
          <a:xfrm>
            <a:off x="6583680" y="2057400"/>
            <a:ext cx="4572000" cy="2743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E3423B2-40D7-482C-BE0D-151DC6857C58}"/>
              </a:ext>
            </a:extLst>
          </p:cNvPr>
          <p:cNvSpPr/>
          <p:nvPr/>
        </p:nvSpPr>
        <p:spPr>
          <a:xfrm>
            <a:off x="1195203" y="2057400"/>
            <a:ext cx="5090400" cy="2743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4DB28A-F224-460C-95CF-7F6D7D9A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4552B614-8E62-47FE-A8E0-747D2DC6B2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375239"/>
              </p:ext>
            </p:extLst>
          </p:nvPr>
        </p:nvGraphicFramePr>
        <p:xfrm>
          <a:off x="658368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8A013B27-0748-4B17-8D6C-C37FA87F8B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144018"/>
              </p:ext>
            </p:extLst>
          </p:nvPr>
        </p:nvGraphicFramePr>
        <p:xfrm>
          <a:off x="1195203" y="2057400"/>
          <a:ext cx="50901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9367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DB28A-F224-460C-95CF-7F6D7D9A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111CA872-AF18-437A-9CD2-9FC76375E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</a:rPr>
              <a:t> Crossover algorithm optimization</a:t>
            </a:r>
            <a:r>
              <a:rPr lang="pt-PT" sz="3000" i="1" dirty="0">
                <a:solidFill>
                  <a:srgbClr val="FFFFFF"/>
                </a:solidFill>
                <a:latin typeface="Cambria Math" panose="020405030504060302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</a:rPr>
              <a:t> Tree crossover and mutation for fitness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</a:rPr>
              <a:t> Final tree semantic check</a:t>
            </a:r>
          </a:p>
        </p:txBody>
      </p:sp>
    </p:spTree>
    <p:extLst>
      <p:ext uri="{BB962C8B-B14F-4D97-AF65-F5344CB8AC3E}">
        <p14:creationId xmlns:p14="http://schemas.microsoft.com/office/powerpoint/2010/main" val="407062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2F873-F18E-4CB2-89B7-DD218BDA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9912086-C0A3-4403-BE29-255D96A70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</a:rPr>
              <a:t> Knapsack genetic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</a:rPr>
              <a:t> Increase efficiency in genetic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</a:rPr>
              <a:t> Faster results leading to more improvements over a short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428959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2F873-F18E-4CB2-89B7-DD218BDA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Goal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9912086-C0A3-4403-BE29-255D96A70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</a:rPr>
              <a:t> Implement a genetic crossover algorithm on the GPU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</a:rPr>
              <a:t> Significant speedup in comparison with a CPU implementation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96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DB28A-F224-460C-95CF-7F6D7D9A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Approach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A9602F-9082-4E52-9442-E8D9A4B27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</a:rPr>
              <a:t> Syntax tree representation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</a:rPr>
              <a:t> Data set parser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</a:rPr>
              <a:t> Crossover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</a:rPr>
              <a:t> Two phase kernel call</a:t>
            </a:r>
          </a:p>
        </p:txBody>
      </p:sp>
    </p:spTree>
    <p:extLst>
      <p:ext uri="{BB962C8B-B14F-4D97-AF65-F5344CB8AC3E}">
        <p14:creationId xmlns:p14="http://schemas.microsoft.com/office/powerpoint/2010/main" val="210184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DB28A-F224-460C-95CF-7F6D7D9A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Data set parser &amp; Syntax tree</a:t>
            </a:r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65205897-93D1-4D7A-BD8C-A46B8D604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</a:rPr>
              <a:t> Assuming the following data set line: [0,5  2,5  5,0  6,3]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</a:rPr>
              <a:t> and the following equation: x0 * ( x1 + 4)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</a:rPr>
              <a:t> RPN: 4  2,5  +  0,5  *</a:t>
            </a:r>
          </a:p>
          <a:p>
            <a:pPr marL="0" indent="0">
              <a:buNone/>
            </a:pPr>
            <a:endParaRPr lang="en-US" sz="3000" dirty="0">
              <a:solidFill>
                <a:srgbClr val="FFFFFF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98670FE-9758-458D-9867-B8315331D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7578" r="4939" b="8985"/>
          <a:stretch/>
        </p:blipFill>
        <p:spPr>
          <a:xfrm>
            <a:off x="2697377" y="3857414"/>
            <a:ext cx="6797245" cy="272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DB28A-F224-460C-95CF-7F6D7D9A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Fitness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C6A9602F-9082-4E52-9442-E8D9A4B273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rgbClr val="FFFFFF"/>
                    </a:solidFill>
                  </a:rPr>
                  <a:t> Calculate fitness of trees with Mean Squared Error:</a:t>
                </a:r>
                <a:endParaRPr lang="pt-PT" sz="300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2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sz="2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sz="2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sz="2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pt-PT" sz="2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PT" sz="2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pt-PT" sz="2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pt-PT" sz="2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i="1" dirty="0">
                  <a:solidFill>
                    <a:srgbClr val="FFFFFF"/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800" i="1" dirty="0">
                    <a:solidFill>
                      <a:srgbClr val="FFFFFF"/>
                    </a:solidFill>
                  </a:rPr>
                  <a:t> </a:t>
                </a:r>
                <a:r>
                  <a:rPr lang="en-US" sz="2800" dirty="0">
                    <a:solidFill>
                      <a:srgbClr val="FFFFFF"/>
                    </a:solidFill>
                  </a:rPr>
                  <a:t>The lower the value the better the fitness</a:t>
                </a:r>
                <a:endParaRPr lang="en-US" sz="2800" i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C6A9602F-9082-4E52-9442-E8D9A4B27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303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60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DB28A-F224-460C-95CF-7F6D7D9A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Fitness Calculation on the GPU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A9025DB-8727-418D-B8A0-C60DCA8E4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620" y="1878159"/>
            <a:ext cx="5554759" cy="469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90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DB28A-F224-460C-95CF-7F6D7D9A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Crossover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597D2-74E3-4C12-A604-EB5D0DD1D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29" y="2720365"/>
            <a:ext cx="3862125" cy="21829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A2CBF7-FF46-41E7-AECC-3C451864C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946" y="1450437"/>
            <a:ext cx="4201277" cy="512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6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DB28A-F224-460C-95CF-7F6D7D9A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Odd generation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A2CBF7-FF46-41E7-AECC-3C451864C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946" y="1450437"/>
            <a:ext cx="4201277" cy="51209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B5C82B-E583-47DD-A1F8-3D3AEAD6B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221"/>
          <a:stretch/>
        </p:blipFill>
        <p:spPr>
          <a:xfrm>
            <a:off x="196948" y="2545922"/>
            <a:ext cx="7172740" cy="229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634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Personalizado 3">
      <a:dk1>
        <a:sysClr val="windowText" lastClr="000000"/>
      </a:dk1>
      <a:lt1>
        <a:srgbClr val="3F3F3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678</TotalTime>
  <Words>234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Retrospetiva</vt:lpstr>
      <vt:lpstr>Semantic Genetic Programming on the GPU</vt:lpstr>
      <vt:lpstr>Motivation</vt:lpstr>
      <vt:lpstr>Goal</vt:lpstr>
      <vt:lpstr>Approach</vt:lpstr>
      <vt:lpstr>Data set parser &amp; Syntax tree</vt:lpstr>
      <vt:lpstr>Fitness Function</vt:lpstr>
      <vt:lpstr>Fitness Calculation on the GPU</vt:lpstr>
      <vt:lpstr>Crossover Algorithm</vt:lpstr>
      <vt:lpstr>Odd generation</vt:lpstr>
      <vt:lpstr>Even generation</vt:lpstr>
      <vt:lpstr>Generation matrix</vt:lpstr>
      <vt:lpstr>First Phase – odd generation</vt:lpstr>
      <vt:lpstr>First Phase</vt:lpstr>
      <vt:lpstr>Second Phase</vt:lpstr>
      <vt:lpstr>Biggest Challenge</vt:lpstr>
      <vt:lpstr>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Genetic Programming on the GPU</dc:title>
  <dc:creator>Ye Yang</dc:creator>
  <cp:lastModifiedBy>PC</cp:lastModifiedBy>
  <cp:revision>47</cp:revision>
  <dcterms:created xsi:type="dcterms:W3CDTF">2020-01-26T17:44:03Z</dcterms:created>
  <dcterms:modified xsi:type="dcterms:W3CDTF">2020-01-27T13:47:05Z</dcterms:modified>
</cp:coreProperties>
</file>