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0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2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3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4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5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6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7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8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9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20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21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22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23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2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25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26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4"/>
  </p:sldMasterIdLst>
  <p:notesMasterIdLst>
    <p:notesMasterId r:id="rId34"/>
  </p:notesMasterIdLst>
  <p:handoutMasterIdLst>
    <p:handoutMasterId r:id="rId35"/>
  </p:handoutMasterIdLst>
  <p:sldIdLst>
    <p:sldId id="262" r:id="rId5"/>
    <p:sldId id="265" r:id="rId6"/>
    <p:sldId id="287" r:id="rId7"/>
    <p:sldId id="259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8" r:id="rId23"/>
    <p:sldId id="289" r:id="rId24"/>
    <p:sldId id="282" r:id="rId25"/>
    <p:sldId id="283" r:id="rId26"/>
    <p:sldId id="284" r:id="rId27"/>
    <p:sldId id="286" r:id="rId28"/>
    <p:sldId id="285" r:id="rId29"/>
    <p:sldId id="290" r:id="rId30"/>
    <p:sldId id="291" r:id="rId31"/>
    <p:sldId id="292" r:id="rId32"/>
    <p:sldId id="267" r:id="rId33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ão Vitor Dias" initials="JVD" lastIdx="1" clrIdx="0">
    <p:extLst>
      <p:ext uri="{19B8F6BF-5375-455C-9EA6-DF929625EA0E}">
        <p15:presenceInfo xmlns:p15="http://schemas.microsoft.com/office/powerpoint/2012/main" userId="10486ef70ca36e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87"/>
  </p:normalViewPr>
  <p:slideViewPr>
    <p:cSldViewPr snapToGrid="0" snapToObjects="1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10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1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1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13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14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15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16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17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18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19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0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3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4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8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9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8T23:55:07.921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</dgm:pt>
    <dgm:pt modelId="{4AF52931-E4CA-4429-AACB-B8747CDB2409}">
      <dgm:prSet phldrT="[Text]"/>
      <dgm:spPr/>
      <dgm:t>
        <a:bodyPr rtlCol="0"/>
        <a:lstStyle/>
        <a:p>
          <a:pPr rtl="0"/>
          <a:r>
            <a:rPr lang="pt-BR" noProof="0" dirty="0"/>
            <a:t>Interação com teclado numérico e display LCD</a:t>
          </a:r>
        </a:p>
      </dgm:t>
    </dgm:pt>
    <dgm:pt modelId="{67B2FC97-2FAE-4EFE-9DEE-E4216C657F35}" type="parTrans" cxnId="{F82329C8-C3B2-4E9B-9033-528488D72705}">
      <dgm:prSet/>
      <dgm:spPr/>
      <dgm:t>
        <a:bodyPr rtlCol="0"/>
        <a:lstStyle/>
        <a:p>
          <a:pPr rtl="0"/>
          <a:endParaRPr lang="pt-BR" noProof="0" dirty="0"/>
        </a:p>
      </dgm:t>
    </dgm:pt>
    <dgm:pt modelId="{D86AF01C-9CBC-41F8-9354-48CD82BDFDC9}" type="sibTrans" cxnId="{F82329C8-C3B2-4E9B-9033-528488D72705}">
      <dgm:prSet/>
      <dgm:spPr/>
      <dgm:t>
        <a:bodyPr rtlCol="0"/>
        <a:lstStyle/>
        <a:p>
          <a:pPr rtl="0"/>
          <a:endParaRPr lang="pt-BR" noProof="0" dirty="0"/>
        </a:p>
      </dgm:t>
    </dgm:pt>
    <dgm:pt modelId="{BFF9359E-E9B1-4B73-BACC-2C7988765B16}">
      <dgm:prSet phldrT="[Text]"/>
      <dgm:spPr/>
      <dgm:t>
        <a:bodyPr rtlCol="0"/>
        <a:lstStyle/>
        <a:p>
          <a:pPr rtl="0"/>
          <a:r>
            <a:rPr lang="pt-BR" noProof="0" dirty="0"/>
            <a:t>Contas com até 5 algarismos</a:t>
          </a:r>
        </a:p>
      </dgm:t>
    </dgm:pt>
    <dgm:pt modelId="{6E0A40FA-1B79-4089-8B9A-3BA22865FE4E}" type="parTrans" cxnId="{516EC545-1971-48B3-978C-4756FCDCCFD9}">
      <dgm:prSet/>
      <dgm:spPr/>
      <dgm:t>
        <a:bodyPr rtlCol="0"/>
        <a:lstStyle/>
        <a:p>
          <a:pPr rtl="0"/>
          <a:endParaRPr lang="pt-BR" noProof="0" dirty="0"/>
        </a:p>
      </dgm:t>
    </dgm:pt>
    <dgm:pt modelId="{1CEF1965-C516-4C44-BAE3-2FA3F5116930}" type="sibTrans" cxnId="{516EC545-1971-48B3-978C-4756FCDCCFD9}">
      <dgm:prSet/>
      <dgm:spPr/>
      <dgm:t>
        <a:bodyPr rtlCol="0"/>
        <a:lstStyle/>
        <a:p>
          <a:pPr rtl="0"/>
          <a:endParaRPr lang="pt-BR" noProof="0" dirty="0"/>
        </a:p>
      </dgm:t>
    </dgm:pt>
    <dgm:pt modelId="{81BEB84D-9A77-49C6-9301-B3359FCAC75F}">
      <dgm:prSet phldrT="[Text]"/>
      <dgm:spPr/>
      <dgm:t>
        <a:bodyPr rtlCol="0"/>
        <a:lstStyle/>
        <a:p>
          <a:pPr rtl="0"/>
          <a:r>
            <a:rPr lang="pt-BR" noProof="0" dirty="0"/>
            <a:t>4 Operações Básicas e 3 Complexas</a:t>
          </a:r>
        </a:p>
      </dgm:t>
    </dgm:pt>
    <dgm:pt modelId="{5D260F18-25D2-4074-87F1-7E78DDA61C58}" type="sibTrans" cxnId="{420EF6C4-7321-43BE-A2FC-253606B1E06A}">
      <dgm:prSet/>
      <dgm:spPr/>
      <dgm:t>
        <a:bodyPr rtlCol="0"/>
        <a:lstStyle/>
        <a:p>
          <a:pPr rtl="0"/>
          <a:endParaRPr lang="pt-BR" noProof="0" dirty="0"/>
        </a:p>
      </dgm:t>
    </dgm:pt>
    <dgm:pt modelId="{AE4D0D43-0332-4F79-8D35-BCD8C10758AE}" type="parTrans" cxnId="{420EF6C4-7321-43BE-A2FC-253606B1E06A}">
      <dgm:prSet/>
      <dgm:spPr/>
      <dgm:t>
        <a:bodyPr rtlCol="0"/>
        <a:lstStyle/>
        <a:p>
          <a:pPr rtl="0"/>
          <a:endParaRPr lang="pt-BR" noProof="0" dirty="0"/>
        </a:p>
      </dgm:t>
    </dgm:pt>
    <dgm:pt modelId="{5077D796-6EDF-4D10-9447-E0FAFB86516D}" type="pres">
      <dgm:prSet presAssocID="{C7720856-93F0-4CC7-B7FD-2466914A11D4}" presName="linear" presStyleCnt="0">
        <dgm:presLayoutVars>
          <dgm:animLvl val="lvl"/>
          <dgm:resizeHandles val="exact"/>
        </dgm:presLayoutVars>
      </dgm:prSet>
      <dgm:spPr/>
    </dgm:pt>
    <dgm:pt modelId="{5E740963-8159-4026-B3D0-7A41EE884BD5}" type="pres">
      <dgm:prSet presAssocID="{4AF52931-E4CA-4429-AACB-B8747CDB240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2B933A5-F95B-488F-BF81-0F03CD9B34D4}" type="pres">
      <dgm:prSet presAssocID="{D86AF01C-9CBC-41F8-9354-48CD82BDFDC9}" presName="spacer" presStyleCnt="0"/>
      <dgm:spPr/>
    </dgm:pt>
    <dgm:pt modelId="{EA3A2767-2AB0-4321-9636-0CF80DBB976E}" type="pres">
      <dgm:prSet presAssocID="{81BEB84D-9A77-49C6-9301-B3359FCAC7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BC1F68C-6B44-4D6E-90C3-860521D4B61C}" type="pres">
      <dgm:prSet presAssocID="{5D260F18-25D2-4074-87F1-7E78DDA61C58}" presName="spacer" presStyleCnt="0"/>
      <dgm:spPr/>
    </dgm:pt>
    <dgm:pt modelId="{6A6B9559-DBB5-4771-8FEE-65BFB88C417D}" type="pres">
      <dgm:prSet presAssocID="{BFF9359E-E9B1-4B73-BACC-2C7988765B1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662F31C-7541-4F5B-B643-7D61F5EB9834}" type="presOf" srcId="{81BEB84D-9A77-49C6-9301-B3359FCAC75F}" destId="{EA3A2767-2AB0-4321-9636-0CF80DBB976E}" srcOrd="0" destOrd="0" presId="urn:microsoft.com/office/officeart/2005/8/layout/vList2"/>
    <dgm:cxn modelId="{82445C3A-9DA1-47FE-A81C-03088A19DFAC}" type="presOf" srcId="{BFF9359E-E9B1-4B73-BACC-2C7988765B16}" destId="{6A6B9559-DBB5-4771-8FEE-65BFB88C417D}" srcOrd="0" destOrd="0" presId="urn:microsoft.com/office/officeart/2005/8/layout/vList2"/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5812AF8A-C05B-4AC4-ADF2-63D54E985369}" type="presOf" srcId="{4AF52931-E4CA-4429-AACB-B8747CDB2409}" destId="{5E740963-8159-4026-B3D0-7A41EE884BD5}" srcOrd="0" destOrd="0" presId="urn:microsoft.com/office/officeart/2005/8/layout/vList2"/>
    <dgm:cxn modelId="{8A4D95B4-3751-404C-AC2B-E36ED81838CE}" type="presOf" srcId="{C7720856-93F0-4CC7-B7FD-2466914A11D4}" destId="{5077D796-6EDF-4D10-9447-E0FAFB86516D}" srcOrd="0" destOrd="0" presId="urn:microsoft.com/office/officeart/2005/8/layout/vList2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1365E43D-8189-48FE-BC55-96A09131DF63}" type="presParOf" srcId="{5077D796-6EDF-4D10-9447-E0FAFB86516D}" destId="{5E740963-8159-4026-B3D0-7A41EE884BD5}" srcOrd="0" destOrd="0" presId="urn:microsoft.com/office/officeart/2005/8/layout/vList2"/>
    <dgm:cxn modelId="{FA3D8168-7653-4532-B6CE-2CB839836BA2}" type="presParOf" srcId="{5077D796-6EDF-4D10-9447-E0FAFB86516D}" destId="{A2B933A5-F95B-488F-BF81-0F03CD9B34D4}" srcOrd="1" destOrd="0" presId="urn:microsoft.com/office/officeart/2005/8/layout/vList2"/>
    <dgm:cxn modelId="{4EE51C0C-BB58-4EF8-84A8-F3D1D0916F65}" type="presParOf" srcId="{5077D796-6EDF-4D10-9447-E0FAFB86516D}" destId="{EA3A2767-2AB0-4321-9636-0CF80DBB976E}" srcOrd="2" destOrd="0" presId="urn:microsoft.com/office/officeart/2005/8/layout/vList2"/>
    <dgm:cxn modelId="{1E5AADE1-9A8A-44B0-A54A-8D3BBA475CD2}" type="presParOf" srcId="{5077D796-6EDF-4D10-9447-E0FAFB86516D}" destId="{8BC1F68C-6B44-4D6E-90C3-860521D4B61C}" srcOrd="3" destOrd="0" presId="urn:microsoft.com/office/officeart/2005/8/layout/vList2"/>
    <dgm:cxn modelId="{00071A3D-CAEB-4E5E-8C0C-0D073EFE492F}" type="presParOf" srcId="{5077D796-6EDF-4D10-9447-E0FAFB86516D}" destId="{6A6B9559-DBB5-4771-8FEE-65BFB88C417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40963-8159-4026-B3D0-7A41EE884BD5}">
      <dsp:nvSpPr>
        <dsp:cNvPr id="0" name=""/>
        <dsp:cNvSpPr/>
      </dsp:nvSpPr>
      <dsp:spPr>
        <a:xfrm>
          <a:off x="0" y="51133"/>
          <a:ext cx="6046132" cy="14320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noProof="0" dirty="0"/>
            <a:t>Interação com teclado numérico e display LCD</a:t>
          </a:r>
        </a:p>
      </dsp:txBody>
      <dsp:txXfrm>
        <a:off x="69908" y="121041"/>
        <a:ext cx="5906316" cy="1292264"/>
      </dsp:txXfrm>
    </dsp:sp>
    <dsp:sp modelId="{EA3A2767-2AB0-4321-9636-0CF80DBB976E}">
      <dsp:nvSpPr>
        <dsp:cNvPr id="0" name=""/>
        <dsp:cNvSpPr/>
      </dsp:nvSpPr>
      <dsp:spPr>
        <a:xfrm>
          <a:off x="0" y="1586893"/>
          <a:ext cx="6046132" cy="1432080"/>
        </a:xfrm>
        <a:prstGeom prst="roundRect">
          <a:avLst/>
        </a:prstGeom>
        <a:gradFill rotWithShape="0">
          <a:gsLst>
            <a:gs pos="0">
              <a:schemeClr val="accent5">
                <a:hueOff val="796177"/>
                <a:satOff val="-6986"/>
                <a:lumOff val="5490"/>
                <a:alphaOff val="0"/>
                <a:tint val="96000"/>
                <a:lumMod val="104000"/>
              </a:schemeClr>
            </a:gs>
            <a:gs pos="100000">
              <a:schemeClr val="accent5">
                <a:hueOff val="796177"/>
                <a:satOff val="-6986"/>
                <a:lumOff val="549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noProof="0" dirty="0"/>
            <a:t>4 Operações Básicas e 3 Complexas</a:t>
          </a:r>
        </a:p>
      </dsp:txBody>
      <dsp:txXfrm>
        <a:off x="69908" y="1656801"/>
        <a:ext cx="5906316" cy="1292264"/>
      </dsp:txXfrm>
    </dsp:sp>
    <dsp:sp modelId="{6A6B9559-DBB5-4771-8FEE-65BFB88C417D}">
      <dsp:nvSpPr>
        <dsp:cNvPr id="0" name=""/>
        <dsp:cNvSpPr/>
      </dsp:nvSpPr>
      <dsp:spPr>
        <a:xfrm>
          <a:off x="0" y="3122652"/>
          <a:ext cx="6046132" cy="1432080"/>
        </a:xfrm>
        <a:prstGeom prst="roundRect">
          <a:avLst/>
        </a:prstGeom>
        <a:gradFill rotWithShape="0">
          <a:gsLst>
            <a:gs pos="0">
              <a:schemeClr val="accent5">
                <a:hueOff val="1592355"/>
                <a:satOff val="-13973"/>
                <a:lumOff val="10980"/>
                <a:alphaOff val="0"/>
                <a:tint val="96000"/>
                <a:lumMod val="104000"/>
              </a:schemeClr>
            </a:gs>
            <a:gs pos="100000">
              <a:schemeClr val="accent5">
                <a:hueOff val="1592355"/>
                <a:satOff val="-13973"/>
                <a:lumOff val="1098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noProof="0" dirty="0"/>
            <a:t>Contas com até 5 algarismos</a:t>
          </a:r>
        </a:p>
      </dsp:txBody>
      <dsp:txXfrm>
        <a:off x="69908" y="3192560"/>
        <a:ext cx="5906316" cy="1292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003D36FC-E07B-41D9-93B2-1A1D8D737F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A5F4CCD-EB4B-4057-B179-36134ABEED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38EC7-2E21-4BBC-8CC7-B60B40370E6C}" type="datetime1">
              <a:rPr lang="pt-BR" smtClean="0"/>
              <a:t>09/11/2020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1A99C9F-0298-46C9-8ECD-F0CD82A456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CF6721-5A21-4019-8851-C4A270C079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EF677-B3AA-4C0B-844D-FFBA9CD419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3877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49CAB4-C6FC-4A9E-9ED6-AE85ACE7E964}" type="datetime1">
              <a:rPr lang="pt-BR" noProof="0" smtClean="0"/>
              <a:t>09/11/2020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E8C15C5-0688-5345-99FC-721E08AD15D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40881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11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9795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12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12849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13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766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14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57492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15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57081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16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9244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17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90938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18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00641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19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13344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20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71265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0846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21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20810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22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538688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23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12812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24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49887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25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138638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27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652245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28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290259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29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09827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65271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58975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79644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29438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60330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79869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pt-BR" noProof="0" smtClean="0"/>
              <a:t>10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44143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43513E-46B4-41B7-80A1-DD9EF3DE51F5}" type="datetime1">
              <a:rPr lang="pt-BR" noProof="0" smtClean="0"/>
              <a:t>09/11/2020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788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2D2201-4C1B-4E0F-9A6A-4B2ABD1B981E}" type="datetime1">
              <a:rPr lang="pt-BR" noProof="0" smtClean="0"/>
              <a:t>09/11/2020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300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CE7F81-9FDF-4859-91A7-D79DFBC27513}" type="datetime1">
              <a:rPr lang="pt-BR" noProof="0" smtClean="0"/>
              <a:t>09/11/2020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3452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>
                <a:solidFill>
                  <a:schemeClr val="accent1"/>
                </a:solidFill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accent1"/>
                </a:solidFill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E1412C-EC0E-485E-B434-D383B52A65FC}" type="datetime1">
              <a:rPr lang="pt-BR" noProof="0" smtClean="0"/>
              <a:t>09/11/2020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740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4777381"/>
            <a:ext cx="9906001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FD6A31-5041-4A9B-B795-C75043416663}" type="datetime1">
              <a:rPr lang="pt-BR" noProof="0" smtClean="0"/>
              <a:t>09/11/2020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3841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visita da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>
                <a:solidFill>
                  <a:schemeClr val="accent1"/>
                </a:solidFill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accent1"/>
                </a:solidFill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890193-D901-48C1-90D4-08534B566750}" type="datetime1">
              <a:rPr lang="pt-BR" noProof="0" smtClean="0"/>
              <a:t>09/11/2020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1583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BR" noProof="0"/>
              <a:t>Clique para editar o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723DAE-AD2D-49DC-911C-FD1F625E2A18}" type="datetime1">
              <a:rPr lang="pt-BR" noProof="0" smtClean="0"/>
              <a:t>09/11/2020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1136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E1798B-D438-4BE9-95FA-621F2B48C899}" type="datetime1">
              <a:rPr lang="pt-BR" noProof="0" smtClean="0"/>
              <a:t>09/11/2020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6817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F6A6FE-EC72-4772-9CB9-723DE28367A2}" type="datetime1">
              <a:rPr lang="pt-BR" noProof="0" smtClean="0"/>
              <a:t>09/11/2020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6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55A469-83CC-43DF-90B0-EE294789D2A2}" type="datetime1">
              <a:rPr lang="pt-BR" noProof="0" smtClean="0"/>
              <a:t>09/11/2020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856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24F34E-4845-4DD5-8CE6-630A1AF19533}" type="datetime1">
              <a:rPr lang="pt-BR" noProof="0" smtClean="0"/>
              <a:t>09/11/2020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28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0F3513-2A78-4A99-B55B-924559B2CC88}" type="datetime1">
              <a:rPr lang="pt-BR" noProof="0" smtClean="0"/>
              <a:t>09/11/2020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39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AD645B-A335-45B7-B49B-905ED7C4BE9C}" type="datetime1">
              <a:rPr lang="pt-BR" noProof="0" smtClean="0"/>
              <a:t>09/11/2020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596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288135-4108-43B7-AB0C-AA06D13AE817}" type="datetime1">
              <a:rPr lang="pt-BR" noProof="0" smtClean="0"/>
              <a:t>09/11/2020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2663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5BF541-ACC3-4EAD-937C-85AB65D6F6EB}" type="datetime1">
              <a:rPr lang="pt-BR" noProof="0" smtClean="0"/>
              <a:t>09/11/2020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0197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075FDC-A06E-4B50-A51A-6BED0C2E272D}" type="datetime1">
              <a:rPr lang="pt-BR" noProof="0" smtClean="0"/>
              <a:t>09/11/2020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1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4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433733" y="1607307"/>
            <a:ext cx="3276599" cy="320040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73E0EBDC-7BF4-4AEC-AC6A-7FA9B0CE63B8}" type="datetime1">
              <a:rPr lang="pt-BR" noProof="0" smtClean="0"/>
              <a:t>09/11/2020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93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3DFD0AFC-54B6-4178-93EC-38CF8331AA84}" type="datetime1">
              <a:rPr lang="pt-BR" noProof="0" smtClean="0"/>
              <a:t>09/11/2020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49767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hart" Target="../charts/char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hart" Target="../charts/char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hart" Target="../charts/char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hart" Target="../charts/char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hart" Target="../charts/char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hart" Target="../charts/char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hart" Target="../charts/char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hart" Target="../charts/char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chart" Target="../charts/chart1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hart" Target="../charts/char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hart" Target="../charts/char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chart" Target="../charts/char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hart" Target="../charts/char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hart" Target="../charts/char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hart" Target="../charts/char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1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chart" Target="../charts/chart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hart" Target="../charts/char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JoaoDias-223/Simple-Assembly-Calculator" TargetMode="External"/><Relationship Id="rId4" Type="http://schemas.openxmlformats.org/officeDocument/2006/relationships/image" Target="../media/image3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044B8A4-0B1E-4672-87B7-8952FE1CA8C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1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498"/>
                    </a14:imgEffect>
                    <a14:imgEffect>
                      <a14:saturation sat="32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92000" cy="6857989"/>
          </a:xfrm>
          <a:prstGeom prst="rect">
            <a:avLst/>
          </a:prstGeom>
          <a:blipFill dpi="0" rotWithShape="1">
            <a:blip r:embed="rId6">
              <a:alphaModFix amt="51000"/>
            </a:blip>
            <a:srcRect/>
            <a:tile tx="0" ty="0" sx="100000" sy="100000" flip="none" algn="tl"/>
          </a:blipFill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124" y="0"/>
            <a:ext cx="11251756" cy="6857990"/>
          </a:xfrm>
        </p:spPr>
        <p:txBody>
          <a:bodyPr rtlCol="0" anchor="ctr">
            <a:noAutofit/>
          </a:bodyPr>
          <a:lstStyle/>
          <a:p>
            <a:pPr algn="l" rtl="0"/>
            <a:r>
              <a:rPr lang="pt-BR" sz="10000" b="1" dirty="0"/>
              <a:t>Calculadora</a:t>
            </a:r>
            <a:br>
              <a:rPr lang="pt-BR" sz="10000" b="1" dirty="0"/>
            </a:br>
            <a:r>
              <a:rPr lang="pt-BR" sz="10000" b="1" dirty="0"/>
              <a:t>em assembly 8051</a:t>
            </a:r>
            <a:br>
              <a:rPr lang="pt-BR" sz="10000" b="1" dirty="0"/>
            </a:br>
            <a:r>
              <a:rPr lang="pt-BR" sz="10000" dirty="0">
                <a:solidFill>
                  <a:schemeClr val="tx1"/>
                </a:solidFill>
              </a:rPr>
              <a:t>(cc4411)</a:t>
            </a:r>
            <a:endParaRPr lang="pt-BR" sz="10000" b="1" dirty="0"/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Interação com teclado e </a:t>
            </a:r>
            <a:r>
              <a:rPr lang="pt-BR" sz="3600" b="1" dirty="0" err="1"/>
              <a:t>lcd</a:t>
            </a:r>
            <a:r>
              <a:rPr lang="pt-BR" sz="3600" b="1" dirty="0"/>
              <a:t> 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 dirty="0">
                <a:solidFill>
                  <a:schemeClr val="tx1"/>
                </a:solidFill>
              </a:rPr>
              <a:t>(ROTINA)</a:t>
            </a:r>
            <a:endParaRPr lang="pt-BR" sz="3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643467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8F843ABF-9D91-4912-B1BA-E2A78BDAF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758" y="643467"/>
            <a:ext cx="6828382" cy="5659679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62B51C78-F423-4C9D-B691-CEF363DD37D2}"/>
              </a:ext>
            </a:extLst>
          </p:cNvPr>
          <p:cNvSpPr/>
          <p:nvPr/>
        </p:nvSpPr>
        <p:spPr>
          <a:xfrm>
            <a:off x="1367159" y="2441359"/>
            <a:ext cx="2308194" cy="310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7F11D2EB-41C1-4F94-9695-C1550E1F08F1}"/>
              </a:ext>
            </a:extLst>
          </p:cNvPr>
          <p:cNvCxnSpPr/>
          <p:nvPr/>
        </p:nvCxnSpPr>
        <p:spPr>
          <a:xfrm>
            <a:off x="643467" y="2610035"/>
            <a:ext cx="65267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F45393F2-2383-43AA-8B7A-E4A2F34DB91F}"/>
              </a:ext>
            </a:extLst>
          </p:cNvPr>
          <p:cNvCxnSpPr/>
          <p:nvPr/>
        </p:nvCxnSpPr>
        <p:spPr>
          <a:xfrm>
            <a:off x="643467" y="3268463"/>
            <a:ext cx="65267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0D7D2610-2877-4576-A0AF-4FD8C77A6E3C}"/>
              </a:ext>
            </a:extLst>
          </p:cNvPr>
          <p:cNvCxnSpPr/>
          <p:nvPr/>
        </p:nvCxnSpPr>
        <p:spPr>
          <a:xfrm>
            <a:off x="556170" y="5248183"/>
            <a:ext cx="65267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6299C83-DA43-4ED8-996C-D1975C7A270E}"/>
              </a:ext>
            </a:extLst>
          </p:cNvPr>
          <p:cNvCxnSpPr/>
          <p:nvPr/>
        </p:nvCxnSpPr>
        <p:spPr>
          <a:xfrm>
            <a:off x="643467" y="3596936"/>
            <a:ext cx="65267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264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428664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Interação com teclado e </a:t>
            </a:r>
            <a:r>
              <a:rPr lang="pt-BR" sz="3600" b="1" dirty="0" err="1"/>
              <a:t>lcd</a:t>
            </a:r>
            <a:r>
              <a:rPr lang="pt-BR" sz="3600" b="1" dirty="0"/>
              <a:t> 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 dirty="0">
                <a:solidFill>
                  <a:schemeClr val="tx1"/>
                </a:solidFill>
              </a:rPr>
              <a:t>(LEITURATECLADO)</a:t>
            </a:r>
            <a:endParaRPr lang="pt-BR" sz="3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643467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5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B93590C9-23F9-4D9F-B388-CF857D347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370" y="330415"/>
            <a:ext cx="5604940" cy="624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45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428664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Interação com teclado e </a:t>
            </a:r>
            <a:r>
              <a:rPr lang="pt-BR" sz="3600" b="1" dirty="0" err="1"/>
              <a:t>lcd</a:t>
            </a:r>
            <a:r>
              <a:rPr lang="pt-BR" sz="3600" b="1" dirty="0"/>
              <a:t> 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 dirty="0">
                <a:solidFill>
                  <a:schemeClr val="tx1"/>
                </a:solidFill>
              </a:rPr>
              <a:t>(COLSCAN,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GOTKEY,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VALIDACAO_DO_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CHARACTER)</a:t>
            </a:r>
            <a:endParaRPr lang="pt-BR" sz="3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643467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Imagem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ADF7FDDB-819B-4049-9F50-8BCF42B98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880" y="1235220"/>
            <a:ext cx="6853983" cy="438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67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428664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Interação com teclado e </a:t>
            </a:r>
            <a:r>
              <a:rPr lang="pt-BR" sz="3600" b="1" dirty="0" err="1"/>
              <a:t>lcd</a:t>
            </a:r>
            <a:r>
              <a:rPr lang="pt-BR" sz="3600" b="1" dirty="0"/>
              <a:t> 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 dirty="0">
                <a:solidFill>
                  <a:schemeClr val="tx1"/>
                </a:solidFill>
              </a:rPr>
              <a:t>(CLEARDISPLAY)</a:t>
            </a:r>
            <a:endParaRPr lang="pt-BR" sz="3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643467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1E437160-B4E4-4F1C-A104-D6DEFAAF8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2376" y="220506"/>
            <a:ext cx="3115762" cy="627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69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428664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Interação com teclado e </a:t>
            </a:r>
            <a:r>
              <a:rPr lang="pt-BR" sz="3600" b="1" dirty="0" err="1"/>
              <a:t>lcd</a:t>
            </a:r>
            <a:r>
              <a:rPr lang="pt-BR" sz="3600" b="1" dirty="0"/>
              <a:t> 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 dirty="0">
                <a:solidFill>
                  <a:schemeClr val="tx1"/>
                </a:solidFill>
              </a:rPr>
              <a:t>(CLEAR_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MEMORY_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ROW)</a:t>
            </a:r>
            <a:endParaRPr lang="pt-BR" sz="3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643467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1FBEE958-51C1-4ECB-8F2C-2CA0D9F5DF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619" y="2010222"/>
            <a:ext cx="5099381" cy="229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55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428664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Interação com teclado e </a:t>
            </a:r>
            <a:r>
              <a:rPr lang="pt-BR" sz="3600" b="1" dirty="0" err="1"/>
              <a:t>lcd</a:t>
            </a:r>
            <a:r>
              <a:rPr lang="pt-BR" sz="3600" b="1" dirty="0"/>
              <a:t> 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 dirty="0">
                <a:solidFill>
                  <a:schemeClr val="tx1"/>
                </a:solidFill>
              </a:rPr>
              <a:t>(CHARACTER_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IS_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NUM)</a:t>
            </a:r>
            <a:endParaRPr lang="pt-BR" sz="3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643467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6FB84F3B-4701-4F3C-88C6-76D751D27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140" y="1005001"/>
            <a:ext cx="4762860" cy="498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43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428664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Interação com teclado e </a:t>
            </a:r>
            <a:r>
              <a:rPr lang="pt-BR" sz="3600" b="1" dirty="0" err="1"/>
              <a:t>lcd</a:t>
            </a:r>
            <a:r>
              <a:rPr lang="pt-BR" sz="3600" b="1" dirty="0"/>
              <a:t> 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 dirty="0">
                <a:solidFill>
                  <a:schemeClr val="tx1"/>
                </a:solidFill>
              </a:rPr>
              <a:t>(GUARDA_NUM1)</a:t>
            </a:r>
            <a:endParaRPr lang="pt-BR" sz="3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643467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629C76BD-FAE2-4946-9A78-8BE2D1570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1704" y="577063"/>
            <a:ext cx="4327517" cy="563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80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428664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Interação com teclado e </a:t>
            </a:r>
            <a:r>
              <a:rPr lang="pt-BR" sz="3600" b="1" dirty="0" err="1"/>
              <a:t>lcd</a:t>
            </a:r>
            <a:r>
              <a:rPr lang="pt-BR" sz="3600" b="1" dirty="0"/>
              <a:t> 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 dirty="0">
                <a:solidFill>
                  <a:schemeClr val="tx1"/>
                </a:solidFill>
              </a:rPr>
              <a:t>(GUARDA_NUM2)</a:t>
            </a:r>
            <a:endParaRPr lang="pt-BR" sz="3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643467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5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97D36C67-A8F0-4862-A5A4-F551BA93E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194" y="575762"/>
            <a:ext cx="4626538" cy="570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76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428664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Interação com teclado e </a:t>
            </a:r>
            <a:r>
              <a:rPr lang="pt-BR" sz="3600" b="1" dirty="0" err="1"/>
              <a:t>lcd</a:t>
            </a:r>
            <a:r>
              <a:rPr lang="pt-BR" sz="3600" b="1" dirty="0"/>
              <a:t> 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 dirty="0">
                <a:solidFill>
                  <a:schemeClr val="tx1"/>
                </a:solidFill>
              </a:rPr>
              <a:t>(</a:t>
            </a:r>
            <a:r>
              <a:rPr lang="pt-BR" sz="2800" b="1" dirty="0" err="1">
                <a:solidFill>
                  <a:schemeClr val="tx1"/>
                </a:solidFill>
              </a:rPr>
              <a:t>calls</a:t>
            </a:r>
            <a:r>
              <a:rPr lang="pt-BR" sz="2800" b="1" dirty="0">
                <a:solidFill>
                  <a:schemeClr val="tx1"/>
                </a:solidFill>
              </a:rPr>
              <a:t>_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 err="1">
                <a:solidFill>
                  <a:schemeClr val="tx1"/>
                </a:solidFill>
              </a:rPr>
              <a:t>long</a:t>
            </a:r>
            <a:r>
              <a:rPr lang="pt-BR" sz="2800" b="1" dirty="0">
                <a:solidFill>
                  <a:schemeClr val="tx1"/>
                </a:solidFill>
              </a:rPr>
              <a:t>_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 err="1">
                <a:solidFill>
                  <a:schemeClr val="tx1"/>
                </a:solidFill>
              </a:rPr>
              <a:t>delay</a:t>
            </a:r>
            <a:r>
              <a:rPr lang="pt-BR" sz="2800" b="1" dirty="0">
                <a:solidFill>
                  <a:schemeClr val="tx1"/>
                </a:solidFill>
              </a:rPr>
              <a:t>)</a:t>
            </a:r>
            <a:endParaRPr lang="pt-BR" sz="3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643467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9729C5E0-3DC7-4C9C-A834-E0564BE75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5018" y="911143"/>
            <a:ext cx="4700890" cy="503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15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428664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Interação com teclado e </a:t>
            </a:r>
            <a:r>
              <a:rPr lang="pt-BR" sz="3600" b="1" dirty="0" err="1"/>
              <a:t>lcd</a:t>
            </a:r>
            <a:r>
              <a:rPr lang="pt-BR" sz="3600" b="1" dirty="0"/>
              <a:t> 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 dirty="0">
                <a:solidFill>
                  <a:schemeClr val="tx1"/>
                </a:solidFill>
              </a:rPr>
              <a:t>(</a:t>
            </a:r>
            <a:r>
              <a:rPr lang="pt-BR" sz="2800" b="1" dirty="0" err="1">
                <a:solidFill>
                  <a:schemeClr val="tx1"/>
                </a:solidFill>
              </a:rPr>
              <a:t>sort</a:t>
            </a:r>
            <a:r>
              <a:rPr lang="pt-BR" sz="2800" b="1" dirty="0">
                <a:solidFill>
                  <a:schemeClr val="tx1"/>
                </a:solidFill>
              </a:rPr>
              <a:t>_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 err="1">
                <a:solidFill>
                  <a:schemeClr val="tx1"/>
                </a:solidFill>
              </a:rPr>
              <a:t>first</a:t>
            </a:r>
            <a:r>
              <a:rPr lang="pt-BR" sz="2800" b="1" dirty="0">
                <a:solidFill>
                  <a:schemeClr val="tx1"/>
                </a:solidFill>
              </a:rPr>
              <a:t>_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 err="1">
                <a:solidFill>
                  <a:schemeClr val="tx1"/>
                </a:solidFill>
              </a:rPr>
              <a:t>number</a:t>
            </a:r>
            <a:r>
              <a:rPr lang="pt-BR" sz="2800" b="1" dirty="0">
                <a:solidFill>
                  <a:schemeClr val="tx1"/>
                </a:solidFill>
              </a:rPr>
              <a:t>_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start)</a:t>
            </a:r>
            <a:endParaRPr lang="pt-BR" sz="3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643467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7F5423E0-7E02-4652-B6D1-9D96AC404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0345" y="832630"/>
            <a:ext cx="4190235" cy="519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42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rtlCol="0" anchor="ctr">
            <a:normAutofit/>
          </a:bodyPr>
          <a:lstStyle/>
          <a:p>
            <a:pPr rtl="0"/>
            <a:r>
              <a:rPr lang="pt-BR" sz="3700" b="1" dirty="0"/>
              <a:t>Objetivos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F5AC50-9F44-4D37-B36A-0C6B1C76E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8EFC17-AE69-4D15-95D3-F1AF111A7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CC1DFEA-17C7-4855-90D9-A8F3761D4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4" name="Espaço Reservado para Conteúdo 8" descr="Elemento gráfico SmartArt do ícone">
            <a:extLst>
              <a:ext uri="{FF2B5EF4-FFF2-40B4-BE49-F238E27FC236}">
                <a16:creationId xmlns:a16="http://schemas.microsoft.com/office/drawing/2014/main" id="{1E8F1206-26E1-9E44-A1A9-B061CF0EE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608807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0140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428664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Interação com teclado e </a:t>
            </a:r>
            <a:r>
              <a:rPr lang="pt-BR" sz="3600" b="1" dirty="0" err="1"/>
              <a:t>lcd</a:t>
            </a:r>
            <a:r>
              <a:rPr lang="pt-BR" sz="3600" b="1" dirty="0"/>
              <a:t> 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 dirty="0">
                <a:solidFill>
                  <a:schemeClr val="tx1"/>
                </a:solidFill>
              </a:rPr>
              <a:t>(</a:t>
            </a:r>
            <a:r>
              <a:rPr lang="pt-BR" sz="2800" b="1" dirty="0" err="1">
                <a:solidFill>
                  <a:schemeClr val="tx1"/>
                </a:solidFill>
              </a:rPr>
              <a:t>sort</a:t>
            </a:r>
            <a:r>
              <a:rPr lang="pt-BR" sz="2800" b="1" dirty="0">
                <a:solidFill>
                  <a:schemeClr val="tx1"/>
                </a:solidFill>
              </a:rPr>
              <a:t>_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 err="1">
                <a:solidFill>
                  <a:schemeClr val="tx1"/>
                </a:solidFill>
              </a:rPr>
              <a:t>first</a:t>
            </a:r>
            <a:r>
              <a:rPr lang="pt-BR" sz="2800" b="1" dirty="0">
                <a:solidFill>
                  <a:schemeClr val="tx1"/>
                </a:solidFill>
              </a:rPr>
              <a:t>_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 err="1">
                <a:solidFill>
                  <a:schemeClr val="tx1"/>
                </a:solidFill>
              </a:rPr>
              <a:t>number</a:t>
            </a:r>
            <a:r>
              <a:rPr lang="pt-BR" sz="2800" b="1" dirty="0">
                <a:solidFill>
                  <a:schemeClr val="tx1"/>
                </a:solidFill>
              </a:rPr>
              <a:t>)</a:t>
            </a:r>
            <a:endParaRPr lang="pt-BR" sz="3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643467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B0FC48A2-7C04-4225-9EF5-78D048712B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602" y="672319"/>
            <a:ext cx="5749975" cy="522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0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Interação com teclado e </a:t>
            </a:r>
            <a:r>
              <a:rPr lang="pt-BR" sz="3600" b="1" dirty="0" err="1"/>
              <a:t>lcd</a:t>
            </a:r>
            <a:r>
              <a:rPr lang="pt-BR" sz="3600" b="1" dirty="0"/>
              <a:t> 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 dirty="0">
                <a:solidFill>
                  <a:schemeClr val="tx1"/>
                </a:solidFill>
              </a:rPr>
              <a:t>(ROTINA)</a:t>
            </a:r>
            <a:endParaRPr lang="pt-BR" sz="3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643467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8F843ABF-9D91-4912-B1BA-E2A78BDAF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758" y="643467"/>
            <a:ext cx="6828382" cy="5659679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DBE9D762-E969-4601-B124-6BE3C6EF53E7}"/>
              </a:ext>
            </a:extLst>
          </p:cNvPr>
          <p:cNvSpPr/>
          <p:nvPr/>
        </p:nvSpPr>
        <p:spPr>
          <a:xfrm>
            <a:off x="1367160" y="3118280"/>
            <a:ext cx="2086253" cy="310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E7DC539-9C08-4C38-9113-2509CF1C3360}"/>
              </a:ext>
            </a:extLst>
          </p:cNvPr>
          <p:cNvSpPr/>
          <p:nvPr/>
        </p:nvSpPr>
        <p:spPr>
          <a:xfrm>
            <a:off x="1367159" y="3471083"/>
            <a:ext cx="2388095" cy="310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479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Interação com teclado e </a:t>
            </a:r>
            <a:r>
              <a:rPr lang="pt-BR" sz="3600" b="1" dirty="0" err="1"/>
              <a:t>lcd</a:t>
            </a:r>
            <a:r>
              <a:rPr lang="pt-BR" sz="3600" b="1" dirty="0"/>
              <a:t> 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 dirty="0">
                <a:solidFill>
                  <a:schemeClr val="tx1"/>
                </a:solidFill>
              </a:rPr>
              <a:t>(CHOOSE_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LINE)</a:t>
            </a:r>
            <a:endParaRPr lang="pt-BR" sz="3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643467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214C7E2A-7242-461B-8618-7FA202245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5127" y="509630"/>
            <a:ext cx="5062946" cy="248297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B9AABC8-8267-46FA-B509-863091EC7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5243" y="3172503"/>
            <a:ext cx="3154524" cy="330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02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Interação com teclado e </a:t>
            </a:r>
            <a:r>
              <a:rPr lang="pt-BR" sz="3600" b="1" dirty="0" err="1"/>
              <a:t>lcd</a:t>
            </a:r>
            <a:r>
              <a:rPr lang="pt-BR" sz="3600" b="1" dirty="0"/>
              <a:t> 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 dirty="0">
                <a:solidFill>
                  <a:schemeClr val="tx1"/>
                </a:solidFill>
              </a:rPr>
              <a:t>(POSICIONA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CURSOR)</a:t>
            </a:r>
            <a:endParaRPr lang="pt-BR" sz="3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828161"/>
              </p:ext>
            </p:extLst>
          </p:nvPr>
        </p:nvGraphicFramePr>
        <p:xfrm>
          <a:off x="839622" y="643465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34DB0C29-A44D-4E0E-98DC-BA97367C0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5749" y="139594"/>
            <a:ext cx="2940669" cy="657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33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Interação com teclado e </a:t>
            </a:r>
            <a:r>
              <a:rPr lang="pt-BR" sz="3600" b="1" dirty="0" err="1"/>
              <a:t>lcd</a:t>
            </a:r>
            <a:r>
              <a:rPr lang="pt-BR" sz="3600" b="1" dirty="0"/>
              <a:t> 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 dirty="0">
                <a:solidFill>
                  <a:schemeClr val="tx1"/>
                </a:solidFill>
              </a:rPr>
              <a:t>(ROTINA)</a:t>
            </a:r>
            <a:endParaRPr lang="pt-BR" sz="3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643467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8F843ABF-9D91-4912-B1BA-E2A78BDAF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758" y="643467"/>
            <a:ext cx="6828382" cy="5659679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2A41B889-7059-4848-ADDB-E16C732EC6EC}"/>
              </a:ext>
            </a:extLst>
          </p:cNvPr>
          <p:cNvSpPr/>
          <p:nvPr/>
        </p:nvSpPr>
        <p:spPr>
          <a:xfrm>
            <a:off x="1367161" y="5071531"/>
            <a:ext cx="2192785" cy="310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588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Interação com teclado e </a:t>
            </a:r>
            <a:r>
              <a:rPr lang="pt-BR" sz="3600" b="1" dirty="0" err="1"/>
              <a:t>lcd</a:t>
            </a:r>
            <a:r>
              <a:rPr lang="pt-BR" sz="3600" b="1" dirty="0"/>
              <a:t> 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 dirty="0">
                <a:solidFill>
                  <a:schemeClr val="tx1"/>
                </a:solidFill>
              </a:rPr>
              <a:t>(SEND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CHARACTER)</a:t>
            </a:r>
            <a:endParaRPr lang="pt-BR" sz="3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9622" y="643465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B59F634D-365C-49F2-A1E4-1A200172A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8730" y="257557"/>
            <a:ext cx="2674708" cy="634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25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0A6D7-AA7C-4562-8A65-DC668425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3" y="2203284"/>
            <a:ext cx="8686800" cy="2451431"/>
          </a:xfrm>
        </p:spPr>
        <p:txBody>
          <a:bodyPr>
            <a:normAutofit/>
          </a:bodyPr>
          <a:lstStyle/>
          <a:p>
            <a:pPr algn="ctr"/>
            <a:r>
              <a:rPr lang="pt-BR" noProof="0" dirty="0"/>
              <a:t>Operações básicas e complexas</a:t>
            </a:r>
            <a:br>
              <a:rPr lang="pt-BR" noProof="0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DD73D6-CFC6-4D8C-8ED9-63389E5DB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Rotinas relacionadas as 4 operações básicas e a 3 operações complexas</a:t>
            </a:r>
          </a:p>
        </p:txBody>
      </p:sp>
    </p:spTree>
    <p:extLst>
      <p:ext uri="{BB962C8B-B14F-4D97-AF65-F5344CB8AC3E}">
        <p14:creationId xmlns:p14="http://schemas.microsoft.com/office/powerpoint/2010/main" val="3626374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Operações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9622" y="643465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E1F3E5DC-0DE5-4065-BA9A-3D5B065CC523}"/>
              </a:ext>
            </a:extLst>
          </p:cNvPr>
          <p:cNvSpPr txBox="1"/>
          <p:nvPr/>
        </p:nvSpPr>
        <p:spPr>
          <a:xfrm>
            <a:off x="1182278" y="1582337"/>
            <a:ext cx="55574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Básicas:</a:t>
            </a:r>
          </a:p>
          <a:p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Adição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Subtração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Multiplicação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Divisão</a:t>
            </a:r>
          </a:p>
          <a:p>
            <a:pPr lvl="1"/>
            <a:endParaRPr lang="pt-BR" dirty="0"/>
          </a:p>
          <a:p>
            <a:endParaRPr lang="pt-BR" dirty="0"/>
          </a:p>
          <a:p>
            <a:r>
              <a:rPr lang="pt-BR" dirty="0"/>
              <a:t>Complexas:</a:t>
            </a:r>
          </a:p>
          <a:p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Potenciação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Radiciação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Logaritmo na base 10	</a:t>
            </a:r>
          </a:p>
        </p:txBody>
      </p:sp>
      <p:pic>
        <p:nvPicPr>
          <p:cNvPr id="7" name="Gráfico 6" descr="Marca de seleção">
            <a:extLst>
              <a:ext uri="{FF2B5EF4-FFF2-40B4-BE49-F238E27FC236}">
                <a16:creationId xmlns:a16="http://schemas.microsoft.com/office/drawing/2014/main" id="{73EB1405-3BD0-4538-8183-B80EC4EDE8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29680" y="2203733"/>
            <a:ext cx="229587" cy="229587"/>
          </a:xfrm>
          <a:prstGeom prst="rect">
            <a:avLst/>
          </a:prstGeom>
        </p:spPr>
      </p:pic>
      <p:pic>
        <p:nvPicPr>
          <p:cNvPr id="8" name="Gráfico 7" descr="Marca de seleção">
            <a:extLst>
              <a:ext uri="{FF2B5EF4-FFF2-40B4-BE49-F238E27FC236}">
                <a16:creationId xmlns:a16="http://schemas.microsoft.com/office/drawing/2014/main" id="{A7184C1B-8B74-4204-B2F2-5643966831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07551" y="2478053"/>
            <a:ext cx="229587" cy="229587"/>
          </a:xfrm>
          <a:prstGeom prst="rect">
            <a:avLst/>
          </a:prstGeom>
        </p:spPr>
      </p:pic>
      <p:pic>
        <p:nvPicPr>
          <p:cNvPr id="10" name="Gráfico 9" descr="Fechar">
            <a:extLst>
              <a:ext uri="{FF2B5EF4-FFF2-40B4-BE49-F238E27FC236}">
                <a16:creationId xmlns:a16="http://schemas.microsoft.com/office/drawing/2014/main" id="{86BEE014-9479-440D-872B-563A6CD1B4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81400" y="2778760"/>
            <a:ext cx="243840" cy="243840"/>
          </a:xfrm>
          <a:prstGeom prst="rect">
            <a:avLst/>
          </a:prstGeom>
        </p:spPr>
      </p:pic>
      <p:pic>
        <p:nvPicPr>
          <p:cNvPr id="14" name="Gráfico 13" descr="Fechar">
            <a:extLst>
              <a:ext uri="{FF2B5EF4-FFF2-40B4-BE49-F238E27FC236}">
                <a16:creationId xmlns:a16="http://schemas.microsoft.com/office/drawing/2014/main" id="{D9E029D1-FE05-44EC-9A1A-C0E80D2395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07760" y="3022600"/>
            <a:ext cx="243840" cy="243840"/>
          </a:xfrm>
          <a:prstGeom prst="rect">
            <a:avLst/>
          </a:prstGeom>
        </p:spPr>
      </p:pic>
      <p:pic>
        <p:nvPicPr>
          <p:cNvPr id="18" name="Gráfico 17" descr="Fechar">
            <a:extLst>
              <a:ext uri="{FF2B5EF4-FFF2-40B4-BE49-F238E27FC236}">
                <a16:creationId xmlns:a16="http://schemas.microsoft.com/office/drawing/2014/main" id="{B2E1E97A-22E8-49D4-8A56-0461C86BC8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89960" y="4409440"/>
            <a:ext cx="243840" cy="243840"/>
          </a:xfrm>
          <a:prstGeom prst="rect">
            <a:avLst/>
          </a:prstGeom>
        </p:spPr>
      </p:pic>
      <p:pic>
        <p:nvPicPr>
          <p:cNvPr id="24" name="Gráfico 23" descr="Fechar">
            <a:extLst>
              <a:ext uri="{FF2B5EF4-FFF2-40B4-BE49-F238E27FC236}">
                <a16:creationId xmlns:a16="http://schemas.microsoft.com/office/drawing/2014/main" id="{6BEB1ACD-D129-42A5-8634-5BF5BC5AD5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22344" y="4653280"/>
            <a:ext cx="243840" cy="243840"/>
          </a:xfrm>
          <a:prstGeom prst="rect">
            <a:avLst/>
          </a:prstGeom>
        </p:spPr>
      </p:pic>
      <p:pic>
        <p:nvPicPr>
          <p:cNvPr id="27" name="Gráfico 26" descr="Fechar">
            <a:extLst>
              <a:ext uri="{FF2B5EF4-FFF2-40B4-BE49-F238E27FC236}">
                <a16:creationId xmlns:a16="http://schemas.microsoft.com/office/drawing/2014/main" id="{C67024B9-C1A9-47B4-BCAF-927B4702E9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5824" y="4958080"/>
            <a:ext cx="24384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03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 err="1"/>
              <a:t>OPerações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>
                <a:solidFill>
                  <a:schemeClr val="tx1"/>
                </a:solidFill>
              </a:rPr>
              <a:t>(Adição)</a:t>
            </a:r>
            <a:endParaRPr lang="pt-BR" sz="3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643467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8F843ABF-9D91-4912-B1BA-E2A78BDAF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758" y="643467"/>
            <a:ext cx="6828382" cy="5659679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2A41B889-7059-4848-ADDB-E16C732EC6EC}"/>
              </a:ext>
            </a:extLst>
          </p:cNvPr>
          <p:cNvSpPr/>
          <p:nvPr/>
        </p:nvSpPr>
        <p:spPr>
          <a:xfrm>
            <a:off x="1367161" y="5071531"/>
            <a:ext cx="2192785" cy="310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764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alunos olhando no microscópio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>
            <a:noAutofit/>
          </a:bodyPr>
          <a:lstStyle/>
          <a:p>
            <a:pPr algn="l" rtl="0"/>
            <a:r>
              <a:rPr lang="pt-BR" sz="11700" b="1"/>
              <a:t>Obrigado </a:t>
            </a:r>
            <a:endParaRPr lang="pt-BR" sz="11700">
              <a:solidFill>
                <a:schemeClr val="tx1"/>
              </a:solidFill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D49C5163-C20C-4544-B7B1-4C17B8DBE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2466" y="3901734"/>
            <a:ext cx="8893314" cy="2106227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JOÃO VITOR DIAS		22.119.006-9</a:t>
            </a:r>
          </a:p>
          <a:p>
            <a:pPr rtl="0"/>
            <a:r>
              <a:rPr lang="pt-BR" dirty="0"/>
              <a:t>THIAGO ANDRADE	22.119.080-4</a:t>
            </a:r>
          </a:p>
          <a:p>
            <a:pPr rtl="0"/>
            <a:endParaRPr lang="pt-BR" dirty="0"/>
          </a:p>
          <a:p>
            <a:pPr rtl="0"/>
            <a:r>
              <a:rPr lang="pt-BR" dirty="0"/>
              <a:t>GITHUB: </a:t>
            </a:r>
            <a:r>
              <a:rPr lang="pt-BR" dirty="0">
                <a:hlinkClick r:id="rId5"/>
              </a:rPr>
              <a:t>https://github.com/JoaoDias-223/Simple-Assembly-Calculator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806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0A6D7-AA7C-4562-8A65-DC668425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3" y="2203284"/>
            <a:ext cx="8686800" cy="2451431"/>
          </a:xfrm>
        </p:spPr>
        <p:txBody>
          <a:bodyPr>
            <a:normAutofit/>
          </a:bodyPr>
          <a:lstStyle/>
          <a:p>
            <a:pPr algn="ctr"/>
            <a:r>
              <a:rPr lang="pt-BR" noProof="0" dirty="0"/>
              <a:t>Interação com teclado numérico e display LCD</a:t>
            </a:r>
            <a:br>
              <a:rPr lang="pt-BR" noProof="0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DD73D6-CFC6-4D8C-8ED9-63389E5DB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Rotinas relacionadas ao armazenamento dos números e da sua apresentação no display </a:t>
            </a:r>
            <a:r>
              <a:rPr lang="pt-BR" dirty="0" err="1"/>
              <a:t>lcd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493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Interação com teclado e </a:t>
            </a:r>
            <a:r>
              <a:rPr lang="pt-BR" sz="3600" b="1" dirty="0" err="1"/>
              <a:t>lcd</a:t>
            </a:r>
            <a:r>
              <a:rPr lang="pt-BR" sz="3600" b="1" dirty="0"/>
              <a:t> 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 dirty="0">
                <a:solidFill>
                  <a:schemeClr val="tx1"/>
                </a:solidFill>
              </a:rPr>
              <a:t>(</a:t>
            </a:r>
            <a:r>
              <a:rPr lang="pt-BR" sz="2800" b="1" dirty="0" err="1">
                <a:solidFill>
                  <a:schemeClr val="tx1"/>
                </a:solidFill>
              </a:rPr>
              <a:t>iNICIO</a:t>
            </a:r>
            <a:r>
              <a:rPr lang="pt-BR" sz="2800" b="1" dirty="0">
                <a:solidFill>
                  <a:schemeClr val="tx1"/>
                </a:solidFill>
              </a:rPr>
              <a:t>)</a:t>
            </a:r>
            <a:endParaRPr lang="pt-BR" sz="3600" b="1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208599"/>
              </p:ext>
            </p:extLst>
          </p:nvPr>
        </p:nvGraphicFramePr>
        <p:xfrm>
          <a:off x="643467" y="643467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Imagem 3" descr="Texto, Linha do tempo&#10;&#10;Descrição gerada automaticamente">
            <a:extLst>
              <a:ext uri="{FF2B5EF4-FFF2-40B4-BE49-F238E27FC236}">
                <a16:creationId xmlns:a16="http://schemas.microsoft.com/office/drawing/2014/main" id="{412197B7-0515-466B-B591-E07A2B56E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753" y="363690"/>
            <a:ext cx="5754662" cy="592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3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Interação com teclado e </a:t>
            </a:r>
            <a:r>
              <a:rPr lang="pt-BR" sz="3600" b="1" dirty="0" err="1"/>
              <a:t>lcd</a:t>
            </a:r>
            <a:r>
              <a:rPr lang="pt-BR" sz="3600" b="1" dirty="0"/>
              <a:t> 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 dirty="0">
                <a:solidFill>
                  <a:schemeClr val="tx1"/>
                </a:solidFill>
              </a:rPr>
              <a:t>(CLEAR_RAM)</a:t>
            </a:r>
            <a:endParaRPr lang="pt-BR" sz="3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643467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1EE4EF5F-C6E3-4732-B183-131B0D7D16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256" y="1380428"/>
            <a:ext cx="5684513" cy="409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6958" y="643466"/>
            <a:ext cx="3936293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Interação com teclado e </a:t>
            </a:r>
            <a:r>
              <a:rPr lang="pt-BR" sz="3600" b="1" dirty="0" err="1"/>
              <a:t>lcd</a:t>
            </a:r>
            <a:r>
              <a:rPr lang="pt-BR" sz="3600" b="1" dirty="0"/>
              <a:t> 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 dirty="0">
                <a:solidFill>
                  <a:schemeClr val="tx1"/>
                </a:solidFill>
              </a:rPr>
              <a:t>(SET_OPERATIONS)</a:t>
            </a:r>
            <a:endParaRPr lang="pt-BR" sz="3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643467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B7D83F6D-6850-4D43-AE64-B09CC115C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771" y="643467"/>
            <a:ext cx="6085324" cy="54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Interação com teclado e </a:t>
            </a:r>
            <a:r>
              <a:rPr lang="pt-BR" sz="3600" b="1" dirty="0" err="1"/>
              <a:t>lcd</a:t>
            </a:r>
            <a:r>
              <a:rPr lang="pt-BR" sz="3600" b="1" dirty="0"/>
              <a:t> 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 dirty="0">
                <a:solidFill>
                  <a:schemeClr val="tx1"/>
                </a:solidFill>
              </a:rPr>
              <a:t>(INITIALIZE_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CHARACTERS)</a:t>
            </a:r>
            <a:endParaRPr lang="pt-BR" sz="3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643467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3478277C-5454-47F3-A982-0FEE4BC17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190" y="685566"/>
            <a:ext cx="4960546" cy="548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0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5636" y="643466"/>
            <a:ext cx="3384497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Interação com teclado e </a:t>
            </a:r>
            <a:r>
              <a:rPr lang="pt-BR" sz="3600" b="1" dirty="0" err="1"/>
              <a:t>lcd</a:t>
            </a:r>
            <a:r>
              <a:rPr lang="pt-BR" sz="3600" b="1" dirty="0"/>
              <a:t> 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 dirty="0">
                <a:solidFill>
                  <a:schemeClr val="tx1"/>
                </a:solidFill>
              </a:rPr>
              <a:t>(INITIALIZE_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 err="1">
                <a:solidFill>
                  <a:schemeClr val="tx1"/>
                </a:solidFill>
              </a:rPr>
              <a:t>pOINTERS</a:t>
            </a:r>
            <a:r>
              <a:rPr lang="pt-BR" sz="2800" b="1" dirty="0">
                <a:solidFill>
                  <a:schemeClr val="tx1"/>
                </a:solidFill>
              </a:rPr>
              <a:t>)</a:t>
            </a:r>
            <a:endParaRPr lang="pt-BR" sz="3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643467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4B0184BC-387C-48F3-B5A6-1048661180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461" y="267131"/>
            <a:ext cx="6979678" cy="6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9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3600" b="1" dirty="0"/>
              <a:t>Interação com teclado e </a:t>
            </a:r>
            <a:r>
              <a:rPr lang="pt-BR" sz="3600" b="1" dirty="0" err="1"/>
              <a:t>lcd</a:t>
            </a:r>
            <a:r>
              <a:rPr lang="pt-BR" sz="3600" b="1" dirty="0"/>
              <a:t> </a:t>
            </a:r>
            <a:br>
              <a:rPr lang="pt-BR" sz="3600" b="1" dirty="0"/>
            </a:br>
            <a:br>
              <a:rPr lang="pt-BR" sz="3600" b="1" dirty="0"/>
            </a:br>
            <a:r>
              <a:rPr lang="pt-BR" sz="2800" b="1" dirty="0">
                <a:solidFill>
                  <a:schemeClr val="tx1"/>
                </a:solidFill>
              </a:rPr>
              <a:t>(LCD_INIT)</a:t>
            </a:r>
            <a:endParaRPr lang="pt-BR" sz="3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BC750A-B8E7-49A0-A00A-F7245127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4D0436-4FAC-43D1-9565-515BBE80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82E424-AAF6-43AC-AC56-03BA23E0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6" name="Espaço Reservado para Conteúdo 5" descr="espaço reservado para gráfico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643467"/>
          <a:ext cx="6243992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5" name="Imagem 4" descr="Uma imagem contendo Tabela&#10;&#10;Descrição gerada automaticamente">
            <a:extLst>
              <a:ext uri="{FF2B5EF4-FFF2-40B4-BE49-F238E27FC236}">
                <a16:creationId xmlns:a16="http://schemas.microsoft.com/office/drawing/2014/main" id="{91EE4240-16BE-4FE8-9686-292618693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367" y="186407"/>
            <a:ext cx="2455285" cy="6485182"/>
          </a:xfrm>
          <a:prstGeom prst="rect">
            <a:avLst/>
          </a:prstGeom>
        </p:spPr>
      </p:pic>
      <p:pic>
        <p:nvPicPr>
          <p:cNvPr id="8" name="Imagem 7" descr="Tabela&#10;&#10;Descrição gerada automaticamente">
            <a:extLst>
              <a:ext uri="{FF2B5EF4-FFF2-40B4-BE49-F238E27FC236}">
                <a16:creationId xmlns:a16="http://schemas.microsoft.com/office/drawing/2014/main" id="{E1676675-902C-4918-8444-29FAD9019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295" y="528067"/>
            <a:ext cx="2669120" cy="538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06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423</Words>
  <Application>Microsoft Office PowerPoint</Application>
  <PresentationFormat>Widescreen</PresentationFormat>
  <Paragraphs>78</Paragraphs>
  <Slides>29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Century Gothic</vt:lpstr>
      <vt:lpstr>Malha</vt:lpstr>
      <vt:lpstr>Calculadora em assembly 8051 (cc4411)</vt:lpstr>
      <vt:lpstr>Objetivos</vt:lpstr>
      <vt:lpstr>Interação com teclado numérico e display LCD </vt:lpstr>
      <vt:lpstr>Interação com teclado e lcd   (iNICIO)</vt:lpstr>
      <vt:lpstr>Interação com teclado e lcd   (CLEAR_RAM)</vt:lpstr>
      <vt:lpstr>Interação com teclado e lcd   (SET_OPERATIONS)</vt:lpstr>
      <vt:lpstr>Interação com teclado e lcd   (INITIALIZE_ CHARACTERS)</vt:lpstr>
      <vt:lpstr>Interação com teclado e lcd   (INITIALIZE_ pOINTERS)</vt:lpstr>
      <vt:lpstr>Interação com teclado e lcd   (LCD_INIT)</vt:lpstr>
      <vt:lpstr>Interação com teclado e lcd   (ROTINA)</vt:lpstr>
      <vt:lpstr>Interação com teclado e lcd   (LEITURATECLADO)</vt:lpstr>
      <vt:lpstr>Interação com teclado e lcd   (COLSCAN, GOTKEY, VALIDACAO_DO_ CHARACTER)</vt:lpstr>
      <vt:lpstr>Interação com teclado e lcd   (CLEARDISPLAY)</vt:lpstr>
      <vt:lpstr>Interação com teclado e lcd   (CLEAR_ MEMORY_ ROW)</vt:lpstr>
      <vt:lpstr>Interação com teclado e lcd   (CHARACTER_ IS_ NUM)</vt:lpstr>
      <vt:lpstr>Interação com teclado e lcd   (GUARDA_NUM1)</vt:lpstr>
      <vt:lpstr>Interação com teclado e lcd   (GUARDA_NUM2)</vt:lpstr>
      <vt:lpstr>Interação com teclado e lcd   (calls_ long_ delay)</vt:lpstr>
      <vt:lpstr>Interação com teclado e lcd   (sort_ first_ number_ start)</vt:lpstr>
      <vt:lpstr>Interação com teclado e lcd   (sort_ first_ number)</vt:lpstr>
      <vt:lpstr>Interação com teclado e lcd   (ROTINA)</vt:lpstr>
      <vt:lpstr>Interação com teclado e lcd   (CHOOSE_ LINE)</vt:lpstr>
      <vt:lpstr>Interação com teclado e lcd   (POSICIONA CURSOR)</vt:lpstr>
      <vt:lpstr>Interação com teclado e lcd   (ROTINA)</vt:lpstr>
      <vt:lpstr>Interação com teclado e lcd   (SEND CHARACTER)</vt:lpstr>
      <vt:lpstr>Operações básicas e complexas </vt:lpstr>
      <vt:lpstr>Operações</vt:lpstr>
      <vt:lpstr>OPerações  (Adição)</vt:lpstr>
      <vt:lpstr>Obrigado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Calculadora em assembly 8051 (cc4411)</dc:title>
  <dc:creator>João Vitor Dias</dc:creator>
  <cp:lastModifiedBy>João Vitor Dias</cp:lastModifiedBy>
  <cp:revision>11</cp:revision>
  <dcterms:created xsi:type="dcterms:W3CDTF">2020-11-09T02:51:18Z</dcterms:created>
  <dcterms:modified xsi:type="dcterms:W3CDTF">2020-11-09T18:45:39Z</dcterms:modified>
</cp:coreProperties>
</file>