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07080" y="1096920"/>
            <a:ext cx="7977240" cy="208548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oudy Old Style"/>
              </a:rPr>
              <a:t>Click to edit Master </a:t>
            </a:r>
            <a:r>
              <a:rPr b="0" lang="en-US" sz="4800" spc="-1" strike="noStrike">
                <a:solidFill>
                  <a:srgbClr val="000000"/>
                </a:solidFill>
                <a:latin typeface="Goudy Old Style"/>
              </a:rPr>
              <a:t>title style</a:t>
            </a:r>
            <a:endParaRPr b="0" lang="pt-PT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0000" y="6357240"/>
            <a:ext cx="1759680" cy="461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2ABB05-9136-4014-8FB1-31BC3AB29DDD}" type="datetime">
              <a:rPr b="0" lang="en-US" sz="1000" spc="199" strike="noStrike" cap="all">
                <a:solidFill>
                  <a:srgbClr val="000000"/>
                </a:solidFill>
                <a:latin typeface="Goudy Old Style"/>
              </a:rPr>
              <a:t>3/26/22</a:t>
            </a:fld>
            <a:endParaRPr b="0" lang="pt-PT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754360" y="6357600"/>
            <a:ext cx="6683040" cy="460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982800" y="6357600"/>
            <a:ext cx="1759680" cy="4604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BE21A9-4441-413B-A221-BC3262342D96}" type="slidenum">
              <a:rPr b="0" lang="en-US" sz="1000" spc="199" strike="noStrike" cap="all">
                <a:solidFill>
                  <a:srgbClr val="000000"/>
                </a:solidFill>
                <a:latin typeface="Goudy Old Style"/>
              </a:rPr>
              <a:t>&lt;number&gt;</a:t>
            </a:fld>
            <a:endParaRPr b="0" lang="pt-PT" sz="1000" spc="-1" strike="noStrike">
              <a:latin typeface="Times New Roman"/>
            </a:endParaRPr>
          </a:p>
        </p:txBody>
      </p:sp>
      <p:sp>
        <p:nvSpPr>
          <p:cNvPr id="4" name="Line 5"/>
          <p:cNvSpPr/>
          <p:nvPr/>
        </p:nvSpPr>
        <p:spPr>
          <a:xfrm>
            <a:off x="5825880" y="352548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9787680" y="4227120"/>
            <a:ext cx="1539000" cy="1541880"/>
            <a:chOff x="9787680" y="4227120"/>
            <a:chExt cx="1539000" cy="1541880"/>
          </a:xfrm>
        </p:grpSpPr>
        <p:grpSp>
          <p:nvGrpSpPr>
            <p:cNvPr id="6" name="Group 7"/>
            <p:cNvGrpSpPr/>
            <p:nvPr/>
          </p:nvGrpSpPr>
          <p:grpSpPr>
            <a:xfrm>
              <a:off x="9875520" y="4227120"/>
              <a:ext cx="1451160" cy="1450440"/>
              <a:chOff x="9875520" y="4227120"/>
              <a:chExt cx="1451160" cy="1450440"/>
            </a:xfrm>
          </p:grpSpPr>
          <p:sp>
            <p:nvSpPr>
              <p:cNvPr id="7" name="CustomShape 8"/>
              <p:cNvSpPr/>
              <p:nvPr/>
            </p:nvSpPr>
            <p:spPr>
              <a:xfrm rot="2700000">
                <a:off x="10330560" y="4131720"/>
                <a:ext cx="318600" cy="141876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 rot="2700000">
                <a:off x="10556640" y="4355640"/>
                <a:ext cx="313920" cy="1418760"/>
              </a:xfrm>
              <a:custGeom>
                <a:avLst/>
                <a:gdLst/>
                <a:ahLst/>
                <a:rect l="l" t="t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" name="Line 10"/>
            <p:cNvSpPr/>
            <p:nvPr/>
          </p:nvSpPr>
          <p:spPr>
            <a:xfrm flipV="1">
              <a:off x="9787680" y="4452480"/>
              <a:ext cx="1316520" cy="131652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pt-PT" sz="2000" spc="49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i="1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Click to edit Master title style</a:t>
            </a:r>
            <a:endParaRPr b="0" lang="pt-PT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10212840" cy="4039920"/>
          </a:xfrm>
          <a:prstGeom prst="rect">
            <a:avLst/>
          </a:prstGeom>
        </p:spPr>
        <p:txBody>
          <a:bodyPr>
            <a:noAutofit/>
          </a:bodyPr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3600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000" spc="49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2" marL="1080000" indent="-359640">
              <a:lnSpc>
                <a:spcPct val="150000"/>
              </a:lnSpc>
              <a:spcBef>
                <a:spcPts val="499"/>
              </a:spcBef>
              <a:buClr>
                <a:srgbClr val="4d62c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i="1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10800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000" spc="49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4" marL="1800000" indent="-359640">
              <a:lnSpc>
                <a:spcPct val="150000"/>
              </a:lnSpc>
              <a:spcBef>
                <a:spcPts val="499"/>
              </a:spcBef>
              <a:buClr>
                <a:srgbClr val="4d62c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450000" y="6357240"/>
            <a:ext cx="1759680" cy="461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81A0533-054C-456F-8494-B9CEB06B9103}" type="datetime">
              <a:rPr b="0" lang="en-US" sz="1000" spc="199" strike="noStrike" cap="all">
                <a:solidFill>
                  <a:srgbClr val="000000"/>
                </a:solidFill>
                <a:latin typeface="Goudy Old Style"/>
              </a:rPr>
              <a:t>3/26/22</a:t>
            </a:fld>
            <a:endParaRPr b="0" lang="pt-PT" sz="10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2754360" y="6357600"/>
            <a:ext cx="6683040" cy="460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9982800" y="6357600"/>
            <a:ext cx="1759680" cy="4604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4A9675-DD1C-4A5C-A0C8-64B676B79651}" type="slidenum">
              <a:rPr b="0" lang="en-US" sz="1000" spc="199" strike="noStrike" cap="all">
                <a:solidFill>
                  <a:srgbClr val="000000"/>
                </a:solidFill>
                <a:latin typeface="Goudy Old Style"/>
              </a:rPr>
              <a:t>&lt;number&gt;</a:t>
            </a:fld>
            <a:endParaRPr b="0" lang="pt-PT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Click to edit Master title style</a:t>
            </a:r>
            <a:endParaRPr b="0" lang="pt-PT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</p:spPr>
        <p:txBody>
          <a:bodyPr>
            <a:noAutofit/>
          </a:bodyPr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3600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000" spc="49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2" marL="1080000" indent="-359640">
              <a:lnSpc>
                <a:spcPct val="150000"/>
              </a:lnSpc>
              <a:spcBef>
                <a:spcPts val="499"/>
              </a:spcBef>
              <a:buClr>
                <a:srgbClr val="4d62c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i="1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10800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000" spc="49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4" marL="1800000" indent="-359640">
              <a:lnSpc>
                <a:spcPct val="150000"/>
              </a:lnSpc>
              <a:spcBef>
                <a:spcPts val="499"/>
              </a:spcBef>
              <a:buClr>
                <a:srgbClr val="4d62c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74080" y="1685880"/>
            <a:ext cx="4928040" cy="4092120"/>
          </a:xfrm>
          <a:prstGeom prst="rect">
            <a:avLst/>
          </a:prstGeom>
        </p:spPr>
        <p:txBody>
          <a:bodyPr>
            <a:noAutofit/>
          </a:bodyPr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3600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000" spc="49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2" marL="1080000" indent="-359640">
              <a:lnSpc>
                <a:spcPct val="150000"/>
              </a:lnSpc>
              <a:spcBef>
                <a:spcPts val="499"/>
              </a:spcBef>
              <a:buClr>
                <a:srgbClr val="4d62c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i="1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108000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000" spc="49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lvl="4" marL="1800000" indent="-359640">
              <a:lnSpc>
                <a:spcPct val="150000"/>
              </a:lnSpc>
              <a:spcBef>
                <a:spcPts val="499"/>
              </a:spcBef>
              <a:buClr>
                <a:srgbClr val="4d62c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0000" y="6357240"/>
            <a:ext cx="1759680" cy="461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F503013-EEC5-4BE1-87D0-917DE4E4254D}" type="datetime">
              <a:rPr b="0" lang="en-US" sz="1000" spc="199" strike="noStrike" cap="all">
                <a:solidFill>
                  <a:srgbClr val="000000"/>
                </a:solidFill>
                <a:latin typeface="Goudy Old Style"/>
              </a:rPr>
              <a:t>3/26/22</a:t>
            </a:fld>
            <a:endParaRPr b="0" lang="pt-PT" sz="10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2754360" y="6357600"/>
            <a:ext cx="6683040" cy="460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9982800" y="6357600"/>
            <a:ext cx="1759680" cy="4604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7C879D-023C-44DB-8677-9945CDA46EF7}" type="slidenum">
              <a:rPr b="0" lang="en-US" sz="1000" spc="199" strike="noStrike" cap="all">
                <a:solidFill>
                  <a:srgbClr val="000000"/>
                </a:solidFill>
                <a:latin typeface="Goudy Old Style"/>
              </a:rPr>
              <a:t>&lt;number&gt;</a:t>
            </a:fld>
            <a:endParaRPr b="0" lang="pt-PT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Shape 2"/>
          <p:cNvSpPr txBox="1"/>
          <p:nvPr/>
        </p:nvSpPr>
        <p:spPr>
          <a:xfrm>
            <a:off x="4519080" y="982080"/>
            <a:ext cx="6663600" cy="2184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pt-PT" sz="4800" spc="-1" strike="noStrike">
                <a:solidFill>
                  <a:srgbClr val="000000"/>
                </a:solidFill>
                <a:latin typeface="Arial"/>
              </a:rPr>
              <a:t>Bases de Dados</a:t>
            </a:r>
            <a:br/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Plataforma de Vendas Online</a:t>
            </a:r>
            <a:endParaRPr b="0" lang="pt-PT" sz="3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4875840" y="4068000"/>
            <a:ext cx="6306840" cy="171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Primeira Meta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2020/2021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33" name="Picture 3" descr="Partículas azul brilhante"/>
          <p:cNvPicPr/>
          <p:nvPr/>
        </p:nvPicPr>
        <p:blipFill>
          <a:blip r:embed="rId1"/>
          <a:srcRect l="18305" t="0" r="46482" b="0"/>
          <a:stretch/>
        </p:blipFill>
        <p:spPr>
          <a:xfrm>
            <a:off x="0" y="0"/>
            <a:ext cx="3863520" cy="6857640"/>
          </a:xfrm>
          <a:prstGeom prst="rect">
            <a:avLst/>
          </a:prstGeom>
          <a:ln>
            <a:noFill/>
          </a:ln>
        </p:spPr>
      </p:pic>
      <p:sp>
        <p:nvSpPr>
          <p:cNvPr id="134" name="Line 4"/>
          <p:cNvSpPr/>
          <p:nvPr/>
        </p:nvSpPr>
        <p:spPr>
          <a:xfrm>
            <a:off x="7759440" y="36907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Equipa de Trabalho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pt-PT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989280" y="2160720"/>
            <a:ext cx="10212840" cy="4039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2000" spc="49" strike="noStrike">
                <a:solidFill>
                  <a:srgbClr val="000000"/>
                </a:solidFill>
                <a:latin typeface="Arial"/>
              </a:rPr>
              <a:t>João Emanuel Sousa Moreira      2020230563    joaomoreira@student.dei.uc.pt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2000" spc="49" strike="noStrike">
                <a:solidFill>
                  <a:srgbClr val="000000"/>
                </a:solidFill>
                <a:latin typeface="Arial"/>
              </a:rPr>
              <a:t>Tiago Severino Carneiro Lopes   2020215053    tiagolopes@student.dei.uc.pt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2000" spc="49" strike="noStrike">
                <a:solidFill>
                  <a:srgbClr val="000000"/>
                </a:solidFill>
                <a:latin typeface="Arial"/>
              </a:rPr>
              <a:t>Tomás Cerveira da Cruz Pinto     2020224069    tomaspinto@student.dei.uc.pt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424242"/>
                </a:solidFill>
                <a:latin typeface="Arial"/>
              </a:rPr>
              <a:t>Tecnologias Envolvidas</a:t>
            </a:r>
            <a:endParaRPr b="0" lang="pt-PT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989280" y="2160720"/>
            <a:ext cx="10212840" cy="4039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Linguagens de Programação:  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Python, SQL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DBMS: 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PostgreSQL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Bibliotecas: 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pt-PT" sz="1800" spc="49" strike="noStrike">
                <a:solidFill>
                  <a:srgbClr val="424242"/>
                </a:solidFill>
                <a:latin typeface="Arial"/>
              </a:rPr>
              <a:t>Psycopg2-Binary, Flask, Fernet, JWT 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Online BD Architect: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Plataforma Onda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API test: 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	</a:t>
            </a:r>
            <a:r>
              <a:rPr b="0" lang="en-US" sz="1800" spc="49" strike="noStrike">
                <a:solidFill>
                  <a:srgbClr val="424242"/>
                </a:solidFill>
                <a:latin typeface="Arial"/>
              </a:rPr>
              <a:t>Postman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424242"/>
                </a:solidFill>
                <a:latin typeface="Arial"/>
              </a:rPr>
              <a:t>Descrição do Projeto</a:t>
            </a:r>
            <a:endParaRPr b="0" lang="pt-PT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989280" y="1685880"/>
            <a:ext cx="10212840" cy="4039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Sistema simplificado de venda de produtos eletrónicos online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Armazenamento e processamento da informação numa base de dados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Desenvolvimento de plataforma que permite a compra e venda de produtos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Gestão de campanhas promocionais através de cupões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Direito a fórum de discussão e rating associado a </a:t>
            </a:r>
            <a:r>
              <a:rPr b="0" lang="pt-PT" sz="1800" spc="49" strike="noStrike" u="sng">
                <a:solidFill>
                  <a:srgbClr val="000000"/>
                </a:solidFill>
                <a:uFillTx/>
                <a:latin typeface="Arial"/>
              </a:rPr>
              <a:t>cada</a:t>
            </a: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 produto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Sistema de notificações disponível para os usuários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Distribuição de Trabalho</a:t>
            </a:r>
            <a:endParaRPr b="0" lang="pt-PT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989280" y="1843920"/>
            <a:ext cx="10212840" cy="4039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A fase prematura do trabalho ainda não nos permitiu apurar todas as etapas necessárias à realização do projeto.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Nesta fase inicial permanecemos a trabalhar em conjunto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1800" spc="49" strike="noStrike">
                <a:solidFill>
                  <a:srgbClr val="000000"/>
                </a:solidFill>
                <a:latin typeface="Arial"/>
              </a:rPr>
              <a:t>Numa fase mais avançada do trabalho iremos reunirmos para dividir tarefas e fazer testes necessários</a:t>
            </a:r>
            <a:endParaRPr b="0" lang="pt-PT" sz="18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Operações Possíveis</a:t>
            </a:r>
            <a:endParaRPr b="0" lang="pt-PT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989280" y="1685880"/>
            <a:ext cx="10212840" cy="4039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1" lang="pt-PT" sz="2000" spc="49" strike="noStrike">
                <a:solidFill>
                  <a:srgbClr val="000000"/>
                </a:solidFill>
                <a:latin typeface="Arial"/>
              </a:rPr>
              <a:t>Administrador</a:t>
            </a:r>
            <a:r>
              <a:rPr b="0" lang="pt-PT" sz="2000" spc="49" strike="noStrike">
                <a:solidFill>
                  <a:srgbClr val="000000"/>
                </a:solidFill>
                <a:latin typeface="Arial"/>
              </a:rPr>
              <a:t> – Criar Registos / Criar campanha /  Obter estatísticas das campanhas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1" lang="pt-PT" sz="2000" spc="49" strike="noStrike">
                <a:solidFill>
                  <a:srgbClr val="000000"/>
                </a:solidFill>
                <a:latin typeface="Arial"/>
              </a:rPr>
              <a:t>Comprador</a:t>
            </a:r>
            <a:r>
              <a:rPr b="0" lang="pt-PT" sz="2000" spc="49" strike="noStrike">
                <a:solidFill>
                  <a:srgbClr val="000000"/>
                </a:solidFill>
                <a:latin typeface="Arial"/>
              </a:rPr>
              <a:t>  – Registar / Autenticação / Efetuar encomenda / Deixar rating/comentário/pergunta/resposta / Consulta de info do produto /  Subscrever campanha / Receber notificações  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1" lang="pt-PT" sz="2000" spc="49" strike="noStrike">
                <a:solidFill>
                  <a:srgbClr val="000000"/>
                </a:solidFill>
                <a:latin typeface="Arial"/>
              </a:rPr>
              <a:t>Empresa</a:t>
            </a:r>
            <a:r>
              <a:rPr b="0" lang="pt-PT" sz="2000" spc="49" strike="noStrike">
                <a:solidFill>
                  <a:srgbClr val="000000"/>
                </a:solidFill>
                <a:latin typeface="Arial"/>
              </a:rPr>
              <a:t> –  Autenticação / Criar e atualizar produtos / Obter estatísticas de venda / Receber notificações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89280" y="1800360"/>
            <a:ext cx="4928040" cy="4494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Disputa conjunta pelo mesmo stock por parte de diferentes users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Credenciais de acesso repetidas para diferentes users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Gestão do número de copões disponíveis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274080" y="1800360"/>
            <a:ext cx="5551200" cy="4494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Uso de locks para sincronizar corretamente as operações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Verificação das credencias já utilizadas na base de dados. Não permitir registos com estas credenciais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indent="-359640">
              <a:lnSpc>
                <a:spcPct val="150000"/>
              </a:lnSpc>
              <a:spcBef>
                <a:spcPts val="1001"/>
              </a:spcBef>
              <a:buClr>
                <a:srgbClr val="4d62c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pt-PT" sz="2000" spc="49" strike="noStrike">
                <a:solidFill>
                  <a:srgbClr val="000000"/>
                </a:solidFill>
                <a:latin typeface="Avenir Next LT Pro"/>
              </a:rPr>
              <a:t>Após a aquisição de um cupão é feito um update ao número de cupões disponíveis </a:t>
            </a: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pt-PT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89280" y="430560"/>
            <a:ext cx="10212840" cy="11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Alguns Potenciais Conflitos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89280" y="-219960"/>
            <a:ext cx="10212840" cy="1112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Diagrama de Entidade-Relacionamento</a:t>
            </a:r>
            <a:endParaRPr b="0" lang="pt-PT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49" name="Marcador de Posição de Conteúdo 5" descr=""/>
          <p:cNvPicPr/>
          <p:nvPr/>
        </p:nvPicPr>
        <p:blipFill>
          <a:blip r:embed="rId1"/>
          <a:stretch/>
        </p:blipFill>
        <p:spPr>
          <a:xfrm>
            <a:off x="874800" y="1017720"/>
            <a:ext cx="10327320" cy="556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989280" y="-269640"/>
            <a:ext cx="10212840" cy="1112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Diagrama do Modelo Relacional</a:t>
            </a:r>
            <a:endParaRPr b="0" lang="pt-PT" sz="32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51" name="Imagem 5" descr=""/>
          <p:cNvPicPr/>
          <p:nvPr/>
        </p:nvPicPr>
        <p:blipFill>
          <a:blip r:embed="rId1"/>
          <a:stretch/>
        </p:blipFill>
        <p:spPr>
          <a:xfrm>
            <a:off x="349920" y="843120"/>
            <a:ext cx="10852200" cy="58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212f"/>
      </a:dk2>
      <a:lt2>
        <a:srgbClr val="f3f0f0"/>
      </a:lt2>
      <a:accent1>
        <a:srgbClr val="45afae"/>
      </a:accent1>
      <a:accent2>
        <a:srgbClr val="3b81b1"/>
      </a:accent2>
      <a:accent3>
        <a:srgbClr val="4d62c3"/>
      </a:accent3>
      <a:accent4>
        <a:srgbClr val="5a3eb2"/>
      </a:accent4>
      <a:accent5>
        <a:srgbClr val="9a4dc3"/>
      </a:accent5>
      <a:accent6>
        <a:srgbClr val="b13ba9"/>
      </a:accent6>
      <a:hlink>
        <a:srgbClr val="bf3f41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212f"/>
      </a:dk2>
      <a:lt2>
        <a:srgbClr val="f3f0f0"/>
      </a:lt2>
      <a:accent1>
        <a:srgbClr val="45afae"/>
      </a:accent1>
      <a:accent2>
        <a:srgbClr val="3b81b1"/>
      </a:accent2>
      <a:accent3>
        <a:srgbClr val="4d62c3"/>
      </a:accent3>
      <a:accent4>
        <a:srgbClr val="5a3eb2"/>
      </a:accent4>
      <a:accent5>
        <a:srgbClr val="9a4dc3"/>
      </a:accent5>
      <a:accent6>
        <a:srgbClr val="b13ba9"/>
      </a:accent6>
      <a:hlink>
        <a:srgbClr val="bf3f41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212f"/>
      </a:dk2>
      <a:lt2>
        <a:srgbClr val="f3f0f0"/>
      </a:lt2>
      <a:accent1>
        <a:srgbClr val="45afae"/>
      </a:accent1>
      <a:accent2>
        <a:srgbClr val="3b81b1"/>
      </a:accent2>
      <a:accent3>
        <a:srgbClr val="4d62c3"/>
      </a:accent3>
      <a:accent4>
        <a:srgbClr val="5a3eb2"/>
      </a:accent4>
      <a:accent5>
        <a:srgbClr val="9a4dc3"/>
      </a:accent5>
      <a:accent6>
        <a:srgbClr val="b13ba9"/>
      </a:accent6>
      <a:hlink>
        <a:srgbClr val="bf3f41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Application>LibreOffice/6.4.7.2$Linux_X86_64 LibreOffice_project/40$Build-2</Application>
  <Words>342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2022-03-23T17:26:23Z</dcterms:created>
  <dc:creator>Tomás Cerveira da Cruz Pinto</dc:creator>
  <dc:description/>
  <dc:language>pt-PT</dc:language>
  <cp:lastModifiedBy/>
  <dcterms:modified xsi:type="dcterms:W3CDTF">2022-03-26T22:55:00Z</dcterms:modified>
  <cp:revision>13</cp:revision>
  <dc:subject/>
  <dc:title>Bases de Dados Plataforma de Vendas Online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