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5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6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55" r:id="rId4"/>
    <p:sldMasterId id="2147483760" r:id="rId5"/>
  </p:sldMasterIdLst>
  <p:notesMasterIdLst>
    <p:notesMasterId r:id="rId22"/>
  </p:notesMasterIdLst>
  <p:handoutMasterIdLst>
    <p:handoutMasterId r:id="rId23"/>
  </p:handoutMasterIdLst>
  <p:sldIdLst>
    <p:sldId id="7026" r:id="rId6"/>
    <p:sldId id="2147482971" r:id="rId7"/>
    <p:sldId id="2147378497" r:id="rId8"/>
    <p:sldId id="2147477951" r:id="rId9"/>
    <p:sldId id="2147482970" r:id="rId10"/>
    <p:sldId id="2147477968" r:id="rId11"/>
    <p:sldId id="2147477922" r:id="rId12"/>
    <p:sldId id="2147478586" r:id="rId13"/>
    <p:sldId id="2147478292" r:id="rId14"/>
    <p:sldId id="2147477972" r:id="rId15"/>
    <p:sldId id="2147478119" r:id="rId16"/>
    <p:sldId id="2147482996" r:id="rId17"/>
    <p:sldId id="2449" r:id="rId18"/>
    <p:sldId id="2147377574" r:id="rId19"/>
    <p:sldId id="2147377576" r:id="rId20"/>
    <p:sldId id="2147477442" r:id="rId21"/>
  </p:sldIdLst>
  <p:sldSz cx="12192000" cy="6858000"/>
  <p:notesSz cx="6858000" cy="9144000"/>
  <p:custDataLst>
    <p:tags r:id="rId24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0A42D733-E3C0-47EF-97FC-4103614A84F9}">
          <p14:sldIdLst/>
        </p14:section>
        <p14:section name="Objetivos do material" id="{0FBB87C1-946B-48C1-AC43-4D13C18346E3}">
          <p14:sldIdLst/>
        </p14:section>
        <p14:section name="Apresentação da Mirow &amp; Co." id="{6CBDA205-67ED-4949-AD62-081E12FC1B16}">
          <p14:sldIdLst>
            <p14:sldId id="7026"/>
            <p14:sldId id="2147482971"/>
          </p14:sldIdLst>
        </p14:section>
        <p14:section name="Nosso ponto de vista sobre pricing" id="{30A99984-0EC0-4194-8FED-4CEB7AE1408C}">
          <p14:sldIdLst>
            <p14:sldId id="2147378497"/>
            <p14:sldId id="2147477951"/>
          </p14:sldIdLst>
        </p14:section>
        <p14:section name="Nossa experiência em pricing" id="{31013AF7-7376-40E5-B6DA-70B4F6224FDD}">
          <p14:sldIdLst>
            <p14:sldId id="2147482970"/>
            <p14:sldId id="2147477968"/>
            <p14:sldId id="2147477922"/>
            <p14:sldId id="2147478586"/>
            <p14:sldId id="2147478292"/>
            <p14:sldId id="2147477972"/>
            <p14:sldId id="2147478119"/>
            <p14:sldId id="2147482996"/>
          </p14:sldIdLst>
        </p14:section>
        <p14:section name="Nossas soluções de pricing" id="{172BBB8E-C380-483A-BFE1-1D91C3ABDAA6}">
          <p14:sldIdLst>
            <p14:sldId id="2449"/>
            <p14:sldId id="2147377574"/>
            <p14:sldId id="2147377576"/>
          </p14:sldIdLst>
        </p14:section>
        <p14:section name="Contracapa" id="{381792A0-A1D4-4A02-8941-B6782E0A89B0}">
          <p14:sldIdLst>
            <p14:sldId id="2147477442"/>
          </p14:sldIdLst>
        </p14:section>
      </p14:sectionLst>
    </p:ext>
    <p:ext uri="{EFAFB233-063F-42B5-8137-9DF3F51BA10A}">
      <p15:sldGuideLst xmlns:p15="http://schemas.microsoft.com/office/powerpoint/2012/main">
        <p15:guide id="1" pos="300" userDrawn="1">
          <p15:clr>
            <a:srgbClr val="A4A3A4"/>
          </p15:clr>
        </p15:guide>
        <p15:guide id="2" pos="73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anca Ardito" initials="BA" lastIdx="1" clrIdx="0">
    <p:extLst>
      <p:ext uri="{19B8F6BF-5375-455C-9EA6-DF929625EA0E}">
        <p15:presenceInfo xmlns:p15="http://schemas.microsoft.com/office/powerpoint/2012/main" userId="3dbb30f507a110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E60"/>
    <a:srgbClr val="245466"/>
    <a:srgbClr val="5B6062"/>
    <a:srgbClr val="EAEAEA"/>
    <a:srgbClr val="ECECEC"/>
    <a:srgbClr val="D2D2D2"/>
    <a:srgbClr val="C4E3F1"/>
    <a:srgbClr val="FFFFFF"/>
    <a:srgbClr val="333374"/>
    <a:srgbClr val="070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0" autoAdjust="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>
        <p:guide pos="300"/>
        <p:guide pos="73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4356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9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7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8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0099757346993802E-3"/>
          <c:y val="0.11266947171575503"/>
          <c:w val="0.98598004853060128"/>
          <c:h val="0.8087891538101916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3866292660121551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691-439A-B20A-E7B4C14086B2}"/>
                </c:ext>
              </c:extLst>
            </c:dLbl>
            <c:dLbl>
              <c:idx val="1"/>
              <c:layout>
                <c:manualLayout>
                  <c:x val="0"/>
                  <c:y val="-0.3459560542309490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691-439A-B20A-E7B4C14086B2}"/>
                </c:ext>
              </c:extLst>
            </c:dLbl>
            <c:dLbl>
              <c:idx val="2"/>
              <c:layout>
                <c:manualLayout>
                  <c:x val="0"/>
                  <c:y val="-0.3319308087891538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691-439A-B20A-E7B4C14086B2}"/>
                </c:ext>
              </c:extLst>
            </c:dLbl>
            <c:dLbl>
              <c:idx val="3"/>
              <c:layout>
                <c:manualLayout>
                  <c:x val="0"/>
                  <c:y val="-0.4081346423562412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691-439A-B20A-E7B4C14086B2}"/>
                </c:ext>
              </c:extLst>
            </c:dLbl>
            <c:dLbl>
              <c:idx val="4"/>
              <c:layout>
                <c:manualLayout>
                  <c:x val="0"/>
                  <c:y val="-0.4277699859747545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8691-439A-B20A-E7B4C14086B2}"/>
                </c:ext>
              </c:extLst>
            </c:dLbl>
            <c:dLbl>
              <c:idx val="5"/>
              <c:layout>
                <c:manualLayout>
                  <c:x val="0"/>
                  <c:y val="-0.4104721832632071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8691-439A-B20A-E7B4C14086B2}"/>
                </c:ext>
              </c:extLst>
            </c:dLbl>
            <c:dLbl>
              <c:idx val="6"/>
              <c:layout>
                <c:manualLayout>
                  <c:x val="0"/>
                  <c:y val="-0.4389901823281907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8691-439A-B20A-E7B4C14086B2}"/>
                </c:ext>
              </c:extLst>
            </c:dLbl>
            <c:dLbl>
              <c:idx val="7"/>
              <c:layout>
                <c:manualLayout>
                  <c:x val="0"/>
                  <c:y val="-0.4179523141654978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8691-439A-B20A-E7B4C14086B2}"/>
                </c:ext>
              </c:extLst>
            </c:dLbl>
            <c:dLbl>
              <c:idx val="8"/>
              <c:layout>
                <c:manualLayout>
                  <c:x val="0"/>
                  <c:y val="-0.3197755960729312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8691-439A-B20A-E7B4C14086B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373.25</c:v>
                </c:pt>
                <c:pt idx="1">
                  <c:v>330.78125</c:v>
                </c:pt>
                <c:pt idx="2">
                  <c:v>315.68181818181819</c:v>
                </c:pt>
                <c:pt idx="3">
                  <c:v>396.43939393939394</c:v>
                </c:pt>
                <c:pt idx="4">
                  <c:v>417.53731343283584</c:v>
                </c:pt>
                <c:pt idx="5">
                  <c:v>399.23076923076923</c:v>
                </c:pt>
                <c:pt idx="6">
                  <c:v>429.19117647058823</c:v>
                </c:pt>
                <c:pt idx="7">
                  <c:v>406.76470588235293</c:v>
                </c:pt>
                <c:pt idx="8">
                  <c:v>302.72727272727275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691-439A-B20A-E7B4C14086B2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3333333333333333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8691-439A-B20A-E7B4C14086B2}"/>
                </c:ext>
              </c:extLst>
            </c:dLbl>
            <c:dLbl>
              <c:idx val="1"/>
              <c:layout>
                <c:manualLayout>
                  <c:x val="0"/>
                  <c:y val="-0.4062646096306685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8691-439A-B20A-E7B4C14086B2}"/>
                </c:ext>
              </c:extLst>
            </c:dLbl>
            <c:dLbl>
              <c:idx val="2"/>
              <c:layout>
                <c:manualLayout>
                  <c:x val="0"/>
                  <c:y val="-0.39784946236559138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8691-439A-B20A-E7B4C14086B2}"/>
                </c:ext>
              </c:extLst>
            </c:dLbl>
            <c:dLbl>
              <c:idx val="3"/>
              <c:layout>
                <c:manualLayout>
                  <c:x val="0"/>
                  <c:y val="-0.3913043478260869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8691-439A-B20A-E7B4C14086B2}"/>
                </c:ext>
              </c:extLst>
            </c:dLbl>
            <c:dLbl>
              <c:idx val="4"/>
              <c:layout>
                <c:manualLayout>
                  <c:x val="0"/>
                  <c:y val="-0.4086021505376344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8691-439A-B20A-E7B4C14086B2}"/>
                </c:ext>
              </c:extLst>
            </c:dLbl>
            <c:dLbl>
              <c:idx val="5"/>
              <c:layout>
                <c:manualLayout>
                  <c:x val="0"/>
                  <c:y val="-0.4268349696119682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8691-439A-B20A-E7B4C14086B2}"/>
                </c:ext>
              </c:extLst>
            </c:dLbl>
            <c:dLbl>
              <c:idx val="6"/>
              <c:layout>
                <c:manualLayout>
                  <c:x val="0"/>
                  <c:y val="-0.3674614305750350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8691-439A-B20A-E7B4C14086B2}"/>
                </c:ext>
              </c:extLst>
            </c:dLbl>
            <c:dLbl>
              <c:idx val="7"/>
              <c:layout>
                <c:manualLayout>
                  <c:x val="0"/>
                  <c:y val="-0.4029920523609163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8691-439A-B20A-E7B4C14086B2}"/>
                </c:ext>
              </c:extLst>
            </c:dLbl>
            <c:dLbl>
              <c:idx val="8"/>
              <c:layout>
                <c:manualLayout>
                  <c:x val="0"/>
                  <c:y val="-0.436652641421224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8691-439A-B20A-E7B4C14086B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317</c:v>
                </c:pt>
                <c:pt idx="1">
                  <c:v>394.52830188679246</c:v>
                </c:pt>
                <c:pt idx="2">
                  <c:v>385.57692307692309</c:v>
                </c:pt>
                <c:pt idx="3">
                  <c:v>378.46153846153845</c:v>
                </c:pt>
                <c:pt idx="4">
                  <c:v>397.25490196078431</c:v>
                </c:pt>
                <c:pt idx="5">
                  <c:v>416.32653061224488</c:v>
                </c:pt>
                <c:pt idx="6">
                  <c:v>353</c:v>
                </c:pt>
                <c:pt idx="7">
                  <c:v>391.34615384615387</c:v>
                </c:pt>
                <c:pt idx="8">
                  <c:v>426.98113207547169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8691-439A-B20A-E7B4C14086B2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3436185133239831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4-8691-439A-B20A-E7B4C14086B2}"/>
                </c:ext>
              </c:extLst>
            </c:dLbl>
            <c:dLbl>
              <c:idx val="1"/>
              <c:layout>
                <c:manualLayout>
                  <c:x val="0"/>
                  <c:y val="-0.3113604488078541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5-8691-439A-B20A-E7B4C14086B2}"/>
                </c:ext>
              </c:extLst>
            </c:dLbl>
            <c:dLbl>
              <c:idx val="2"/>
              <c:layout>
                <c:manualLayout>
                  <c:x val="0"/>
                  <c:y val="-0.33987844787283777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6-8691-439A-B20A-E7B4C14086B2}"/>
                </c:ext>
              </c:extLst>
            </c:dLbl>
            <c:dLbl>
              <c:idx val="3"/>
              <c:layout>
                <c:manualLayout>
                  <c:x val="0"/>
                  <c:y val="-0.3623188405797101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7-8691-439A-B20A-E7B4C14086B2}"/>
                </c:ext>
              </c:extLst>
            </c:dLbl>
            <c:dLbl>
              <c:idx val="4"/>
              <c:layout>
                <c:manualLayout>
                  <c:x val="0"/>
                  <c:y val="-0.3838242169237961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8-8691-439A-B20A-E7B4C14086B2}"/>
                </c:ext>
              </c:extLst>
            </c:dLbl>
            <c:dLbl>
              <c:idx val="5"/>
              <c:layout>
                <c:manualLayout>
                  <c:x val="0"/>
                  <c:y val="-0.3838242169237961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9-8691-439A-B20A-E7B4C14086B2}"/>
                </c:ext>
              </c:extLst>
            </c:dLbl>
            <c:dLbl>
              <c:idx val="6"/>
              <c:layout>
                <c:manualLayout>
                  <c:x val="0"/>
                  <c:y val="-0.3880317905563347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A-8691-439A-B20A-E7B4C14086B2}"/>
                </c:ext>
              </c:extLst>
            </c:dLbl>
            <c:dLbl>
              <c:idx val="7"/>
              <c:layout>
                <c:manualLayout>
                  <c:x val="0"/>
                  <c:y val="-0.3941093969144460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B-8691-439A-B20A-E7B4C14086B2}"/>
                </c:ext>
              </c:extLst>
            </c:dLbl>
            <c:dLbl>
              <c:idx val="8"/>
              <c:layout>
                <c:manualLayout>
                  <c:x val="0"/>
                  <c:y val="-0.3436185133239831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+mn-lt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C-8691-439A-B20A-E7B4C14086B2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Sheet1!$A$3:$I$3</c:f>
              <c:numCache>
                <c:formatCode>General</c:formatCode>
                <c:ptCount val="9"/>
                <c:pt idx="0">
                  <c:v>328.26086956521738</c:v>
                </c:pt>
                <c:pt idx="1">
                  <c:v>293.47826086956519</c:v>
                </c:pt>
                <c:pt idx="2">
                  <c:v>323.91304347826087</c:v>
                </c:pt>
                <c:pt idx="3">
                  <c:v>347.82608695652175</c:v>
                </c:pt>
                <c:pt idx="4">
                  <c:v>370.6521739130435</c:v>
                </c:pt>
                <c:pt idx="5">
                  <c:v>370.6521739130435</c:v>
                </c:pt>
                <c:pt idx="6">
                  <c:v>375</c:v>
                </c:pt>
                <c:pt idx="7">
                  <c:v>381.25</c:v>
                </c:pt>
                <c:pt idx="8">
                  <c:v>328.26086956521738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8691-439A-B20A-E7B4C14086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39896351"/>
        <c:axId val="1"/>
      </c:barChart>
      <c:catAx>
        <c:axId val="3989635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80808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29.19117647058823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989635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2525252525252523E-2"/>
          <c:y val="2.417480241748024E-2"/>
          <c:w val="0.89494949494949494"/>
          <c:h val="0.95165039516503946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5"/>
            </a:solidFill>
            <a:ln>
              <a:noFill/>
            </a:ln>
          </c:spPr>
          <c:invertIfNegative val="0"/>
          <c:val>
            <c:numRef>
              <c:f>Sheet1!$A$1:$D$1</c:f>
              <c:numCache>
                <c:formatCode>General</c:formatCode>
                <c:ptCount val="4"/>
                <c:pt idx="0">
                  <c:v>1364200.3833560536</c:v>
                </c:pt>
                <c:pt idx="1">
                  <c:v>1533423.21647943</c:v>
                </c:pt>
                <c:pt idx="2">
                  <c:v>1605094.3773034101</c:v>
                </c:pt>
                <c:pt idx="3">
                  <c:v>1676765.53812738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9F-434F-8322-5D2CB2B3B6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027358848"/>
        <c:axId val="1"/>
      </c:barChart>
      <c:catAx>
        <c:axId val="1027358848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algn="ctr">
            <a:solidFill>
              <a:srgbClr val="80808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676765.53812738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102735884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34273624823695E-2"/>
          <c:y val="4.7488584474885846E-2"/>
          <c:w val="0.8533145275035261"/>
          <c:h val="0.90502283105022829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90AE-4E30-827B-6BC08FDF9BC2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90AE-4E30-827B-6BC08FDF9BC2}"/>
              </c:ext>
            </c:extLst>
          </c:dPt>
          <c:val>
            <c:numRef>
              <c:f>Sheet1!$A$1:$G$1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  <c:pt idx="4">
                  <c:v>2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AE-4E30-827B-6BC08FDF9B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97851512"/>
        <c:axId val="1"/>
      </c:barChart>
      <c:catAx>
        <c:axId val="797851512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6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797851512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260807937632884"/>
          <c:y val="8.0035971223021585E-2"/>
          <c:w val="0.79730687455705174"/>
          <c:h val="0.72931654676258995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marker>
            <c:symbol val="circle"/>
            <c:size val="6"/>
            <c:spPr>
              <a:solidFill>
                <a:srgbClr val="FFFFFF"/>
              </a:solidFill>
              <a:ln w="9525" cmpd="sng" algn="ctr">
                <a:solidFill>
                  <a:schemeClr val="bg2"/>
                </a:solidFill>
                <a:prstDash val="solid"/>
              </a:ln>
            </c:spPr>
          </c:marker>
          <c:xVal>
            <c:numRef>
              <c:f>Sheet1!$A$1:$A$5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Sheet1!$B$1:$B$5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5F5-412B-B494-FF56616ED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7854392"/>
        <c:axId val="1"/>
      </c:scatterChart>
      <c:valAx>
        <c:axId val="797854392"/>
        <c:scaling>
          <c:orientation val="minMax"/>
          <c:max val="6.0000000000000009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97854392"/>
        <c:crosses val="min"/>
        <c:crossBetween val="midCat"/>
        <c:majorUnit val="1"/>
      </c:valAx>
      <c:spPr>
        <a:noFill/>
        <a:ln w="9525" cmpd="sng" algn="ctr">
          <a:solidFill>
            <a:schemeClr val="tx1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518716577540107E-2"/>
          <c:y val="6.197854588796186E-2"/>
          <c:w val="0.86096256684491979"/>
          <c:h val="0.87604290822407627"/>
        </c:manualLayout>
      </c:layout>
      <c:scatterChart>
        <c:scatterStyle val="lineMarker"/>
        <c:varyColors val="0"/>
        <c:ser>
          <c:idx val="0"/>
          <c:order val="0"/>
          <c:spPr>
            <a:ln w="12700" cmpd="sng" algn="ctr">
              <a:solidFill>
                <a:schemeClr val="accent3"/>
              </a:solidFill>
              <a:prstDash val="lgDash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7.0000000000000009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14.000000000000002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Sheet1!$A$2:$U$2</c:f>
              <c:numCache>
                <c:formatCode>General</c:formatCode>
                <c:ptCount val="21"/>
                <c:pt idx="0">
                  <c:v>891462.49</c:v>
                </c:pt>
                <c:pt idx="1">
                  <c:v>899943.21393636509</c:v>
                </c:pt>
                <c:pt idx="2">
                  <c:v>912623.72044015478</c:v>
                </c:pt>
                <c:pt idx="3">
                  <c:v>920990.17279331712</c:v>
                </c:pt>
                <c:pt idx="4">
                  <c:v>925042.57099585235</c:v>
                </c:pt>
                <c:pt idx="5">
                  <c:v>924780.91504776012</c:v>
                </c:pt>
                <c:pt idx="6">
                  <c:v>920205.2049490402</c:v>
                </c:pt>
                <c:pt idx="7">
                  <c:v>911315.44069969363</c:v>
                </c:pt>
                <c:pt idx="8">
                  <c:v>898111.62229972018</c:v>
                </c:pt>
                <c:pt idx="9">
                  <c:v>880593.74974911904</c:v>
                </c:pt>
                <c:pt idx="10">
                  <c:v>858761.82304789079</c:v>
                </c:pt>
                <c:pt idx="11">
                  <c:v>832615.84219603485</c:v>
                </c:pt>
                <c:pt idx="12">
                  <c:v>802155.80719355203</c:v>
                </c:pt>
                <c:pt idx="13">
                  <c:v>767381.71804044209</c:v>
                </c:pt>
                <c:pt idx="14">
                  <c:v>728293.57473670493</c:v>
                </c:pt>
                <c:pt idx="15">
                  <c:v>684891.37728234031</c:v>
                </c:pt>
                <c:pt idx="16">
                  <c:v>637175.12567734858</c:v>
                </c:pt>
                <c:pt idx="17">
                  <c:v>585144.81992172881</c:v>
                </c:pt>
                <c:pt idx="18">
                  <c:v>528800.46001548308</c:v>
                </c:pt>
                <c:pt idx="19">
                  <c:v>468142.04595861002</c:v>
                </c:pt>
                <c:pt idx="20">
                  <c:v>403169.57775110909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522-4AEB-8A23-9534C8812F26}"/>
            </c:ext>
          </c:extLst>
        </c:ser>
        <c:ser>
          <c:idx val="1"/>
          <c:order val="1"/>
          <c:spPr>
            <a:ln w="12700" cmpd="sng" algn="ctr">
              <a:solidFill>
                <a:schemeClr val="accent2"/>
              </a:solidFill>
              <a:prstDash val="lgDash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7.0000000000000009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14.000000000000002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Sheet1!$A$3:$U$3</c:f>
              <c:numCache>
                <c:formatCode>General</c:formatCode>
                <c:ptCount val="21"/>
                <c:pt idx="0">
                  <c:v>891462.49</c:v>
                </c:pt>
                <c:pt idx="1">
                  <c:v>941939.23615184531</c:v>
                </c:pt>
                <c:pt idx="2">
                  <c:v>993138.22298226133</c:v>
                </c:pt>
                <c:pt idx="3">
                  <c:v>1036545.613773196</c:v>
                </c:pt>
                <c:pt idx="4">
                  <c:v>1072161.4085246499</c:v>
                </c:pt>
                <c:pt idx="5">
                  <c:v>1099985.607236621</c:v>
                </c:pt>
                <c:pt idx="6">
                  <c:v>1120018.209909111</c:v>
                </c:pt>
                <c:pt idx="7">
                  <c:v>1132259.216542121</c:v>
                </c:pt>
                <c:pt idx="8">
                  <c:v>1136708.62713565</c:v>
                </c:pt>
                <c:pt idx="9">
                  <c:v>1133366.4416896971</c:v>
                </c:pt>
                <c:pt idx="10">
                  <c:v>1122232.6602042629</c:v>
                </c:pt>
                <c:pt idx="11">
                  <c:v>1103307.2826793471</c:v>
                </c:pt>
                <c:pt idx="12">
                  <c:v>1076590.30911495</c:v>
                </c:pt>
                <c:pt idx="13">
                  <c:v>1042081.739511073</c:v>
                </c:pt>
                <c:pt idx="14">
                  <c:v>999781.57386771298</c:v>
                </c:pt>
                <c:pt idx="15">
                  <c:v>949689.81218487269</c:v>
                </c:pt>
                <c:pt idx="16">
                  <c:v>891806.4544625514</c:v>
                </c:pt>
                <c:pt idx="17">
                  <c:v>826131.50070074759</c:v>
                </c:pt>
                <c:pt idx="18">
                  <c:v>752664.95089946361</c:v>
                </c:pt>
                <c:pt idx="19">
                  <c:v>671406.80505869829</c:v>
                </c:pt>
                <c:pt idx="20">
                  <c:v>582357.06317845173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522-4AEB-8A23-9534C8812F26}"/>
            </c:ext>
          </c:extLst>
        </c:ser>
        <c:ser>
          <c:idx val="2"/>
          <c:order val="2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7.0000000000000009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14.000000000000002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Sheet1!$A$4:$U$4</c:f>
              <c:numCache>
                <c:formatCode>General</c:formatCode>
                <c:ptCount val="21"/>
                <c:pt idx="0">
                  <c:v>891462.49</c:v>
                </c:pt>
                <c:pt idx="1">
                  <c:v>886068.47551770927</c:v>
                </c:pt>
                <c:pt idx="2">
                  <c:v>886023.16155988676</c:v>
                </c:pt>
                <c:pt idx="3">
                  <c:v>882812.71140848077</c:v>
                </c:pt>
                <c:pt idx="4">
                  <c:v>876437.12506349094</c:v>
                </c:pt>
                <c:pt idx="5">
                  <c:v>866896.40252491739</c:v>
                </c:pt>
                <c:pt idx="6">
                  <c:v>854190.54379275988</c:v>
                </c:pt>
                <c:pt idx="7">
                  <c:v>838319.54886701913</c:v>
                </c:pt>
                <c:pt idx="8">
                  <c:v>819283.41774769512</c:v>
                </c:pt>
                <c:pt idx="9">
                  <c:v>797082.15043478715</c:v>
                </c:pt>
                <c:pt idx="10">
                  <c:v>771715.7469282957</c:v>
                </c:pt>
                <c:pt idx="11">
                  <c:v>743184.20722822007</c:v>
                </c:pt>
                <c:pt idx="12">
                  <c:v>711487.53133456141</c:v>
                </c:pt>
                <c:pt idx="13">
                  <c:v>676625.7192473188</c:v>
                </c:pt>
                <c:pt idx="14">
                  <c:v>638598.77096649248</c:v>
                </c:pt>
                <c:pt idx="15">
                  <c:v>597406.68649208278</c:v>
                </c:pt>
                <c:pt idx="16">
                  <c:v>553049.46582408913</c:v>
                </c:pt>
                <c:pt idx="17">
                  <c:v>505527.10896251223</c:v>
                </c:pt>
                <c:pt idx="18">
                  <c:v>454839.61590735178</c:v>
                </c:pt>
                <c:pt idx="19">
                  <c:v>400986.98665860773</c:v>
                </c:pt>
                <c:pt idx="20">
                  <c:v>343969.22121627931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522-4AEB-8A23-9534C8812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200000"/>
          <c:min val="2000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900" kern="1200">
                <a:latin typeface="+mn-lt"/>
                <a:ea typeface="+mn-ea"/>
                <a:cs typeface="+mn-cs"/>
              </a:defRPr>
            </a:pPr>
            <a:endParaRPr lang="pt-BR"/>
          </a:p>
        </c:txPr>
        <c:crossAx val="4"/>
        <c:crosses val="min"/>
        <c:crossBetween val="midCat"/>
        <c:majorUnit val="2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668696711327646E-2"/>
          <c:y val="4.3441938178780282E-2"/>
          <c:w val="0.93666260657734468"/>
          <c:h val="0.91311612364243944"/>
        </c:manualLayout>
      </c:layout>
      <c:scatterChart>
        <c:scatterStyle val="lineMarker"/>
        <c:varyColors val="0"/>
        <c:ser>
          <c:idx val="0"/>
          <c:order val="0"/>
          <c:spPr>
            <a:ln w="12700" cmpd="sng" algn="ctr">
              <a:solidFill>
                <a:schemeClr val="accent3"/>
              </a:solidFill>
              <a:prstDash val="lgDash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7.0000000000000009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14.000000000000002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Sheet1!$A$2:$U$2</c:f>
              <c:numCache>
                <c:formatCode>General</c:formatCode>
                <c:ptCount val="21"/>
                <c:pt idx="0">
                  <c:v>3898681.97</c:v>
                </c:pt>
                <c:pt idx="1">
                  <c:v>4096866.2864011722</c:v>
                </c:pt>
                <c:pt idx="2">
                  <c:v>4290257.5419194931</c:v>
                </c:pt>
                <c:pt idx="3">
                  <c:v>4478857.4965549614</c:v>
                </c:pt>
                <c:pt idx="4">
                  <c:v>4662666.150307578</c:v>
                </c:pt>
                <c:pt idx="5">
                  <c:v>4841683.5031773429</c:v>
                </c:pt>
                <c:pt idx="6">
                  <c:v>5015909.5551642533</c:v>
                </c:pt>
                <c:pt idx="7">
                  <c:v>5185344.306268313</c:v>
                </c:pt>
                <c:pt idx="8">
                  <c:v>5349987.7564895228</c:v>
                </c:pt>
                <c:pt idx="9">
                  <c:v>5509839.905827878</c:v>
                </c:pt>
                <c:pt idx="10">
                  <c:v>5664900.7542833844</c:v>
                </c:pt>
                <c:pt idx="11">
                  <c:v>5815170.3018560363</c:v>
                </c:pt>
                <c:pt idx="12">
                  <c:v>5960648.5485458374</c:v>
                </c:pt>
                <c:pt idx="13">
                  <c:v>6101335.4943527859</c:v>
                </c:pt>
                <c:pt idx="14">
                  <c:v>6237231.1392768836</c:v>
                </c:pt>
                <c:pt idx="15">
                  <c:v>6368335.4833181277</c:v>
                </c:pt>
                <c:pt idx="16">
                  <c:v>6494648.526476522</c:v>
                </c:pt>
                <c:pt idx="17">
                  <c:v>6616170.2687520599</c:v>
                </c:pt>
                <c:pt idx="18">
                  <c:v>6732900.7101447498</c:v>
                </c:pt>
                <c:pt idx="19">
                  <c:v>6844839.8506545871</c:v>
                </c:pt>
                <c:pt idx="20">
                  <c:v>6951987.6902815718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79E-41EF-B4F1-BE08BF8814D4}"/>
            </c:ext>
          </c:extLst>
        </c:ser>
        <c:ser>
          <c:idx val="1"/>
          <c:order val="1"/>
          <c:spPr>
            <a:ln w="12700" cmpd="sng" algn="ctr">
              <a:solidFill>
                <a:schemeClr val="accent2"/>
              </a:solidFill>
              <a:prstDash val="lgDash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7.0000000000000009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14.000000000000002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Sheet1!$A$3:$U$3</c:f>
              <c:numCache>
                <c:formatCode>General</c:formatCode>
                <c:ptCount val="21"/>
                <c:pt idx="0">
                  <c:v>3898681.97</c:v>
                </c:pt>
                <c:pt idx="1">
                  <c:v>4288047.5911675999</c:v>
                </c:pt>
                <c:pt idx="2">
                  <c:v>4668757.9028712083</c:v>
                </c:pt>
                <c:pt idx="3">
                  <c:v>5040814.6651108237</c:v>
                </c:pt>
                <c:pt idx="4">
                  <c:v>5404217.8778864481</c:v>
                </c:pt>
                <c:pt idx="5">
                  <c:v>5758967.5411980785</c:v>
                </c:pt>
                <c:pt idx="6">
                  <c:v>6105063.6550457161</c:v>
                </c:pt>
                <c:pt idx="7">
                  <c:v>6442506.2194293644</c:v>
                </c:pt>
                <c:pt idx="8">
                  <c:v>6771295.2343490208</c:v>
                </c:pt>
                <c:pt idx="9">
                  <c:v>7091430.6998046841</c:v>
                </c:pt>
                <c:pt idx="10">
                  <c:v>7402912.6157963574</c:v>
                </c:pt>
                <c:pt idx="11">
                  <c:v>7705740.9823240377</c:v>
                </c:pt>
                <c:pt idx="12">
                  <c:v>7999915.799387726</c:v>
                </c:pt>
                <c:pt idx="13">
                  <c:v>8285437.0669874232</c:v>
                </c:pt>
                <c:pt idx="14">
                  <c:v>8562304.7851231284</c:v>
                </c:pt>
                <c:pt idx="15">
                  <c:v>8830518.9537948426</c:v>
                </c:pt>
                <c:pt idx="16">
                  <c:v>9090079.5730025638</c:v>
                </c:pt>
                <c:pt idx="17">
                  <c:v>9340986.6427462883</c:v>
                </c:pt>
                <c:pt idx="18">
                  <c:v>9583240.1630260255</c:v>
                </c:pt>
                <c:pt idx="19">
                  <c:v>9816840.1338417716</c:v>
                </c:pt>
                <c:pt idx="20">
                  <c:v>10041786.555193519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79E-41EF-B4F1-BE08BF8814D4}"/>
            </c:ext>
          </c:extLst>
        </c:ser>
        <c:ser>
          <c:idx val="2"/>
          <c:order val="2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7.0000000000000009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14.000000000000002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Sheet1!$A$4:$U$4</c:f>
              <c:numCache>
                <c:formatCode>General</c:formatCode>
                <c:ptCount val="21"/>
                <c:pt idx="0">
                  <c:v>3898681.97</c:v>
                </c:pt>
                <c:pt idx="1">
                  <c:v>4033703.3853873299</c:v>
                </c:pt>
                <c:pt idx="2">
                  <c:v>4165207.7580941091</c:v>
                </c:pt>
                <c:pt idx="3">
                  <c:v>4293196.8481203346</c:v>
                </c:pt>
                <c:pt idx="4">
                  <c:v>4417670.6554660099</c:v>
                </c:pt>
                <c:pt idx="5">
                  <c:v>4538629.1801311318</c:v>
                </c:pt>
                <c:pt idx="6">
                  <c:v>4656072.4221157003</c:v>
                </c:pt>
                <c:pt idx="7">
                  <c:v>4770000.3814197183</c:v>
                </c:pt>
                <c:pt idx="8">
                  <c:v>4880413.0580431838</c:v>
                </c:pt>
                <c:pt idx="9">
                  <c:v>4987310.4519860977</c:v>
                </c:pt>
                <c:pt idx="10">
                  <c:v>5090692.5632484592</c:v>
                </c:pt>
                <c:pt idx="11">
                  <c:v>5190559.3918302683</c:v>
                </c:pt>
                <c:pt idx="12">
                  <c:v>5286910.9377315259</c:v>
                </c:pt>
                <c:pt idx="13">
                  <c:v>5379747.200952231</c:v>
                </c:pt>
                <c:pt idx="14">
                  <c:v>5469068.1814923855</c:v>
                </c:pt>
                <c:pt idx="15">
                  <c:v>5554873.8793519847</c:v>
                </c:pt>
                <c:pt idx="16">
                  <c:v>5637164.2945310334</c:v>
                </c:pt>
                <c:pt idx="17">
                  <c:v>5715939.4270295277</c:v>
                </c:pt>
                <c:pt idx="18">
                  <c:v>5791199.2768474743</c:v>
                </c:pt>
                <c:pt idx="19">
                  <c:v>5862943.8439848674</c:v>
                </c:pt>
                <c:pt idx="20">
                  <c:v>5931173.1284417054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79E-41EF-B4F1-BE08BF881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1000000"/>
          <c:min val="30000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200" kern="1200">
                <a:latin typeface="+mn-lt"/>
                <a:ea typeface="+mn-ea"/>
                <a:cs typeface="+mn-cs"/>
              </a:defRPr>
            </a:pPr>
            <a:endParaRPr lang="pt-BR"/>
          </a:p>
        </c:txPr>
        <c:crossAx val="4"/>
        <c:crosses val="min"/>
        <c:crossBetween val="midCat"/>
        <c:majorUnit val="10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668696711327646E-2"/>
          <c:y val="4.3441938178780282E-2"/>
          <c:w val="0.93666260657734468"/>
          <c:h val="0.91311612364243944"/>
        </c:manualLayout>
      </c:layout>
      <c:scatterChart>
        <c:scatterStyle val="lineMarker"/>
        <c:varyColors val="0"/>
        <c:ser>
          <c:idx val="0"/>
          <c:order val="0"/>
          <c:spPr>
            <a:ln w="12700" cmpd="sng" algn="ctr">
              <a:solidFill>
                <a:schemeClr val="accent3"/>
              </a:solidFill>
              <a:prstDash val="lgDash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7.0000000000000009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14.000000000000002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Sheet1!$A$2:$U$2</c:f>
              <c:numCache>
                <c:formatCode>General</c:formatCode>
                <c:ptCount val="21"/>
                <c:pt idx="0">
                  <c:v>891462.49</c:v>
                </c:pt>
                <c:pt idx="1">
                  <c:v>899943.21393636509</c:v>
                </c:pt>
                <c:pt idx="2">
                  <c:v>912623.72044015478</c:v>
                </c:pt>
                <c:pt idx="3">
                  <c:v>920990.17279331712</c:v>
                </c:pt>
                <c:pt idx="4">
                  <c:v>925042.57099585235</c:v>
                </c:pt>
                <c:pt idx="5">
                  <c:v>924780.91504776012</c:v>
                </c:pt>
                <c:pt idx="6">
                  <c:v>920205.2049490402</c:v>
                </c:pt>
                <c:pt idx="7">
                  <c:v>911315.44069969363</c:v>
                </c:pt>
                <c:pt idx="8">
                  <c:v>898111.62229972018</c:v>
                </c:pt>
                <c:pt idx="9">
                  <c:v>880593.74974911904</c:v>
                </c:pt>
                <c:pt idx="10">
                  <c:v>858761.82304789079</c:v>
                </c:pt>
                <c:pt idx="11">
                  <c:v>832615.84219603485</c:v>
                </c:pt>
                <c:pt idx="12">
                  <c:v>802155.80719355203</c:v>
                </c:pt>
                <c:pt idx="13">
                  <c:v>767381.71804044209</c:v>
                </c:pt>
                <c:pt idx="14">
                  <c:v>728293.57473670493</c:v>
                </c:pt>
                <c:pt idx="15">
                  <c:v>684891.37728234031</c:v>
                </c:pt>
                <c:pt idx="16">
                  <c:v>637175.12567734858</c:v>
                </c:pt>
                <c:pt idx="17">
                  <c:v>585144.81992172881</c:v>
                </c:pt>
                <c:pt idx="18">
                  <c:v>528800.46001548308</c:v>
                </c:pt>
                <c:pt idx="19">
                  <c:v>468142.04595861002</c:v>
                </c:pt>
                <c:pt idx="20">
                  <c:v>403169.57775110909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BFF-46D0-9605-AE8852F6A4FD}"/>
            </c:ext>
          </c:extLst>
        </c:ser>
        <c:ser>
          <c:idx val="1"/>
          <c:order val="1"/>
          <c:spPr>
            <a:ln w="12700" cmpd="sng" algn="ctr">
              <a:solidFill>
                <a:schemeClr val="accent2"/>
              </a:solidFill>
              <a:prstDash val="lgDash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7.0000000000000009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14.000000000000002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Sheet1!$A$3:$U$3</c:f>
              <c:numCache>
                <c:formatCode>General</c:formatCode>
                <c:ptCount val="21"/>
                <c:pt idx="0">
                  <c:v>891462.49</c:v>
                </c:pt>
                <c:pt idx="1">
                  <c:v>941939.23615184531</c:v>
                </c:pt>
                <c:pt idx="2">
                  <c:v>993138.22298226133</c:v>
                </c:pt>
                <c:pt idx="3">
                  <c:v>1036545.613773196</c:v>
                </c:pt>
                <c:pt idx="4">
                  <c:v>1072161.4085246499</c:v>
                </c:pt>
                <c:pt idx="5">
                  <c:v>1099985.607236621</c:v>
                </c:pt>
                <c:pt idx="6">
                  <c:v>1120018.209909111</c:v>
                </c:pt>
                <c:pt idx="7">
                  <c:v>1132259.216542121</c:v>
                </c:pt>
                <c:pt idx="8">
                  <c:v>1136708.62713565</c:v>
                </c:pt>
                <c:pt idx="9">
                  <c:v>1133366.4416896971</c:v>
                </c:pt>
                <c:pt idx="10">
                  <c:v>1122232.6602042629</c:v>
                </c:pt>
                <c:pt idx="11">
                  <c:v>1103307.2826793471</c:v>
                </c:pt>
                <c:pt idx="12">
                  <c:v>1076590.30911495</c:v>
                </c:pt>
                <c:pt idx="13">
                  <c:v>1042081.739511073</c:v>
                </c:pt>
                <c:pt idx="14">
                  <c:v>999781.57386771298</c:v>
                </c:pt>
                <c:pt idx="15">
                  <c:v>949689.81218487269</c:v>
                </c:pt>
                <c:pt idx="16">
                  <c:v>891806.4544625514</c:v>
                </c:pt>
                <c:pt idx="17">
                  <c:v>826131.50070074759</c:v>
                </c:pt>
                <c:pt idx="18">
                  <c:v>752664.95089946361</c:v>
                </c:pt>
                <c:pt idx="19">
                  <c:v>671406.80505869829</c:v>
                </c:pt>
                <c:pt idx="20">
                  <c:v>582357.06317845173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BFF-46D0-9605-AE8852F6A4FD}"/>
            </c:ext>
          </c:extLst>
        </c:ser>
        <c:ser>
          <c:idx val="2"/>
          <c:order val="2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7.0000000000000009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14.000000000000002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Sheet1!$A$4:$U$4</c:f>
              <c:numCache>
                <c:formatCode>General</c:formatCode>
                <c:ptCount val="21"/>
                <c:pt idx="0">
                  <c:v>891462.49</c:v>
                </c:pt>
                <c:pt idx="1">
                  <c:v>886068.47551770927</c:v>
                </c:pt>
                <c:pt idx="2">
                  <c:v>886023.16155988676</c:v>
                </c:pt>
                <c:pt idx="3">
                  <c:v>882812.71140848077</c:v>
                </c:pt>
                <c:pt idx="4">
                  <c:v>876437.12506349094</c:v>
                </c:pt>
                <c:pt idx="5">
                  <c:v>866896.40252491739</c:v>
                </c:pt>
                <c:pt idx="6">
                  <c:v>854190.54379275988</c:v>
                </c:pt>
                <c:pt idx="7">
                  <c:v>838319.54886701913</c:v>
                </c:pt>
                <c:pt idx="8">
                  <c:v>819283.41774769512</c:v>
                </c:pt>
                <c:pt idx="9">
                  <c:v>797082.15043478715</c:v>
                </c:pt>
                <c:pt idx="10">
                  <c:v>771715.7469282957</c:v>
                </c:pt>
                <c:pt idx="11">
                  <c:v>743184.20722822007</c:v>
                </c:pt>
                <c:pt idx="12">
                  <c:v>711487.53133456141</c:v>
                </c:pt>
                <c:pt idx="13">
                  <c:v>676625.7192473188</c:v>
                </c:pt>
                <c:pt idx="14">
                  <c:v>638598.77096649248</c:v>
                </c:pt>
                <c:pt idx="15">
                  <c:v>597406.68649208278</c:v>
                </c:pt>
                <c:pt idx="16">
                  <c:v>553049.46582408913</c:v>
                </c:pt>
                <c:pt idx="17">
                  <c:v>505527.10896251223</c:v>
                </c:pt>
                <c:pt idx="18">
                  <c:v>454839.61590735178</c:v>
                </c:pt>
                <c:pt idx="19">
                  <c:v>400986.98665860773</c:v>
                </c:pt>
                <c:pt idx="20">
                  <c:v>343969.22121627931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BFF-46D0-9605-AE8852F6A4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200000"/>
          <c:min val="2000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200" kern="1200">
                <a:latin typeface="+mn-lt"/>
                <a:ea typeface="+mn-ea"/>
                <a:cs typeface="+mn-cs"/>
              </a:defRPr>
            </a:pPr>
            <a:endParaRPr lang="pt-BR"/>
          </a:p>
        </c:txPr>
        <c:crossAx val="4"/>
        <c:crosses val="min"/>
        <c:crossBetween val="midCat"/>
        <c:majorUnit val="2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668696711327646E-2"/>
          <c:y val="4.3441938178780282E-2"/>
          <c:w val="0.93666260657734468"/>
          <c:h val="0.91311612364243944"/>
        </c:manualLayout>
      </c:layout>
      <c:scatterChart>
        <c:scatterStyle val="lineMarker"/>
        <c:varyColors val="0"/>
        <c:ser>
          <c:idx val="0"/>
          <c:order val="0"/>
          <c:spPr>
            <a:ln w="12700" cmpd="sng" algn="ctr">
              <a:solidFill>
                <a:schemeClr val="accent2"/>
              </a:solidFill>
              <a:prstDash val="lgDash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7.0000000000000009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14.000000000000002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Sheet1!$A$2:$U$2</c:f>
              <c:numCache>
                <c:formatCode>General</c:formatCode>
                <c:ptCount val="21"/>
                <c:pt idx="0">
                  <c:v>26293921.27</c:v>
                </c:pt>
                <c:pt idx="1">
                  <c:v>26953590.876122478</c:v>
                </c:pt>
                <c:pt idx="2">
                  <c:v>27594498.793048549</c:v>
                </c:pt>
                <c:pt idx="3">
                  <c:v>28216770.660778198</c:v>
                </c:pt>
                <c:pt idx="4">
                  <c:v>28820406.47931144</c:v>
                </c:pt>
                <c:pt idx="5">
                  <c:v>29405406.24864826</c:v>
                </c:pt>
                <c:pt idx="6">
                  <c:v>29971769.96878868</c:v>
                </c:pt>
                <c:pt idx="7">
                  <c:v>30519497.63973267</c:v>
                </c:pt>
                <c:pt idx="8">
                  <c:v>31048589.261480249</c:v>
                </c:pt>
                <c:pt idx="9">
                  <c:v>31559044.834031429</c:v>
                </c:pt>
                <c:pt idx="10">
                  <c:v>32050864.357386179</c:v>
                </c:pt>
                <c:pt idx="11">
                  <c:v>32524047.831544518</c:v>
                </c:pt>
                <c:pt idx="12">
                  <c:v>32978595.25650645</c:v>
                </c:pt>
                <c:pt idx="13">
                  <c:v>33414506.63227196</c:v>
                </c:pt>
                <c:pt idx="14">
                  <c:v>33831781.958841063</c:v>
                </c:pt>
                <c:pt idx="15">
                  <c:v>34230421.236213759</c:v>
                </c:pt>
                <c:pt idx="16">
                  <c:v>34610424.464390017</c:v>
                </c:pt>
                <c:pt idx="17">
                  <c:v>34971791.643369898</c:v>
                </c:pt>
                <c:pt idx="18">
                  <c:v>35314522.773153327</c:v>
                </c:pt>
                <c:pt idx="19">
                  <c:v>35638617.853740357</c:v>
                </c:pt>
                <c:pt idx="20">
                  <c:v>35944076.885130987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ACD-48FC-9A03-2BA375029DCD}"/>
            </c:ext>
          </c:extLst>
        </c:ser>
        <c:ser>
          <c:idx val="1"/>
          <c:order val="1"/>
          <c:spPr>
            <a:ln w="12700" cmpd="sng" algn="ctr">
              <a:solidFill>
                <a:schemeClr val="accent6"/>
              </a:solidFill>
              <a:prstDash val="lgDash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7.0000000000000009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14.000000000000002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Sheet1!$A$3:$U$3</c:f>
              <c:numCache>
                <c:formatCode>General</c:formatCode>
                <c:ptCount val="21"/>
                <c:pt idx="0">
                  <c:v>26293921.27</c:v>
                </c:pt>
                <c:pt idx="1">
                  <c:v>26696143.774265941</c:v>
                </c:pt>
                <c:pt idx="2">
                  <c:v>27084805.540888131</c:v>
                </c:pt>
                <c:pt idx="3">
                  <c:v>27460032.209866561</c:v>
                </c:pt>
                <c:pt idx="4">
                  <c:v>27821823.78120124</c:v>
                </c:pt>
                <c:pt idx="5">
                  <c:v>28170180.254892159</c:v>
                </c:pt>
                <c:pt idx="6">
                  <c:v>28505101.63093932</c:v>
                </c:pt>
                <c:pt idx="7">
                  <c:v>28826587.909342729</c:v>
                </c:pt>
                <c:pt idx="8">
                  <c:v>29134639.090102371</c:v>
                </c:pt>
                <c:pt idx="9">
                  <c:v>29429255.173218269</c:v>
                </c:pt>
                <c:pt idx="10">
                  <c:v>29710436.1586904</c:v>
                </c:pt>
                <c:pt idx="11">
                  <c:v>29978182.04651878</c:v>
                </c:pt>
                <c:pt idx="12">
                  <c:v>30232492.836703401</c:v>
                </c:pt>
                <c:pt idx="13">
                  <c:v>30473368.52924427</c:v>
                </c:pt>
                <c:pt idx="14">
                  <c:v>30700809.12414138</c:v>
                </c:pt>
                <c:pt idx="15">
                  <c:v>30914814.621394739</c:v>
                </c:pt>
                <c:pt idx="16">
                  <c:v>31115385.021004342</c:v>
                </c:pt>
                <c:pt idx="17">
                  <c:v>31302520.322970182</c:v>
                </c:pt>
                <c:pt idx="18">
                  <c:v>31476220.527292259</c:v>
                </c:pt>
                <c:pt idx="19">
                  <c:v>31636485.633970588</c:v>
                </c:pt>
                <c:pt idx="20">
                  <c:v>31783315.643005159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ACD-48FC-9A03-2BA375029DCD}"/>
            </c:ext>
          </c:extLst>
        </c:ser>
        <c:ser>
          <c:idx val="2"/>
          <c:order val="2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7.0000000000000009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14.000000000000002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Sheet1!$A$4:$U$4</c:f>
              <c:numCache>
                <c:formatCode>General</c:formatCode>
                <c:ptCount val="21"/>
                <c:pt idx="0">
                  <c:v>26293921.27</c:v>
                </c:pt>
                <c:pt idx="1">
                  <c:v>26750297.53362966</c:v>
                </c:pt>
                <c:pt idx="2">
                  <c:v>27192019.044274889</c:v>
                </c:pt>
                <c:pt idx="3">
                  <c:v>27619211.441935681</c:v>
                </c:pt>
                <c:pt idx="4">
                  <c:v>28031874.726612031</c:v>
                </c:pt>
                <c:pt idx="5">
                  <c:v>28430008.898303948</c:v>
                </c:pt>
                <c:pt idx="6">
                  <c:v>28813613.95701142</c:v>
                </c:pt>
                <c:pt idx="7">
                  <c:v>29182689.902734458</c:v>
                </c:pt>
                <c:pt idx="8">
                  <c:v>29537236.735473052</c:v>
                </c:pt>
                <c:pt idx="9">
                  <c:v>29877254.455227211</c:v>
                </c:pt>
                <c:pt idx="10">
                  <c:v>30202743.061996941</c:v>
                </c:pt>
                <c:pt idx="11">
                  <c:v>30513702.555782221</c:v>
                </c:pt>
                <c:pt idx="12">
                  <c:v>30810132.936583079</c:v>
                </c:pt>
                <c:pt idx="13">
                  <c:v>31092034.204399489</c:v>
                </c:pt>
                <c:pt idx="14">
                  <c:v>31359406.359231461</c:v>
                </c:pt>
                <c:pt idx="15">
                  <c:v>31612249.401078999</c:v>
                </c:pt>
                <c:pt idx="16">
                  <c:v>31850563.329942111</c:v>
                </c:pt>
                <c:pt idx="17">
                  <c:v>32074348.14582077</c:v>
                </c:pt>
                <c:pt idx="18">
                  <c:v>32283603.848714981</c:v>
                </c:pt>
                <c:pt idx="19">
                  <c:v>32478330.438624769</c:v>
                </c:pt>
                <c:pt idx="20">
                  <c:v>32658527.91555012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ACD-48FC-9A03-2BA375029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36000000"/>
          <c:min val="240000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200" kern="1200">
                <a:latin typeface="+mn-lt"/>
                <a:ea typeface="+mn-ea"/>
                <a:cs typeface="+mn-cs"/>
              </a:defRPr>
            </a:pPr>
            <a:endParaRPr lang="pt-BR"/>
          </a:p>
        </c:txPr>
        <c:crossAx val="4"/>
        <c:crosses val="min"/>
        <c:crossBetween val="midCat"/>
        <c:majorUnit val="20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1668696711327646E-2"/>
          <c:y val="4.3441938178780282E-2"/>
          <c:w val="0.93666260657734468"/>
          <c:h val="0.91311612364243944"/>
        </c:manualLayout>
      </c:layout>
      <c:scatterChart>
        <c:scatterStyle val="lineMarker"/>
        <c:varyColors val="0"/>
        <c:ser>
          <c:idx val="0"/>
          <c:order val="0"/>
          <c:spPr>
            <a:ln w="12700" cmpd="sng" algn="ctr">
              <a:solidFill>
                <a:schemeClr val="accent2"/>
              </a:solidFill>
              <a:prstDash val="lgDash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7.0000000000000009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14.000000000000002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Sheet1!$A$2:$U$2</c:f>
              <c:numCache>
                <c:formatCode>General</c:formatCode>
                <c:ptCount val="21"/>
                <c:pt idx="0">
                  <c:v>9876754.5060059149</c:v>
                </c:pt>
                <c:pt idx="1">
                  <c:v>9957102.8105657659</c:v>
                </c:pt>
                <c:pt idx="2">
                  <c:v>10024637.877826801</c:v>
                </c:pt>
                <c:pt idx="3">
                  <c:v>10073857.90007746</c:v>
                </c:pt>
                <c:pt idx="4">
                  <c:v>10105102.023683989</c:v>
                </c:pt>
                <c:pt idx="5">
                  <c:v>10118874.728523441</c:v>
                </c:pt>
                <c:pt idx="6">
                  <c:v>10113942.0138488</c:v>
                </c:pt>
                <c:pt idx="7">
                  <c:v>10091074.680733191</c:v>
                </c:pt>
                <c:pt idx="8">
                  <c:v>10050348.398234829</c:v>
                </c:pt>
                <c:pt idx="9">
                  <c:v>9991147.8989880197</c:v>
                </c:pt>
                <c:pt idx="10">
                  <c:v>9914289.5052722134</c:v>
                </c:pt>
                <c:pt idx="11">
                  <c:v>9819110.7312116567</c:v>
                </c:pt>
                <c:pt idx="12">
                  <c:v>9705640.0893498696</c:v>
                </c:pt>
                <c:pt idx="13">
                  <c:v>9573950.9844644554</c:v>
                </c:pt>
                <c:pt idx="14">
                  <c:v>9424133.3533852361</c:v>
                </c:pt>
                <c:pt idx="15">
                  <c:v>9256408.8800692819</c:v>
                </c:pt>
                <c:pt idx="16">
                  <c:v>9070398.4984028488</c:v>
                </c:pt>
                <c:pt idx="17">
                  <c:v>8866399.223889811</c:v>
                </c:pt>
                <c:pt idx="18">
                  <c:v>8644002.6385780293</c:v>
                </c:pt>
                <c:pt idx="19">
                  <c:v>8404504.041962523</c:v>
                </c:pt>
                <c:pt idx="20">
                  <c:v>8147043.573291352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35-423D-98F9-23FB04F7F565}"/>
            </c:ext>
          </c:extLst>
        </c:ser>
        <c:ser>
          <c:idx val="1"/>
          <c:order val="1"/>
          <c:spPr>
            <a:ln w="12700" cmpd="sng" algn="ctr">
              <a:solidFill>
                <a:schemeClr val="accent6"/>
              </a:solidFill>
              <a:prstDash val="lgDash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7.0000000000000009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14.000000000000002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Sheet1!$A$3:$U$3</c:f>
              <c:numCache>
                <c:formatCode>General</c:formatCode>
                <c:ptCount val="21"/>
                <c:pt idx="0">
                  <c:v>9876754.5060059149</c:v>
                </c:pt>
                <c:pt idx="1">
                  <c:v>9862004.3830018565</c:v>
                </c:pt>
                <c:pt idx="2">
                  <c:v>9839487.5334051363</c:v>
                </c:pt>
                <c:pt idx="3">
                  <c:v>9803708.3818927407</c:v>
                </c:pt>
                <c:pt idx="4">
                  <c:v>9754999.7825020533</c:v>
                </c:pt>
                <c:pt idx="5">
                  <c:v>9693842.3381207455</c:v>
                </c:pt>
                <c:pt idx="6">
                  <c:v>9619049.5771397073</c:v>
                </c:pt>
                <c:pt idx="7">
                  <c:v>9531362.3394993674</c:v>
                </c:pt>
                <c:pt idx="8">
                  <c:v>9430848.7351388335</c:v>
                </c:pt>
                <c:pt idx="9">
                  <c:v>9316931.1089924183</c:v>
                </c:pt>
                <c:pt idx="10">
                  <c:v>9190372.8920768537</c:v>
                </c:pt>
                <c:pt idx="11">
                  <c:v>9050556.6219924968</c:v>
                </c:pt>
                <c:pt idx="12">
                  <c:v>8897512.2060437147</c:v>
                </c:pt>
                <c:pt idx="13">
                  <c:v>8731309.5847890861</c:v>
                </c:pt>
                <c:pt idx="14">
                  <c:v>8552032.0881499927</c:v>
                </c:pt>
                <c:pt idx="15">
                  <c:v>8359880.3203656049</c:v>
                </c:pt>
                <c:pt idx="16">
                  <c:v>8154511.1112195617</c:v>
                </c:pt>
                <c:pt idx="17">
                  <c:v>7936192.6196149141</c:v>
                </c:pt>
                <c:pt idx="18">
                  <c:v>7704559.5676629841</c:v>
                </c:pt>
                <c:pt idx="19">
                  <c:v>7460765.0721156783</c:v>
                </c:pt>
                <c:pt idx="20">
                  <c:v>7204038.3709780211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35-423D-98F9-23FB04F7F565}"/>
            </c:ext>
          </c:extLst>
        </c:ser>
        <c:ser>
          <c:idx val="2"/>
          <c:order val="2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Sheet1!$A$1:$U$1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7.0000000000000009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14.000000000000002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</c:numCache>
            </c:numRef>
          </c:xVal>
          <c:yVal>
            <c:numRef>
              <c:f>Sheet1!$A$4:$U$4</c:f>
              <c:numCache>
                <c:formatCode>General</c:formatCode>
                <c:ptCount val="21"/>
                <c:pt idx="0">
                  <c:v>9876754.5060059149</c:v>
                </c:pt>
                <c:pt idx="1">
                  <c:v>9882008.2491360102</c:v>
                </c:pt>
                <c:pt idx="2">
                  <c:v>9878433.7368217446</c:v>
                </c:pt>
                <c:pt idx="3">
                  <c:v>9860534.0827629436</c:v>
                </c:pt>
                <c:pt idx="4">
                  <c:v>9828643.4645825401</c:v>
                </c:pt>
                <c:pt idx="5">
                  <c:v>9783247.5076708011</c:v>
                </c:pt>
                <c:pt idx="6">
                  <c:v>9723149.7427084893</c:v>
                </c:pt>
                <c:pt idx="7">
                  <c:v>9649097.3119325452</c:v>
                </c:pt>
                <c:pt idx="8">
                  <c:v>9561159.9153357688</c:v>
                </c:pt>
                <c:pt idx="9">
                  <c:v>9458751.9861400165</c:v>
                </c:pt>
                <c:pt idx="10">
                  <c:v>9342648.0809901301</c:v>
                </c:pt>
                <c:pt idx="11">
                  <c:v>9212221.2668399867</c:v>
                </c:pt>
                <c:pt idx="12">
                  <c:v>9067501.157607289</c:v>
                </c:pt>
                <c:pt idx="13">
                  <c:v>8908558.4225458875</c:v>
                </c:pt>
                <c:pt idx="14">
                  <c:v>8735477.7813342325</c:v>
                </c:pt>
                <c:pt idx="15">
                  <c:v>8548464.2723106164</c:v>
                </c:pt>
                <c:pt idx="16">
                  <c:v>8347167.1745899254</c:v>
                </c:pt>
                <c:pt idx="17">
                  <c:v>8131860.7170344647</c:v>
                </c:pt>
                <c:pt idx="18">
                  <c:v>7902170.547283167</c:v>
                </c:pt>
                <c:pt idx="19">
                  <c:v>7659279.6900962312</c:v>
                </c:pt>
                <c:pt idx="20">
                  <c:v>7402398.6416376987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235-423D-98F9-23FB04F7F5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0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0500000"/>
          <c:min val="70000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txPr>
          <a:bodyPr wrap="none"/>
          <a:lstStyle/>
          <a:p>
            <a:pPr>
              <a:defRPr sz="1200" kern="1200">
                <a:latin typeface="+mn-lt"/>
                <a:ea typeface="+mn-ea"/>
                <a:cs typeface="+mn-cs"/>
              </a:defRPr>
            </a:pPr>
            <a:endParaRPr lang="pt-BR"/>
          </a:p>
        </c:txPr>
        <c:crossAx val="4"/>
        <c:crosses val="min"/>
        <c:crossBetween val="midCat"/>
        <c:majorUnit val="500000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040285094515029"/>
          <c:y val="2.9801324503311258E-2"/>
          <c:w val="0.84350790207623183"/>
          <c:h val="0.88337012509197943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marker>
            <c:symbol val="circle"/>
            <c:size val="12"/>
            <c:spPr>
              <a:solidFill>
                <a:schemeClr val="tx2"/>
              </a:solidFill>
              <a:ln w="9525" algn="ctr">
                <a:solidFill>
                  <a:schemeClr val="tx2"/>
                </a:solidFill>
                <a:prstDash val="solid"/>
              </a:ln>
            </c:spPr>
          </c:marker>
          <c:xVal>
            <c:numRef>
              <c:f>Sheet1!$A$1:$A$12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2.5</c:v>
                </c:pt>
                <c:pt idx="3">
                  <c:v>1.5</c:v>
                </c:pt>
                <c:pt idx="4">
                  <c:v>2.7</c:v>
                </c:pt>
                <c:pt idx="5">
                  <c:v>2.9</c:v>
                </c:pt>
                <c:pt idx="6">
                  <c:v>2.3773313681285688</c:v>
                </c:pt>
                <c:pt idx="7">
                  <c:v>8.5732560645442546E-2</c:v>
                </c:pt>
                <c:pt idx="8">
                  <c:v>2.1348971303426576</c:v>
                </c:pt>
                <c:pt idx="9">
                  <c:v>1</c:v>
                </c:pt>
                <c:pt idx="10">
                  <c:v>0.54353505724920637</c:v>
                </c:pt>
                <c:pt idx="11">
                  <c:v>2.3694610926509436</c:v>
                </c:pt>
              </c:numCache>
            </c:numRef>
          </c:xVal>
          <c:yVal>
            <c:numRef>
              <c:f>Sheet1!$B$1:$B$12</c:f>
              <c:numCache>
                <c:formatCode>General</c:formatCode>
                <c:ptCount val="12"/>
                <c:pt idx="0">
                  <c:v>2</c:v>
                </c:pt>
                <c:pt idx="1">
                  <c:v>3</c:v>
                </c:pt>
                <c:pt idx="2">
                  <c:v>2.1</c:v>
                </c:pt>
                <c:pt idx="3">
                  <c:v>2</c:v>
                </c:pt>
                <c:pt idx="4">
                  <c:v>4</c:v>
                </c:pt>
                <c:pt idx="5">
                  <c:v>3</c:v>
                </c:pt>
                <c:pt idx="6">
                  <c:v>1.6279745296752943</c:v>
                </c:pt>
                <c:pt idx="7">
                  <c:v>2.3799756398018328</c:v>
                </c:pt>
                <c:pt idx="8">
                  <c:v>2.0207713257323805</c:v>
                </c:pt>
                <c:pt idx="9">
                  <c:v>1.5</c:v>
                </c:pt>
                <c:pt idx="10">
                  <c:v>2.7346388337595302</c:v>
                </c:pt>
                <c:pt idx="11">
                  <c:v>0.82317682937958903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B07-4283-BB02-C723A735DA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5888784"/>
        <c:axId val="1"/>
      </c:scatterChart>
      <c:valAx>
        <c:axId val="785888784"/>
        <c:scaling>
          <c:orientation val="minMax"/>
          <c:max val="3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algn="ctr">
            <a:solidFill>
              <a:srgbClr val="808080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"/>
        <c:crosses val="min"/>
        <c:crossBetween val="midCat"/>
        <c:majorUnit val="0.5"/>
      </c:valAx>
      <c:valAx>
        <c:axId val="1"/>
        <c:scaling>
          <c:orientation val="minMax"/>
          <c:max val="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.0;&quot;-&quot;#,##0.0" sourceLinked="0"/>
        <c:majorTickMark val="out"/>
        <c:minorTickMark val="none"/>
        <c:tickLblPos val="nextTo"/>
        <c:spPr>
          <a:ln w="9525" algn="ctr">
            <a:solidFill>
              <a:srgbClr val="808080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85888784"/>
        <c:crosses val="min"/>
        <c:crossBetween val="midCat"/>
        <c:majorUnit val="0.5"/>
      </c:valAx>
      <c:spPr>
        <a:noFill/>
        <a:ln w="9525" algn="ctr">
          <a:solidFill>
            <a:srgbClr val="808080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46BE-E5F6-4A39-AB2C-A6C0D7A88F49}" type="datetime1">
              <a:rPr lang="pt-BR" smtClean="0"/>
              <a:t>18/08/2025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0C402-892D-4781-9848-610ADB9BABC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905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BEFAD8BD-33A6-4F34-B970-CBE3C883F54D}" type="datetime1">
              <a:rPr lang="pt-BR" smtClean="0"/>
              <a:pPr/>
              <a:t>18/08/2025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styles</a:t>
            </a:r>
            <a:endParaRPr lang="pt-BR" dirty="0"/>
          </a:p>
          <a:p>
            <a:pPr lvl="1"/>
            <a:r>
              <a:rPr lang="pt-BR" dirty="0" err="1"/>
              <a:t>Second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2"/>
            <a:r>
              <a:rPr lang="pt-BR" dirty="0" err="1"/>
              <a:t>Third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3"/>
            <a:r>
              <a:rPr lang="pt-BR" dirty="0" err="1"/>
              <a:t>Fourth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  <a:p>
            <a:pPr lvl="4"/>
            <a:r>
              <a:rPr lang="pt-BR" dirty="0" err="1"/>
              <a:t>Fifth</a:t>
            </a:r>
            <a:r>
              <a:rPr lang="pt-BR" dirty="0"/>
              <a:t> </a:t>
            </a:r>
            <a:r>
              <a:rPr lang="pt-BR" dirty="0" err="1"/>
              <a:t>level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A6FA043B-F25A-4301-B65E-43AB6EF28DF0}" type="slidenum">
              <a:rPr lang="pt-BR" smtClean="0"/>
              <a:pPr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3634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44F96-44E6-4DB5-A561-F48DEC320D32}" type="slidenum">
              <a:rPr lang="pt-BR" smtClean="0"/>
              <a:pPr/>
              <a:t>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629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C26DE-7F9E-0075-9D8B-93F0FFCA8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841306-5C3C-F7BF-AE1C-B36E296A0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4EC6B1-558F-503C-EEB8-516BBE55C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8A3EE-516B-1088-4EAC-FC4751ED2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6FA043B-F25A-4301-B65E-43AB6EF28D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72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BC4FF-8FEB-4576-B969-FFBF010A3F4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852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BBC4FF-8FEB-4576-B969-FFBF010A3F4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01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44F96-44E6-4DB5-A561-F48DEC320D32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162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38809B-B8ED-4CC6-85B7-6FDA7C2593F5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254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FA043B-F25A-4301-B65E-43AB6EF28DF0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51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4.jpeg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E0980AA-BCE6-4E26-8843-3669C15888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626677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E0980AA-BCE6-4E26-8843-3669C15888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FE804D7-7F22-4628-B31E-2AE601C042B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400000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l" rtl="0"/>
            <a:endParaRPr lang="pt-BR" sz="20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D58CFF8-ACA3-4B4C-B885-F8FFA999E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257" y="6538951"/>
            <a:ext cx="9696000" cy="15388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rtl="0">
              <a:spcBef>
                <a:spcPts val="0"/>
              </a:spcBef>
              <a:buNone/>
              <a:defRPr lang="en-GB" sz="900" dirty="0"/>
            </a:lvl1pPr>
            <a:lvl2pPr marL="196850" indent="0">
              <a:buNone/>
              <a:defRPr sz="900"/>
            </a:lvl2pPr>
            <a:lvl3pPr marL="406400" indent="0">
              <a:buNone/>
              <a:defRPr sz="900"/>
            </a:lvl3pPr>
            <a:lvl4pPr marL="588962" indent="0">
              <a:buNone/>
              <a:defRPr sz="1000"/>
            </a:lvl4pPr>
            <a:lvl5pPr marL="817562" indent="0">
              <a:buNone/>
              <a:defRPr sz="1000"/>
            </a:lvl5pPr>
          </a:lstStyle>
          <a:p>
            <a:pPr lvl="0"/>
            <a:r>
              <a:rPr lang="pt-BR" sz="1000" dirty="0">
                <a:latin typeface="+mj-lt"/>
              </a:rPr>
              <a:t>Fonte: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5846C6-98C3-4810-96FF-AE45CA213311}"/>
              </a:ext>
            </a:extLst>
          </p:cNvPr>
          <p:cNvSpPr txBox="1">
            <a:spLocks/>
          </p:cNvSpPr>
          <p:nvPr userDrawn="1"/>
        </p:nvSpPr>
        <p:spPr>
          <a:xfrm>
            <a:off x="11762075" y="6511903"/>
            <a:ext cx="160294" cy="15701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 rtl="0"/>
            <a:fld id="{42C328C1-A84F-4A39-A664-DBA00541A8C6}" type="slidenum">
              <a:rPr lang="pt-BR" smtClean="0"/>
              <a:pPr lvl="0" algn="r" rtl="0"/>
              <a:t>‹#›</a:t>
            </a:fld>
            <a:endParaRPr lang="pt-BR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7FC32470-7762-438C-AD7D-1F9E91937786}"/>
              </a:ext>
            </a:extLst>
          </p:cNvPr>
          <p:cNvSpPr/>
          <p:nvPr userDrawn="1"/>
        </p:nvSpPr>
        <p:spPr>
          <a:xfrm>
            <a:off x="-11183" y="249036"/>
            <a:ext cx="414837" cy="260059"/>
          </a:xfrm>
          <a:prstGeom prst="rect">
            <a:avLst/>
          </a:prstGeom>
          <a:solidFill>
            <a:srgbClr val="020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80636D2-616F-4FA0-8C27-53D8663368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971" y="225177"/>
            <a:ext cx="11485488" cy="307777"/>
          </a:xfrm>
          <a:prstGeom prst="rect">
            <a:avLst/>
          </a:prstGeom>
        </p:spPr>
        <p:txBody>
          <a:bodyPr vert="horz" lIns="0" tIns="0" rIns="0" bIns="0" anchor="t">
            <a:spAutoFit/>
          </a:bodyPr>
          <a:lstStyle>
            <a:lvl1pPr rtl="0">
              <a:defRPr sz="2000"/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2" name="Picture 18">
            <a:extLst>
              <a:ext uri="{FF2B5EF4-FFF2-40B4-BE49-F238E27FC236}">
                <a16:creationId xmlns:a16="http://schemas.microsoft.com/office/drawing/2014/main" id="{4B7CED1A-7D94-1A32-65E9-9B8FDB5E33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5735" t="38655" r="5735" b="38655"/>
          <a:stretch/>
        </p:blipFill>
        <p:spPr>
          <a:xfrm>
            <a:off x="10229615" y="6520944"/>
            <a:ext cx="1226822" cy="1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42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Mi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6B0049E-6A99-494F-9A58-DACA4A49365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59845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F6B0049E-6A99-494F-9A58-DACA4A4936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hape 1409">
            <a:extLst>
              <a:ext uri="{FF2B5EF4-FFF2-40B4-BE49-F238E27FC236}">
                <a16:creationId xmlns:a16="http://schemas.microsoft.com/office/drawing/2014/main" id="{6D1CA460-4957-45C6-B76D-6FCBB6EAB3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20E66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rtl="0" eaLnBrk="1">
              <a:defRPr sz="3200"/>
            </a:pPr>
            <a:endParaRPr lang="pt-BR" sz="3200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E99F6FB-6223-3804-5CF5-B2AF9D341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26400" y="3272875"/>
            <a:ext cx="3139200" cy="31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45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180B629-976D-4310-AF32-6BCD0E8DE5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10984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180B629-976D-4310-AF32-6BCD0E8DE5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3">
            <a:extLst>
              <a:ext uri="{FF2B5EF4-FFF2-40B4-BE49-F238E27FC236}">
                <a16:creationId xmlns:a16="http://schemas.microsoft.com/office/drawing/2014/main" id="{770002B3-EC1D-DB49-BC86-0165275CFFB5}"/>
              </a:ext>
            </a:extLst>
          </p:cNvPr>
          <p:cNvSpPr/>
          <p:nvPr userDrawn="1"/>
        </p:nvSpPr>
        <p:spPr>
          <a:xfrm>
            <a:off x="0" y="0"/>
            <a:ext cx="9773920" cy="68580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/>
            <a:endParaRPr lang="pt-BR" sz="18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1497248-BE42-4BEF-B891-1ECD21E95A7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62511" y="1840835"/>
            <a:ext cx="6053138" cy="430887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rtl="0">
              <a:defRPr sz="2800" b="1" cap="all" baseline="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F462F-A678-BB2C-2F96-146C32816F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236537"/>
            <a:ext cx="2781300" cy="344646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2A9EBCB-128A-7AAC-FCD7-9A6CC9D10AD2}"/>
              </a:ext>
            </a:extLst>
          </p:cNvPr>
          <p:cNvSpPr txBox="1">
            <a:spLocks/>
          </p:cNvSpPr>
          <p:nvPr userDrawn="1"/>
        </p:nvSpPr>
        <p:spPr>
          <a:xfrm>
            <a:off x="11762075" y="6511903"/>
            <a:ext cx="160294" cy="15701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 rtl="0"/>
            <a:fld id="{42C328C1-A84F-4A39-A664-DBA00541A8C6}" type="slidenum">
              <a:rPr lang="pt-BR" smtClean="0"/>
              <a:pPr lvl="0" algn="r" rtl="0"/>
              <a:t>‹#›</a:t>
            </a:fld>
            <a:endParaRPr lang="pt-BR" dirty="0"/>
          </a:p>
        </p:txBody>
      </p:sp>
      <p:pic>
        <p:nvPicPr>
          <p:cNvPr id="6" name="Picture 18">
            <a:extLst>
              <a:ext uri="{FF2B5EF4-FFF2-40B4-BE49-F238E27FC236}">
                <a16:creationId xmlns:a16="http://schemas.microsoft.com/office/drawing/2014/main" id="{57CCD885-BE0C-7A2A-A142-9D31B7858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29615" y="6520944"/>
            <a:ext cx="1226822" cy="1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96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E0980AA-BCE6-4E26-8843-3669C15888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626677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93" imgH="493" progId="TCLayout.ActiveDocument.1">
                  <p:embed/>
                </p:oleObj>
              </mc:Choice>
              <mc:Fallback>
                <p:oleObj name="think-cell Slide" r:id="rId4" imgW="493" imgH="493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E0980AA-BCE6-4E26-8843-3669C15888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FE804D7-7F22-4628-B31E-2AE601C042B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400000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l" rtl="0"/>
            <a:endParaRPr lang="pt-BR" sz="20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D58CFF8-ACA3-4B4C-B885-F8FFA999ED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257" y="6538951"/>
            <a:ext cx="9696000" cy="15388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 rtl="0">
              <a:spcBef>
                <a:spcPts val="0"/>
              </a:spcBef>
              <a:buNone/>
              <a:defRPr lang="en-GB" sz="900" dirty="0"/>
            </a:lvl1pPr>
            <a:lvl2pPr marL="196850" indent="0">
              <a:buNone/>
              <a:defRPr sz="900"/>
            </a:lvl2pPr>
            <a:lvl3pPr marL="406400" indent="0">
              <a:buNone/>
              <a:defRPr sz="900"/>
            </a:lvl3pPr>
            <a:lvl4pPr marL="588962" indent="0">
              <a:buNone/>
              <a:defRPr sz="1000"/>
            </a:lvl4pPr>
            <a:lvl5pPr marL="817562" indent="0">
              <a:buNone/>
              <a:defRPr sz="1000"/>
            </a:lvl5pPr>
          </a:lstStyle>
          <a:p>
            <a:pPr lvl="0"/>
            <a:r>
              <a:rPr lang="pt-BR" sz="1000" dirty="0">
                <a:latin typeface="+mj-lt"/>
              </a:rPr>
              <a:t>Fonte: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55846C6-98C3-4810-96FF-AE45CA213311}"/>
              </a:ext>
            </a:extLst>
          </p:cNvPr>
          <p:cNvSpPr txBox="1">
            <a:spLocks/>
          </p:cNvSpPr>
          <p:nvPr userDrawn="1"/>
        </p:nvSpPr>
        <p:spPr>
          <a:xfrm>
            <a:off x="11762075" y="6511903"/>
            <a:ext cx="160294" cy="15701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 rtl="0"/>
            <a:fld id="{42C328C1-A84F-4A39-A664-DBA00541A8C6}" type="slidenum">
              <a:rPr lang="pt-BR" smtClean="0"/>
              <a:pPr lvl="0" algn="r" rtl="0"/>
              <a:t>‹#›</a:t>
            </a:fld>
            <a:endParaRPr lang="pt-BR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7FC32470-7762-438C-AD7D-1F9E91937786}"/>
              </a:ext>
            </a:extLst>
          </p:cNvPr>
          <p:cNvSpPr/>
          <p:nvPr userDrawn="1"/>
        </p:nvSpPr>
        <p:spPr>
          <a:xfrm>
            <a:off x="-11183" y="249036"/>
            <a:ext cx="414837" cy="260059"/>
          </a:xfrm>
          <a:prstGeom prst="rect">
            <a:avLst/>
          </a:prstGeom>
          <a:solidFill>
            <a:srgbClr val="020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18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80636D2-616F-4FA0-8C27-53D8663368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971" y="225177"/>
            <a:ext cx="11485488" cy="307777"/>
          </a:xfrm>
          <a:prstGeom prst="rect">
            <a:avLst/>
          </a:prstGeom>
        </p:spPr>
        <p:txBody>
          <a:bodyPr vert="horz" lIns="0" tIns="0" rIns="0" bIns="0" anchor="t">
            <a:spAutoFit/>
          </a:bodyPr>
          <a:lstStyle>
            <a:lvl1pPr rtl="0">
              <a:defRPr sz="2000"/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2" name="Picture 18">
            <a:extLst>
              <a:ext uri="{FF2B5EF4-FFF2-40B4-BE49-F238E27FC236}">
                <a16:creationId xmlns:a16="http://schemas.microsoft.com/office/drawing/2014/main" id="{4B7CED1A-7D94-1A32-65E9-9B8FDB5E33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5735" t="38655" r="5735" b="38655"/>
          <a:stretch/>
        </p:blipFill>
        <p:spPr>
          <a:xfrm>
            <a:off x="10229615" y="6520944"/>
            <a:ext cx="1226822" cy="1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0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3.xml"/><Relationship Id="rId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heme" Target="../theme/theme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48008637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E1F764F-59A3-DE41-B802-F70622259DA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400000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l" rtl="0"/>
            <a:endParaRPr lang="pt-BR" sz="20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marL="197607" lvl="1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</a:pPr>
            <a:r>
              <a:rPr lang="pt-BR" dirty="0"/>
              <a:t>Segundo nível</a:t>
            </a:r>
          </a:p>
          <a:p>
            <a:pPr marL="466481" lvl="2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</a:pPr>
            <a:r>
              <a:rPr lang="pt-BR" dirty="0"/>
              <a:t>Terceiro nível</a:t>
            </a:r>
          </a:p>
          <a:p>
            <a:pPr marL="626835" lvl="3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</a:pPr>
            <a:r>
              <a:rPr lang="pt-BR" dirty="0"/>
              <a:t>Quarto nível</a:t>
            </a:r>
          </a:p>
          <a:p>
            <a:pPr marL="765029" lvl="4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pPr>
            <a:r>
              <a:rPr lang="pt-BR" dirty="0"/>
              <a:t>Quinto nível</a:t>
            </a:r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9BCB1BA9-FAC4-0C43-B11C-4BDA5176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59" y="234001"/>
            <a:ext cx="11731200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97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</p:sldLayoutIdLst>
  <p:txStyles>
    <p:titleStyle>
      <a:lvl1pPr algn="l" defTabSz="914400" rtl="0" eaLnBrk="1" latinLnBrk="0" hangingPunct="1">
        <a:spcBef>
          <a:spcPct val="0"/>
        </a:spcBef>
        <a:buNone/>
        <a:defRPr lang="pt-BR" sz="2000" b="1" kern="1200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70" indent="-285750" algn="l" defTabSz="914400" rtl="0" eaLnBrk="1" latinLnBrk="0" hangingPunct="1">
        <a:spcBef>
          <a:spcPct val="20000"/>
        </a:spcBef>
        <a:buClrTx/>
        <a:buFont typeface="Arial" pitchFamily="34" charset="0"/>
        <a:buChar char="–"/>
        <a:defRPr lang="pt-BR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84976" indent="-28575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lang="pt-BR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53852" indent="-285750" algn="l" defTabSz="914400" rtl="0" eaLnBrk="1" latinLnBrk="0" hangingPunct="1">
        <a:spcBef>
          <a:spcPct val="20000"/>
        </a:spcBef>
        <a:buClrTx/>
        <a:buFont typeface="Arial" pitchFamily="34" charset="0"/>
        <a:buChar char="–"/>
        <a:defRPr lang="pt-BR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17961" indent="-285750" algn="l" defTabSz="914400" rtl="0" eaLnBrk="1" latinLnBrk="0" hangingPunct="1">
        <a:spcBef>
          <a:spcPct val="20000"/>
        </a:spcBef>
        <a:buClrTx/>
        <a:buFont typeface="Arial" pitchFamily="34" charset="0"/>
        <a:buChar char="»"/>
        <a:defRPr lang="pt-BR" sz="14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190057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10" name="Object 9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E1F764F-59A3-DE41-B802-F70622259DA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400000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l" rtl="0"/>
            <a:endParaRPr lang="pt-BR" sz="20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11079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marL="197607" lvl="1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</a:pPr>
            <a:r>
              <a:rPr lang="pt-BR" dirty="0"/>
              <a:t>Segundo nível</a:t>
            </a:r>
          </a:p>
          <a:p>
            <a:pPr marL="466481" lvl="2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</a:pPr>
            <a:r>
              <a:rPr lang="pt-BR" dirty="0"/>
              <a:t>Terceiro nível</a:t>
            </a:r>
          </a:p>
          <a:p>
            <a:pPr marL="626835" lvl="3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</a:pPr>
            <a:r>
              <a:rPr lang="pt-BR" dirty="0"/>
              <a:t>Quarto nível</a:t>
            </a:r>
          </a:p>
          <a:p>
            <a:pPr marL="765029" lvl="4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</a:pPr>
            <a:r>
              <a:rPr lang="pt-BR" dirty="0"/>
              <a:t>Quinto nível</a:t>
            </a:r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9BCB1BA9-FAC4-0C43-B11C-4BDA5176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59" y="234001"/>
            <a:ext cx="11731200" cy="307777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5" name="Rectangle 3" hidden="1">
            <a:extLst>
              <a:ext uri="{FF2B5EF4-FFF2-40B4-BE49-F238E27FC236}">
                <a16:creationId xmlns:a16="http://schemas.microsoft.com/office/drawing/2014/main" id="{4FF37347-3813-A7D4-F301-98D23C0C27DA}"/>
              </a:ext>
            </a:extLst>
          </p:cNvPr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400000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l" rtl="0"/>
            <a:endParaRPr lang="pt-BR" sz="20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6" r:id="rId2"/>
  </p:sldLayoutIdLst>
  <p:txStyles>
    <p:titleStyle>
      <a:lvl1pPr algn="l" defTabSz="914400" rtl="0" eaLnBrk="1" latinLnBrk="0" hangingPunct="1">
        <a:spcBef>
          <a:spcPct val="0"/>
        </a:spcBef>
        <a:buNone/>
        <a:defRPr lang="pt-BR" sz="2000" b="1" kern="1200" baseline="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70" indent="-285750" algn="l" defTabSz="914400" rtl="0" eaLnBrk="1" latinLnBrk="0" hangingPunct="1">
        <a:spcBef>
          <a:spcPct val="20000"/>
        </a:spcBef>
        <a:buClrTx/>
        <a:buFont typeface="Arial" pitchFamily="34" charset="0"/>
        <a:buChar char="–"/>
        <a:defRPr lang="pt-BR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84976" indent="-28575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lang="pt-BR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53852" indent="-285750" algn="l" defTabSz="914400" rtl="0" eaLnBrk="1" latinLnBrk="0" hangingPunct="1">
        <a:spcBef>
          <a:spcPct val="20000"/>
        </a:spcBef>
        <a:buClrTx/>
        <a:buFont typeface="Arial" pitchFamily="34" charset="0"/>
        <a:buChar char="–"/>
        <a:defRPr lang="pt-BR" sz="14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17961" indent="-285750" algn="l" defTabSz="914400" rtl="0" eaLnBrk="1" latinLnBrk="0" hangingPunct="1">
        <a:spcBef>
          <a:spcPct val="20000"/>
        </a:spcBef>
        <a:buClrTx/>
        <a:buFont typeface="Arial" pitchFamily="34" charset="0"/>
        <a:buChar char="»"/>
        <a:defRPr lang="pt-BR" sz="14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15.xml"/><Relationship Id="rId7" Type="http://schemas.openxmlformats.org/officeDocument/2006/relationships/oleObject" Target="../embeddings/oleObject6.bin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6.xml"/><Relationship Id="rId9" Type="http://schemas.openxmlformats.org/officeDocument/2006/relationships/slide" Target="slide5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80.svg"/><Relationship Id="rId7" Type="http://schemas.openxmlformats.org/officeDocument/2006/relationships/image" Target="../media/image67.png"/><Relationship Id="rId12" Type="http://schemas.openxmlformats.org/officeDocument/2006/relationships/image" Target="../media/image72.svg"/><Relationship Id="rId17" Type="http://schemas.openxmlformats.org/officeDocument/2006/relationships/image" Target="../media/image76.svg"/><Relationship Id="rId25" Type="http://schemas.openxmlformats.org/officeDocument/2006/relationships/image" Target="../media/image84.svg"/><Relationship Id="rId33" Type="http://schemas.openxmlformats.org/officeDocument/2006/relationships/image" Target="../media/image92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29" Type="http://schemas.openxmlformats.org/officeDocument/2006/relationships/image" Target="../media/image88.svg"/><Relationship Id="rId1" Type="http://schemas.openxmlformats.org/officeDocument/2006/relationships/tags" Target="../tags/tag92.xml"/><Relationship Id="rId6" Type="http://schemas.openxmlformats.org/officeDocument/2006/relationships/image" Target="../media/image66.svg"/><Relationship Id="rId11" Type="http://schemas.openxmlformats.org/officeDocument/2006/relationships/image" Target="../media/image71.png"/><Relationship Id="rId24" Type="http://schemas.openxmlformats.org/officeDocument/2006/relationships/image" Target="../media/image83.png"/><Relationship Id="rId32" Type="http://schemas.openxmlformats.org/officeDocument/2006/relationships/image" Target="../media/image91.png"/><Relationship Id="rId5" Type="http://schemas.openxmlformats.org/officeDocument/2006/relationships/image" Target="../media/image65.png"/><Relationship Id="rId15" Type="http://schemas.openxmlformats.org/officeDocument/2006/relationships/image" Target="../media/image74.svg"/><Relationship Id="rId23" Type="http://schemas.openxmlformats.org/officeDocument/2006/relationships/image" Target="../media/image82.svg"/><Relationship Id="rId28" Type="http://schemas.openxmlformats.org/officeDocument/2006/relationships/image" Target="../media/image87.png"/><Relationship Id="rId10" Type="http://schemas.openxmlformats.org/officeDocument/2006/relationships/image" Target="../media/image70.svg"/><Relationship Id="rId19" Type="http://schemas.openxmlformats.org/officeDocument/2006/relationships/image" Target="../media/image78.svg"/><Relationship Id="rId31" Type="http://schemas.openxmlformats.org/officeDocument/2006/relationships/image" Target="../media/image90.svg"/><Relationship Id="rId4" Type="http://schemas.openxmlformats.org/officeDocument/2006/relationships/image" Target="../media/image52.emf"/><Relationship Id="rId9" Type="http://schemas.openxmlformats.org/officeDocument/2006/relationships/image" Target="../media/image69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svg"/><Relationship Id="rId30" Type="http://schemas.openxmlformats.org/officeDocument/2006/relationships/image" Target="../media/image89.png"/><Relationship Id="rId8" Type="http://schemas.openxmlformats.org/officeDocument/2006/relationships/image" Target="../media/image68.svg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tags" Target="../tags/tag118.xml"/><Relationship Id="rId21" Type="http://schemas.openxmlformats.org/officeDocument/2006/relationships/tags" Target="../tags/tag113.xml"/><Relationship Id="rId34" Type="http://schemas.openxmlformats.org/officeDocument/2006/relationships/tags" Target="../tags/tag126.xml"/><Relationship Id="rId42" Type="http://schemas.openxmlformats.org/officeDocument/2006/relationships/tags" Target="../tags/tag134.xml"/><Relationship Id="rId47" Type="http://schemas.openxmlformats.org/officeDocument/2006/relationships/tags" Target="../tags/tag139.xml"/><Relationship Id="rId50" Type="http://schemas.openxmlformats.org/officeDocument/2006/relationships/tags" Target="../tags/tag142.xml"/><Relationship Id="rId55" Type="http://schemas.openxmlformats.org/officeDocument/2006/relationships/tags" Target="../tags/tag147.xml"/><Relationship Id="rId63" Type="http://schemas.openxmlformats.org/officeDocument/2006/relationships/image" Target="../media/image93.png"/><Relationship Id="rId68" Type="http://schemas.openxmlformats.org/officeDocument/2006/relationships/image" Target="../media/image19.svg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6" Type="http://schemas.openxmlformats.org/officeDocument/2006/relationships/tags" Target="../tags/tag108.xml"/><Relationship Id="rId29" Type="http://schemas.openxmlformats.org/officeDocument/2006/relationships/tags" Target="../tags/tag121.xml"/><Relationship Id="rId11" Type="http://schemas.openxmlformats.org/officeDocument/2006/relationships/tags" Target="../tags/tag103.xml"/><Relationship Id="rId24" Type="http://schemas.openxmlformats.org/officeDocument/2006/relationships/tags" Target="../tags/tag116.xml"/><Relationship Id="rId32" Type="http://schemas.openxmlformats.org/officeDocument/2006/relationships/tags" Target="../tags/tag124.xml"/><Relationship Id="rId37" Type="http://schemas.openxmlformats.org/officeDocument/2006/relationships/tags" Target="../tags/tag129.xml"/><Relationship Id="rId40" Type="http://schemas.openxmlformats.org/officeDocument/2006/relationships/tags" Target="../tags/tag132.xml"/><Relationship Id="rId45" Type="http://schemas.openxmlformats.org/officeDocument/2006/relationships/tags" Target="../tags/tag137.xml"/><Relationship Id="rId53" Type="http://schemas.openxmlformats.org/officeDocument/2006/relationships/tags" Target="../tags/tag145.xml"/><Relationship Id="rId58" Type="http://schemas.openxmlformats.org/officeDocument/2006/relationships/tags" Target="../tags/tag150.xml"/><Relationship Id="rId66" Type="http://schemas.openxmlformats.org/officeDocument/2006/relationships/chart" Target="../charts/chart8.xml"/><Relationship Id="rId5" Type="http://schemas.openxmlformats.org/officeDocument/2006/relationships/tags" Target="../tags/tag97.xml"/><Relationship Id="rId61" Type="http://schemas.openxmlformats.org/officeDocument/2006/relationships/image" Target="../media/image52.emf"/><Relationship Id="rId19" Type="http://schemas.openxmlformats.org/officeDocument/2006/relationships/tags" Target="../tags/tag111.xml"/><Relationship Id="rId14" Type="http://schemas.openxmlformats.org/officeDocument/2006/relationships/tags" Target="../tags/tag106.xml"/><Relationship Id="rId22" Type="http://schemas.openxmlformats.org/officeDocument/2006/relationships/tags" Target="../tags/tag114.xml"/><Relationship Id="rId27" Type="http://schemas.openxmlformats.org/officeDocument/2006/relationships/tags" Target="../tags/tag119.xml"/><Relationship Id="rId30" Type="http://schemas.openxmlformats.org/officeDocument/2006/relationships/tags" Target="../tags/tag122.xml"/><Relationship Id="rId35" Type="http://schemas.openxmlformats.org/officeDocument/2006/relationships/tags" Target="../tags/tag127.xml"/><Relationship Id="rId43" Type="http://schemas.openxmlformats.org/officeDocument/2006/relationships/tags" Target="../tags/tag135.xml"/><Relationship Id="rId48" Type="http://schemas.openxmlformats.org/officeDocument/2006/relationships/tags" Target="../tags/tag140.xml"/><Relationship Id="rId56" Type="http://schemas.openxmlformats.org/officeDocument/2006/relationships/tags" Target="../tags/tag148.xml"/><Relationship Id="rId64" Type="http://schemas.openxmlformats.org/officeDocument/2006/relationships/chart" Target="../charts/chart6.xml"/><Relationship Id="rId8" Type="http://schemas.openxmlformats.org/officeDocument/2006/relationships/tags" Target="../tags/tag100.xml"/><Relationship Id="rId51" Type="http://schemas.openxmlformats.org/officeDocument/2006/relationships/tags" Target="../tags/tag143.xml"/><Relationship Id="rId3" Type="http://schemas.openxmlformats.org/officeDocument/2006/relationships/tags" Target="../tags/tag95.xml"/><Relationship Id="rId12" Type="http://schemas.openxmlformats.org/officeDocument/2006/relationships/tags" Target="../tags/tag104.xml"/><Relationship Id="rId17" Type="http://schemas.openxmlformats.org/officeDocument/2006/relationships/tags" Target="../tags/tag109.xml"/><Relationship Id="rId25" Type="http://schemas.openxmlformats.org/officeDocument/2006/relationships/tags" Target="../tags/tag117.xml"/><Relationship Id="rId33" Type="http://schemas.openxmlformats.org/officeDocument/2006/relationships/tags" Target="../tags/tag125.xml"/><Relationship Id="rId38" Type="http://schemas.openxmlformats.org/officeDocument/2006/relationships/tags" Target="../tags/tag130.xml"/><Relationship Id="rId46" Type="http://schemas.openxmlformats.org/officeDocument/2006/relationships/tags" Target="../tags/tag138.xml"/><Relationship Id="rId59" Type="http://schemas.openxmlformats.org/officeDocument/2006/relationships/slideLayout" Target="../slideLayouts/slideLayout1.xml"/><Relationship Id="rId67" Type="http://schemas.openxmlformats.org/officeDocument/2006/relationships/image" Target="../media/image18.png"/><Relationship Id="rId20" Type="http://schemas.openxmlformats.org/officeDocument/2006/relationships/tags" Target="../tags/tag112.xml"/><Relationship Id="rId41" Type="http://schemas.openxmlformats.org/officeDocument/2006/relationships/tags" Target="../tags/tag133.xml"/><Relationship Id="rId54" Type="http://schemas.openxmlformats.org/officeDocument/2006/relationships/tags" Target="../tags/tag146.xml"/><Relationship Id="rId62" Type="http://schemas.openxmlformats.org/officeDocument/2006/relationships/chart" Target="../charts/chart5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5" Type="http://schemas.openxmlformats.org/officeDocument/2006/relationships/tags" Target="../tags/tag107.xml"/><Relationship Id="rId23" Type="http://schemas.openxmlformats.org/officeDocument/2006/relationships/tags" Target="../tags/tag115.xml"/><Relationship Id="rId28" Type="http://schemas.openxmlformats.org/officeDocument/2006/relationships/tags" Target="../tags/tag120.xml"/><Relationship Id="rId36" Type="http://schemas.openxmlformats.org/officeDocument/2006/relationships/tags" Target="../tags/tag128.xml"/><Relationship Id="rId49" Type="http://schemas.openxmlformats.org/officeDocument/2006/relationships/tags" Target="../tags/tag141.xml"/><Relationship Id="rId57" Type="http://schemas.openxmlformats.org/officeDocument/2006/relationships/tags" Target="../tags/tag149.xml"/><Relationship Id="rId10" Type="http://schemas.openxmlformats.org/officeDocument/2006/relationships/tags" Target="../tags/tag102.xml"/><Relationship Id="rId31" Type="http://schemas.openxmlformats.org/officeDocument/2006/relationships/tags" Target="../tags/tag123.xml"/><Relationship Id="rId44" Type="http://schemas.openxmlformats.org/officeDocument/2006/relationships/tags" Target="../tags/tag136.xml"/><Relationship Id="rId52" Type="http://schemas.openxmlformats.org/officeDocument/2006/relationships/tags" Target="../tags/tag144.xml"/><Relationship Id="rId60" Type="http://schemas.openxmlformats.org/officeDocument/2006/relationships/oleObject" Target="../embeddings/oleObject16.bin"/><Relationship Id="rId65" Type="http://schemas.openxmlformats.org/officeDocument/2006/relationships/chart" Target="../charts/chart7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3" Type="http://schemas.openxmlformats.org/officeDocument/2006/relationships/tags" Target="../tags/tag105.xml"/><Relationship Id="rId18" Type="http://schemas.openxmlformats.org/officeDocument/2006/relationships/tags" Target="../tags/tag110.xml"/><Relationship Id="rId39" Type="http://schemas.openxmlformats.org/officeDocument/2006/relationships/tags" Target="../tags/tag13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sv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3" Type="http://schemas.openxmlformats.org/officeDocument/2006/relationships/oleObject" Target="../embeddings/oleObject17.bin"/><Relationship Id="rId21" Type="http://schemas.openxmlformats.org/officeDocument/2006/relationships/image" Target="../media/image110.svg"/><Relationship Id="rId7" Type="http://schemas.openxmlformats.org/officeDocument/2006/relationships/image" Target="../media/image96.svg"/><Relationship Id="rId12" Type="http://schemas.openxmlformats.org/officeDocument/2006/relationships/image" Target="../media/image101.png"/><Relationship Id="rId17" Type="http://schemas.openxmlformats.org/officeDocument/2006/relationships/image" Target="../media/image106.svg"/><Relationship Id="rId25" Type="http://schemas.openxmlformats.org/officeDocument/2006/relationships/image" Target="../media/image1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1" Type="http://schemas.openxmlformats.org/officeDocument/2006/relationships/tags" Target="../tags/tag151.xml"/><Relationship Id="rId6" Type="http://schemas.openxmlformats.org/officeDocument/2006/relationships/image" Target="../media/image95.png"/><Relationship Id="rId11" Type="http://schemas.openxmlformats.org/officeDocument/2006/relationships/image" Target="../media/image100.svg"/><Relationship Id="rId24" Type="http://schemas.openxmlformats.org/officeDocument/2006/relationships/image" Target="../media/image113.png"/><Relationship Id="rId5" Type="http://schemas.openxmlformats.org/officeDocument/2006/relationships/image" Target="../media/image94.png"/><Relationship Id="rId15" Type="http://schemas.openxmlformats.org/officeDocument/2006/relationships/image" Target="../media/image104.svg"/><Relationship Id="rId23" Type="http://schemas.openxmlformats.org/officeDocument/2006/relationships/image" Target="../media/image112.svg"/><Relationship Id="rId28" Type="http://schemas.openxmlformats.org/officeDocument/2006/relationships/image" Target="../media/image19.svg"/><Relationship Id="rId10" Type="http://schemas.openxmlformats.org/officeDocument/2006/relationships/image" Target="../media/image99.png"/><Relationship Id="rId19" Type="http://schemas.openxmlformats.org/officeDocument/2006/relationships/image" Target="../media/image108.svg"/><Relationship Id="rId4" Type="http://schemas.openxmlformats.org/officeDocument/2006/relationships/image" Target="../media/image52.emf"/><Relationship Id="rId9" Type="http://schemas.openxmlformats.org/officeDocument/2006/relationships/image" Target="../media/image98.sv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svg"/><Relationship Id="rId13" Type="http://schemas.openxmlformats.org/officeDocument/2006/relationships/image" Target="../media/image122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7.png"/><Relationship Id="rId12" Type="http://schemas.openxmlformats.org/officeDocument/2006/relationships/image" Target="../media/image121.png"/><Relationship Id="rId17" Type="http://schemas.openxmlformats.org/officeDocument/2006/relationships/image" Target="../media/image126.svg"/><Relationship Id="rId2" Type="http://schemas.openxmlformats.org/officeDocument/2006/relationships/tags" Target="../tags/tag153.xml"/><Relationship Id="rId16" Type="http://schemas.openxmlformats.org/officeDocument/2006/relationships/image" Target="../media/image125.png"/><Relationship Id="rId1" Type="http://schemas.openxmlformats.org/officeDocument/2006/relationships/tags" Target="../tags/tag152.xml"/><Relationship Id="rId6" Type="http://schemas.openxmlformats.org/officeDocument/2006/relationships/image" Target="../media/image116.e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18.bin"/><Relationship Id="rId15" Type="http://schemas.openxmlformats.org/officeDocument/2006/relationships/image" Target="../media/image124.svg"/><Relationship Id="rId10" Type="http://schemas.openxmlformats.org/officeDocument/2006/relationships/image" Target="../media/image120.sv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19.png"/><Relationship Id="rId14" Type="http://schemas.openxmlformats.org/officeDocument/2006/relationships/image" Target="../media/image1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sv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4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8.emf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167.xml"/><Relationship Id="rId18" Type="http://schemas.openxmlformats.org/officeDocument/2006/relationships/tags" Target="../tags/tag172.xml"/><Relationship Id="rId26" Type="http://schemas.openxmlformats.org/officeDocument/2006/relationships/tags" Target="../tags/tag180.xml"/><Relationship Id="rId3" Type="http://schemas.openxmlformats.org/officeDocument/2006/relationships/tags" Target="../tags/tag157.xml"/><Relationship Id="rId21" Type="http://schemas.openxmlformats.org/officeDocument/2006/relationships/tags" Target="../tags/tag175.xml"/><Relationship Id="rId34" Type="http://schemas.openxmlformats.org/officeDocument/2006/relationships/chart" Target="../charts/chart10.xml"/><Relationship Id="rId7" Type="http://schemas.openxmlformats.org/officeDocument/2006/relationships/tags" Target="../tags/tag161.xml"/><Relationship Id="rId12" Type="http://schemas.openxmlformats.org/officeDocument/2006/relationships/tags" Target="../tags/tag166.xml"/><Relationship Id="rId17" Type="http://schemas.openxmlformats.org/officeDocument/2006/relationships/tags" Target="../tags/tag171.xml"/><Relationship Id="rId25" Type="http://schemas.openxmlformats.org/officeDocument/2006/relationships/tags" Target="../tags/tag179.xml"/><Relationship Id="rId33" Type="http://schemas.openxmlformats.org/officeDocument/2006/relationships/chart" Target="../charts/chart9.xml"/><Relationship Id="rId2" Type="http://schemas.openxmlformats.org/officeDocument/2006/relationships/tags" Target="../tags/tag156.xml"/><Relationship Id="rId16" Type="http://schemas.openxmlformats.org/officeDocument/2006/relationships/tags" Target="../tags/tag170.xml"/><Relationship Id="rId20" Type="http://schemas.openxmlformats.org/officeDocument/2006/relationships/tags" Target="../tags/tag174.xml"/><Relationship Id="rId29" Type="http://schemas.openxmlformats.org/officeDocument/2006/relationships/tags" Target="../tags/tag183.xml"/><Relationship Id="rId1" Type="http://schemas.openxmlformats.org/officeDocument/2006/relationships/tags" Target="../tags/tag155.xml"/><Relationship Id="rId6" Type="http://schemas.openxmlformats.org/officeDocument/2006/relationships/tags" Target="../tags/tag160.xml"/><Relationship Id="rId11" Type="http://schemas.openxmlformats.org/officeDocument/2006/relationships/tags" Target="../tags/tag165.xml"/><Relationship Id="rId24" Type="http://schemas.openxmlformats.org/officeDocument/2006/relationships/tags" Target="../tags/tag178.xml"/><Relationship Id="rId32" Type="http://schemas.openxmlformats.org/officeDocument/2006/relationships/image" Target="../media/image8.emf"/><Relationship Id="rId5" Type="http://schemas.openxmlformats.org/officeDocument/2006/relationships/tags" Target="../tags/tag159.xml"/><Relationship Id="rId15" Type="http://schemas.openxmlformats.org/officeDocument/2006/relationships/tags" Target="../tags/tag169.xml"/><Relationship Id="rId23" Type="http://schemas.openxmlformats.org/officeDocument/2006/relationships/tags" Target="../tags/tag177.xml"/><Relationship Id="rId28" Type="http://schemas.openxmlformats.org/officeDocument/2006/relationships/tags" Target="../tags/tag182.xml"/><Relationship Id="rId10" Type="http://schemas.openxmlformats.org/officeDocument/2006/relationships/tags" Target="../tags/tag164.xml"/><Relationship Id="rId19" Type="http://schemas.openxmlformats.org/officeDocument/2006/relationships/tags" Target="../tags/tag173.xml"/><Relationship Id="rId31" Type="http://schemas.openxmlformats.org/officeDocument/2006/relationships/oleObject" Target="../embeddings/oleObject20.bin"/><Relationship Id="rId4" Type="http://schemas.openxmlformats.org/officeDocument/2006/relationships/tags" Target="../tags/tag158.xml"/><Relationship Id="rId9" Type="http://schemas.openxmlformats.org/officeDocument/2006/relationships/tags" Target="../tags/tag163.xml"/><Relationship Id="rId14" Type="http://schemas.openxmlformats.org/officeDocument/2006/relationships/tags" Target="../tags/tag168.xml"/><Relationship Id="rId22" Type="http://schemas.openxmlformats.org/officeDocument/2006/relationships/tags" Target="../tags/tag176.xml"/><Relationship Id="rId27" Type="http://schemas.openxmlformats.org/officeDocument/2006/relationships/tags" Target="../tags/tag181.xml"/><Relationship Id="rId30" Type="http://schemas.openxmlformats.org/officeDocument/2006/relationships/slideLayout" Target="../slideLayouts/slideLayout1.xml"/><Relationship Id="rId8" Type="http://schemas.openxmlformats.org/officeDocument/2006/relationships/tags" Target="../tags/tag16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26" Type="http://schemas.openxmlformats.org/officeDocument/2006/relationships/image" Target="../media/image9.png"/><Relationship Id="rId21" Type="http://schemas.openxmlformats.org/officeDocument/2006/relationships/slideLayout" Target="../slideLayouts/slideLayout1.xml"/><Relationship Id="rId34" Type="http://schemas.openxmlformats.org/officeDocument/2006/relationships/image" Target="../media/image17.pn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chart" Target="../charts/chart1.xml"/><Relationship Id="rId33" Type="http://schemas.openxmlformats.org/officeDocument/2006/relationships/image" Target="../media/image16.png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29" Type="http://schemas.openxmlformats.org/officeDocument/2006/relationships/image" Target="../media/image12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8.emf"/><Relationship Id="rId32" Type="http://schemas.openxmlformats.org/officeDocument/2006/relationships/image" Target="../media/image15.png"/><Relationship Id="rId37" Type="http://schemas.openxmlformats.org/officeDocument/2006/relationships/image" Target="../media/image19.svg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oleObject" Target="../embeddings/oleObject7.bin"/><Relationship Id="rId28" Type="http://schemas.openxmlformats.org/officeDocument/2006/relationships/image" Target="../media/image11.png"/><Relationship Id="rId36" Type="http://schemas.openxmlformats.org/officeDocument/2006/relationships/image" Target="../media/image18.png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31" Type="http://schemas.openxmlformats.org/officeDocument/2006/relationships/image" Target="../media/image14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notesSlide" Target="../notesSlides/notesSlide2.xml"/><Relationship Id="rId27" Type="http://schemas.openxmlformats.org/officeDocument/2006/relationships/image" Target="../media/image10.png"/><Relationship Id="rId30" Type="http://schemas.openxmlformats.org/officeDocument/2006/relationships/image" Target="../media/image13.png"/><Relationship Id="rId35" Type="http://schemas.openxmlformats.org/officeDocument/2006/relationships/slide" Target="slide4.xml"/><Relationship Id="rId8" Type="http://schemas.openxmlformats.org/officeDocument/2006/relationships/tags" Target="../tags/tag24.xml"/><Relationship Id="rId3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22.png"/><Relationship Id="rId18" Type="http://schemas.microsoft.com/office/2007/relationships/hdphoto" Target="../media/hdphoto4.wdp"/><Relationship Id="rId3" Type="http://schemas.openxmlformats.org/officeDocument/2006/relationships/tags" Target="../tags/tag39.xml"/><Relationship Id="rId7" Type="http://schemas.openxmlformats.org/officeDocument/2006/relationships/slideLayout" Target="../slideLayouts/slideLayout4.xml"/><Relationship Id="rId12" Type="http://schemas.openxmlformats.org/officeDocument/2006/relationships/image" Target="../media/image21.svg"/><Relationship Id="rId17" Type="http://schemas.openxmlformats.org/officeDocument/2006/relationships/image" Target="../media/image24.png"/><Relationship Id="rId2" Type="http://schemas.openxmlformats.org/officeDocument/2006/relationships/tags" Target="../tags/tag38.xml"/><Relationship Id="rId16" Type="http://schemas.microsoft.com/office/2007/relationships/hdphoto" Target="../media/hdphoto3.wdp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20.png"/><Relationship Id="rId5" Type="http://schemas.openxmlformats.org/officeDocument/2006/relationships/tags" Target="../tags/tag41.xml"/><Relationship Id="rId15" Type="http://schemas.openxmlformats.org/officeDocument/2006/relationships/image" Target="../media/image23.png"/><Relationship Id="rId10" Type="http://schemas.openxmlformats.org/officeDocument/2006/relationships/image" Target="../media/image2.emf"/><Relationship Id="rId4" Type="http://schemas.openxmlformats.org/officeDocument/2006/relationships/tags" Target="../tags/tag40.xml"/><Relationship Id="rId9" Type="http://schemas.openxmlformats.org/officeDocument/2006/relationships/oleObject" Target="../embeddings/oleObject8.bin"/><Relationship Id="rId1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5.jpe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47.xml"/><Relationship Id="rId7" Type="http://schemas.openxmlformats.org/officeDocument/2006/relationships/oleObject" Target="../embeddings/oleObject10.bin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48.xml"/><Relationship Id="rId9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36.png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slideLayout" Target="../slideLayouts/slideLayout1.xml"/><Relationship Id="rId29" Type="http://schemas.openxmlformats.org/officeDocument/2006/relationships/image" Target="../media/image31.png"/><Relationship Id="rId41" Type="http://schemas.openxmlformats.org/officeDocument/2006/relationships/image" Target="../media/image43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microsoft.com/office/2007/relationships/hdphoto" Target="../media/hdphoto5.wdp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image" Target="../media/image26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31" Type="http://schemas.openxmlformats.org/officeDocument/2006/relationships/image" Target="../media/image33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image" Target="../media/image8.emf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5.svg"/><Relationship Id="rId12" Type="http://schemas.openxmlformats.org/officeDocument/2006/relationships/image" Target="../media/image50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44.png"/><Relationship Id="rId11" Type="http://schemas.openxmlformats.org/officeDocument/2006/relationships/image" Target="../media/image49.svg"/><Relationship Id="rId5" Type="http://schemas.openxmlformats.org/officeDocument/2006/relationships/image" Target="../media/image8.emf"/><Relationship Id="rId10" Type="http://schemas.openxmlformats.org/officeDocument/2006/relationships/image" Target="../media/image48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sv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55.svg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Relationship Id="rId6" Type="http://schemas.openxmlformats.org/officeDocument/2006/relationships/image" Target="../media/image54.png"/><Relationship Id="rId11" Type="http://schemas.openxmlformats.org/officeDocument/2006/relationships/image" Target="../media/image59.svg"/><Relationship Id="rId5" Type="http://schemas.openxmlformats.org/officeDocument/2006/relationships/image" Target="../media/image53.jpeg"/><Relationship Id="rId10" Type="http://schemas.openxmlformats.org/officeDocument/2006/relationships/image" Target="../media/image58.png"/><Relationship Id="rId4" Type="http://schemas.openxmlformats.org/officeDocument/2006/relationships/image" Target="../media/image52.emf"/><Relationship Id="rId9" Type="http://schemas.openxmlformats.org/officeDocument/2006/relationships/image" Target="../media/image5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tags" Target="../tags/tag88.xml"/><Relationship Id="rId26" Type="http://schemas.microsoft.com/office/2007/relationships/hdphoto" Target="../media/hdphoto6.wdp"/><Relationship Id="rId3" Type="http://schemas.openxmlformats.org/officeDocument/2006/relationships/tags" Target="../tags/tag73.xml"/><Relationship Id="rId21" Type="http://schemas.openxmlformats.org/officeDocument/2006/relationships/tags" Target="../tags/tag91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5" Type="http://schemas.openxmlformats.org/officeDocument/2006/relationships/image" Target="../media/image63.png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0" Type="http://schemas.openxmlformats.org/officeDocument/2006/relationships/tags" Target="../tags/tag90.xml"/><Relationship Id="rId29" Type="http://schemas.openxmlformats.org/officeDocument/2006/relationships/chart" Target="../charts/chart3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24" Type="http://schemas.openxmlformats.org/officeDocument/2006/relationships/image" Target="../media/image62.emf"/><Relationship Id="rId32" Type="http://schemas.openxmlformats.org/officeDocument/2006/relationships/image" Target="../media/image19.svg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64.png"/><Relationship Id="rId10" Type="http://schemas.openxmlformats.org/officeDocument/2006/relationships/tags" Target="../tags/tag80.xml"/><Relationship Id="rId19" Type="http://schemas.openxmlformats.org/officeDocument/2006/relationships/tags" Target="../tags/tag89.xml"/><Relationship Id="rId31" Type="http://schemas.openxmlformats.org/officeDocument/2006/relationships/image" Target="../media/image18.png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Relationship Id="rId22" Type="http://schemas.openxmlformats.org/officeDocument/2006/relationships/slideLayout" Target="../slideLayouts/slideLayout1.xml"/><Relationship Id="rId27" Type="http://schemas.openxmlformats.org/officeDocument/2006/relationships/chart" Target="../charts/chart2.xml"/><Relationship Id="rId30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3B56177-346F-FB44-80A2-02B5AEAE49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0550606"/>
              </p:ext>
            </p:extLst>
          </p:nvPr>
        </p:nvGraphicFramePr>
        <p:xfrm>
          <a:off x="2668192" y="85844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3B56177-346F-FB44-80A2-02B5AEAE49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8192" y="85844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9F2EBF85-1C20-284D-BDDE-1A2D6D1524F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667001" y="857251"/>
            <a:ext cx="119063" cy="11906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400000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8DBD0-AE9E-41A7-91AB-D46EA3DB46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562DD639-DDC9-4FFA-80B9-F82DF9179033}" type="datetime'Agenda'">
              <a:rPr lang="pt-BR" noProof="0" smtClean="0"/>
              <a:pPr/>
              <a:t>Agenda</a:t>
            </a:fld>
            <a:endParaRPr lang="pt-BR" noProof="0" dirty="0"/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24CDAE14-E33A-13E1-414E-EDF3DE63482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3062288" y="2573338"/>
            <a:ext cx="9129713" cy="1546225"/>
          </a:xfrm>
          <a:prstGeom prst="rect">
            <a:avLst/>
          </a:prstGeom>
          <a:solidFill>
            <a:schemeClr val="accent2"/>
          </a:solidFill>
          <a:ln w="6350"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</a14:hiddenLine>
            </a:ext>
          </a:extLst>
        </p:spPr>
        <p:txBody>
          <a:bodyPr vert="horz" wrap="none" lIns="101600" tIns="620713" rIns="0" bIns="620713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0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Apresentação da Mirow &amp; Co.</a:t>
            </a:r>
          </a:p>
        </p:txBody>
      </p:sp>
      <p:sp>
        <p:nvSpPr>
          <p:cNvPr id="44" name="Espaço Reservado para Texto 2">
            <a:hlinkClick r:id="rId9" action="ppaction://hlinksldjump"/>
            <a:extLst>
              <a:ext uri="{FF2B5EF4-FFF2-40B4-BE49-F238E27FC236}">
                <a16:creationId xmlns:a16="http://schemas.microsoft.com/office/drawing/2014/main" id="{A82BD9BE-97EA-D49B-D7C0-D3BDA48E23DF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3062288" y="4119563"/>
            <a:ext cx="9129713" cy="1546225"/>
          </a:xfrm>
          <a:prstGeom prst="rect">
            <a:avLst/>
          </a:prstGeom>
          <a:noFill/>
          <a:ln w="63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</a14:hiddenLine>
            </a:ext>
          </a:extLst>
        </p:spPr>
        <p:txBody>
          <a:bodyPr vert="horz" wrap="none" lIns="101600" tIns="620713" rIns="0" bIns="620713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altLang="en-US" sz="2000">
                <a:solidFill>
                  <a:schemeClr val="bg1"/>
                </a:solidFill>
                <a:effectLst/>
              </a:rPr>
              <a:t>Nossa experiência </a:t>
            </a:r>
            <a:r>
              <a:rPr lang="pt-BR" altLang="en-US" sz="2000" dirty="0">
                <a:solidFill>
                  <a:schemeClr val="bg1"/>
                </a:solidFill>
                <a:effectLst/>
              </a:rPr>
              <a:t>em </a:t>
            </a:r>
            <a:r>
              <a:rPr lang="pt-BR" altLang="en-US" sz="2000" dirty="0" err="1">
                <a:solidFill>
                  <a:schemeClr val="bg1"/>
                </a:solidFill>
                <a:effectLst/>
              </a:rPr>
              <a:t>pricing</a:t>
            </a:r>
            <a:endParaRPr kumimoji="0" lang="pt-BR" sz="2000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13BEA1-ED4B-EA89-1489-F2A9DF2E1065}"/>
              </a:ext>
            </a:extLst>
          </p:cNvPr>
          <p:cNvSpPr/>
          <p:nvPr/>
        </p:nvSpPr>
        <p:spPr>
          <a:xfrm>
            <a:off x="12258030" y="0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404166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hink-cell data - do not delete" hidden="1">
            <a:extLst>
              <a:ext uri="{FF2B5EF4-FFF2-40B4-BE49-F238E27FC236}">
                <a16:creationId xmlns:a16="http://schemas.microsoft.com/office/drawing/2014/main" id="{212E0799-3BF7-26C3-D0E5-5AF4F1B090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12E0799-3BF7-26C3-D0E5-5AF4F1B090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" name="Group 40">
            <a:extLst>
              <a:ext uri="{FF2B5EF4-FFF2-40B4-BE49-F238E27FC236}">
                <a16:creationId xmlns:a16="http://schemas.microsoft.com/office/drawing/2014/main" id="{961C160E-6EFA-7073-AFB9-0A22FAFD5627}"/>
              </a:ext>
            </a:extLst>
          </p:cNvPr>
          <p:cNvGrpSpPr/>
          <p:nvPr/>
        </p:nvGrpSpPr>
        <p:grpSpPr>
          <a:xfrm>
            <a:off x="336000" y="1885718"/>
            <a:ext cx="11520000" cy="221018"/>
            <a:chOff x="334963" y="1493663"/>
            <a:chExt cx="6099175" cy="220573"/>
          </a:xfrm>
        </p:grpSpPr>
        <p:cxnSp>
          <p:nvCxnSpPr>
            <p:cNvPr id="137" name="Straight Connector 190">
              <a:extLst>
                <a:ext uri="{FF2B5EF4-FFF2-40B4-BE49-F238E27FC236}">
                  <a16:creationId xmlns:a16="http://schemas.microsoft.com/office/drawing/2014/main" id="{6565C739-C42D-588A-E0C0-85C7B32527A6}"/>
                </a:ext>
              </a:extLst>
            </p:cNvPr>
            <p:cNvCxnSpPr>
              <a:cxnSpLocks/>
            </p:cNvCxnSpPr>
            <p:nvPr/>
          </p:nvCxnSpPr>
          <p:spPr>
            <a:xfrm>
              <a:off x="334963" y="1714235"/>
              <a:ext cx="6099175" cy="0"/>
            </a:xfrm>
            <a:prstGeom prst="lin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023">
              <a:extLst>
                <a:ext uri="{FF2B5EF4-FFF2-40B4-BE49-F238E27FC236}">
                  <a16:creationId xmlns:a16="http://schemas.microsoft.com/office/drawing/2014/main" id="{70FDFD85-DA26-076F-09B2-FF8FB40721E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4963" y="1493663"/>
              <a:ext cx="6099175" cy="2205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3600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0"/>
                </a:spcBef>
                <a:spcAft>
                  <a:spcPts val="300"/>
                </a:spcAft>
              </a:pPr>
              <a:r>
                <a:rPr lang="pt-BR" sz="1200" b="1" kern="0" dirty="0">
                  <a:solidFill>
                    <a:schemeClr val="tx2"/>
                  </a:solidFill>
                </a:rPr>
                <a:t>Esquema do modelo de cálculo de elasticidade por PPC </a:t>
              </a:r>
              <a:endParaRPr lang="pt-BR" sz="1200" kern="0" dirty="0">
                <a:solidFill>
                  <a:schemeClr val="tx2"/>
                </a:solidFill>
              </a:endParaRPr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77D8B54-3ABA-DBA6-550C-4C5114233437}"/>
              </a:ext>
            </a:extLst>
          </p:cNvPr>
          <p:cNvSpPr/>
          <p:nvPr/>
        </p:nvSpPr>
        <p:spPr>
          <a:xfrm>
            <a:off x="227540" y="1802045"/>
            <a:ext cx="11844000" cy="4284000"/>
          </a:xfrm>
          <a:prstGeom prst="rect">
            <a:avLst/>
          </a:prstGeom>
          <a:noFill/>
          <a:ln w="12700">
            <a:solidFill>
              <a:schemeClr val="accent4"/>
            </a:solidFill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7277F3-B10C-C7EE-0E15-9F6954E773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baseline="30000" dirty="0"/>
              <a:t>1</a:t>
            </a:r>
            <a:r>
              <a:rPr lang="pt-BR" dirty="0"/>
              <a:t> Sistema Nacional de Pesquisa de Custos e Índices da Construção Civil; </a:t>
            </a:r>
            <a:r>
              <a:rPr lang="pt-BR" baseline="30000" dirty="0"/>
              <a:t>2</a:t>
            </a:r>
            <a:r>
              <a:rPr lang="pt-BR" dirty="0"/>
              <a:t> Movimentação percentual de trabalhadores do mercado de construção e mineração segundo CAGED para municípios localizados a um raio de 150 km da filial como </a:t>
            </a:r>
            <a:r>
              <a:rPr lang="pt-BR" i="1" dirty="0"/>
              <a:t>proxy</a:t>
            </a:r>
            <a:r>
              <a:rPr lang="pt-BR" dirty="0"/>
              <a:t> do crescimento/decrescimento da demanda de mercado; </a:t>
            </a:r>
            <a:r>
              <a:rPr lang="pt-BR" baseline="30000" dirty="0"/>
              <a:t>3</a:t>
            </a:r>
            <a:r>
              <a:rPr lang="pt-BR" dirty="0"/>
              <a:t> Análise do p-</a:t>
            </a:r>
            <a:r>
              <a:rPr lang="pt-BR" dirty="0" err="1"/>
              <a:t>value</a:t>
            </a:r>
            <a:r>
              <a:rPr lang="pt-BR" dirty="0"/>
              <a:t> individual ou da estatística F do modelo;</a:t>
            </a:r>
            <a:br>
              <a:rPr lang="pt-BR" dirty="0"/>
            </a:br>
            <a:r>
              <a:rPr lang="pt-BR" baseline="30000" dirty="0"/>
              <a:t>4</a:t>
            </a:r>
            <a:r>
              <a:rPr lang="pt-BR" dirty="0"/>
              <a:t> Variável com valor 0 em um mês e 1 no outro </a:t>
            </a:r>
          </a:p>
          <a:p>
            <a:r>
              <a:rPr lang="pt-BR" dirty="0"/>
              <a:t>Fonte: IBGE; BCB; MTE; INMET; </a:t>
            </a:r>
            <a:r>
              <a:rPr lang="pt-BR" i="1" dirty="0" err="1"/>
              <a:t>Econometric</a:t>
            </a:r>
            <a:r>
              <a:rPr lang="pt-BR" i="1" dirty="0"/>
              <a:t> </a:t>
            </a:r>
            <a:r>
              <a:rPr lang="pt-BR" i="1" dirty="0" err="1"/>
              <a:t>analysis</a:t>
            </a:r>
            <a:r>
              <a:rPr lang="pt-BR" i="1" dirty="0"/>
              <a:t> </a:t>
            </a:r>
            <a:r>
              <a:rPr lang="pt-BR" i="1" dirty="0" err="1"/>
              <a:t>of</a:t>
            </a:r>
            <a:r>
              <a:rPr lang="pt-BR" i="1" dirty="0"/>
              <a:t> </a:t>
            </a:r>
            <a:r>
              <a:rPr lang="pt-BR" i="1" dirty="0" err="1"/>
              <a:t>cross</a:t>
            </a:r>
            <a:r>
              <a:rPr lang="pt-BR" i="1" dirty="0"/>
              <a:t> </a:t>
            </a:r>
            <a:r>
              <a:rPr lang="pt-BR" i="1" dirty="0" err="1"/>
              <a:t>section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panel</a:t>
            </a:r>
            <a:r>
              <a:rPr lang="pt-BR" i="1" dirty="0"/>
              <a:t> data</a:t>
            </a:r>
            <a:r>
              <a:rPr lang="pt-BR" dirty="0"/>
              <a:t>, J. M. </a:t>
            </a:r>
            <a:r>
              <a:rPr lang="pt-BR" dirty="0" err="1"/>
              <a:t>Wooldridge</a:t>
            </a:r>
            <a:r>
              <a:rPr lang="pt-BR" dirty="0"/>
              <a:t>; análise Mirow &amp; Co.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7E4F20-A33E-B176-3908-8FD0275B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 dirty="0"/>
              <a:t>Elasticidade-preço da demanda dos </a:t>
            </a:r>
            <a:r>
              <a:rPr lang="pt-BR" dirty="0" err="1"/>
              <a:t>SKUs</a:t>
            </a:r>
            <a:r>
              <a:rPr lang="pt-BR" dirty="0"/>
              <a:t> foi calculada por meio de regressão de dados em painel – modelo precisa ser adaptado para cada indústria e dinâmica de negócio</a:t>
            </a:r>
          </a:p>
        </p:txBody>
      </p:sp>
      <p:sp>
        <p:nvSpPr>
          <p:cNvPr id="78" name="Speech Bubble: Rectangle 77">
            <a:extLst>
              <a:ext uri="{FF2B5EF4-FFF2-40B4-BE49-F238E27FC236}">
                <a16:creationId xmlns:a16="http://schemas.microsoft.com/office/drawing/2014/main" id="{1BF4D30A-D868-403F-929E-E85FEA1CCA24}"/>
              </a:ext>
            </a:extLst>
          </p:cNvPr>
          <p:cNvSpPr/>
          <p:nvPr/>
        </p:nvSpPr>
        <p:spPr>
          <a:xfrm>
            <a:off x="8912273" y="1885718"/>
            <a:ext cx="2943728" cy="1373692"/>
          </a:xfrm>
          <a:prstGeom prst="wedgeRectCallout">
            <a:avLst>
              <a:gd name="adj1" fmla="val -15281"/>
              <a:gd name="adj2" fmla="val -63889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r>
              <a:rPr lang="pt-BR" sz="1200"/>
              <a:t>Intervalo pequeno para assumir que</a:t>
            </a:r>
            <a:r>
              <a:rPr lang="pt-BR" sz="1200" b="1"/>
              <a:t> fatores de oferta </a:t>
            </a:r>
            <a:r>
              <a:rPr lang="pt-BR" sz="1200"/>
              <a:t>(ex.: tecnologia, número de empresas e seu reconhecimento de marca) e </a:t>
            </a:r>
            <a:r>
              <a:rPr lang="pt-BR" sz="1200" b="1"/>
              <a:t>demanda</a:t>
            </a:r>
            <a:r>
              <a:rPr lang="pt-BR" sz="1200"/>
              <a:t> (ex.: comportamento e preferência dos consumidores) que afetem a quantidade adquirida permanecem </a:t>
            </a:r>
            <a:r>
              <a:rPr lang="pt-BR" sz="1200" b="1"/>
              <a:t>inalterados 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F2FC95-788B-3D6E-7DEF-C8FA86AD8688}"/>
              </a:ext>
            </a:extLst>
          </p:cNvPr>
          <p:cNvGrpSpPr/>
          <p:nvPr/>
        </p:nvGrpSpPr>
        <p:grpSpPr>
          <a:xfrm>
            <a:off x="907218" y="929776"/>
            <a:ext cx="10528397" cy="827463"/>
            <a:chOff x="571305" y="1037932"/>
            <a:chExt cx="10528397" cy="82746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748A108-56F5-187E-24CF-48630FEB61EE}"/>
                </a:ext>
              </a:extLst>
            </p:cNvPr>
            <p:cNvSpPr/>
            <p:nvPr/>
          </p:nvSpPr>
          <p:spPr>
            <a:xfrm>
              <a:off x="1152218" y="1104004"/>
              <a:ext cx="2009501" cy="730783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  <a:miter lim="400000"/>
            </a:ln>
            <a:effectLst/>
          </p:spPr>
          <p:txBody>
            <a:bodyPr lIns="108000" tIns="72000" rIns="108000" bIns="72000" rtlCol="0" anchor="ctr"/>
            <a:lstStyle/>
            <a:p>
              <a:pPr algn="l"/>
              <a:endParaRPr lang="pt-BR" sz="1400" err="1">
                <a:solidFill>
                  <a:schemeClr val="bg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81E3309-8BC9-7F7B-DB6B-927D86D6FEC4}"/>
                </a:ext>
              </a:extLst>
            </p:cNvPr>
            <p:cNvSpPr/>
            <p:nvPr/>
          </p:nvSpPr>
          <p:spPr>
            <a:xfrm>
              <a:off x="713791" y="1073395"/>
              <a:ext cx="792000" cy="79200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miter lim="400000"/>
            </a:ln>
            <a:effectLst/>
          </p:spPr>
          <p:txBody>
            <a:bodyPr lIns="108000" tIns="72000" rIns="108000" bIns="72000" rtlCol="0" anchor="ctr"/>
            <a:lstStyle/>
            <a:p>
              <a:pPr algn="l"/>
              <a:endParaRPr lang="pt-BR" sz="1400" err="1">
                <a:solidFill>
                  <a:schemeClr val="bg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2FE80A4-C736-FE61-43D8-262BA52BB310}"/>
                </a:ext>
              </a:extLst>
            </p:cNvPr>
            <p:cNvSpPr txBox="1"/>
            <p:nvPr/>
          </p:nvSpPr>
          <p:spPr bwMode="auto">
            <a:xfrm>
              <a:off x="1566197" y="1173762"/>
              <a:ext cx="1496304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pt-BR" sz="1200" b="1" kern="0">
                  <a:solidFill>
                    <a:schemeClr val="tx2"/>
                  </a:solidFill>
                </a:rPr>
                <a:t>Tipo de dados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F4225E9-6832-CE02-DED9-2A2912882BAA}"/>
                </a:ext>
              </a:extLst>
            </p:cNvPr>
            <p:cNvSpPr/>
            <p:nvPr/>
          </p:nvSpPr>
          <p:spPr>
            <a:xfrm>
              <a:off x="6444206" y="1104004"/>
              <a:ext cx="2009501" cy="730783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  <a:miter lim="400000"/>
            </a:ln>
            <a:effectLst/>
          </p:spPr>
          <p:txBody>
            <a:bodyPr lIns="108000" tIns="72000" rIns="108000" bIns="72000" rtlCol="0" anchor="ctr"/>
            <a:lstStyle/>
            <a:p>
              <a:pPr algn="l"/>
              <a:endParaRPr lang="pt-BR" sz="1400" err="1">
                <a:solidFill>
                  <a:schemeClr val="bg1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7D91A04-6C63-29AB-1B73-162993BF6C1B}"/>
                </a:ext>
              </a:extLst>
            </p:cNvPr>
            <p:cNvSpPr/>
            <p:nvPr/>
          </p:nvSpPr>
          <p:spPr>
            <a:xfrm>
              <a:off x="5916883" y="1073395"/>
              <a:ext cx="792000" cy="79200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miter lim="400000"/>
            </a:ln>
            <a:effectLst/>
          </p:spPr>
          <p:txBody>
            <a:bodyPr lIns="108000" tIns="72000" rIns="108000" bIns="72000" rtlCol="0" anchor="ctr"/>
            <a:lstStyle/>
            <a:p>
              <a:pPr algn="l"/>
              <a:endParaRPr lang="pt-BR" sz="1400" err="1">
                <a:solidFill>
                  <a:schemeClr val="bg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5187122-E886-3BAD-F705-5F1792D2BF8F}"/>
                </a:ext>
              </a:extLst>
            </p:cNvPr>
            <p:cNvSpPr txBox="1"/>
            <p:nvPr/>
          </p:nvSpPr>
          <p:spPr bwMode="auto">
            <a:xfrm>
              <a:off x="6778419" y="1173762"/>
              <a:ext cx="135133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pt-BR" sz="1200" b="1" kern="0">
                  <a:solidFill>
                    <a:schemeClr val="tx2"/>
                  </a:solidFill>
                </a:rPr>
                <a:t>Nível de confiança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7E44C17-40B6-7A2B-7E7D-F01C5C88D6E5}"/>
                </a:ext>
              </a:extLst>
            </p:cNvPr>
            <p:cNvSpPr/>
            <p:nvPr/>
          </p:nvSpPr>
          <p:spPr>
            <a:xfrm>
              <a:off x="9090201" y="1104004"/>
              <a:ext cx="2009501" cy="730783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  <a:miter lim="400000"/>
            </a:ln>
            <a:effectLst/>
          </p:spPr>
          <p:txBody>
            <a:bodyPr lIns="108000" tIns="72000" rIns="108000" bIns="72000" rtlCol="0" anchor="ctr"/>
            <a:lstStyle/>
            <a:p>
              <a:pPr algn="l"/>
              <a:endParaRPr lang="pt-BR" sz="1400" err="1">
                <a:solidFill>
                  <a:schemeClr val="bg1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06518BD-5B0D-17BC-83B4-9D30644F6BC4}"/>
                </a:ext>
              </a:extLst>
            </p:cNvPr>
            <p:cNvSpPr txBox="1"/>
            <p:nvPr/>
          </p:nvSpPr>
          <p:spPr bwMode="auto">
            <a:xfrm>
              <a:off x="9523141" y="1173762"/>
              <a:ext cx="142827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pt-BR" sz="1200" b="1" kern="0">
                  <a:solidFill>
                    <a:schemeClr val="tx2"/>
                  </a:solidFill>
                </a:rPr>
                <a:t>Intervalo de análise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CAF0BAA-587D-BE08-CD9C-AF26C8215D6F}"/>
                </a:ext>
              </a:extLst>
            </p:cNvPr>
            <p:cNvSpPr/>
            <p:nvPr/>
          </p:nvSpPr>
          <p:spPr>
            <a:xfrm>
              <a:off x="8651775" y="1073395"/>
              <a:ext cx="792000" cy="79200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miter lim="400000"/>
            </a:ln>
            <a:effectLst/>
          </p:spPr>
          <p:txBody>
            <a:bodyPr lIns="108000" tIns="72000" rIns="108000" bIns="72000" rtlCol="0" anchor="ctr"/>
            <a:lstStyle/>
            <a:p>
              <a:pPr algn="l"/>
              <a:endParaRPr lang="pt-BR" sz="1400" err="1">
                <a:solidFill>
                  <a:schemeClr val="bg1"/>
                </a:solidFill>
              </a:endParaRP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BDD2A68A-0665-89C5-B976-0357AF7E1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4245"/>
            <a:stretch/>
          </p:blipFill>
          <p:spPr>
            <a:xfrm>
              <a:off x="8549846" y="1041294"/>
              <a:ext cx="765593" cy="724971"/>
            </a:xfrm>
            <a:prstGeom prst="rect">
              <a:avLst/>
            </a:prstGeom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805BA48-6AFB-6F16-FBB3-E1C3CD3380EC}"/>
                </a:ext>
              </a:extLst>
            </p:cNvPr>
            <p:cNvSpPr/>
            <p:nvPr/>
          </p:nvSpPr>
          <p:spPr>
            <a:xfrm>
              <a:off x="3798212" y="1104004"/>
              <a:ext cx="2009501" cy="730783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  <a:miter lim="400000"/>
            </a:ln>
            <a:effectLst/>
          </p:spPr>
          <p:txBody>
            <a:bodyPr lIns="108000" tIns="72000" rIns="108000" bIns="72000" rtlCol="0" anchor="ctr"/>
            <a:lstStyle/>
            <a:p>
              <a:pPr algn="l"/>
              <a:endParaRPr lang="pt-BR" sz="1400" err="1">
                <a:solidFill>
                  <a:schemeClr val="bg1"/>
                </a:solidFill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18574B2-4DD3-36F0-9E5A-406F78BA2039}"/>
                </a:ext>
              </a:extLst>
            </p:cNvPr>
            <p:cNvSpPr/>
            <p:nvPr/>
          </p:nvSpPr>
          <p:spPr>
            <a:xfrm>
              <a:off x="3481605" y="1073395"/>
              <a:ext cx="792000" cy="792000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  <a:miter lim="400000"/>
            </a:ln>
            <a:effectLst/>
          </p:spPr>
          <p:txBody>
            <a:bodyPr lIns="108000" tIns="72000" rIns="108000" bIns="72000" rtlCol="0" anchor="ctr"/>
            <a:lstStyle/>
            <a:p>
              <a:pPr algn="l"/>
              <a:endParaRPr lang="pt-BR" sz="1400" err="1">
                <a:solidFill>
                  <a:schemeClr val="bg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59C4843-4573-68C3-1CF3-4DEA1AB92DB6}"/>
                </a:ext>
              </a:extLst>
            </p:cNvPr>
            <p:cNvSpPr txBox="1"/>
            <p:nvPr/>
          </p:nvSpPr>
          <p:spPr bwMode="auto">
            <a:xfrm>
              <a:off x="1565492" y="1415539"/>
              <a:ext cx="14973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pt-BR" sz="1200" kern="0" dirty="0"/>
                <a:t>Dados em painel por PPC, filial e mês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5E3218A-31BF-7D33-43F7-A00219124CF9}"/>
                </a:ext>
              </a:extLst>
            </p:cNvPr>
            <p:cNvSpPr txBox="1"/>
            <p:nvPr/>
          </p:nvSpPr>
          <p:spPr bwMode="auto">
            <a:xfrm>
              <a:off x="4342735" y="1173762"/>
              <a:ext cx="141575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pt-BR" sz="1200" b="1" kern="0">
                  <a:solidFill>
                    <a:schemeClr val="tx2"/>
                  </a:solidFill>
                </a:rPr>
                <a:t>Núm. min. de filiais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0AB04CF-4E26-941C-654B-9026BE9FAFFC}"/>
                </a:ext>
              </a:extLst>
            </p:cNvPr>
            <p:cNvSpPr txBox="1"/>
            <p:nvPr/>
          </p:nvSpPr>
          <p:spPr bwMode="auto">
            <a:xfrm>
              <a:off x="4342735" y="1507872"/>
              <a:ext cx="141603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pt-BR" sz="1200" kern="0"/>
                <a:t>12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9A53AB6-FF47-C55F-A84F-9157CA12C1DD}"/>
                </a:ext>
              </a:extLst>
            </p:cNvPr>
            <p:cNvSpPr txBox="1"/>
            <p:nvPr/>
          </p:nvSpPr>
          <p:spPr bwMode="auto">
            <a:xfrm>
              <a:off x="6778419" y="1507872"/>
              <a:ext cx="1416032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pt-BR" sz="1200" kern="0"/>
                <a:t>5%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2B2FAD7-B648-4243-2162-B65F5A4C0C1C}"/>
                </a:ext>
              </a:extLst>
            </p:cNvPr>
            <p:cNvSpPr txBox="1"/>
            <p:nvPr/>
          </p:nvSpPr>
          <p:spPr bwMode="auto">
            <a:xfrm>
              <a:off x="9545679" y="1415539"/>
              <a:ext cx="14160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0"/>
                </a:spcBef>
                <a:spcAft>
                  <a:spcPts val="600"/>
                </a:spcAft>
              </a:pPr>
              <a:r>
                <a:rPr lang="pt-BR" sz="1200" kern="0"/>
                <a:t>Janela de 2 meses corridos</a:t>
              </a:r>
            </a:p>
          </p:txBody>
        </p: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0D674E9A-9603-B214-3187-36AB653CD7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13107" b="25514"/>
            <a:stretch/>
          </p:blipFill>
          <p:spPr>
            <a:xfrm>
              <a:off x="571305" y="1180644"/>
              <a:ext cx="796699" cy="611248"/>
            </a:xfrm>
            <a:prstGeom prst="rect">
              <a:avLst/>
            </a:prstGeom>
          </p:spPr>
        </p:pic>
        <p:pic>
          <p:nvPicPr>
            <p:cNvPr id="116" name="Graphic 115">
              <a:extLst>
                <a:ext uri="{FF2B5EF4-FFF2-40B4-BE49-F238E27FC236}">
                  <a16:creationId xmlns:a16="http://schemas.microsoft.com/office/drawing/2014/main" id="{A3D96709-45D4-8267-D3F0-DB30D3CB5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5862" r="6458" b="17409"/>
            <a:stretch/>
          </p:blipFill>
          <p:spPr>
            <a:xfrm>
              <a:off x="3444082" y="1037932"/>
              <a:ext cx="653985" cy="765376"/>
            </a:xfrm>
            <a:prstGeom prst="rect">
              <a:avLst/>
            </a:prstGeom>
          </p:spPr>
        </p:pic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B257D49C-AB2F-FFD9-CE6C-DA32E13F72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9220" t="5657" r="6769" b="25129"/>
            <a:stretch/>
          </p:blipFill>
          <p:spPr>
            <a:xfrm>
              <a:off x="5870516" y="1061726"/>
              <a:ext cx="709552" cy="730726"/>
            </a:xfrm>
            <a:prstGeom prst="rect">
              <a:avLst/>
            </a:prstGeom>
          </p:spPr>
        </p:pic>
      </p:grp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76AE20FB-1B98-EA67-63EE-4F133BA9248B}"/>
              </a:ext>
            </a:extLst>
          </p:cNvPr>
          <p:cNvSpPr/>
          <p:nvPr/>
        </p:nvSpPr>
        <p:spPr>
          <a:xfrm flipV="1">
            <a:off x="2594175" y="4308794"/>
            <a:ext cx="8336600" cy="65918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32886"/>
              <a:gd name="connsiteY0" fmla="*/ 66 h 10000"/>
              <a:gd name="connsiteX1" fmla="*/ 32886 w 32886"/>
              <a:gd name="connsiteY1" fmla="*/ 0 h 10000"/>
              <a:gd name="connsiteX2" fmla="*/ 30886 w 32886"/>
              <a:gd name="connsiteY2" fmla="*/ 10000 h 10000"/>
              <a:gd name="connsiteX3" fmla="*/ 24886 w 32886"/>
              <a:gd name="connsiteY3" fmla="*/ 10000 h 10000"/>
              <a:gd name="connsiteX4" fmla="*/ 0 w 32886"/>
              <a:gd name="connsiteY4" fmla="*/ 66 h 10000"/>
              <a:gd name="connsiteX0" fmla="*/ 0 w 61187"/>
              <a:gd name="connsiteY0" fmla="*/ 0 h 9934"/>
              <a:gd name="connsiteX1" fmla="*/ 61187 w 61187"/>
              <a:gd name="connsiteY1" fmla="*/ 66 h 9934"/>
              <a:gd name="connsiteX2" fmla="*/ 30886 w 61187"/>
              <a:gd name="connsiteY2" fmla="*/ 9934 h 9934"/>
              <a:gd name="connsiteX3" fmla="*/ 24886 w 61187"/>
              <a:gd name="connsiteY3" fmla="*/ 9934 h 9934"/>
              <a:gd name="connsiteX4" fmla="*/ 0 w 61187"/>
              <a:gd name="connsiteY4" fmla="*/ 0 h 9934"/>
              <a:gd name="connsiteX0" fmla="*/ 0 w 10024"/>
              <a:gd name="connsiteY0" fmla="*/ 12 h 10012"/>
              <a:gd name="connsiteX1" fmla="*/ 10024 w 10024"/>
              <a:gd name="connsiteY1" fmla="*/ 0 h 10012"/>
              <a:gd name="connsiteX2" fmla="*/ 5048 w 10024"/>
              <a:gd name="connsiteY2" fmla="*/ 10012 h 10012"/>
              <a:gd name="connsiteX3" fmla="*/ 4067 w 10024"/>
              <a:gd name="connsiteY3" fmla="*/ 10012 h 10012"/>
              <a:gd name="connsiteX4" fmla="*/ 0 w 10024"/>
              <a:gd name="connsiteY4" fmla="*/ 12 h 10012"/>
              <a:gd name="connsiteX0" fmla="*/ 0 w 10024"/>
              <a:gd name="connsiteY0" fmla="*/ 12 h 10012"/>
              <a:gd name="connsiteX1" fmla="*/ 10024 w 10024"/>
              <a:gd name="connsiteY1" fmla="*/ 0 h 10012"/>
              <a:gd name="connsiteX2" fmla="*/ 5048 w 10024"/>
              <a:gd name="connsiteY2" fmla="*/ 10012 h 10012"/>
              <a:gd name="connsiteX3" fmla="*/ 4244 w 10024"/>
              <a:gd name="connsiteY3" fmla="*/ 8258 h 10012"/>
              <a:gd name="connsiteX4" fmla="*/ 0 w 10024"/>
              <a:gd name="connsiteY4" fmla="*/ 12 h 10012"/>
              <a:gd name="connsiteX0" fmla="*/ 0 w 10024"/>
              <a:gd name="connsiteY0" fmla="*/ 12 h 8568"/>
              <a:gd name="connsiteX1" fmla="*/ 10024 w 10024"/>
              <a:gd name="connsiteY1" fmla="*/ 0 h 8568"/>
              <a:gd name="connsiteX2" fmla="*/ 4930 w 10024"/>
              <a:gd name="connsiteY2" fmla="*/ 8568 h 8568"/>
              <a:gd name="connsiteX3" fmla="*/ 4244 w 10024"/>
              <a:gd name="connsiteY3" fmla="*/ 8258 h 8568"/>
              <a:gd name="connsiteX4" fmla="*/ 0 w 10024"/>
              <a:gd name="connsiteY4" fmla="*/ 12 h 8568"/>
              <a:gd name="connsiteX0" fmla="*/ 0 w 10000"/>
              <a:gd name="connsiteY0" fmla="*/ 14 h 10120"/>
              <a:gd name="connsiteX1" fmla="*/ 10000 w 10000"/>
              <a:gd name="connsiteY1" fmla="*/ 0 h 10120"/>
              <a:gd name="connsiteX2" fmla="*/ 4918 w 10000"/>
              <a:gd name="connsiteY2" fmla="*/ 10000 h 10120"/>
              <a:gd name="connsiteX3" fmla="*/ 4281 w 10000"/>
              <a:gd name="connsiteY3" fmla="*/ 10120 h 10120"/>
              <a:gd name="connsiteX4" fmla="*/ 0 w 10000"/>
              <a:gd name="connsiteY4" fmla="*/ 14 h 10120"/>
              <a:gd name="connsiteX0" fmla="*/ 0 w 10000"/>
              <a:gd name="connsiteY0" fmla="*/ 14 h 10120"/>
              <a:gd name="connsiteX1" fmla="*/ 10000 w 10000"/>
              <a:gd name="connsiteY1" fmla="*/ 0 h 10120"/>
              <a:gd name="connsiteX2" fmla="*/ 5272 w 10000"/>
              <a:gd name="connsiteY2" fmla="*/ 9880 h 10120"/>
              <a:gd name="connsiteX3" fmla="*/ 4281 w 10000"/>
              <a:gd name="connsiteY3" fmla="*/ 10120 h 10120"/>
              <a:gd name="connsiteX4" fmla="*/ 0 w 10000"/>
              <a:gd name="connsiteY4" fmla="*/ 14 h 10120"/>
              <a:gd name="connsiteX0" fmla="*/ 0 w 10000"/>
              <a:gd name="connsiteY0" fmla="*/ 14 h 10120"/>
              <a:gd name="connsiteX1" fmla="*/ 10000 w 10000"/>
              <a:gd name="connsiteY1" fmla="*/ 0 h 10120"/>
              <a:gd name="connsiteX2" fmla="*/ 5272 w 10000"/>
              <a:gd name="connsiteY2" fmla="*/ 9880 h 10120"/>
              <a:gd name="connsiteX3" fmla="*/ 4647 w 10000"/>
              <a:gd name="connsiteY3" fmla="*/ 10120 h 10120"/>
              <a:gd name="connsiteX4" fmla="*/ 0 w 10000"/>
              <a:gd name="connsiteY4" fmla="*/ 14 h 10120"/>
              <a:gd name="connsiteX0" fmla="*/ 0 w 10000"/>
              <a:gd name="connsiteY0" fmla="*/ 14 h 10120"/>
              <a:gd name="connsiteX1" fmla="*/ 10000 w 10000"/>
              <a:gd name="connsiteY1" fmla="*/ 0 h 10120"/>
              <a:gd name="connsiteX2" fmla="*/ 5307 w 10000"/>
              <a:gd name="connsiteY2" fmla="*/ 7833 h 10120"/>
              <a:gd name="connsiteX3" fmla="*/ 4647 w 10000"/>
              <a:gd name="connsiteY3" fmla="*/ 10120 h 10120"/>
              <a:gd name="connsiteX4" fmla="*/ 0 w 10000"/>
              <a:gd name="connsiteY4" fmla="*/ 14 h 10120"/>
              <a:gd name="connsiteX0" fmla="*/ 0 w 10000"/>
              <a:gd name="connsiteY0" fmla="*/ 14 h 8073"/>
              <a:gd name="connsiteX1" fmla="*/ 10000 w 10000"/>
              <a:gd name="connsiteY1" fmla="*/ 0 h 8073"/>
              <a:gd name="connsiteX2" fmla="*/ 5307 w 10000"/>
              <a:gd name="connsiteY2" fmla="*/ 7833 h 8073"/>
              <a:gd name="connsiteX3" fmla="*/ 4494 w 10000"/>
              <a:gd name="connsiteY3" fmla="*/ 8073 h 8073"/>
              <a:gd name="connsiteX4" fmla="*/ 0 w 10000"/>
              <a:gd name="connsiteY4" fmla="*/ 14 h 8073"/>
              <a:gd name="connsiteX0" fmla="*/ 0 w 10000"/>
              <a:gd name="connsiteY0" fmla="*/ 17 h 10000"/>
              <a:gd name="connsiteX1" fmla="*/ 10000 w 10000"/>
              <a:gd name="connsiteY1" fmla="*/ 0 h 10000"/>
              <a:gd name="connsiteX2" fmla="*/ 5236 w 10000"/>
              <a:gd name="connsiteY2" fmla="*/ 9852 h 10000"/>
              <a:gd name="connsiteX3" fmla="*/ 4494 w 10000"/>
              <a:gd name="connsiteY3" fmla="*/ 10000 h 10000"/>
              <a:gd name="connsiteX4" fmla="*/ 0 w 10000"/>
              <a:gd name="connsiteY4" fmla="*/ 1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7"/>
                </a:moveTo>
                <a:lnTo>
                  <a:pt x="10000" y="0"/>
                </a:lnTo>
                <a:lnTo>
                  <a:pt x="5236" y="9852"/>
                </a:lnTo>
                <a:lnTo>
                  <a:pt x="4494" y="10000"/>
                </a:lnTo>
                <a:lnTo>
                  <a:pt x="0" y="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solidFill>
              <a:schemeClr val="accent4"/>
            </a:solidFill>
            <a:prstDash val="dash"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chemeClr val="bg1"/>
              </a:solidFill>
            </a:endParaRPr>
          </a:p>
        </p:txBody>
      </p:sp>
      <p:sp>
        <p:nvSpPr>
          <p:cNvPr id="7" name="Shape">
            <a:extLst>
              <a:ext uri="{FF2B5EF4-FFF2-40B4-BE49-F238E27FC236}">
                <a16:creationId xmlns:a16="http://schemas.microsoft.com/office/drawing/2014/main" id="{F471E682-00E9-E6B0-639A-1442181B8717}"/>
              </a:ext>
            </a:extLst>
          </p:cNvPr>
          <p:cNvSpPr/>
          <p:nvPr/>
        </p:nvSpPr>
        <p:spPr>
          <a:xfrm>
            <a:off x="6145019" y="3390351"/>
            <a:ext cx="1108109" cy="1055154"/>
          </a:xfrm>
          <a:prstGeom prst="ellipse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0" tIns="432000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fr-CA" sz="1200" b="1">
                <a:solidFill>
                  <a:schemeClr val="bg1"/>
                </a:solidFill>
              </a:rPr>
              <a:t>Quant. </a:t>
            </a:r>
            <a:r>
              <a:rPr lang="fr-CA" sz="1200" b="1" err="1">
                <a:solidFill>
                  <a:schemeClr val="bg1"/>
                </a:solidFill>
              </a:rPr>
              <a:t>vendida</a:t>
            </a:r>
            <a:endParaRPr sz="1200" b="1">
              <a:solidFill>
                <a:schemeClr val="bg1"/>
              </a:solidFill>
            </a:endParaRPr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4F59860-29F2-DE8A-C10F-54B0FECF5488}"/>
              </a:ext>
            </a:extLst>
          </p:cNvPr>
          <p:cNvSpPr/>
          <p:nvPr/>
        </p:nvSpPr>
        <p:spPr>
          <a:xfrm>
            <a:off x="8030772" y="3457459"/>
            <a:ext cx="1108109" cy="105515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43200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pt-BR" sz="1200" b="1">
                <a:solidFill>
                  <a:schemeClr val="bg1"/>
                </a:solidFill>
              </a:rPr>
              <a:t>Tempo</a:t>
            </a: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6E7921CA-B3CF-32B8-E275-17D5D36653B1}"/>
              </a:ext>
            </a:extLst>
          </p:cNvPr>
          <p:cNvSpPr/>
          <p:nvPr/>
        </p:nvSpPr>
        <p:spPr>
          <a:xfrm>
            <a:off x="4259125" y="3427945"/>
            <a:ext cx="1108109" cy="1055154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43200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pt-BR" sz="1200" b="1">
                <a:solidFill>
                  <a:schemeClr val="bg1"/>
                </a:solidFill>
              </a:rPr>
              <a:t>Controle</a:t>
            </a:r>
            <a:endParaRPr sz="1200" b="1">
              <a:solidFill>
                <a:schemeClr val="bg1"/>
              </a:solidFill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653FACA2-3C98-6675-5161-003478025BCE}"/>
              </a:ext>
            </a:extLst>
          </p:cNvPr>
          <p:cNvSpPr/>
          <p:nvPr/>
        </p:nvSpPr>
        <p:spPr>
          <a:xfrm>
            <a:off x="6144957" y="2167977"/>
            <a:ext cx="1108232" cy="1056158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43200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3000">
                <a:solidFill>
                  <a:srgbClr val="FFFFFF"/>
                </a:solidFill>
              </a:defRPr>
            </a:pPr>
            <a:r>
              <a:rPr lang="pt-BR" sz="1200" b="1">
                <a:solidFill>
                  <a:schemeClr val="bg1"/>
                </a:solidFill>
              </a:rPr>
              <a:t>Preço</a:t>
            </a:r>
            <a:endParaRPr sz="1200" b="1">
              <a:solidFill>
                <a:schemeClr val="bg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BEC9A56-16DC-1078-C063-1DD39AD5701D}"/>
              </a:ext>
            </a:extLst>
          </p:cNvPr>
          <p:cNvSpPr/>
          <p:nvPr/>
        </p:nvSpPr>
        <p:spPr>
          <a:xfrm>
            <a:off x="4380811" y="2212601"/>
            <a:ext cx="570271" cy="554399"/>
          </a:xfrm>
          <a:prstGeom prst="ellipse">
            <a:avLst/>
          </a:prstGeom>
          <a:solidFill>
            <a:schemeClr val="accent2"/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chemeClr val="bg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710646F-7631-7323-C4CA-F45589DE10BD}"/>
              </a:ext>
            </a:extLst>
          </p:cNvPr>
          <p:cNvSpPr/>
          <p:nvPr/>
        </p:nvSpPr>
        <p:spPr>
          <a:xfrm>
            <a:off x="3882118" y="2755068"/>
            <a:ext cx="570271" cy="554399"/>
          </a:xfrm>
          <a:prstGeom prst="ellipse">
            <a:avLst/>
          </a:prstGeom>
          <a:solidFill>
            <a:schemeClr val="accent2"/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chemeClr val="bg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BFCE537-EFAD-1A38-49E3-25FED2EEB76F}"/>
              </a:ext>
            </a:extLst>
          </p:cNvPr>
          <p:cNvSpPr/>
          <p:nvPr/>
        </p:nvSpPr>
        <p:spPr>
          <a:xfrm>
            <a:off x="3383423" y="3279709"/>
            <a:ext cx="570271" cy="554399"/>
          </a:xfrm>
          <a:prstGeom prst="ellipse">
            <a:avLst/>
          </a:prstGeom>
          <a:solidFill>
            <a:schemeClr val="accent2"/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chemeClr val="bg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5E02ED8-CFAB-F8A9-E6B1-F3A0CB0C46E5}"/>
              </a:ext>
            </a:extLst>
          </p:cNvPr>
          <p:cNvSpPr/>
          <p:nvPr/>
        </p:nvSpPr>
        <p:spPr>
          <a:xfrm>
            <a:off x="2884728" y="3804350"/>
            <a:ext cx="570271" cy="554399"/>
          </a:xfrm>
          <a:prstGeom prst="ellipse">
            <a:avLst/>
          </a:prstGeom>
          <a:solidFill>
            <a:schemeClr val="accent2"/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chemeClr val="bg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AAA2860-1522-927B-2F08-5A587CDC275A}"/>
              </a:ext>
            </a:extLst>
          </p:cNvPr>
          <p:cNvSpPr/>
          <p:nvPr/>
        </p:nvSpPr>
        <p:spPr>
          <a:xfrm>
            <a:off x="2386033" y="4328989"/>
            <a:ext cx="570271" cy="554399"/>
          </a:xfrm>
          <a:prstGeom prst="ellipse">
            <a:avLst/>
          </a:prstGeom>
          <a:solidFill>
            <a:schemeClr val="accent2"/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chemeClr val="bg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2C2B37-C4F2-F798-AA0B-3628065805FF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6699073" y="3224135"/>
            <a:ext cx="33" cy="249923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BCBBFF9-B14E-93CB-8BD8-2D732EAE0413}"/>
              </a:ext>
            </a:extLst>
          </p:cNvPr>
          <p:cNvCxnSpPr>
            <a:cxnSpLocks/>
            <a:stCxn id="7" idx="2"/>
            <a:endCxn id="11" idx="6"/>
          </p:cNvCxnSpPr>
          <p:nvPr/>
        </p:nvCxnSpPr>
        <p:spPr>
          <a:xfrm flipH="1">
            <a:off x="5367234" y="3917928"/>
            <a:ext cx="777785" cy="3759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20233B-B826-C74B-F220-B01A108E92BF}"/>
              </a:ext>
            </a:extLst>
          </p:cNvPr>
          <p:cNvSpPr/>
          <p:nvPr/>
        </p:nvSpPr>
        <p:spPr>
          <a:xfrm>
            <a:off x="2452523" y="4964907"/>
            <a:ext cx="8483912" cy="642176"/>
          </a:xfrm>
          <a:prstGeom prst="rect">
            <a:avLst/>
          </a:prstGeom>
          <a:solidFill>
            <a:schemeClr val="accent1"/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766BA4-437F-1694-E2FA-EA019CD8715E}"/>
              </a:ext>
            </a:extLst>
          </p:cNvPr>
          <p:cNvSpPr/>
          <p:nvPr/>
        </p:nvSpPr>
        <p:spPr>
          <a:xfrm>
            <a:off x="1914279" y="4899791"/>
            <a:ext cx="856800" cy="759960"/>
          </a:xfrm>
          <a:prstGeom prst="ellipse">
            <a:avLst/>
          </a:prstGeom>
          <a:solidFill>
            <a:schemeClr val="accent5"/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0A3FA-701C-009A-7CF2-3C5623449A96}"/>
                  </a:ext>
                </a:extLst>
              </p:cNvPr>
              <p:cNvSpPr txBox="1"/>
              <p:nvPr/>
            </p:nvSpPr>
            <p:spPr bwMode="auto">
              <a:xfrm>
                <a:off x="2752763" y="5272934"/>
                <a:ext cx="818390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pt-BR" sz="1400" b="0" i="1" kern="0" smtClean="0">
                        <a:latin typeface="Cambria Math" panose="02040503050406030204" pitchFamily="18" charset="0"/>
                      </a:rPr>
                      <m:t>𝑙𝑜𝑔</m:t>
                    </m:r>
                    <m:d>
                      <m:dPr>
                        <m:ctrlPr>
                          <a:rPr lang="pt-BR" sz="14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kern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pt-BR" sz="1400" b="0" i="1" kern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1" kern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sz="1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pt-BR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400" b="0" i="0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sz="1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</m:func>
                    <m:r>
                      <a:rPr lang="pt-BR" sz="1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1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1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𝐷𝑈</m:t>
                    </m:r>
                    <m:r>
                      <a:rPr lang="pt-BR" sz="1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1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pt-BR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sz="1400" b="0" i="0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sz="1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𝑆𝐼𝑁𝐴𝑃𝐼</m:t>
                            </m:r>
                          </m:e>
                        </m:d>
                      </m:e>
                    </m:func>
                    <m:r>
                      <a:rPr lang="pt-BR" sz="1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1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1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𝑆𝐸𝐿𝐼𝐶</m:t>
                    </m:r>
                  </m:oMath>
                </a14:m>
                <a:r>
                  <a:rPr lang="pt-BR" sz="1400" kern="0"/>
                  <a:t>+</a:t>
                </a:r>
                <a:r>
                  <a:rPr lang="pt-BR" sz="1400" ker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sz="1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1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𝑀𝑂𝑉</m:t>
                    </m:r>
                    <m:r>
                      <a:rPr lang="pt-BR" sz="1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t-BR" sz="1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1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𝐶h𝑢𝑣</m:t>
                    </m:r>
                    <m:r>
                      <a:rPr lang="pt-BR" sz="1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pt-BR" sz="1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pt-BR" sz="1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𝑑𝑢𝑚𝑚𝑦</m:t>
                    </m:r>
                  </m:oMath>
                </a14:m>
                <a:r>
                  <a:rPr lang="pt-BR" sz="1400" kern="0"/>
                  <a:t>+</a:t>
                </a:r>
                <a:r>
                  <a:rPr lang="pt-BR" sz="1400" ker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400" kern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0A3FA-701C-009A-7CF2-3C5623449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2763" y="5272934"/>
                <a:ext cx="8183906" cy="215444"/>
              </a:xfrm>
              <a:prstGeom prst="rect">
                <a:avLst/>
              </a:prstGeom>
              <a:blipFill>
                <a:blip r:embed="rId13"/>
                <a:stretch>
                  <a:fillRect l="-298" t="-25714" b="-514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09CDDE2-9880-F50C-1D8A-72FAB61CDD27}"/>
              </a:ext>
            </a:extLst>
          </p:cNvPr>
          <p:cNvSpPr txBox="1"/>
          <p:nvPr/>
        </p:nvSpPr>
        <p:spPr bwMode="auto">
          <a:xfrm>
            <a:off x="2827410" y="4995316"/>
            <a:ext cx="390331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b="1" kern="0" dirty="0">
                <a:solidFill>
                  <a:schemeClr val="tx2"/>
                </a:solidFill>
              </a:rPr>
              <a:t>Modelo de regressão da quantidade vendida por PPC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26E696D-582C-AC5A-16EA-C56180B3C67C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b="19935"/>
          <a:stretch/>
        </p:blipFill>
        <p:spPr>
          <a:xfrm>
            <a:off x="1854898" y="4857437"/>
            <a:ext cx="778909" cy="779538"/>
          </a:xfrm>
          <a:prstGeom prst="rect">
            <a:avLst/>
          </a:prstGeom>
        </p:spPr>
      </p:pic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E94C7CAE-8EEA-E846-3CF4-F382D287326F}"/>
              </a:ext>
            </a:extLst>
          </p:cNvPr>
          <p:cNvSpPr/>
          <p:nvPr/>
        </p:nvSpPr>
        <p:spPr>
          <a:xfrm>
            <a:off x="4502595" y="5246349"/>
            <a:ext cx="6048000" cy="290513"/>
          </a:xfrm>
          <a:prstGeom prst="flowChartProcess">
            <a:avLst/>
          </a:prstGeom>
          <a:noFill/>
          <a:ln w="19050">
            <a:solidFill>
              <a:schemeClr val="accent5"/>
            </a:solidFill>
            <a:prstDash val="dash"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chemeClr val="bg1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BF231410-0BEF-3C22-B426-3293B217DFA8}"/>
              </a:ext>
            </a:extLst>
          </p:cNvPr>
          <p:cNvSpPr/>
          <p:nvPr/>
        </p:nvSpPr>
        <p:spPr>
          <a:xfrm>
            <a:off x="4115046" y="5641044"/>
            <a:ext cx="6228022" cy="391839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kern="0"/>
              <a:t>Variáveis de controle diferentes de preço podem ser desconsideradas do modelo caso não apresentem resultados estatisticamente significativos individual e/ou conjuntamente</a:t>
            </a:r>
            <a:r>
              <a:rPr lang="pt-BR" sz="1200" kern="0" baseline="30000"/>
              <a:t>3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3D9E4FE7-FD74-72DA-FD6E-35A8331015F1}"/>
              </a:ext>
            </a:extLst>
          </p:cNvPr>
          <p:cNvSpPr/>
          <p:nvPr/>
        </p:nvSpPr>
        <p:spPr>
          <a:xfrm>
            <a:off x="3574067" y="5246349"/>
            <a:ext cx="144255" cy="290214"/>
          </a:xfrm>
          <a:prstGeom prst="flowChartProcess">
            <a:avLst/>
          </a:prstGeom>
          <a:noFill/>
          <a:ln w="19050">
            <a:solidFill>
              <a:schemeClr val="accent5"/>
            </a:solidFill>
            <a:prstDash val="dash"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chemeClr val="bg1"/>
              </a:solidFill>
            </a:endParaRP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D39E761D-7B77-43BC-8610-2ADB318E21CB}"/>
              </a:ext>
            </a:extLst>
          </p:cNvPr>
          <p:cNvSpPr/>
          <p:nvPr/>
        </p:nvSpPr>
        <p:spPr>
          <a:xfrm>
            <a:off x="2715688" y="5662400"/>
            <a:ext cx="1229031" cy="37251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r>
              <a:rPr lang="pt-BR" sz="1200"/>
              <a:t>Coeficiente de elasticidade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54CBBD4-E409-8249-E6C9-0E9293D42DB3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3425282" y="5441486"/>
            <a:ext cx="125837" cy="31599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5907D08-9E6A-6781-ADA3-B06980F682F2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5400000">
            <a:off x="7325735" y="5440184"/>
            <a:ext cx="104182" cy="29753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B59765-1900-AC5B-0AF8-855ABD5A0B6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7253128" y="3917928"/>
            <a:ext cx="777644" cy="67108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7B8EA7-C617-EED9-B389-C9856892703F}"/>
              </a:ext>
            </a:extLst>
          </p:cNvPr>
          <p:cNvCxnSpPr>
            <a:cxnSpLocks/>
          </p:cNvCxnSpPr>
          <p:nvPr/>
        </p:nvCxnSpPr>
        <p:spPr>
          <a:xfrm flipH="1" flipV="1">
            <a:off x="4665947" y="2581933"/>
            <a:ext cx="173456" cy="100831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DA242F-F1A5-AD48-6B96-41C039AF4A7E}"/>
              </a:ext>
            </a:extLst>
          </p:cNvPr>
          <p:cNvCxnSpPr>
            <a:cxnSpLocks/>
          </p:cNvCxnSpPr>
          <p:nvPr/>
        </p:nvCxnSpPr>
        <p:spPr>
          <a:xfrm flipH="1" flipV="1">
            <a:off x="4238166" y="3106574"/>
            <a:ext cx="427781" cy="52665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C3A542F-4FE4-B0B0-C3F0-76F8C772495B}"/>
              </a:ext>
            </a:extLst>
          </p:cNvPr>
          <p:cNvCxnSpPr>
            <a:cxnSpLocks/>
          </p:cNvCxnSpPr>
          <p:nvPr/>
        </p:nvCxnSpPr>
        <p:spPr>
          <a:xfrm flipH="1" flipV="1">
            <a:off x="3894702" y="3596237"/>
            <a:ext cx="548901" cy="21752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80BA4C6-3805-8F52-E98A-3989EE1CAB36}"/>
              </a:ext>
            </a:extLst>
          </p:cNvPr>
          <p:cNvCxnSpPr>
            <a:cxnSpLocks/>
            <a:endCxn id="68" idx="6"/>
          </p:cNvCxnSpPr>
          <p:nvPr/>
        </p:nvCxnSpPr>
        <p:spPr>
          <a:xfrm flipH="1">
            <a:off x="3454999" y="4081550"/>
            <a:ext cx="939968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5973205-DD1D-5C1C-D506-2B342DAA4846}"/>
              </a:ext>
            </a:extLst>
          </p:cNvPr>
          <p:cNvCxnSpPr>
            <a:cxnSpLocks/>
            <a:endCxn id="69" idx="6"/>
          </p:cNvCxnSpPr>
          <p:nvPr/>
        </p:nvCxnSpPr>
        <p:spPr>
          <a:xfrm flipH="1">
            <a:off x="2956304" y="4308794"/>
            <a:ext cx="1614201" cy="29739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AE7D6B2-E0D0-2951-A59A-0A0688EB1863}"/>
              </a:ext>
            </a:extLst>
          </p:cNvPr>
          <p:cNvSpPr txBox="1"/>
          <p:nvPr/>
        </p:nvSpPr>
        <p:spPr bwMode="auto">
          <a:xfrm>
            <a:off x="7358975" y="2455008"/>
            <a:ext cx="13916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b="1" kern="0"/>
              <a:t>Preço médio </a:t>
            </a:r>
            <a:r>
              <a:rPr lang="pt-BR" sz="1200" kern="0"/>
              <a:t>de venda por PPC (P)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6EAD0-119D-E07F-841F-D42AD2E14498}"/>
              </a:ext>
            </a:extLst>
          </p:cNvPr>
          <p:cNvSpPr txBox="1"/>
          <p:nvPr/>
        </p:nvSpPr>
        <p:spPr bwMode="auto">
          <a:xfrm>
            <a:off x="9288779" y="3708037"/>
            <a:ext cx="249219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200" kern="0"/>
              <a:t>Captura de </a:t>
            </a:r>
            <a:r>
              <a:rPr lang="pt-BR" sz="1200" b="1" kern="0"/>
              <a:t>eventos específicos </a:t>
            </a:r>
            <a:r>
              <a:rPr lang="pt-BR" sz="1200" kern="0"/>
              <a:t>de um período (ex.: ações promocionais) por variável </a:t>
            </a:r>
            <a:r>
              <a:rPr lang="pt-BR" sz="1200" i="1" kern="0"/>
              <a:t>dummy</a:t>
            </a:r>
            <a:r>
              <a:rPr lang="pt-BR" sz="1200" kern="0" baseline="30000"/>
              <a:t>4</a:t>
            </a:r>
            <a:endParaRPr lang="pt-BR" sz="1200" kern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90854F9-8E93-221E-16E8-E35C7BBA435D}"/>
              </a:ext>
            </a:extLst>
          </p:cNvPr>
          <p:cNvSpPr txBox="1"/>
          <p:nvPr/>
        </p:nvSpPr>
        <p:spPr bwMode="auto">
          <a:xfrm>
            <a:off x="2386033" y="2330589"/>
            <a:ext cx="190598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pt-BR" sz="1200" b="1" kern="0"/>
              <a:t>Dias úteis </a:t>
            </a:r>
            <a:r>
              <a:rPr lang="pt-BR" sz="1200" kern="0"/>
              <a:t>no mês (DU)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F65F944-D874-0825-8957-342A48BF163C}"/>
              </a:ext>
            </a:extLst>
          </p:cNvPr>
          <p:cNvSpPr txBox="1"/>
          <p:nvPr/>
        </p:nvSpPr>
        <p:spPr bwMode="auto">
          <a:xfrm>
            <a:off x="1576406" y="2787036"/>
            <a:ext cx="21630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pt-BR" sz="1200" b="1" kern="0"/>
              <a:t>Evolução de preços </a:t>
            </a:r>
            <a:r>
              <a:rPr lang="pt-BR" sz="1200" kern="0"/>
              <a:t>de mercado da filial (SINAPI</a:t>
            </a:r>
            <a:r>
              <a:rPr lang="pt-BR" sz="1200" kern="0" baseline="30000"/>
              <a:t>1</a:t>
            </a:r>
            <a:r>
              <a:rPr lang="pt-BR" sz="1200" kern="0"/>
              <a:t>)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4E108F-4160-182A-4628-A8B4FEDEDF90}"/>
              </a:ext>
            </a:extLst>
          </p:cNvPr>
          <p:cNvSpPr txBox="1"/>
          <p:nvPr/>
        </p:nvSpPr>
        <p:spPr bwMode="auto">
          <a:xfrm>
            <a:off x="1481541" y="3405583"/>
            <a:ext cx="175039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pt-BR" sz="1200" kern="0"/>
              <a:t>Taxa de juros (</a:t>
            </a:r>
            <a:r>
              <a:rPr lang="pt-BR" sz="1200" b="1" kern="0"/>
              <a:t>SELIC</a:t>
            </a:r>
            <a:r>
              <a:rPr lang="pt-BR" sz="1200" kern="0"/>
              <a:t>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331065-D1E4-5702-4C44-B94201A831CE}"/>
              </a:ext>
            </a:extLst>
          </p:cNvPr>
          <p:cNvSpPr txBox="1"/>
          <p:nvPr/>
        </p:nvSpPr>
        <p:spPr bwMode="auto">
          <a:xfrm>
            <a:off x="376867" y="3804350"/>
            <a:ext cx="23728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pt-BR" sz="1200" b="1" kern="0"/>
              <a:t>Crescimento do mercado</a:t>
            </a:r>
            <a:r>
              <a:rPr lang="pt-BR" sz="1200" kern="0" baseline="30000"/>
              <a:t>2</a:t>
            </a:r>
            <a:r>
              <a:rPr lang="pt-BR" sz="1200" b="1" kern="0"/>
              <a:t> </a:t>
            </a:r>
            <a:r>
              <a:rPr lang="pt-BR" sz="1200" kern="0"/>
              <a:t>de construção e mineração (CAGED)</a:t>
            </a:r>
            <a:endParaRPr lang="pt-BR" sz="1200" kern="0" baseline="300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2B4EA29-257C-7914-2809-99743FBD7CBA}"/>
              </a:ext>
            </a:extLst>
          </p:cNvPr>
          <p:cNvSpPr txBox="1"/>
          <p:nvPr/>
        </p:nvSpPr>
        <p:spPr bwMode="auto">
          <a:xfrm>
            <a:off x="411022" y="4382194"/>
            <a:ext cx="18432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pt-BR" sz="1200" b="1" kern="0" dirty="0"/>
              <a:t>Precipitação </a:t>
            </a:r>
            <a:r>
              <a:rPr lang="pt-BR" sz="1200" kern="0" dirty="0"/>
              <a:t>do mês (Chuva) </a:t>
            </a:r>
          </a:p>
        </p:txBody>
      </p:sp>
      <p:pic>
        <p:nvPicPr>
          <p:cNvPr id="126" name="Graphic 125">
            <a:extLst>
              <a:ext uri="{FF2B5EF4-FFF2-40B4-BE49-F238E27FC236}">
                <a16:creationId xmlns:a16="http://schemas.microsoft.com/office/drawing/2014/main" id="{3D03BCA8-E43E-BE7E-2759-54571C0DE935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b="14861"/>
          <a:stretch/>
        </p:blipFill>
        <p:spPr>
          <a:xfrm>
            <a:off x="4544294" y="3482767"/>
            <a:ext cx="576263" cy="613278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102ADF67-7D9C-CD0D-12F1-67E586C82607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b="22534"/>
          <a:stretch/>
        </p:blipFill>
        <p:spPr>
          <a:xfrm>
            <a:off x="6465109" y="3433476"/>
            <a:ext cx="467929" cy="454956"/>
          </a:xfrm>
          <a:prstGeom prst="rect">
            <a:avLst/>
          </a:prstGeom>
        </p:spPr>
      </p:pic>
      <p:pic>
        <p:nvPicPr>
          <p:cNvPr id="134" name="Graphic 133">
            <a:extLst>
              <a:ext uri="{FF2B5EF4-FFF2-40B4-BE49-F238E27FC236}">
                <a16:creationId xmlns:a16="http://schemas.microsoft.com/office/drawing/2014/main" id="{4EE71928-F20B-FAC8-CA88-82056D0C867B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18344" t="11294" r="17767" b="28871"/>
          <a:stretch/>
        </p:blipFill>
        <p:spPr>
          <a:xfrm>
            <a:off x="8356222" y="3550619"/>
            <a:ext cx="457209" cy="535242"/>
          </a:xfrm>
          <a:prstGeom prst="rect">
            <a:avLst/>
          </a:prstGeom>
        </p:spPr>
      </p:pic>
      <p:pic>
        <p:nvPicPr>
          <p:cNvPr id="140" name="Graphic 139">
            <a:extLst>
              <a:ext uri="{FF2B5EF4-FFF2-40B4-BE49-F238E27FC236}">
                <a16:creationId xmlns:a16="http://schemas.microsoft.com/office/drawing/2014/main" id="{AB5A6B43-4AA9-338E-04D4-2CF7EE0654FC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b="17684"/>
          <a:stretch/>
        </p:blipFill>
        <p:spPr>
          <a:xfrm>
            <a:off x="6467497" y="2248931"/>
            <a:ext cx="547203" cy="563046"/>
          </a:xfrm>
          <a:prstGeom prst="rect">
            <a:avLst/>
          </a:prstGeom>
        </p:spPr>
      </p:pic>
      <p:pic>
        <p:nvPicPr>
          <p:cNvPr id="142" name="Graphic 141">
            <a:extLst>
              <a:ext uri="{FF2B5EF4-FFF2-40B4-BE49-F238E27FC236}">
                <a16:creationId xmlns:a16="http://schemas.microsoft.com/office/drawing/2014/main" id="{C6463019-A3EC-855E-C6C6-7E4E6EFC2B2A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b="13453"/>
          <a:stretch/>
        </p:blipFill>
        <p:spPr>
          <a:xfrm>
            <a:off x="3466786" y="3345169"/>
            <a:ext cx="388661" cy="420467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681D0F79-72C8-0E32-CA8F-B9042D19E37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b="23631"/>
          <a:stretch/>
        </p:blipFill>
        <p:spPr>
          <a:xfrm>
            <a:off x="3949325" y="2812416"/>
            <a:ext cx="418562" cy="399564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95065043-E9A2-0015-FCE6-03DFFB5E2482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b="23582"/>
          <a:stretch/>
        </p:blipFill>
        <p:spPr>
          <a:xfrm>
            <a:off x="4475690" y="2298522"/>
            <a:ext cx="380511" cy="363473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B09EC262-FD21-8A36-DC91-BD55F20E059E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t="2734" b="23820"/>
          <a:stretch/>
        </p:blipFill>
        <p:spPr>
          <a:xfrm>
            <a:off x="3000263" y="3888793"/>
            <a:ext cx="362731" cy="332779"/>
          </a:xfrm>
          <a:prstGeom prst="rect">
            <a:avLst/>
          </a:prstGeom>
        </p:spPr>
      </p:pic>
      <p:pic>
        <p:nvPicPr>
          <p:cNvPr id="150" name="Graphic 149">
            <a:extLst>
              <a:ext uri="{FF2B5EF4-FFF2-40B4-BE49-F238E27FC236}">
                <a16:creationId xmlns:a16="http://schemas.microsoft.com/office/drawing/2014/main" id="{67847635-93E9-8922-8938-061B3A12E938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rcRect b="18905"/>
          <a:stretch/>
        </p:blipFill>
        <p:spPr>
          <a:xfrm>
            <a:off x="2469721" y="4396748"/>
            <a:ext cx="398507" cy="40396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45F0949-51EB-0FC2-0EE3-8A8C37C7A7E2}"/>
              </a:ext>
            </a:extLst>
          </p:cNvPr>
          <p:cNvSpPr/>
          <p:nvPr/>
        </p:nvSpPr>
        <p:spPr>
          <a:xfrm>
            <a:off x="12258030" y="0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MS</a:t>
            </a:r>
          </a:p>
        </p:txBody>
      </p:sp>
      <p:grpSp>
        <p:nvGrpSpPr>
          <p:cNvPr id="24" name="Group 1">
            <a:extLst>
              <a:ext uri="{FF2B5EF4-FFF2-40B4-BE49-F238E27FC236}">
                <a16:creationId xmlns:a16="http://schemas.microsoft.com/office/drawing/2014/main" id="{6240812C-65EF-6FCD-252A-6711B57EF6ED}"/>
              </a:ext>
            </a:extLst>
          </p:cNvPr>
          <p:cNvGrpSpPr/>
          <p:nvPr/>
        </p:nvGrpSpPr>
        <p:grpSpPr>
          <a:xfrm>
            <a:off x="10236333" y="715459"/>
            <a:ext cx="1720472" cy="212725"/>
            <a:chOff x="7020303" y="285750"/>
            <a:chExt cx="1720472" cy="212366"/>
          </a:xfrm>
        </p:grpSpPr>
        <p:sp>
          <p:nvSpPr>
            <p:cNvPr id="25" name="StickerRectangle">
              <a:extLst>
                <a:ext uri="{FF2B5EF4-FFF2-40B4-BE49-F238E27FC236}">
                  <a16:creationId xmlns:a16="http://schemas.microsoft.com/office/drawing/2014/main" id="{EAB60087-FD1A-C154-35C8-343B97452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0303" y="285750"/>
              <a:ext cx="1720472" cy="21200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marL="0" marR="0" lvl="0" indent="0" algn="r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E66"/>
                </a:buClr>
                <a:buSzTx/>
                <a:buFontTx/>
                <a:buNone/>
                <a:tabLst/>
                <a:defRPr/>
              </a:pPr>
              <a:r>
                <a:rPr lang="pt-BR" sz="1200" dirty="0">
                  <a:solidFill>
                    <a:srgbClr val="808080"/>
                  </a:solidFill>
                  <a:latin typeface="Arial"/>
                </a:rPr>
                <a:t>EXEMPLO DE CLIENTE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6" name="AutoShape 31">
              <a:extLst>
                <a:ext uri="{FF2B5EF4-FFF2-40B4-BE49-F238E27FC236}">
                  <a16:creationId xmlns:a16="http://schemas.microsoft.com/office/drawing/2014/main" id="{6DEA231E-E2D6-5250-0EB1-04F51C8D29FD}"/>
                </a:ext>
              </a:extLst>
            </p:cNvPr>
            <p:cNvCxnSpPr>
              <a:cxnSpLocks noChangeShapeType="1"/>
              <a:stCxn id="25" idx="2"/>
              <a:endCxn id="25" idx="4"/>
            </p:cNvCxnSpPr>
            <p:nvPr/>
          </p:nvCxnSpPr>
          <p:spPr bwMode="auto">
            <a:xfrm>
              <a:off x="7020303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32">
              <a:extLst>
                <a:ext uri="{FF2B5EF4-FFF2-40B4-BE49-F238E27FC236}">
                  <a16:creationId xmlns:a16="http://schemas.microsoft.com/office/drawing/2014/main" id="{3EC21993-8451-0C09-F30B-4F081379EA32}"/>
                </a:ext>
              </a:extLst>
            </p:cNvPr>
            <p:cNvCxnSpPr>
              <a:cxnSpLocks noChangeShapeType="1"/>
              <a:stCxn id="25" idx="4"/>
              <a:endCxn id="25" idx="6"/>
            </p:cNvCxnSpPr>
            <p:nvPr/>
          </p:nvCxnSpPr>
          <p:spPr bwMode="auto">
            <a:xfrm>
              <a:off x="7020303" y="497758"/>
              <a:ext cx="1720472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5617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think-cell data - do not delete" hidden="1">
            <a:extLst>
              <a:ext uri="{FF2B5EF4-FFF2-40B4-BE49-F238E27FC236}">
                <a16:creationId xmlns:a16="http://schemas.microsoft.com/office/drawing/2014/main" id="{D135E239-2796-2F7D-BADE-AD6E39BC0A9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0" imgW="425" imgH="424" progId="TCLayout.ActiveDocument.1">
                  <p:embed/>
                </p:oleObj>
              </mc:Choice>
              <mc:Fallback>
                <p:oleObj name="think-cell Slide" r:id="rId60" imgW="425" imgH="424" progId="TCLayout.ActiveDocument.1">
                  <p:embed/>
                  <p:pic>
                    <p:nvPicPr>
                      <p:cNvPr id="10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135E239-2796-2F7D-BADE-AD6E39BC0A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C5CB00-94E8-7AA9-93DB-B8ACA9C383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Fonte: Análise Mirow &amp; Co.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A06E5E-5C4E-44A8-6ECE-77739B8F1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 dirty="0"/>
              <a:t>As elasticidades também serviram para refinar os percentuais de ajuste de preços a serem sugeridos, buscando-se pontos ótimos de receita vs. margem</a:t>
            </a:r>
          </a:p>
        </p:txBody>
      </p:sp>
      <p:sp>
        <p:nvSpPr>
          <p:cNvPr id="5" name="Retângulo 26">
            <a:extLst>
              <a:ext uri="{FF2B5EF4-FFF2-40B4-BE49-F238E27FC236}">
                <a16:creationId xmlns:a16="http://schemas.microsoft.com/office/drawing/2014/main" id="{B14187DD-8636-289C-BFBD-9FF9B7BBA53E}"/>
              </a:ext>
            </a:extLst>
          </p:cNvPr>
          <p:cNvSpPr/>
          <p:nvPr/>
        </p:nvSpPr>
        <p:spPr>
          <a:xfrm>
            <a:off x="2506663" y="1139825"/>
            <a:ext cx="9591675" cy="514508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prstDash val="solid"/>
            <a:miter lim="400000"/>
          </a:ln>
          <a:effectLst/>
        </p:spPr>
        <p:txBody>
          <a:bodyPr lIns="108000" tIns="108000" rIns="108000" bIns="72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>
              <a:ln>
                <a:noFill/>
              </a:ln>
              <a:effectLst/>
              <a:uLnTx/>
              <a:uFillTx/>
              <a:latin typeface="Arial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232AE8-1281-FC01-1225-43DB84CE9B36}"/>
              </a:ext>
            </a:extLst>
          </p:cNvPr>
          <p:cNvGrpSpPr/>
          <p:nvPr/>
        </p:nvGrpSpPr>
        <p:grpSpPr>
          <a:xfrm>
            <a:off x="4379913" y="1468438"/>
            <a:ext cx="7643813" cy="247650"/>
            <a:chOff x="4246563" y="1253105"/>
            <a:chExt cx="7643813" cy="2466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FB90C9-CE4D-D361-3960-E570885B9265}"/>
                </a:ext>
              </a:extLst>
            </p:cNvPr>
            <p:cNvSpPr/>
            <p:nvPr/>
          </p:nvSpPr>
          <p:spPr>
            <a:xfrm>
              <a:off x="4246563" y="1253105"/>
              <a:ext cx="3779838" cy="24665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400000"/>
            </a:ln>
            <a:effectLst/>
          </p:spPr>
          <p:txBody>
            <a:bodyPr lIns="108000" tIns="72000" rIns="108000" bIns="72000" rtlCol="0" anchor="ctr"/>
            <a:lstStyle/>
            <a:p>
              <a:pPr algn="l"/>
              <a:r>
                <a:rPr lang="pt-BR" sz="1200" b="1" dirty="0">
                  <a:solidFill>
                    <a:sysClr val="windowText" lastClr="000000"/>
                  </a:solidFill>
                </a:rPr>
                <a:t>Produto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900BA5-7C4D-9DAE-AAC5-DA1A54FEF066}"/>
                </a:ext>
              </a:extLst>
            </p:cNvPr>
            <p:cNvSpPr/>
            <p:nvPr/>
          </p:nvSpPr>
          <p:spPr>
            <a:xfrm>
              <a:off x="8110538" y="1253105"/>
              <a:ext cx="3779838" cy="246653"/>
            </a:xfrm>
            <a:prstGeom prst="rect">
              <a:avLst/>
            </a:prstGeom>
            <a:solidFill>
              <a:schemeClr val="accent1"/>
            </a:solidFill>
            <a:ln w="12700">
              <a:noFill/>
              <a:miter lim="400000"/>
            </a:ln>
            <a:effectLst/>
          </p:spPr>
          <p:txBody>
            <a:bodyPr lIns="108000" tIns="72000" rIns="108000" bIns="72000" rtlCol="0" anchor="ctr"/>
            <a:lstStyle/>
            <a:p>
              <a:r>
                <a:rPr lang="pt-BR" sz="1200" b="1" dirty="0">
                  <a:solidFill>
                    <a:sysClr val="windowText" lastClr="000000"/>
                  </a:solidFill>
                </a:rPr>
                <a:t>Produto 2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2F7079B-AAF4-FA9B-E875-D93D8B5822C3}"/>
              </a:ext>
            </a:extLst>
          </p:cNvPr>
          <p:cNvSpPr/>
          <p:nvPr/>
        </p:nvSpPr>
        <p:spPr>
          <a:xfrm>
            <a:off x="2947988" y="3729320"/>
            <a:ext cx="1316038" cy="1868241"/>
          </a:xfrm>
          <a:prstGeom prst="rect">
            <a:avLst/>
          </a:prstGeom>
          <a:solidFill>
            <a:schemeClr val="accent2"/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r>
              <a:rPr lang="pt-BR" sz="1200" b="1">
                <a:solidFill>
                  <a:schemeClr val="bg1"/>
                </a:solidFill>
              </a:rPr>
              <a:t>Margem absoluta</a:t>
            </a:r>
            <a:r>
              <a:rPr lang="pt-BR" sz="1200">
                <a:solidFill>
                  <a:schemeClr val="bg1"/>
                </a:solidFill>
              </a:rPr>
              <a:t>,</a:t>
            </a:r>
          </a:p>
          <a:p>
            <a:pPr algn="l"/>
            <a:r>
              <a:rPr lang="pt-BR" sz="1200">
                <a:solidFill>
                  <a:schemeClr val="bg1"/>
                </a:solidFill>
              </a:rPr>
              <a:t>R$ MM por redução </a:t>
            </a:r>
            <a:r>
              <a:rPr lang="pt-BR" sz="1200" err="1">
                <a:solidFill>
                  <a:schemeClr val="bg1"/>
                </a:solidFill>
              </a:rPr>
              <a:t>perc</a:t>
            </a:r>
            <a:r>
              <a:rPr lang="pt-BR" sz="1200">
                <a:solidFill>
                  <a:schemeClr val="bg1"/>
                </a:solidFill>
              </a:rPr>
              <a:t>. de preço médio</a:t>
            </a:r>
            <a:endParaRPr lang="pt-BR" sz="1200" b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D97A70-9512-BC32-71C2-068CC473282D}"/>
              </a:ext>
            </a:extLst>
          </p:cNvPr>
          <p:cNvSpPr/>
          <p:nvPr/>
        </p:nvSpPr>
        <p:spPr>
          <a:xfrm>
            <a:off x="2947988" y="1744663"/>
            <a:ext cx="1316038" cy="1868241"/>
          </a:xfrm>
          <a:prstGeom prst="rect">
            <a:avLst/>
          </a:prstGeom>
          <a:solidFill>
            <a:schemeClr val="accent2"/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r>
              <a:rPr lang="pt-BR" sz="1200" b="1">
                <a:solidFill>
                  <a:schemeClr val="bg1"/>
                </a:solidFill>
              </a:rPr>
              <a:t>Receita bruta</a:t>
            </a:r>
            <a:r>
              <a:rPr lang="pt-BR" sz="1200">
                <a:solidFill>
                  <a:schemeClr val="bg1"/>
                </a:solidFill>
              </a:rPr>
              <a:t>,</a:t>
            </a:r>
          </a:p>
          <a:p>
            <a:pPr algn="l"/>
            <a:r>
              <a:rPr lang="pt-BR" sz="1200">
                <a:solidFill>
                  <a:schemeClr val="bg1"/>
                </a:solidFill>
              </a:rPr>
              <a:t>R$ MM por redução </a:t>
            </a:r>
            <a:r>
              <a:rPr lang="pt-BR" sz="1200" err="1">
                <a:solidFill>
                  <a:schemeClr val="bg1"/>
                </a:solidFill>
              </a:rPr>
              <a:t>perc</a:t>
            </a:r>
            <a:r>
              <a:rPr lang="pt-BR" sz="1200">
                <a:solidFill>
                  <a:schemeClr val="bg1"/>
                </a:solidFill>
              </a:rPr>
              <a:t>. de preço médio</a:t>
            </a:r>
            <a:endParaRPr lang="pt-BR" sz="1200" b="1">
              <a:solidFill>
                <a:schemeClr val="bg1"/>
              </a:solidFill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A61D5D4-5F5C-5FE6-9264-39B7630D45A6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735513" y="1784350"/>
          <a:ext cx="2606675" cy="1900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2"/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9399AAEC-1192-15AE-6440-BE23CA0CB453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4581525" y="3524250"/>
            <a:ext cx="84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337079C-54CF-4EB2-AEBE-E049FC02E343}" type="datetime'''''''''''3''''''''''''''''''''''''''''''''''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 sz="1200" err="1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1E80F90-2534-F6A1-ADA7-C894B1F6C2F2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4581525" y="3306763"/>
            <a:ext cx="84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78D4C20-92DD-473C-8D57-73CD3F760B16}" type="datetime'''''''''''''''''''''''''''''''''''''''''''''''''4'''''''">
              <a:rPr lang="pt-BR" altLang="en-US" sz="1200" smtClean="0"/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 sz="1200" err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2F9EE4-9588-DAD0-42E1-15472EC47126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4581525" y="3090863"/>
            <a:ext cx="84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D8A1633-FE40-4A50-824E-A0452423A4D0}" type="datetime'''''''''''''''''''''''''''''''''5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 sz="1200" err="1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3227CAB-D1D8-2C23-905A-D7CC0E52B62C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4581525" y="2873375"/>
            <a:ext cx="84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52125B2-6B17-4DF8-86A8-36B8AB165D0F}" type="datetime'''''''''''6'">
              <a:rPr lang="pt-BR" altLang="en-US" sz="1200" smtClean="0"/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 sz="1200" err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4160FD6-DC72-547F-6050-B1A355106C32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4581525" y="2657475"/>
            <a:ext cx="84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E679E81-A6F9-46FC-BB94-5D533BA5DE3B}" type="datetime'''''''''''7''''''''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 sz="1200" err="1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9C243FA-91AC-E0EE-D751-BB6FB618165F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4581525" y="2439988"/>
            <a:ext cx="84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5A7749C-0A33-43ED-836C-A20DC5677EBE}" type="datetime'''''''''''''''''8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 sz="1200" err="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99B31A-93F1-E564-E93A-6C1A10D0F64A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4581525" y="2222500"/>
            <a:ext cx="84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3A5B74E-A387-45F2-B1E3-85A79D818E39}" type="datetime'''''9''''''''''''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 sz="1200" err="1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BFAD845-EC4A-19AA-7BB1-3FBC60C1957F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4497388" y="2006600"/>
            <a:ext cx="168275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20EA8A1-39F5-4A31-A74D-3EB52C3DCE7B}" type="datetime'''''''''''10''''''''''''''''''''''''''''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pt-BR" sz="1200" err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B0E6ED-C3A2-40BC-0E57-85A953D4CB7B}"/>
              </a:ext>
            </a:extLst>
          </p:cNvPr>
          <p:cNvSpPr/>
          <p:nvPr>
            <p:custDataLst>
              <p:tags r:id="rId11"/>
            </p:custDataLst>
          </p:nvPr>
        </p:nvSpPr>
        <p:spPr bwMode="gray">
          <a:xfrm>
            <a:off x="4508501" y="1789113"/>
            <a:ext cx="157163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6650231-FB0A-4E8A-91C5-73A8BB4F1D09}" type="datetime'''11''''''''''''''''''''''''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pt-BR" sz="1200" err="1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F4442A6-B231-10E3-AFCD-0A2F59EF9CD6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7381875" y="2649538"/>
            <a:ext cx="63500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0A5F489F-2D44-4A63-96BB-8B1790073701}" type="datetime'''''E''''la''s''''t''. ''''''6'''''''',''''''1'''''''''">
              <a:rPr lang="pt-BR" altLang="en-US" sz="1200" smtClean="0"/>
              <a:pPr>
                <a:spcBef>
                  <a:spcPct val="0"/>
                </a:spcBef>
                <a:spcAft>
                  <a:spcPct val="0"/>
                </a:spcAft>
              </a:pPr>
              <a:t>Elast. 6,1</a:t>
            </a:fld>
            <a:endParaRPr lang="pt-BR" sz="1200" err="1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47CE730-2173-A589-5AE7-8950B5F0A20D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7381876" y="1984375"/>
            <a:ext cx="708025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70EF3333-8DC7-4105-AFE6-30B729323779}" type="datetime'''''''''''E''l''''a''''''''''''''s''t''''. ''11'''',''''''''1'">
              <a:rPr lang="pt-BR" altLang="en-US" sz="1200" smtClean="0"/>
              <a:pPr>
                <a:spcBef>
                  <a:spcPct val="0"/>
                </a:spcBef>
                <a:spcAft>
                  <a:spcPct val="0"/>
                </a:spcAft>
              </a:pPr>
              <a:t>Elast. 11,1</a:t>
            </a:fld>
            <a:endParaRPr lang="pt-BR" sz="1200" err="1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BFF1B4B-7CDA-87FE-BE9D-2797D8172FB2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381875" y="2882900"/>
            <a:ext cx="63500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457BF3C3-65A1-43C7-A0EE-067B3AFCD716}" type="datetime'''E''''''''''''l''''''''''''''''''''as''t. ''4'''',''''''5'">
              <a:rPr lang="pt-BR" altLang="en-US" sz="1200" smtClean="0"/>
              <a:pPr>
                <a:spcBef>
                  <a:spcPct val="0"/>
                </a:spcBef>
                <a:spcAft>
                  <a:spcPct val="0"/>
                </a:spcAft>
              </a:pPr>
              <a:t>Elast. 4,5</a:t>
            </a:fld>
            <a:endParaRPr lang="pt-BR" sz="1200" err="1"/>
          </a:p>
        </p:txBody>
      </p:sp>
      <p:grpSp>
        <p:nvGrpSpPr>
          <p:cNvPr id="93" name="Group 78">
            <a:extLst>
              <a:ext uri="{FF2B5EF4-FFF2-40B4-BE49-F238E27FC236}">
                <a16:creationId xmlns:a16="http://schemas.microsoft.com/office/drawing/2014/main" id="{3DB29D28-3864-EE08-40CE-23CED353BC58}"/>
              </a:ext>
            </a:extLst>
          </p:cNvPr>
          <p:cNvGrpSpPr/>
          <p:nvPr/>
        </p:nvGrpSpPr>
        <p:grpSpPr>
          <a:xfrm>
            <a:off x="4379913" y="1192213"/>
            <a:ext cx="7643813" cy="220663"/>
            <a:chOff x="2106297" y="1641727"/>
            <a:chExt cx="6631302" cy="221374"/>
          </a:xfrm>
        </p:grpSpPr>
        <p:cxnSp>
          <p:nvCxnSpPr>
            <p:cNvPr id="94" name="AutoShape 249">
              <a:extLst>
                <a:ext uri="{FF2B5EF4-FFF2-40B4-BE49-F238E27FC236}">
                  <a16:creationId xmlns:a16="http://schemas.microsoft.com/office/drawing/2014/main" id="{AF71F843-CF89-4AFF-4636-3F6B5E4661D4}"/>
                </a:ext>
              </a:extLst>
            </p:cNvPr>
            <p:cNvCxnSpPr>
              <a:cxnSpLocks noChangeShapeType="1"/>
              <a:stCxn id="95" idx="4"/>
              <a:endCxn id="95" idx="6"/>
            </p:cNvCxnSpPr>
            <p:nvPr/>
          </p:nvCxnSpPr>
          <p:spPr bwMode="auto">
            <a:xfrm>
              <a:off x="2106297" y="1863101"/>
              <a:ext cx="66313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5" name="AutoShape 250">
              <a:extLst>
                <a:ext uri="{FF2B5EF4-FFF2-40B4-BE49-F238E27FC236}">
                  <a16:creationId xmlns:a16="http://schemas.microsoft.com/office/drawing/2014/main" id="{27480B6C-B800-09F9-24DA-18BA71B46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297" y="1641727"/>
              <a:ext cx="6631302" cy="22137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36000" anchor="b">
              <a:spAutoFit/>
            </a:bodyPr>
            <a:lstStyle/>
            <a:p>
              <a:pPr lvl="0" defTabSz="914400"/>
              <a:r>
                <a:rPr lang="pt-BR" sz="1200" b="1">
                  <a:solidFill>
                    <a:schemeClr val="tx2"/>
                  </a:solidFill>
                  <a:cs typeface="Arial" pitchFamily="34" charset="0"/>
                </a:rPr>
                <a:t>Exemplos de simulações de impacto com elasticidades calculadas em diferentes intervalos</a:t>
              </a:r>
            </a:p>
          </p:txBody>
        </p:sp>
      </p:grpSp>
      <p:sp>
        <p:nvSpPr>
          <p:cNvPr id="104" name="Arrow: Pentagon 103">
            <a:extLst>
              <a:ext uri="{FF2B5EF4-FFF2-40B4-BE49-F238E27FC236}">
                <a16:creationId xmlns:a16="http://schemas.microsoft.com/office/drawing/2014/main" id="{397F4103-194D-F8A9-642F-DEA8C1A4CC45}"/>
              </a:ext>
            </a:extLst>
          </p:cNvPr>
          <p:cNvSpPr/>
          <p:nvPr/>
        </p:nvSpPr>
        <p:spPr>
          <a:xfrm>
            <a:off x="0" y="1139825"/>
            <a:ext cx="2871788" cy="5154613"/>
          </a:xfrm>
          <a:prstGeom prst="homePlate">
            <a:avLst>
              <a:gd name="adj" fmla="val 1017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200" err="1">
              <a:solidFill>
                <a:schemeClr val="bg1"/>
              </a:solidFill>
            </a:endParaRPr>
          </a:p>
        </p:txBody>
      </p:sp>
      <p:grpSp>
        <p:nvGrpSpPr>
          <p:cNvPr id="105" name="Group 78">
            <a:extLst>
              <a:ext uri="{FF2B5EF4-FFF2-40B4-BE49-F238E27FC236}">
                <a16:creationId xmlns:a16="http://schemas.microsoft.com/office/drawing/2014/main" id="{7F7F0B89-A497-F88F-064F-9846BF3DD2D7}"/>
              </a:ext>
            </a:extLst>
          </p:cNvPr>
          <p:cNvGrpSpPr/>
          <p:nvPr/>
        </p:nvGrpSpPr>
        <p:grpSpPr>
          <a:xfrm>
            <a:off x="127039" y="1192213"/>
            <a:ext cx="2392324" cy="220663"/>
            <a:chOff x="2106297" y="1641727"/>
            <a:chExt cx="6631302" cy="221374"/>
          </a:xfrm>
        </p:grpSpPr>
        <p:cxnSp>
          <p:nvCxnSpPr>
            <p:cNvPr id="106" name="AutoShape 249">
              <a:extLst>
                <a:ext uri="{FF2B5EF4-FFF2-40B4-BE49-F238E27FC236}">
                  <a16:creationId xmlns:a16="http://schemas.microsoft.com/office/drawing/2014/main" id="{EDC954A8-E747-B2EC-82B0-3CED73EB3D9D}"/>
                </a:ext>
              </a:extLst>
            </p:cNvPr>
            <p:cNvCxnSpPr>
              <a:cxnSpLocks noChangeShapeType="1"/>
              <a:stCxn id="107" idx="4"/>
              <a:endCxn id="107" idx="6"/>
            </p:cNvCxnSpPr>
            <p:nvPr/>
          </p:nvCxnSpPr>
          <p:spPr bwMode="auto">
            <a:xfrm>
              <a:off x="2106297" y="1863101"/>
              <a:ext cx="66313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" name="AutoShape 250">
              <a:extLst>
                <a:ext uri="{FF2B5EF4-FFF2-40B4-BE49-F238E27FC236}">
                  <a16:creationId xmlns:a16="http://schemas.microsoft.com/office/drawing/2014/main" id="{ED9568C6-513C-3F7D-07D3-55AF1E1EB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297" y="1641727"/>
              <a:ext cx="6631302" cy="22137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36000" anchor="b">
              <a:spAutoFit/>
            </a:bodyPr>
            <a:lstStyle/>
            <a:p>
              <a:pPr lvl="0" defTabSz="914400"/>
              <a:r>
                <a:rPr lang="pt-BR" sz="1200" b="1">
                  <a:solidFill>
                    <a:schemeClr val="tx2"/>
                  </a:solidFill>
                  <a:cs typeface="Arial" pitchFamily="34" charset="0"/>
                </a:rPr>
                <a:t>Premissas</a:t>
              </a:r>
            </a:p>
          </p:txBody>
        </p:sp>
      </p:grpSp>
      <p:sp>
        <p:nvSpPr>
          <p:cNvPr id="108" name="AutoShape 250">
            <a:extLst>
              <a:ext uri="{FF2B5EF4-FFF2-40B4-BE49-F238E27FC236}">
                <a16:creationId xmlns:a16="http://schemas.microsoft.com/office/drawing/2014/main" id="{C477C123-3D3E-72DE-C6B6-D935F583B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04" y="1479550"/>
            <a:ext cx="2390659" cy="1841500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36000" anchor="t" anchorCtr="0">
            <a:noAutofit/>
          </a:bodyPr>
          <a:lstStyle/>
          <a:p>
            <a:pPr marL="180000" indent="-1800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1200" dirty="0">
                <a:cs typeface="Arial" pitchFamily="34" charset="0"/>
              </a:rPr>
              <a:t>Utilizados dados de venda de </a:t>
            </a:r>
            <a:r>
              <a:rPr lang="pt-BR" sz="1200" b="1" dirty="0">
                <a:cs typeface="Arial" pitchFamily="34" charset="0"/>
              </a:rPr>
              <a:t>2023</a:t>
            </a:r>
            <a:r>
              <a:rPr lang="pt-BR" sz="1200" dirty="0">
                <a:cs typeface="Arial" pitchFamily="34" charset="0"/>
              </a:rPr>
              <a:t>,</a:t>
            </a:r>
            <a:r>
              <a:rPr lang="pt-BR" sz="1200" b="1" dirty="0">
                <a:cs typeface="Arial" pitchFamily="34" charset="0"/>
              </a:rPr>
              <a:t> </a:t>
            </a:r>
            <a:r>
              <a:rPr lang="pt-BR" sz="1200" dirty="0">
                <a:cs typeface="Arial" pitchFamily="34" charset="0"/>
              </a:rPr>
              <a:t>desconsiderando </a:t>
            </a:r>
            <a:r>
              <a:rPr lang="pt-BR" sz="1200" b="1" dirty="0">
                <a:cs typeface="Arial" pitchFamily="34" charset="0"/>
              </a:rPr>
              <a:t>clientes com preço lista fechado e vendas via serviços e contratos</a:t>
            </a:r>
          </a:p>
          <a:p>
            <a:pPr marL="180000" lvl="0" indent="-180000" defTabSz="914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1200" b="1" dirty="0">
                <a:cs typeface="Arial" pitchFamily="34" charset="0"/>
              </a:rPr>
              <a:t>Impostos</a:t>
            </a:r>
            <a:r>
              <a:rPr lang="pt-BR" sz="1200" dirty="0">
                <a:cs typeface="Arial" pitchFamily="34" charset="0"/>
              </a:rPr>
              <a:t> simulados proporcionais à </a:t>
            </a:r>
            <a:r>
              <a:rPr lang="pt-BR" sz="1200" b="1" dirty="0">
                <a:cs typeface="Arial" pitchFamily="34" charset="0"/>
              </a:rPr>
              <a:t>receita bruta </a:t>
            </a:r>
            <a:r>
              <a:rPr lang="pt-BR" sz="1200" dirty="0">
                <a:cs typeface="Arial" pitchFamily="34" charset="0"/>
              </a:rPr>
              <a:t>atual e </a:t>
            </a:r>
            <a:r>
              <a:rPr lang="pt-BR" sz="1200" b="1" dirty="0">
                <a:cs typeface="Arial" pitchFamily="34" charset="0"/>
              </a:rPr>
              <a:t>custo de estoque e margem </a:t>
            </a:r>
            <a:r>
              <a:rPr lang="pt-BR" sz="1200" dirty="0">
                <a:cs typeface="Arial" pitchFamily="34" charset="0"/>
              </a:rPr>
              <a:t>simulados</a:t>
            </a:r>
            <a:r>
              <a:rPr lang="pt-BR" sz="1200" b="1" i="1" dirty="0">
                <a:cs typeface="Arial" pitchFamily="34" charset="0"/>
              </a:rPr>
              <a:t> </a:t>
            </a:r>
            <a:r>
              <a:rPr lang="pt-BR" sz="1200" dirty="0">
                <a:cs typeface="Arial" pitchFamily="34" charset="0"/>
              </a:rPr>
              <a:t>proporcionais à </a:t>
            </a:r>
            <a:r>
              <a:rPr lang="pt-BR" sz="1200" b="1" dirty="0">
                <a:cs typeface="Arial" pitchFamily="34" charset="0"/>
              </a:rPr>
              <a:t>quantidade vendida </a:t>
            </a:r>
            <a:r>
              <a:rPr lang="pt-BR" sz="1200" dirty="0">
                <a:cs typeface="Arial" pitchFamily="34" charset="0"/>
              </a:rPr>
              <a:t>atual</a:t>
            </a:r>
          </a:p>
          <a:p>
            <a:pPr marL="180000" indent="-1800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1200" dirty="0">
                <a:cs typeface="Arial" pitchFamily="34" charset="0"/>
              </a:rPr>
              <a:t>Preços das </a:t>
            </a:r>
            <a:r>
              <a:rPr lang="pt-BR" sz="1200" b="1" dirty="0">
                <a:cs typeface="Arial" pitchFamily="34" charset="0"/>
              </a:rPr>
              <a:t>operações atuais </a:t>
            </a:r>
            <a:r>
              <a:rPr lang="pt-BR" sz="1200" dirty="0">
                <a:cs typeface="Arial" pitchFamily="34" charset="0"/>
              </a:rPr>
              <a:t>são reduzidos pela </a:t>
            </a:r>
            <a:r>
              <a:rPr lang="pt-BR" sz="1200" b="1" dirty="0">
                <a:cs typeface="Arial" pitchFamily="34" charset="0"/>
              </a:rPr>
              <a:t>taxa </a:t>
            </a:r>
            <a:r>
              <a:rPr lang="pt-BR" sz="1200" b="1" i="1" dirty="0">
                <a:cs typeface="Arial" pitchFamily="34" charset="0"/>
              </a:rPr>
              <a:t>target </a:t>
            </a:r>
            <a:r>
              <a:rPr lang="pt-BR" sz="1200" dirty="0">
                <a:cs typeface="Arial" pitchFamily="34" charset="0"/>
              </a:rPr>
              <a:t>de redução percentual e preço de novas operações correspondem ao </a:t>
            </a:r>
            <a:r>
              <a:rPr lang="pt-BR" sz="1200" b="1" dirty="0">
                <a:cs typeface="Arial" pitchFamily="34" charset="0"/>
              </a:rPr>
              <a:t>preço médio total</a:t>
            </a:r>
            <a:r>
              <a:rPr lang="pt-BR" sz="1200" dirty="0">
                <a:cs typeface="Arial" pitchFamily="34" charset="0"/>
              </a:rPr>
              <a:t> atual reduzido pela </a:t>
            </a:r>
            <a:r>
              <a:rPr lang="pt-BR" sz="1200" b="1" dirty="0">
                <a:cs typeface="Arial" pitchFamily="34" charset="0"/>
              </a:rPr>
              <a:t>taxa </a:t>
            </a:r>
            <a:r>
              <a:rPr lang="pt-BR" sz="1200" b="1" i="1" dirty="0">
                <a:cs typeface="Arial" pitchFamily="34" charset="0"/>
              </a:rPr>
              <a:t>target </a:t>
            </a:r>
            <a:r>
              <a:rPr lang="pt-BR" sz="1200" dirty="0">
                <a:cs typeface="Arial" pitchFamily="34" charset="0"/>
              </a:rPr>
              <a:t>de redução percentual</a:t>
            </a:r>
          </a:p>
          <a:p>
            <a:pPr marL="180000" indent="-1800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1200" dirty="0">
                <a:cs typeface="Arial" pitchFamily="34" charset="0"/>
              </a:rPr>
              <a:t>Simulação de </a:t>
            </a:r>
            <a:r>
              <a:rPr lang="pt-BR" sz="1200" i="1" dirty="0">
                <a:cs typeface="Arial" pitchFamily="34" charset="0"/>
              </a:rPr>
              <a:t>rebate</a:t>
            </a:r>
            <a:r>
              <a:rPr lang="pt-BR" sz="1200" dirty="0">
                <a:cs typeface="Arial" pitchFamily="34" charset="0"/>
              </a:rPr>
              <a:t> com base no </a:t>
            </a:r>
            <a:r>
              <a:rPr lang="pt-BR" sz="1200" b="1" dirty="0">
                <a:cs typeface="Arial" pitchFamily="34" charset="0"/>
              </a:rPr>
              <a:t>programa PDP</a:t>
            </a:r>
            <a:r>
              <a:rPr lang="pt-BR" sz="1200" dirty="0">
                <a:cs typeface="Arial" pitchFamily="34" charset="0"/>
              </a:rPr>
              <a:t> para filtros</a:t>
            </a:r>
            <a:endParaRPr lang="pt-BR" sz="1200" b="1" dirty="0">
              <a:cs typeface="Arial" pitchFamily="34" charset="0"/>
            </a:endParaRPr>
          </a:p>
          <a:p>
            <a:pPr marL="180000" lvl="0" indent="-180000" defTabSz="9144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pt-BR" sz="1200" b="1" dirty="0">
              <a:cs typeface="Arial" pitchFamily="34" charset="0"/>
            </a:endParaRPr>
          </a:p>
        </p:txBody>
      </p:sp>
      <p:sp>
        <p:nvSpPr>
          <p:cNvPr id="121" name="Fluxograma: Processo 61">
            <a:extLst>
              <a:ext uri="{FF2B5EF4-FFF2-40B4-BE49-F238E27FC236}">
                <a16:creationId xmlns:a16="http://schemas.microsoft.com/office/drawing/2014/main" id="{781DC818-8906-70C9-EA97-CE9793D1D423}"/>
              </a:ext>
            </a:extLst>
          </p:cNvPr>
          <p:cNvSpPr/>
          <p:nvPr/>
        </p:nvSpPr>
        <p:spPr>
          <a:xfrm>
            <a:off x="2871788" y="5819775"/>
            <a:ext cx="7623081" cy="601663"/>
          </a:xfrm>
          <a:prstGeom prst="roundRect">
            <a:avLst/>
          </a:prstGeom>
          <a:solidFill>
            <a:schemeClr val="accent1"/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r>
              <a:rPr lang="pt-BR" sz="1200" b="1" dirty="0">
                <a:solidFill>
                  <a:sysClr val="windowText" lastClr="000000"/>
                </a:solidFill>
              </a:rPr>
              <a:t>Para simular o comportamento mais próximo do atual, adotamos o valor mais recente de elasticidade para nossas análises – </a:t>
            </a:r>
            <a:r>
              <a:rPr lang="pt-BR" sz="1200" b="1" i="1" dirty="0">
                <a:solidFill>
                  <a:sysClr val="windowText" lastClr="000000"/>
                </a:solidFill>
              </a:rPr>
              <a:t>Cockpit</a:t>
            </a:r>
            <a:r>
              <a:rPr lang="pt-BR" sz="1200" b="1" dirty="0">
                <a:solidFill>
                  <a:sysClr val="windowText" lastClr="000000"/>
                </a:solidFill>
              </a:rPr>
              <a:t> evidencia as elasticidades calculadas e traz a opção de escolher outro valor de elasticidade ou até mesmo utilizar uma premissa manual</a:t>
            </a:r>
            <a:endParaRPr lang="pt-BR" sz="1200" b="1" i="1" dirty="0">
              <a:solidFill>
                <a:sysClr val="windowText" lastClr="000000"/>
              </a:solidFill>
            </a:endParaRPr>
          </a:p>
        </p:txBody>
      </p:sp>
      <p:pic>
        <p:nvPicPr>
          <p:cNvPr id="122" name="Picture 6" descr="Alfinete - ícones de ui grátis">
            <a:extLst>
              <a:ext uri="{FF2B5EF4-FFF2-40B4-BE49-F238E27FC236}">
                <a16:creationId xmlns:a16="http://schemas.microsoft.com/office/drawing/2014/main" id="{28F26E47-EF70-9EFB-E7A4-46929732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96301" y="5697538"/>
            <a:ext cx="404813" cy="40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9003CDF-FE75-B06B-D65B-A9F123F5CAB1}"/>
              </a:ext>
            </a:extLst>
          </p:cNvPr>
          <p:cNvGraphicFramePr/>
          <p:nvPr>
            <p:custDataLst>
              <p:tags r:id="rId15"/>
            </p:custDataLst>
          </p:nvPr>
        </p:nvGraphicFramePr>
        <p:xfrm>
          <a:off x="4735513" y="3743325"/>
          <a:ext cx="2606675" cy="1900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4"/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286F8B07-E8B9-31E8-4074-9249491B5C9D}"/>
              </a:ext>
            </a:extLst>
          </p:cNvPr>
          <p:cNvSpPr/>
          <p:nvPr>
            <p:custDataLst>
              <p:tags r:id="rId16"/>
            </p:custDataLst>
          </p:nvPr>
        </p:nvSpPr>
        <p:spPr bwMode="gray">
          <a:xfrm>
            <a:off x="4708525" y="5624513"/>
            <a:ext cx="219075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t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CA1E5F3-3F83-4D3D-8575-93A83A543648}" type="datetime'''''''''''''''''''''''''0''''''''''%'">
              <a:rPr lang="pt-BR" altLang="en-US" sz="1200" smtClean="0"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0%</a:t>
            </a:fld>
            <a:endParaRPr lang="pt-BR" sz="1200" err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9AA42A-4C83-607C-EC6C-83031A2F222B}"/>
              </a:ext>
            </a:extLst>
          </p:cNvPr>
          <p:cNvSpPr/>
          <p:nvPr>
            <p:custDataLst>
              <p:tags r:id="rId17"/>
            </p:custDataLst>
          </p:nvPr>
        </p:nvSpPr>
        <p:spPr bwMode="gray">
          <a:xfrm>
            <a:off x="5319713" y="5624513"/>
            <a:ext cx="219075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t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74C3220-E612-45ED-9EB8-DAC339475B6B}" type="datetime'''''''''''''''5''''''''''''''''%'''''''''''''''''''''''''''''">
              <a:rPr lang="pt-BR" altLang="en-US" sz="1200" smtClean="0"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5%</a:t>
            </a:fld>
            <a:endParaRPr lang="pt-BR" sz="1200" err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C34E29-89D2-FFF2-82ED-70D5B4D3CEAD}"/>
              </a:ext>
            </a:extLst>
          </p:cNvPr>
          <p:cNvSpPr/>
          <p:nvPr>
            <p:custDataLst>
              <p:tags r:id="rId18"/>
            </p:custDataLst>
          </p:nvPr>
        </p:nvSpPr>
        <p:spPr bwMode="gray">
          <a:xfrm>
            <a:off x="5888038" y="5624513"/>
            <a:ext cx="303213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t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34A3273-97DD-4BC3-9713-70D3D21D352A}" type="datetime'1''''''0''''''''''''''''''''%'''''''''''''''''''''''''''''">
              <a:rPr lang="pt-BR" altLang="en-US" sz="1200" smtClean="0"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10%</a:t>
            </a:fld>
            <a:endParaRPr lang="pt-BR" sz="1200" err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367774-E45A-4A97-1B76-21217D2EFDD3}"/>
              </a:ext>
            </a:extLst>
          </p:cNvPr>
          <p:cNvSpPr/>
          <p:nvPr>
            <p:custDataLst>
              <p:tags r:id="rId19"/>
            </p:custDataLst>
          </p:nvPr>
        </p:nvSpPr>
        <p:spPr bwMode="gray">
          <a:xfrm>
            <a:off x="6499225" y="5624513"/>
            <a:ext cx="303213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t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7138C97-157C-4BDD-A62E-78AFB52DBDB6}" type="datetime'''''''''''''''''''1''''''''5''''''''''''''%'''''''''''''">
              <a:rPr lang="pt-BR" altLang="en-US" sz="1200" smtClean="0"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15%</a:t>
            </a:fld>
            <a:endParaRPr lang="pt-BR" sz="1200" err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F320CD-B8E6-910F-DCD6-7A6256B084FA}"/>
              </a:ext>
            </a:extLst>
          </p:cNvPr>
          <p:cNvSpPr/>
          <p:nvPr>
            <p:custDataLst>
              <p:tags r:id="rId20"/>
            </p:custDataLst>
          </p:nvPr>
        </p:nvSpPr>
        <p:spPr bwMode="gray">
          <a:xfrm>
            <a:off x="7108825" y="5624513"/>
            <a:ext cx="303213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t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7C03BF6-FFE7-4027-9334-5D5346057559}" type="datetime'''''''2''''''''''''''''''''''''''''''''''0''''''''''%'''''''''">
              <a:rPr lang="pt-BR" altLang="en-US" sz="1200" smtClean="0"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20%</a:t>
            </a:fld>
            <a:endParaRPr lang="pt-BR" sz="1200" err="1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5A8662-0E5B-4FC4-A257-5A899A1984DA}"/>
              </a:ext>
            </a:extLst>
          </p:cNvPr>
          <p:cNvSpPr/>
          <p:nvPr>
            <p:custDataLst>
              <p:tags r:id="rId21"/>
            </p:custDataLst>
          </p:nvPr>
        </p:nvSpPr>
        <p:spPr bwMode="gray">
          <a:xfrm>
            <a:off x="4454525" y="5483225"/>
            <a:ext cx="211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560988D-9BDE-44A8-8B3C-2AB83273F3D2}" type="datetime'0'''''''''''''''''',''''''''''2''''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0,2</a:t>
            </a:fld>
            <a:endParaRPr lang="pt-BR" sz="1200" err="1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CE27BBB-E46E-EEA3-B9E6-B6F1CB55B59D}"/>
              </a:ext>
            </a:extLst>
          </p:cNvPr>
          <p:cNvSpPr/>
          <p:nvPr>
            <p:custDataLst>
              <p:tags r:id="rId22"/>
            </p:custDataLst>
          </p:nvPr>
        </p:nvSpPr>
        <p:spPr bwMode="gray">
          <a:xfrm>
            <a:off x="4454525" y="5135563"/>
            <a:ext cx="211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F3FCCEF-F1B9-4EC1-8EF4-614E8DC159F4}" type="datetime'''''''''''''''''0'''',''''''''''''''''''''4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0,4</a:t>
            </a:fld>
            <a:endParaRPr lang="pt-BR" sz="1200" err="1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4ACD4E-FDD1-9C6E-C4A8-D8E587E6013A}"/>
              </a:ext>
            </a:extLst>
          </p:cNvPr>
          <p:cNvSpPr/>
          <p:nvPr>
            <p:custDataLst>
              <p:tags r:id="rId23"/>
            </p:custDataLst>
          </p:nvPr>
        </p:nvSpPr>
        <p:spPr bwMode="gray">
          <a:xfrm>
            <a:off x="4454525" y="4789488"/>
            <a:ext cx="211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63A2D99-78A8-4CC4-BDA9-3A19F602A2DF}" type="datetime'''''''''0,''''''''''''''6''''''''''''''''''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0,6</a:t>
            </a:fld>
            <a:endParaRPr lang="pt-BR" sz="1200" err="1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6F3CDFD-2645-9F01-B383-F29E97C27837}"/>
              </a:ext>
            </a:extLst>
          </p:cNvPr>
          <p:cNvSpPr/>
          <p:nvPr>
            <p:custDataLst>
              <p:tags r:id="rId24"/>
            </p:custDataLst>
          </p:nvPr>
        </p:nvSpPr>
        <p:spPr bwMode="gray">
          <a:xfrm>
            <a:off x="4454525" y="4441825"/>
            <a:ext cx="211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DEFFBCE-F226-4849-B887-35CBDB9252C9}" type="datetime'''''''''''''0'''''''''''''''''''''',8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0,8</a:t>
            </a:fld>
            <a:endParaRPr lang="pt-BR" sz="1200" err="1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E77D06C-A1B1-FECC-1BED-5FF5C0687603}"/>
              </a:ext>
            </a:extLst>
          </p:cNvPr>
          <p:cNvSpPr/>
          <p:nvPr>
            <p:custDataLst>
              <p:tags r:id="rId25"/>
            </p:custDataLst>
          </p:nvPr>
        </p:nvSpPr>
        <p:spPr bwMode="gray">
          <a:xfrm>
            <a:off x="4454525" y="4095750"/>
            <a:ext cx="211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EE466B5-7B44-45BA-AB2C-CD866F74558A}" type="datetime'''''''''''''''''''''''''1'''''''''',''0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1,0</a:t>
            </a:fld>
            <a:endParaRPr lang="pt-BR" sz="1200" err="1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8055D7-7CE7-E69B-2A2A-997D04C94D70}"/>
              </a:ext>
            </a:extLst>
          </p:cNvPr>
          <p:cNvSpPr/>
          <p:nvPr>
            <p:custDataLst>
              <p:tags r:id="rId26"/>
            </p:custDataLst>
          </p:nvPr>
        </p:nvSpPr>
        <p:spPr bwMode="gray">
          <a:xfrm>
            <a:off x="4454525" y="3748088"/>
            <a:ext cx="211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5EF85E9-0ABD-4B2E-AAE3-0DF9EDA5182E}" type="datetime'''''''''''''''1'''',2''''''''''''''''''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1,2</a:t>
            </a:fld>
            <a:endParaRPr lang="pt-BR" sz="1200" err="1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839B9A8-06E4-F5C3-BF7E-F18742F1BC1C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7381875" y="5053013"/>
            <a:ext cx="63500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843227CE-23FE-49AC-9C5A-9940DEA6C890}" type="datetime'''''''El''a''''''''''st.'' ''6,''''1'''''''''''''''">
              <a:rPr lang="pt-BR" altLang="en-US" sz="1200" smtClean="0"/>
              <a:pPr>
                <a:spcBef>
                  <a:spcPct val="0"/>
                </a:spcBef>
                <a:spcAft>
                  <a:spcPct val="0"/>
                </a:spcAft>
              </a:pPr>
              <a:t>Elast. 6,1</a:t>
            </a:fld>
            <a:endParaRPr lang="pt-BR" sz="1200" err="1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A0E14BF3-F680-7D05-D73F-10B309B6D05C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7381876" y="4806950"/>
            <a:ext cx="708025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FE0EF277-E556-4538-8905-5D188FBFA6E6}" type="datetime'''''''''''El''''as''t.'''''' ''1''''''''''''''''1'',''''1'''">
              <a:rPr lang="pt-BR" altLang="en-US" sz="1200" smtClean="0"/>
              <a:pPr>
                <a:spcBef>
                  <a:spcPct val="0"/>
                </a:spcBef>
                <a:spcAft>
                  <a:spcPct val="0"/>
                </a:spcAft>
              </a:pPr>
              <a:t>Elast. 11,1</a:t>
            </a:fld>
            <a:endParaRPr lang="pt-BR" sz="1200" err="1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FDD3890-2C36-99E0-D5F5-38DEC4DDFEDE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7381875" y="5286375"/>
            <a:ext cx="63500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2A2C9DB4-89FD-4361-9291-0D39A1A23910}" type="datetime'''''E''''''l''a''s''''''''''t.'' 4'''''',5'''''''''''''">
              <a:rPr lang="pt-BR" altLang="en-US" sz="1200" smtClean="0"/>
              <a:pPr>
                <a:spcBef>
                  <a:spcPct val="0"/>
                </a:spcBef>
                <a:spcAft>
                  <a:spcPct val="0"/>
                </a:spcAft>
              </a:pPr>
              <a:t>Elast. 4,5</a:t>
            </a:fld>
            <a:endParaRPr lang="pt-BR" sz="1200" err="1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4EDEEB8-E544-7E42-1CFE-BD98BD1F032C}"/>
              </a:ext>
            </a:extLst>
          </p:cNvPr>
          <p:cNvGraphicFramePr/>
          <p:nvPr>
            <p:custDataLst>
              <p:tags r:id="rId30"/>
            </p:custDataLst>
          </p:nvPr>
        </p:nvGraphicFramePr>
        <p:xfrm>
          <a:off x="8496300" y="1784350"/>
          <a:ext cx="2606675" cy="1900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5"/>
          </a:graphicData>
        </a:graphic>
      </p:graphicFrame>
      <p:sp>
        <p:nvSpPr>
          <p:cNvPr id="368" name="Rectangle 367">
            <a:extLst>
              <a:ext uri="{FF2B5EF4-FFF2-40B4-BE49-F238E27FC236}">
                <a16:creationId xmlns:a16="http://schemas.microsoft.com/office/drawing/2014/main" id="{FCF8067D-6C70-7E0C-B21B-7A78B7C2096A}"/>
              </a:ext>
            </a:extLst>
          </p:cNvPr>
          <p:cNvSpPr/>
          <p:nvPr>
            <p:custDataLst>
              <p:tags r:id="rId31"/>
            </p:custDataLst>
          </p:nvPr>
        </p:nvSpPr>
        <p:spPr bwMode="gray">
          <a:xfrm>
            <a:off x="8258175" y="3524250"/>
            <a:ext cx="168275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D1F26E8-3800-4E0D-87AC-2CC033450B9C}" type="datetime'''''''''''''''''''''''24''''''''''''''''''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pt-BR" sz="1200" err="1"/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928F7855-8F26-6512-F0F1-E5A05E132396}"/>
              </a:ext>
            </a:extLst>
          </p:cNvPr>
          <p:cNvSpPr/>
          <p:nvPr>
            <p:custDataLst>
              <p:tags r:id="rId32"/>
            </p:custDataLst>
          </p:nvPr>
        </p:nvSpPr>
        <p:spPr bwMode="gray">
          <a:xfrm>
            <a:off x="8258175" y="3235325"/>
            <a:ext cx="168275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8731E5C-5BFE-43FD-A9F3-3FB1BA7820BF}" type="datetime'''''''''''''''''''''''''''''2''''''''''''''''''''''6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pt-BR" sz="1200" err="1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C7FC60F9-1BE4-CFC3-7332-C4A334E55DD7}"/>
              </a:ext>
            </a:extLst>
          </p:cNvPr>
          <p:cNvSpPr/>
          <p:nvPr>
            <p:custDataLst>
              <p:tags r:id="rId33"/>
            </p:custDataLst>
          </p:nvPr>
        </p:nvSpPr>
        <p:spPr bwMode="gray">
          <a:xfrm>
            <a:off x="8258175" y="2946400"/>
            <a:ext cx="168275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8F207CC-5C52-4F49-84B9-10B3E2A36502}" type="datetime'''''''''''''''''''''''''''2''''''''''''''''8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pt-BR" sz="1200" err="1"/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924CB661-6D94-EB72-E61D-CAF124C5EC45}"/>
              </a:ext>
            </a:extLst>
          </p:cNvPr>
          <p:cNvSpPr/>
          <p:nvPr>
            <p:custDataLst>
              <p:tags r:id="rId34"/>
            </p:custDataLst>
          </p:nvPr>
        </p:nvSpPr>
        <p:spPr bwMode="gray">
          <a:xfrm>
            <a:off x="8258175" y="2657475"/>
            <a:ext cx="168275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AD953C3-0147-45CE-BC65-502FC1782F17}" type="datetime'''''''''''''3''''''''''''''''''''''''''''''''''''''0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pt-BR" sz="1200" err="1"/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7305CF2F-2A9D-3FE5-71A8-894DC1A39304}"/>
              </a:ext>
            </a:extLst>
          </p:cNvPr>
          <p:cNvSpPr/>
          <p:nvPr>
            <p:custDataLst>
              <p:tags r:id="rId35"/>
            </p:custDataLst>
          </p:nvPr>
        </p:nvSpPr>
        <p:spPr bwMode="gray">
          <a:xfrm>
            <a:off x="8258175" y="2366963"/>
            <a:ext cx="168275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AB50574-8E67-4707-A6D2-1C9186CFDA8C}" type="datetime'''''''''''''''''''''''''''''''3''2''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pt-BR" sz="1200" err="1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E458F9F0-EBCF-C902-F55E-67653D9C952D}"/>
              </a:ext>
            </a:extLst>
          </p:cNvPr>
          <p:cNvSpPr/>
          <p:nvPr>
            <p:custDataLst>
              <p:tags r:id="rId36"/>
            </p:custDataLst>
          </p:nvPr>
        </p:nvSpPr>
        <p:spPr bwMode="gray">
          <a:xfrm>
            <a:off x="8258175" y="2078038"/>
            <a:ext cx="168275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A5FA32D-906E-4FAB-80D4-CC21025CAD00}" type="datetime'''''''''''''''''3''4''''''''''''''''''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pt-BR" sz="1200" err="1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03357C0E-A869-C00E-7B9E-92C219167763}"/>
              </a:ext>
            </a:extLst>
          </p:cNvPr>
          <p:cNvSpPr/>
          <p:nvPr>
            <p:custDataLst>
              <p:tags r:id="rId37"/>
            </p:custDataLst>
          </p:nvPr>
        </p:nvSpPr>
        <p:spPr bwMode="gray">
          <a:xfrm>
            <a:off x="8258175" y="1789113"/>
            <a:ext cx="168275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40925A5-14A1-46D6-9185-9E95BD57BB53}" type="datetime'''''''''''''''''3''''''''''''6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pt-BR" sz="1200" err="1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89CE0E5-97F0-3D09-271D-3C3AFD913C69}"/>
              </a:ext>
            </a:extLst>
          </p:cNvPr>
          <p:cNvSpPr/>
          <p:nvPr>
            <p:custDataLst>
              <p:tags r:id="rId38"/>
            </p:custDataLst>
          </p:nvPr>
        </p:nvSpPr>
        <p:spPr bwMode="auto">
          <a:xfrm>
            <a:off x="11142663" y="1866900"/>
            <a:ext cx="63500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3893CB73-9228-4271-9F41-BFD560CE518E}" type="datetime'E''''''la''s''t''''.'''''' ''''''''3'''',''''''5'''''">
              <a:rPr lang="pt-BR" altLang="en-US" sz="1200" smtClean="0"/>
              <a:pPr>
                <a:spcBef>
                  <a:spcPct val="0"/>
                </a:spcBef>
                <a:spcAft>
                  <a:spcPct val="0"/>
                </a:spcAft>
              </a:pPr>
              <a:t>Elast. 3,5</a:t>
            </a:fld>
            <a:endParaRPr lang="pt-BR" sz="1200" err="1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E7C0E00F-8C5A-A8A1-9CE8-050ABF96A3A1}"/>
              </a:ext>
            </a:extLst>
          </p:cNvPr>
          <p:cNvSpPr/>
          <p:nvPr>
            <p:custDataLst>
              <p:tags r:id="rId39"/>
            </p:custDataLst>
          </p:nvPr>
        </p:nvSpPr>
        <p:spPr bwMode="auto">
          <a:xfrm>
            <a:off x="11142663" y="2439988"/>
            <a:ext cx="63500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804B948C-BC90-40EE-B873-851F11816FE0}" type="datetime'''El''a''''''''''''''s''''''t''.'' ''2'''''''''''''''',6'''''">
              <a:rPr lang="pt-BR" altLang="en-US" sz="1200" smtClean="0"/>
              <a:pPr>
                <a:spcBef>
                  <a:spcPct val="0"/>
                </a:spcBef>
                <a:spcAft>
                  <a:spcPct val="0"/>
                </a:spcAft>
              </a:pPr>
              <a:t>Elast. 2,6</a:t>
            </a:fld>
            <a:endParaRPr lang="pt-BR" sz="1200" err="1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9A84A47-D582-8035-1A0C-5B273224830F}"/>
              </a:ext>
            </a:extLst>
          </p:cNvPr>
          <p:cNvSpPr/>
          <p:nvPr>
            <p:custDataLst>
              <p:tags r:id="rId40"/>
            </p:custDataLst>
          </p:nvPr>
        </p:nvSpPr>
        <p:spPr bwMode="auto">
          <a:xfrm>
            <a:off x="11142663" y="2206625"/>
            <a:ext cx="63500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E0509159-A2BE-4A80-90C9-A2296CB4E557}" type="datetime'''''''''''''''''''E''l''a''''''''s''''t''''. 2'''',''8'''''''">
              <a:rPr lang="pt-BR" altLang="en-US" sz="1200" smtClean="0"/>
              <a:pPr>
                <a:spcBef>
                  <a:spcPct val="0"/>
                </a:spcBef>
                <a:spcAft>
                  <a:spcPct val="0"/>
                </a:spcAft>
              </a:pPr>
              <a:t>Elast. 2,8</a:t>
            </a:fld>
            <a:endParaRPr lang="pt-BR" sz="1200" err="1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5E239669-72A1-8DB5-6E92-ACEA9C3EE1D4}"/>
              </a:ext>
            </a:extLst>
          </p:cNvPr>
          <p:cNvGraphicFramePr/>
          <p:nvPr>
            <p:custDataLst>
              <p:tags r:id="rId41"/>
            </p:custDataLst>
          </p:nvPr>
        </p:nvGraphicFramePr>
        <p:xfrm>
          <a:off x="8496300" y="3743325"/>
          <a:ext cx="2606675" cy="1900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6"/>
          </a:graphicData>
        </a:graphic>
      </p:graphicFrame>
      <p:sp>
        <p:nvSpPr>
          <p:cNvPr id="207" name="Rectangle 206">
            <a:extLst>
              <a:ext uri="{FF2B5EF4-FFF2-40B4-BE49-F238E27FC236}">
                <a16:creationId xmlns:a16="http://schemas.microsoft.com/office/drawing/2014/main" id="{CF6E997D-C53B-DCD0-8D7D-BE8AC120403C}"/>
              </a:ext>
            </a:extLst>
          </p:cNvPr>
          <p:cNvSpPr/>
          <p:nvPr>
            <p:custDataLst>
              <p:tags r:id="rId42"/>
            </p:custDataLst>
          </p:nvPr>
        </p:nvSpPr>
        <p:spPr bwMode="gray">
          <a:xfrm>
            <a:off x="8469313" y="5624513"/>
            <a:ext cx="219075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t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534E7FE-0971-418D-8D23-B99D628866A4}" type="datetime'''0''''''''''''''''''''''''''%'''">
              <a:rPr lang="pt-BR" altLang="en-US" sz="1200" smtClean="0"/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0%</a:t>
            </a:fld>
            <a:endParaRPr lang="pt-BR" sz="1200" err="1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F2F3914-89B8-8CB2-01D4-5EC45B2D354C}"/>
              </a:ext>
            </a:extLst>
          </p:cNvPr>
          <p:cNvSpPr/>
          <p:nvPr>
            <p:custDataLst>
              <p:tags r:id="rId43"/>
            </p:custDataLst>
          </p:nvPr>
        </p:nvSpPr>
        <p:spPr bwMode="gray">
          <a:xfrm>
            <a:off x="9080500" y="5624513"/>
            <a:ext cx="219075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t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26CEC3C-AE46-4675-8B90-3BF6656663A3}" type="datetime'''''''''''''''''''''''''''''5''''''''''''%'''''''''''''''''''">
              <a:rPr lang="pt-BR" altLang="en-US" sz="1200" smtClean="0"/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5%</a:t>
            </a:fld>
            <a:endParaRPr lang="pt-BR" sz="1200" err="1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D20CB4F-FD02-E759-4FD3-CF9785224719}"/>
              </a:ext>
            </a:extLst>
          </p:cNvPr>
          <p:cNvSpPr/>
          <p:nvPr>
            <p:custDataLst>
              <p:tags r:id="rId44"/>
            </p:custDataLst>
          </p:nvPr>
        </p:nvSpPr>
        <p:spPr bwMode="gray">
          <a:xfrm>
            <a:off x="9648825" y="5624513"/>
            <a:ext cx="303213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t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0ACB35F-9173-4128-BDBC-BB3628E5461B}" type="datetime'''1''''''''''''0''''''''''''''''''''''''''%'''''''''''''''''">
              <a:rPr lang="pt-BR" altLang="en-US" sz="1200" smtClean="0"/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10%</a:t>
            </a:fld>
            <a:endParaRPr lang="pt-BR" sz="1200" err="1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968490E-1514-6841-E7DF-00FAD6169320}"/>
              </a:ext>
            </a:extLst>
          </p:cNvPr>
          <p:cNvSpPr/>
          <p:nvPr>
            <p:custDataLst>
              <p:tags r:id="rId45"/>
            </p:custDataLst>
          </p:nvPr>
        </p:nvSpPr>
        <p:spPr bwMode="gray">
          <a:xfrm>
            <a:off x="10260013" y="5624513"/>
            <a:ext cx="303213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t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2FBC7ED-C753-4BD6-BBB7-B8979CE835A8}" type="datetime'''''''1''''''''''''''''''''''''''''''''''''''''5%'''''''">
              <a:rPr lang="pt-BR" altLang="en-US" sz="1200" smtClean="0"/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15%</a:t>
            </a:fld>
            <a:endParaRPr lang="pt-BR" sz="1200" err="1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AC468213-C462-BD27-A3F9-B4FFAE345E40}"/>
              </a:ext>
            </a:extLst>
          </p:cNvPr>
          <p:cNvSpPr/>
          <p:nvPr>
            <p:custDataLst>
              <p:tags r:id="rId46"/>
            </p:custDataLst>
          </p:nvPr>
        </p:nvSpPr>
        <p:spPr bwMode="gray">
          <a:xfrm>
            <a:off x="10869613" y="5624513"/>
            <a:ext cx="303213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t"/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837D6E1-78E4-49E1-BA11-19C204E8BDCB}" type="datetime'''''20''''''''''''''''''''%'''''''''''''''">
              <a:rPr lang="pt-BR" altLang="en-US" sz="1200" smtClean="0"/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20%</a:t>
            </a:fld>
            <a:endParaRPr lang="pt-BR" sz="1200" err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AC6787-8B73-6F24-AFE6-46EE1D033F8B}"/>
              </a:ext>
            </a:extLst>
          </p:cNvPr>
          <p:cNvSpPr/>
          <p:nvPr>
            <p:custDataLst>
              <p:tags r:id="rId47"/>
            </p:custDataLst>
          </p:nvPr>
        </p:nvSpPr>
        <p:spPr bwMode="gray">
          <a:xfrm>
            <a:off x="8215313" y="5483225"/>
            <a:ext cx="211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5A37BCC-5A74-4F89-AAC6-E43D359A2437}" type="datetime'''''7'''',''''''''''''''0''''''''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7,0</a:t>
            </a:fld>
            <a:endParaRPr lang="pt-BR" sz="1200" err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11B2EFF-3082-190E-5F9B-B46C2D1480EA}"/>
              </a:ext>
            </a:extLst>
          </p:cNvPr>
          <p:cNvSpPr/>
          <p:nvPr>
            <p:custDataLst>
              <p:tags r:id="rId48"/>
            </p:custDataLst>
          </p:nvPr>
        </p:nvSpPr>
        <p:spPr bwMode="gray">
          <a:xfrm>
            <a:off x="8215313" y="5235575"/>
            <a:ext cx="211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3407FF7-2381-4BF1-8C6B-490B745C8C41}" type="datetime'''''''''''7'''''''''''''''''''''',''5''''''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7,5</a:t>
            </a:fld>
            <a:endParaRPr lang="pt-BR" sz="1200" err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131B3DD-8E6E-A6D7-58F0-E6B0E007F50D}"/>
              </a:ext>
            </a:extLst>
          </p:cNvPr>
          <p:cNvSpPr/>
          <p:nvPr>
            <p:custDataLst>
              <p:tags r:id="rId49"/>
            </p:custDataLst>
          </p:nvPr>
        </p:nvSpPr>
        <p:spPr bwMode="gray">
          <a:xfrm>
            <a:off x="8215313" y="4987925"/>
            <a:ext cx="211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F680381-A044-443A-9A2B-6BAD9066843D}" type="datetime'''''''''''''''''''8'''''''''''''''''''''',''''''''''''''''0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8,0</a:t>
            </a:fld>
            <a:endParaRPr lang="pt-BR" sz="1200" err="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35F055-A40D-BBAC-3EEA-FE593E96336F}"/>
              </a:ext>
            </a:extLst>
          </p:cNvPr>
          <p:cNvSpPr/>
          <p:nvPr>
            <p:custDataLst>
              <p:tags r:id="rId50"/>
            </p:custDataLst>
          </p:nvPr>
        </p:nvSpPr>
        <p:spPr bwMode="gray">
          <a:xfrm>
            <a:off x="8215313" y="4740275"/>
            <a:ext cx="211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44291FA-203B-4F4A-822B-8AAC4CE58731}" type="datetime'''''''''''''''''''''''''8'''''''''''''',5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8,5</a:t>
            </a:fld>
            <a:endParaRPr lang="pt-BR" sz="1200" err="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D503A66-F84D-1A50-65A9-CD20D9D4C34C}"/>
              </a:ext>
            </a:extLst>
          </p:cNvPr>
          <p:cNvSpPr/>
          <p:nvPr>
            <p:custDataLst>
              <p:tags r:id="rId51"/>
            </p:custDataLst>
          </p:nvPr>
        </p:nvSpPr>
        <p:spPr bwMode="gray">
          <a:xfrm>
            <a:off x="8215313" y="4491038"/>
            <a:ext cx="211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B3F90CA-6CB0-4944-9EE1-EB67142B295D}" type="datetime'''''''''''''''''''''''''''''9,''''''''''''''''''''''''''''0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9,0</a:t>
            </a:fld>
            <a:endParaRPr lang="pt-BR" sz="1200" err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8889AA-3573-6E59-D998-A8E1408830B3}"/>
              </a:ext>
            </a:extLst>
          </p:cNvPr>
          <p:cNvSpPr/>
          <p:nvPr>
            <p:custDataLst>
              <p:tags r:id="rId52"/>
            </p:custDataLst>
          </p:nvPr>
        </p:nvSpPr>
        <p:spPr bwMode="gray">
          <a:xfrm>
            <a:off x="8215313" y="4243388"/>
            <a:ext cx="211138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65A258D-0CF7-4D8C-A19C-584F540B95C2}" type="datetime'''9'''''''''''',''5''''''''''''''''''''''''''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9,5</a:t>
            </a:fld>
            <a:endParaRPr lang="pt-BR" sz="1200" err="1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B5B9DC97-FB7E-E8FF-6632-4DD5D0AE291F}"/>
              </a:ext>
            </a:extLst>
          </p:cNvPr>
          <p:cNvSpPr/>
          <p:nvPr>
            <p:custDataLst>
              <p:tags r:id="rId53"/>
            </p:custDataLst>
          </p:nvPr>
        </p:nvSpPr>
        <p:spPr bwMode="gray">
          <a:xfrm>
            <a:off x="8131175" y="3995738"/>
            <a:ext cx="295275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4A48A3A-5BC2-4FC1-ACA0-CDAF620DFD3B}" type="datetime'''''''''''''''''''''''''''''''''1''0,''''''0'''''''''">
              <a:rPr lang="pt-BR" altLang="en-US" sz="1200" smtClean="0"/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10,0</a:t>
            </a:fld>
            <a:endParaRPr lang="pt-BR" sz="1200" err="1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A2B66B-32C9-8DEA-4F33-6C0E6E223B47}"/>
              </a:ext>
            </a:extLst>
          </p:cNvPr>
          <p:cNvSpPr/>
          <p:nvPr>
            <p:custDataLst>
              <p:tags r:id="rId54"/>
            </p:custDataLst>
          </p:nvPr>
        </p:nvSpPr>
        <p:spPr bwMode="gray">
          <a:xfrm>
            <a:off x="8131175" y="3748088"/>
            <a:ext cx="295275" cy="16510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0D46C02-0BB7-4F7F-87B5-ED5161CE0A94}" type="datetime'''1''''''''''''''''''''''0'''',''''5'''''''''''''''">
              <a:rPr lang="pt-BR" altLang="en-US" sz="1200" smtClean="0">
                <a:effectLst/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10,5</a:t>
            </a:fld>
            <a:endParaRPr lang="pt-BR" sz="1200" err="1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00630C4-85A2-AAC4-3989-0FB0B570C138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 flipH="1">
            <a:off x="11058525" y="5210175"/>
            <a:ext cx="58738" cy="15081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03C3186D-FA20-C847-D3B1-DD400E5C4115}"/>
              </a:ext>
            </a:extLst>
          </p:cNvPr>
          <p:cNvSpPr/>
          <p:nvPr>
            <p:custDataLst>
              <p:tags r:id="rId56"/>
            </p:custDataLst>
          </p:nvPr>
        </p:nvSpPr>
        <p:spPr bwMode="auto">
          <a:xfrm>
            <a:off x="11142663" y="4886325"/>
            <a:ext cx="63500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BE6D41E1-D86F-4CB0-881D-72FC8CA08828}" type="datetime'''''''El''''''''''''a''''''''''st''''. 3'''''''',''5'''''''''">
              <a:rPr lang="pt-BR" altLang="en-US" sz="1200" smtClean="0"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Elast. 3,5</a:t>
            </a:fld>
            <a:endParaRPr lang="pt-BR" sz="1200" err="1"/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0C891758-1204-0585-7231-9ECFC2823D73}"/>
              </a:ext>
            </a:extLst>
          </p:cNvPr>
          <p:cNvSpPr/>
          <p:nvPr>
            <p:custDataLst>
              <p:tags r:id="rId57"/>
            </p:custDataLst>
          </p:nvPr>
        </p:nvSpPr>
        <p:spPr bwMode="auto">
          <a:xfrm>
            <a:off x="11142663" y="5353050"/>
            <a:ext cx="63500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2011C84C-F6D8-441C-9AEA-247F0278265D}" type="datetime'''El''a''s''''''t''.'''''''' ''''''''''2'''',6'">
              <a:rPr lang="pt-BR" altLang="en-US" sz="1200" smtClean="0"/>
              <a:pPr>
                <a:spcBef>
                  <a:spcPct val="0"/>
                </a:spcBef>
                <a:spcAft>
                  <a:spcPct val="0"/>
                </a:spcAft>
              </a:pPr>
              <a:t>Elast. 2,6</a:t>
            </a:fld>
            <a:endParaRPr lang="pt-BR" sz="1200" err="1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30860B50-5C13-BE4F-D952-ADB5BD75C06D}"/>
              </a:ext>
            </a:extLst>
          </p:cNvPr>
          <p:cNvSpPr/>
          <p:nvPr>
            <p:custDataLst>
              <p:tags r:id="rId58"/>
            </p:custDataLst>
          </p:nvPr>
        </p:nvSpPr>
        <p:spPr bwMode="auto">
          <a:xfrm>
            <a:off x="11142663" y="5119688"/>
            <a:ext cx="635000" cy="182563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26E082B1-A003-4D7A-A036-E79E7C5FE273}" type="datetime'El''''''''''''''''a''st''''''.'''' ''2'',''''''''''''''''''8'">
              <a:rPr lang="pt-BR" altLang="en-US" sz="1200" smtClean="0">
                <a:effectLst/>
              </a:rPr>
              <a:pPr>
                <a:spcBef>
                  <a:spcPct val="0"/>
                </a:spcBef>
                <a:spcAft>
                  <a:spcPct val="0"/>
                </a:spcAft>
              </a:pPr>
              <a:t>Elast. 2,8</a:t>
            </a:fld>
            <a:endParaRPr lang="pt-BR" sz="1200" err="1"/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8FDD26FD-875B-844A-7EEA-6AE549152E14}"/>
              </a:ext>
            </a:extLst>
          </p:cNvPr>
          <p:cNvGrpSpPr/>
          <p:nvPr/>
        </p:nvGrpSpPr>
        <p:grpSpPr>
          <a:xfrm>
            <a:off x="8200798" y="944659"/>
            <a:ext cx="3848910" cy="155479"/>
            <a:chOff x="8200798" y="944659"/>
            <a:chExt cx="3848910" cy="155479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B832234-DB1C-5C4F-97C6-B48EEE052A38}"/>
                </a:ext>
              </a:extLst>
            </p:cNvPr>
            <p:cNvCxnSpPr/>
            <p:nvPr/>
          </p:nvCxnSpPr>
          <p:spPr bwMode="gray">
            <a:xfrm>
              <a:off x="8200798" y="1016097"/>
              <a:ext cx="228600" cy="0"/>
            </a:xfrm>
            <a:prstGeom prst="line">
              <a:avLst/>
            </a:prstGeom>
            <a:ln w="12700" cap="rnd" cmpd="sng" algn="ctr">
              <a:solidFill>
                <a:schemeClr val="accent3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F2155D1-293D-BB01-5735-3D8E5777F591}"/>
                </a:ext>
              </a:extLst>
            </p:cNvPr>
            <p:cNvCxnSpPr/>
            <p:nvPr/>
          </p:nvCxnSpPr>
          <p:spPr bwMode="gray">
            <a:xfrm>
              <a:off x="9007707" y="1016097"/>
              <a:ext cx="228600" cy="0"/>
            </a:xfrm>
            <a:prstGeom prst="line">
              <a:avLst/>
            </a:prstGeom>
            <a:ln w="12700" cap="rnd" cmpd="sng" algn="ctr">
              <a:solidFill>
                <a:schemeClr val="accent2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083B27F-9567-280F-64AE-7AC305EA1A4E}"/>
                </a:ext>
              </a:extLst>
            </p:cNvPr>
            <p:cNvCxnSpPr/>
            <p:nvPr/>
          </p:nvCxnSpPr>
          <p:spPr bwMode="gray">
            <a:xfrm>
              <a:off x="10704075" y="1016097"/>
              <a:ext cx="222250" cy="0"/>
            </a:xfrm>
            <a:prstGeom prst="line">
              <a:avLst/>
            </a:prstGeom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64A5B7B-794E-31A4-7695-DA51FF86E51B}"/>
                </a:ext>
              </a:extLst>
            </p:cNvPr>
            <p:cNvSpPr/>
            <p:nvPr/>
          </p:nvSpPr>
          <p:spPr bwMode="auto">
            <a:xfrm>
              <a:off x="8528846" y="944659"/>
              <a:ext cx="379413" cy="152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0" tIns="0" rIns="0" bIns="0"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</a:pPr>
              <a:fld id="{3A527ABB-3475-4CF6-882A-13BEF1F856E8}" type="datetime'j''''''''''''u''''''''''''''''''l''-''a''g''''''''''''''''o'''">
                <a:rPr lang="pt-BR" altLang="en-US" sz="1000" smtClean="0"/>
                <a:pPr>
                  <a:spcBef>
                    <a:spcPct val="0"/>
                  </a:spcBef>
                  <a:spcAft>
                    <a:spcPct val="0"/>
                  </a:spcAft>
                </a:pPr>
                <a:t>jul-ago</a:t>
              </a:fld>
              <a:endParaRPr lang="pt-BR" sz="1000" err="1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C5C4D3C-0841-D5D9-47ED-A8FFF99492A4}"/>
                </a:ext>
              </a:extLst>
            </p:cNvPr>
            <p:cNvSpPr/>
            <p:nvPr/>
          </p:nvSpPr>
          <p:spPr bwMode="auto">
            <a:xfrm>
              <a:off x="9335755" y="944659"/>
              <a:ext cx="420688" cy="152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0" tIns="0" rIns="0" bIns="0"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</a:pPr>
              <a:fld id="{ADD60986-9A30-4840-9920-24535586DCD5}" type="datetime'''''''a''''''''''''''''''g''''o-''''''''''''s''''''et'">
                <a:rPr lang="pt-BR" altLang="en-US" sz="1000" smtClean="0"/>
                <a:pPr>
                  <a:spcBef>
                    <a:spcPct val="0"/>
                  </a:spcBef>
                  <a:spcAft>
                    <a:spcPct val="0"/>
                  </a:spcAft>
                </a:pPr>
                <a:t>ago-set</a:t>
              </a:fld>
              <a:endParaRPr lang="pt-BR" sz="1000" err="1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883B765-B415-D3CB-A1C3-F8DC9A9C9E6F}"/>
                </a:ext>
              </a:extLst>
            </p:cNvPr>
            <p:cNvSpPr/>
            <p:nvPr/>
          </p:nvSpPr>
          <p:spPr bwMode="auto">
            <a:xfrm>
              <a:off x="11025770" y="944659"/>
              <a:ext cx="1023938" cy="152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0" tIns="0" rIns="0" bIns="0"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</a:pPr>
              <a:fld id="{402444F7-3120-45AE-B8A4-FFA30AA8389F}" type="datetime'n''ov-de''z ''(a''do''''''t''ad''''''''''''''''''''''''o'''')'">
                <a:rPr lang="pt-BR" altLang="en-US" sz="1000" smtClean="0"/>
                <a:pPr>
                  <a:spcBef>
                    <a:spcPct val="0"/>
                  </a:spcBef>
                  <a:spcAft>
                    <a:spcPct val="0"/>
                  </a:spcAft>
                </a:pPr>
                <a:t>nov-dez (adotado)</a:t>
              </a:fld>
              <a:endParaRPr lang="pt-BR" sz="1000" err="1"/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8D39796-0818-DCD4-D1D7-E2A968A55CA7}"/>
                </a:ext>
              </a:extLst>
            </p:cNvPr>
            <p:cNvCxnSpPr/>
            <p:nvPr/>
          </p:nvCxnSpPr>
          <p:spPr bwMode="gray">
            <a:xfrm>
              <a:off x="9855891" y="1019176"/>
              <a:ext cx="228600" cy="0"/>
            </a:xfrm>
            <a:prstGeom prst="line">
              <a:avLst/>
            </a:prstGeom>
            <a:ln w="12700" cap="rnd" cmpd="sng" algn="ctr">
              <a:solidFill>
                <a:schemeClr val="accent6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F4FA141-6E2A-4DDA-BDE0-993E0634F8F4}"/>
                </a:ext>
              </a:extLst>
            </p:cNvPr>
            <p:cNvSpPr/>
            <p:nvPr/>
          </p:nvSpPr>
          <p:spPr bwMode="auto">
            <a:xfrm>
              <a:off x="10183939" y="947738"/>
              <a:ext cx="420688" cy="152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4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4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0" tIns="0" rIns="0" bIns="0" rtlCol="0" anchor="ctr"/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pt-BR" altLang="en-US" sz="1000"/>
                <a:t>set-out</a:t>
              </a:r>
              <a:endParaRPr lang="pt-BR" sz="100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DDC5DE99-6AB6-BA3C-EE64-D40C93D6D480}"/>
              </a:ext>
            </a:extLst>
          </p:cNvPr>
          <p:cNvSpPr/>
          <p:nvPr/>
        </p:nvSpPr>
        <p:spPr>
          <a:xfrm>
            <a:off x="12258030" y="0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MS</a:t>
            </a: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290D795D-CBDB-7C47-52E3-47D6E81C9904}"/>
              </a:ext>
            </a:extLst>
          </p:cNvPr>
          <p:cNvGrpSpPr/>
          <p:nvPr/>
        </p:nvGrpSpPr>
        <p:grpSpPr>
          <a:xfrm>
            <a:off x="10236333" y="618129"/>
            <a:ext cx="1720472" cy="212725"/>
            <a:chOff x="7020303" y="285750"/>
            <a:chExt cx="1720472" cy="212366"/>
          </a:xfrm>
        </p:grpSpPr>
        <p:sp>
          <p:nvSpPr>
            <p:cNvPr id="12" name="StickerRectangle">
              <a:extLst>
                <a:ext uri="{FF2B5EF4-FFF2-40B4-BE49-F238E27FC236}">
                  <a16:creationId xmlns:a16="http://schemas.microsoft.com/office/drawing/2014/main" id="{B4260DE9-7178-0754-2CFA-D2F2EDA81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0303" y="285750"/>
              <a:ext cx="1720472" cy="21200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marL="0" marR="0" lvl="0" indent="0" algn="r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E66"/>
                </a:buClr>
                <a:buSzTx/>
                <a:buFontTx/>
                <a:buNone/>
                <a:tabLst/>
                <a:defRPr/>
              </a:pPr>
              <a:r>
                <a:rPr lang="pt-BR" sz="1200" dirty="0">
                  <a:solidFill>
                    <a:srgbClr val="808080"/>
                  </a:solidFill>
                  <a:latin typeface="Arial"/>
                </a:rPr>
                <a:t>EXEMPLO DE CLIENTE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4" name="AutoShape 31">
              <a:extLst>
                <a:ext uri="{FF2B5EF4-FFF2-40B4-BE49-F238E27FC236}">
                  <a16:creationId xmlns:a16="http://schemas.microsoft.com/office/drawing/2014/main" id="{ECA85180-A982-87F7-8EC3-115F3A1EB940}"/>
                </a:ext>
              </a:extLst>
            </p:cNvPr>
            <p:cNvCxnSpPr>
              <a:cxnSpLocks noChangeShapeType="1"/>
              <a:stCxn id="12" idx="2"/>
              <a:endCxn id="12" idx="4"/>
            </p:cNvCxnSpPr>
            <p:nvPr/>
          </p:nvCxnSpPr>
          <p:spPr bwMode="auto">
            <a:xfrm>
              <a:off x="7020303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32">
              <a:extLst>
                <a:ext uri="{FF2B5EF4-FFF2-40B4-BE49-F238E27FC236}">
                  <a16:creationId xmlns:a16="http://schemas.microsoft.com/office/drawing/2014/main" id="{FD28259A-37AF-DB7C-17AF-B5CA68FD254D}"/>
                </a:ext>
              </a:extLst>
            </p:cNvPr>
            <p:cNvCxnSpPr>
              <a:cxnSpLocks noChangeShapeType="1"/>
              <a:stCxn id="12" idx="4"/>
              <a:endCxn id="12" idx="6"/>
            </p:cNvCxnSpPr>
            <p:nvPr/>
          </p:nvCxnSpPr>
          <p:spPr bwMode="auto">
            <a:xfrm>
              <a:off x="7020303" y="497758"/>
              <a:ext cx="1720472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6" name="Graphic 15">
            <a:hlinkClick r:id="" action="ppaction://noaction"/>
            <a:extLst>
              <a:ext uri="{FF2B5EF4-FFF2-40B4-BE49-F238E27FC236}">
                <a16:creationId xmlns:a16="http://schemas.microsoft.com/office/drawing/2014/main" id="{A0F3313C-880B-0E2D-834B-B7EC93D28304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rcRect l="8060" t="12519" r="7740" b="32441"/>
          <a:stretch>
            <a:fillRect/>
          </a:stretch>
        </p:blipFill>
        <p:spPr>
          <a:xfrm>
            <a:off x="11971708" y="0"/>
            <a:ext cx="220292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9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7EBC1989-79E1-89CA-28EC-F2C2BF7890B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28776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EBC1989-79E1-89CA-28EC-F2C2BF789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39DE2D-FDF8-FBFA-0E18-CCCCA24576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/>
              <a:t>Fonte: Mirow &amp; Co.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08DCE4-2D01-A2C6-12EC-D42D44F4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225177"/>
            <a:ext cx="11485488" cy="615553"/>
          </a:xfrm>
        </p:spPr>
        <p:txBody>
          <a:bodyPr vert="horz"/>
          <a:lstStyle/>
          <a:p>
            <a:r>
              <a:rPr lang="pt-BR" dirty="0"/>
              <a:t>Para auxiliar na condução da nova política de preços, foi construído o </a:t>
            </a:r>
            <a:r>
              <a:rPr lang="pt-BR" dirty="0" err="1"/>
              <a:t>Pricing</a:t>
            </a:r>
            <a:r>
              <a:rPr lang="pt-BR" dirty="0"/>
              <a:t> Cockpit que permite monitorar e atualizar a política de preços de forma fácil e ágil</a:t>
            </a:r>
          </a:p>
        </p:txBody>
      </p:sp>
      <p:pic>
        <p:nvPicPr>
          <p:cNvPr id="20" name="Picture 12">
            <a:extLst>
              <a:ext uri="{FF2B5EF4-FFF2-40B4-BE49-F238E27FC236}">
                <a16:creationId xmlns:a16="http://schemas.microsoft.com/office/drawing/2014/main" id="{B857C94A-82C0-44D8-1ECA-AE0D3D6CDBA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935" y="1094136"/>
            <a:ext cx="8373018" cy="5687817"/>
          </a:xfrm>
          <a:prstGeom prst="rect">
            <a:avLst/>
          </a:prstGeom>
        </p:spPr>
      </p:pic>
      <p:grpSp>
        <p:nvGrpSpPr>
          <p:cNvPr id="21" name="Group 78">
            <a:extLst>
              <a:ext uri="{FF2B5EF4-FFF2-40B4-BE49-F238E27FC236}">
                <a16:creationId xmlns:a16="http://schemas.microsoft.com/office/drawing/2014/main" id="{479F10D9-16ED-83FE-533F-B1F2AEFF0581}"/>
              </a:ext>
            </a:extLst>
          </p:cNvPr>
          <p:cNvGrpSpPr/>
          <p:nvPr/>
        </p:nvGrpSpPr>
        <p:grpSpPr>
          <a:xfrm>
            <a:off x="200656" y="1531841"/>
            <a:ext cx="3149663" cy="251795"/>
            <a:chOff x="2106297" y="1609273"/>
            <a:chExt cx="6631302" cy="253829"/>
          </a:xfrm>
        </p:grpSpPr>
        <p:cxnSp>
          <p:nvCxnSpPr>
            <p:cNvPr id="22" name="AutoShape 249">
              <a:extLst>
                <a:ext uri="{FF2B5EF4-FFF2-40B4-BE49-F238E27FC236}">
                  <a16:creationId xmlns:a16="http://schemas.microsoft.com/office/drawing/2014/main" id="{45D44371-0561-01F4-5E48-2E2031585705}"/>
                </a:ext>
              </a:extLst>
            </p:cNvPr>
            <p:cNvCxnSpPr>
              <a:cxnSpLocks noChangeShapeType="1"/>
              <a:stCxn id="23" idx="4"/>
              <a:endCxn id="23" idx="6"/>
            </p:cNvCxnSpPr>
            <p:nvPr/>
          </p:nvCxnSpPr>
          <p:spPr bwMode="auto">
            <a:xfrm>
              <a:off x="2106297" y="1863102"/>
              <a:ext cx="66313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AutoShape 250">
              <a:extLst>
                <a:ext uri="{FF2B5EF4-FFF2-40B4-BE49-F238E27FC236}">
                  <a16:creationId xmlns:a16="http://schemas.microsoft.com/office/drawing/2014/main" id="{87BDBBC7-A147-D6DE-98C7-C15A303CC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297" y="1609273"/>
              <a:ext cx="6631302" cy="25382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36000" anchor="b">
              <a:spAutoFit/>
            </a:bodyPr>
            <a:lstStyle/>
            <a:p>
              <a:pPr lvl="0" defTabSz="914400"/>
              <a:r>
                <a:rPr lang="pt-BR" sz="1400" b="1">
                  <a:solidFill>
                    <a:schemeClr val="tx2"/>
                  </a:solidFill>
                  <a:cs typeface="Arial" pitchFamily="34" charset="0"/>
                </a:rPr>
                <a:t>Funcionalidades</a:t>
              </a:r>
            </a:p>
          </p:txBody>
        </p:sp>
      </p:grpSp>
      <p:grpSp>
        <p:nvGrpSpPr>
          <p:cNvPr id="24" name="Agrupar 9">
            <a:extLst>
              <a:ext uri="{FF2B5EF4-FFF2-40B4-BE49-F238E27FC236}">
                <a16:creationId xmlns:a16="http://schemas.microsoft.com/office/drawing/2014/main" id="{B833E512-6441-1EF7-A9D6-D76C8275B223}"/>
              </a:ext>
            </a:extLst>
          </p:cNvPr>
          <p:cNvGrpSpPr/>
          <p:nvPr/>
        </p:nvGrpSpPr>
        <p:grpSpPr>
          <a:xfrm>
            <a:off x="160833" y="2188040"/>
            <a:ext cx="3655517" cy="648000"/>
            <a:chOff x="160833" y="2188040"/>
            <a:chExt cx="3655517" cy="648000"/>
          </a:xfrm>
        </p:grpSpPr>
        <p:sp>
          <p:nvSpPr>
            <p:cNvPr id="25" name="Freeform 64">
              <a:extLst>
                <a:ext uri="{FF2B5EF4-FFF2-40B4-BE49-F238E27FC236}">
                  <a16:creationId xmlns:a16="http://schemas.microsoft.com/office/drawing/2014/main" id="{B02D1E07-20E2-A64D-1EA1-5A32BD475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50" y="2206040"/>
              <a:ext cx="3060000" cy="612000"/>
            </a:xfrm>
            <a:custGeom>
              <a:avLst/>
              <a:gdLst>
                <a:gd name="T0" fmla="*/ 5658 w 6543"/>
                <a:gd name="T1" fmla="*/ 0 h 1769"/>
                <a:gd name="T2" fmla="*/ 0 w 6543"/>
                <a:gd name="T3" fmla="*/ 0 h 1769"/>
                <a:gd name="T4" fmla="*/ 511 w 6543"/>
                <a:gd name="T5" fmla="*/ 884 h 1769"/>
                <a:gd name="T6" fmla="*/ 0 w 6543"/>
                <a:gd name="T7" fmla="*/ 1768 h 1769"/>
                <a:gd name="T8" fmla="*/ 5658 w 6543"/>
                <a:gd name="T9" fmla="*/ 1768 h 1769"/>
                <a:gd name="T10" fmla="*/ 5658 w 6543"/>
                <a:gd name="T11" fmla="*/ 1768 h 1769"/>
                <a:gd name="T12" fmla="*/ 6542 w 6543"/>
                <a:gd name="T13" fmla="*/ 884 h 1769"/>
                <a:gd name="T14" fmla="*/ 6542 w 6543"/>
                <a:gd name="T15" fmla="*/ 884 h 1769"/>
                <a:gd name="T16" fmla="*/ 6542 w 6543"/>
                <a:gd name="T17" fmla="*/ 884 h 1769"/>
                <a:gd name="T18" fmla="*/ 5658 w 6543"/>
                <a:gd name="T19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43" h="1769">
                  <a:moveTo>
                    <a:pt x="5658" y="0"/>
                  </a:moveTo>
                  <a:lnTo>
                    <a:pt x="0" y="0"/>
                  </a:lnTo>
                  <a:lnTo>
                    <a:pt x="511" y="884"/>
                  </a:lnTo>
                  <a:lnTo>
                    <a:pt x="0" y="1768"/>
                  </a:lnTo>
                  <a:lnTo>
                    <a:pt x="5658" y="1768"/>
                  </a:lnTo>
                  <a:lnTo>
                    <a:pt x="5658" y="1768"/>
                  </a:lnTo>
                  <a:cubicBezTo>
                    <a:pt x="6146" y="1768"/>
                    <a:pt x="6542" y="1372"/>
                    <a:pt x="6542" y="884"/>
                  </a:cubicBezTo>
                  <a:lnTo>
                    <a:pt x="6542" y="884"/>
                  </a:lnTo>
                  <a:lnTo>
                    <a:pt x="6542" y="884"/>
                  </a:lnTo>
                  <a:cubicBezTo>
                    <a:pt x="6542" y="396"/>
                    <a:pt x="6146" y="0"/>
                    <a:pt x="5658" y="0"/>
                  </a:cubicBezTo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anose="00000500000000000000" pitchFamily="2" charset="0"/>
              </a:endParaRPr>
            </a:p>
          </p:txBody>
        </p:sp>
        <p:sp>
          <p:nvSpPr>
            <p:cNvPr id="26" name="Freeform 65">
              <a:extLst>
                <a:ext uri="{FF2B5EF4-FFF2-40B4-BE49-F238E27FC236}">
                  <a16:creationId xmlns:a16="http://schemas.microsoft.com/office/drawing/2014/main" id="{B1E1737F-C35A-3DB1-2F67-C7D5CFE17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33" y="2188040"/>
              <a:ext cx="736979" cy="648000"/>
            </a:xfrm>
            <a:custGeom>
              <a:avLst/>
              <a:gdLst>
                <a:gd name="T0" fmla="*/ 1721 w 2233"/>
                <a:gd name="T1" fmla="*/ 82 h 1933"/>
                <a:gd name="T2" fmla="*/ 1673 w 2233"/>
                <a:gd name="T3" fmla="*/ 0 h 1933"/>
                <a:gd name="T4" fmla="*/ 558 w 2233"/>
                <a:gd name="T5" fmla="*/ 0 h 1933"/>
                <a:gd name="T6" fmla="*/ 0 w 2233"/>
                <a:gd name="T7" fmla="*/ 966 h 1933"/>
                <a:gd name="T8" fmla="*/ 558 w 2233"/>
                <a:gd name="T9" fmla="*/ 1932 h 1933"/>
                <a:gd name="T10" fmla="*/ 1673 w 2233"/>
                <a:gd name="T11" fmla="*/ 1932 h 1933"/>
                <a:gd name="T12" fmla="*/ 1721 w 2233"/>
                <a:gd name="T13" fmla="*/ 1850 h 1933"/>
                <a:gd name="T14" fmla="*/ 2232 w 2233"/>
                <a:gd name="T15" fmla="*/ 966 h 1933"/>
                <a:gd name="T16" fmla="*/ 1721 w 2233"/>
                <a:gd name="T17" fmla="*/ 82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1933">
                  <a:moveTo>
                    <a:pt x="1721" y="82"/>
                  </a:moveTo>
                  <a:lnTo>
                    <a:pt x="1673" y="0"/>
                  </a:lnTo>
                  <a:lnTo>
                    <a:pt x="558" y="0"/>
                  </a:lnTo>
                  <a:lnTo>
                    <a:pt x="0" y="966"/>
                  </a:lnTo>
                  <a:lnTo>
                    <a:pt x="558" y="1932"/>
                  </a:lnTo>
                  <a:lnTo>
                    <a:pt x="1673" y="1932"/>
                  </a:lnTo>
                  <a:lnTo>
                    <a:pt x="1721" y="1850"/>
                  </a:lnTo>
                  <a:lnTo>
                    <a:pt x="2232" y="966"/>
                  </a:lnTo>
                  <a:lnTo>
                    <a:pt x="1721" y="8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anose="00000500000000000000" pitchFamily="2" charset="0"/>
              </a:endParaRPr>
            </a:p>
          </p:txBody>
        </p:sp>
        <p:pic>
          <p:nvPicPr>
            <p:cNvPr id="27" name="Gráfico 49" descr="Gráfico de barras estrutura de tópicos">
              <a:extLst>
                <a:ext uri="{FF2B5EF4-FFF2-40B4-BE49-F238E27FC236}">
                  <a16:creationId xmlns:a16="http://schemas.microsoft.com/office/drawing/2014/main" id="{94BBDAD2-28BF-76BF-3BEB-A9663A05F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0589" y="2262879"/>
              <a:ext cx="490566" cy="490566"/>
            </a:xfrm>
            <a:prstGeom prst="rect">
              <a:avLst/>
            </a:prstGeom>
          </p:spPr>
        </p:pic>
        <p:sp>
          <p:nvSpPr>
            <p:cNvPr id="28" name="Título 2">
              <a:extLst>
                <a:ext uri="{FF2B5EF4-FFF2-40B4-BE49-F238E27FC236}">
                  <a16:creationId xmlns:a16="http://schemas.microsoft.com/office/drawing/2014/main" id="{62C7D46E-877A-65D8-A61F-F9BFDCF72E3C}"/>
                </a:ext>
              </a:extLst>
            </p:cNvPr>
            <p:cNvSpPr txBox="1">
              <a:spLocks/>
            </p:cNvSpPr>
            <p:nvPr/>
          </p:nvSpPr>
          <p:spPr>
            <a:xfrm>
              <a:off x="1242508" y="2333191"/>
              <a:ext cx="1660431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2000" b="1" kern="1200" baseline="0" dirty="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pt-BR" sz="1200"/>
                <a:t>PÁGINA INICIAL</a:t>
              </a:r>
            </a:p>
            <a:p>
              <a:r>
                <a:rPr lang="pt-BR" sz="1200" b="0"/>
                <a:t>Principais KPIs</a:t>
              </a:r>
            </a:p>
          </p:txBody>
        </p:sp>
      </p:grpSp>
      <p:grpSp>
        <p:nvGrpSpPr>
          <p:cNvPr id="29" name="Agrupar 11">
            <a:extLst>
              <a:ext uri="{FF2B5EF4-FFF2-40B4-BE49-F238E27FC236}">
                <a16:creationId xmlns:a16="http://schemas.microsoft.com/office/drawing/2014/main" id="{242170D6-5598-E9E0-1545-83094DAF0A43}"/>
              </a:ext>
            </a:extLst>
          </p:cNvPr>
          <p:cNvGrpSpPr/>
          <p:nvPr/>
        </p:nvGrpSpPr>
        <p:grpSpPr>
          <a:xfrm>
            <a:off x="160833" y="2934710"/>
            <a:ext cx="3655517" cy="648000"/>
            <a:chOff x="160833" y="2934710"/>
            <a:chExt cx="3655517" cy="648000"/>
          </a:xfrm>
        </p:grpSpPr>
        <p:sp>
          <p:nvSpPr>
            <p:cNvPr id="30" name="Freeform 64">
              <a:extLst>
                <a:ext uri="{FF2B5EF4-FFF2-40B4-BE49-F238E27FC236}">
                  <a16:creationId xmlns:a16="http://schemas.microsoft.com/office/drawing/2014/main" id="{6AF0CA0F-039F-09EC-3889-245101BEC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50" y="2952710"/>
              <a:ext cx="3060000" cy="612000"/>
            </a:xfrm>
            <a:custGeom>
              <a:avLst/>
              <a:gdLst>
                <a:gd name="T0" fmla="*/ 5658 w 6543"/>
                <a:gd name="T1" fmla="*/ 0 h 1769"/>
                <a:gd name="T2" fmla="*/ 0 w 6543"/>
                <a:gd name="T3" fmla="*/ 0 h 1769"/>
                <a:gd name="T4" fmla="*/ 511 w 6543"/>
                <a:gd name="T5" fmla="*/ 884 h 1769"/>
                <a:gd name="T6" fmla="*/ 0 w 6543"/>
                <a:gd name="T7" fmla="*/ 1768 h 1769"/>
                <a:gd name="T8" fmla="*/ 5658 w 6543"/>
                <a:gd name="T9" fmla="*/ 1768 h 1769"/>
                <a:gd name="T10" fmla="*/ 5658 w 6543"/>
                <a:gd name="T11" fmla="*/ 1768 h 1769"/>
                <a:gd name="T12" fmla="*/ 6542 w 6543"/>
                <a:gd name="T13" fmla="*/ 884 h 1769"/>
                <a:gd name="T14" fmla="*/ 6542 w 6543"/>
                <a:gd name="T15" fmla="*/ 884 h 1769"/>
                <a:gd name="T16" fmla="*/ 6542 w 6543"/>
                <a:gd name="T17" fmla="*/ 884 h 1769"/>
                <a:gd name="T18" fmla="*/ 5658 w 6543"/>
                <a:gd name="T19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43" h="1769">
                  <a:moveTo>
                    <a:pt x="5658" y="0"/>
                  </a:moveTo>
                  <a:lnTo>
                    <a:pt x="0" y="0"/>
                  </a:lnTo>
                  <a:lnTo>
                    <a:pt x="511" y="884"/>
                  </a:lnTo>
                  <a:lnTo>
                    <a:pt x="0" y="1768"/>
                  </a:lnTo>
                  <a:lnTo>
                    <a:pt x="5658" y="1768"/>
                  </a:lnTo>
                  <a:lnTo>
                    <a:pt x="5658" y="1768"/>
                  </a:lnTo>
                  <a:cubicBezTo>
                    <a:pt x="6146" y="1768"/>
                    <a:pt x="6542" y="1372"/>
                    <a:pt x="6542" y="884"/>
                  </a:cubicBezTo>
                  <a:lnTo>
                    <a:pt x="6542" y="884"/>
                  </a:lnTo>
                  <a:lnTo>
                    <a:pt x="6542" y="884"/>
                  </a:lnTo>
                  <a:cubicBezTo>
                    <a:pt x="6542" y="396"/>
                    <a:pt x="6146" y="0"/>
                    <a:pt x="5658" y="0"/>
                  </a:cubicBezTo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anose="00000500000000000000" pitchFamily="2" charset="0"/>
              </a:endParaRPr>
            </a:p>
          </p:txBody>
        </p:sp>
        <p:sp>
          <p:nvSpPr>
            <p:cNvPr id="31" name="Freeform 65">
              <a:extLst>
                <a:ext uri="{FF2B5EF4-FFF2-40B4-BE49-F238E27FC236}">
                  <a16:creationId xmlns:a16="http://schemas.microsoft.com/office/drawing/2014/main" id="{4E7E942F-5AB3-BD88-859F-ED8E9E966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33" y="2934710"/>
              <a:ext cx="736979" cy="648000"/>
            </a:xfrm>
            <a:custGeom>
              <a:avLst/>
              <a:gdLst>
                <a:gd name="T0" fmla="*/ 1721 w 2233"/>
                <a:gd name="T1" fmla="*/ 82 h 1933"/>
                <a:gd name="T2" fmla="*/ 1673 w 2233"/>
                <a:gd name="T3" fmla="*/ 0 h 1933"/>
                <a:gd name="T4" fmla="*/ 558 w 2233"/>
                <a:gd name="T5" fmla="*/ 0 h 1933"/>
                <a:gd name="T6" fmla="*/ 0 w 2233"/>
                <a:gd name="T7" fmla="*/ 966 h 1933"/>
                <a:gd name="T8" fmla="*/ 558 w 2233"/>
                <a:gd name="T9" fmla="*/ 1932 h 1933"/>
                <a:gd name="T10" fmla="*/ 1673 w 2233"/>
                <a:gd name="T11" fmla="*/ 1932 h 1933"/>
                <a:gd name="T12" fmla="*/ 1721 w 2233"/>
                <a:gd name="T13" fmla="*/ 1850 h 1933"/>
                <a:gd name="T14" fmla="*/ 2232 w 2233"/>
                <a:gd name="T15" fmla="*/ 966 h 1933"/>
                <a:gd name="T16" fmla="*/ 1721 w 2233"/>
                <a:gd name="T17" fmla="*/ 82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1933">
                  <a:moveTo>
                    <a:pt x="1721" y="82"/>
                  </a:moveTo>
                  <a:lnTo>
                    <a:pt x="1673" y="0"/>
                  </a:lnTo>
                  <a:lnTo>
                    <a:pt x="558" y="0"/>
                  </a:lnTo>
                  <a:lnTo>
                    <a:pt x="0" y="966"/>
                  </a:lnTo>
                  <a:lnTo>
                    <a:pt x="558" y="1932"/>
                  </a:lnTo>
                  <a:lnTo>
                    <a:pt x="1673" y="1932"/>
                  </a:lnTo>
                  <a:lnTo>
                    <a:pt x="1721" y="1850"/>
                  </a:lnTo>
                  <a:lnTo>
                    <a:pt x="2232" y="966"/>
                  </a:lnTo>
                  <a:lnTo>
                    <a:pt x="1721" y="8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anose="00000500000000000000" pitchFamily="2" charset="0"/>
              </a:endParaRPr>
            </a:p>
          </p:txBody>
        </p:sp>
        <p:pic>
          <p:nvPicPr>
            <p:cNvPr id="32" name="Gráfico 51" descr="Lupa estrutura de tópicos">
              <a:extLst>
                <a:ext uri="{FF2B5EF4-FFF2-40B4-BE49-F238E27FC236}">
                  <a16:creationId xmlns:a16="http://schemas.microsoft.com/office/drawing/2014/main" id="{194D23A8-676F-FE7B-2755-C7B3AEDE5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1844" y="3031232"/>
              <a:ext cx="454956" cy="454956"/>
            </a:xfrm>
            <a:prstGeom prst="rect">
              <a:avLst/>
            </a:prstGeom>
          </p:spPr>
        </p:pic>
        <p:sp>
          <p:nvSpPr>
            <p:cNvPr id="33" name="Título 2">
              <a:extLst>
                <a:ext uri="{FF2B5EF4-FFF2-40B4-BE49-F238E27FC236}">
                  <a16:creationId xmlns:a16="http://schemas.microsoft.com/office/drawing/2014/main" id="{95581369-0599-0D23-EE2D-067E1963D868}"/>
                </a:ext>
              </a:extLst>
            </p:cNvPr>
            <p:cNvSpPr txBox="1">
              <a:spLocks/>
            </p:cNvSpPr>
            <p:nvPr/>
          </p:nvSpPr>
          <p:spPr>
            <a:xfrm>
              <a:off x="1178133" y="3073991"/>
              <a:ext cx="1724806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2000" b="1" kern="1200" baseline="0" dirty="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pt-BR" sz="1200"/>
                <a:t>MONITORAMENTO</a:t>
              </a:r>
            </a:p>
            <a:p>
              <a:r>
                <a:rPr lang="pt-BR" sz="1200" b="0"/>
                <a:t>Desempenho da política </a:t>
              </a:r>
            </a:p>
          </p:txBody>
        </p:sp>
      </p:grpSp>
      <p:grpSp>
        <p:nvGrpSpPr>
          <p:cNvPr id="34" name="Agrupar 15">
            <a:extLst>
              <a:ext uri="{FF2B5EF4-FFF2-40B4-BE49-F238E27FC236}">
                <a16:creationId xmlns:a16="http://schemas.microsoft.com/office/drawing/2014/main" id="{0F65F998-5978-587A-C23E-2C22D34641F9}"/>
              </a:ext>
            </a:extLst>
          </p:cNvPr>
          <p:cNvGrpSpPr/>
          <p:nvPr/>
        </p:nvGrpSpPr>
        <p:grpSpPr>
          <a:xfrm>
            <a:off x="172067" y="3681380"/>
            <a:ext cx="3655517" cy="648000"/>
            <a:chOff x="172067" y="3681380"/>
            <a:chExt cx="3655517" cy="648000"/>
          </a:xfrm>
        </p:grpSpPr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163F1850-537B-4913-E922-36EF71CFB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584" y="3699380"/>
              <a:ext cx="3060000" cy="612000"/>
            </a:xfrm>
            <a:custGeom>
              <a:avLst/>
              <a:gdLst>
                <a:gd name="T0" fmla="*/ 5658 w 6543"/>
                <a:gd name="T1" fmla="*/ 0 h 1769"/>
                <a:gd name="T2" fmla="*/ 0 w 6543"/>
                <a:gd name="T3" fmla="*/ 0 h 1769"/>
                <a:gd name="T4" fmla="*/ 511 w 6543"/>
                <a:gd name="T5" fmla="*/ 884 h 1769"/>
                <a:gd name="T6" fmla="*/ 0 w 6543"/>
                <a:gd name="T7" fmla="*/ 1768 h 1769"/>
                <a:gd name="T8" fmla="*/ 5658 w 6543"/>
                <a:gd name="T9" fmla="*/ 1768 h 1769"/>
                <a:gd name="T10" fmla="*/ 5658 w 6543"/>
                <a:gd name="T11" fmla="*/ 1768 h 1769"/>
                <a:gd name="T12" fmla="*/ 6542 w 6543"/>
                <a:gd name="T13" fmla="*/ 884 h 1769"/>
                <a:gd name="T14" fmla="*/ 6542 w 6543"/>
                <a:gd name="T15" fmla="*/ 884 h 1769"/>
                <a:gd name="T16" fmla="*/ 6542 w 6543"/>
                <a:gd name="T17" fmla="*/ 884 h 1769"/>
                <a:gd name="T18" fmla="*/ 5658 w 6543"/>
                <a:gd name="T19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43" h="1769">
                  <a:moveTo>
                    <a:pt x="5658" y="0"/>
                  </a:moveTo>
                  <a:lnTo>
                    <a:pt x="0" y="0"/>
                  </a:lnTo>
                  <a:lnTo>
                    <a:pt x="511" y="884"/>
                  </a:lnTo>
                  <a:lnTo>
                    <a:pt x="0" y="1768"/>
                  </a:lnTo>
                  <a:lnTo>
                    <a:pt x="5658" y="1768"/>
                  </a:lnTo>
                  <a:lnTo>
                    <a:pt x="5658" y="1768"/>
                  </a:lnTo>
                  <a:cubicBezTo>
                    <a:pt x="6146" y="1768"/>
                    <a:pt x="6542" y="1372"/>
                    <a:pt x="6542" y="884"/>
                  </a:cubicBezTo>
                  <a:lnTo>
                    <a:pt x="6542" y="884"/>
                  </a:lnTo>
                  <a:lnTo>
                    <a:pt x="6542" y="884"/>
                  </a:lnTo>
                  <a:cubicBezTo>
                    <a:pt x="6542" y="396"/>
                    <a:pt x="6146" y="0"/>
                    <a:pt x="5658" y="0"/>
                  </a:cubicBezTo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anose="00000500000000000000" pitchFamily="2" charset="0"/>
              </a:endParaRPr>
            </a:p>
          </p:txBody>
        </p:sp>
        <p:sp>
          <p:nvSpPr>
            <p:cNvPr id="36" name="Freeform 65">
              <a:extLst>
                <a:ext uri="{FF2B5EF4-FFF2-40B4-BE49-F238E27FC236}">
                  <a16:creationId xmlns:a16="http://schemas.microsoft.com/office/drawing/2014/main" id="{8DAF5221-BFC3-50C9-F806-A5F85683C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67" y="3681380"/>
              <a:ext cx="736979" cy="648000"/>
            </a:xfrm>
            <a:custGeom>
              <a:avLst/>
              <a:gdLst>
                <a:gd name="T0" fmla="*/ 1721 w 2233"/>
                <a:gd name="T1" fmla="*/ 82 h 1933"/>
                <a:gd name="T2" fmla="*/ 1673 w 2233"/>
                <a:gd name="T3" fmla="*/ 0 h 1933"/>
                <a:gd name="T4" fmla="*/ 558 w 2233"/>
                <a:gd name="T5" fmla="*/ 0 h 1933"/>
                <a:gd name="T6" fmla="*/ 0 w 2233"/>
                <a:gd name="T7" fmla="*/ 966 h 1933"/>
                <a:gd name="T8" fmla="*/ 558 w 2233"/>
                <a:gd name="T9" fmla="*/ 1932 h 1933"/>
                <a:gd name="T10" fmla="*/ 1673 w 2233"/>
                <a:gd name="T11" fmla="*/ 1932 h 1933"/>
                <a:gd name="T12" fmla="*/ 1721 w 2233"/>
                <a:gd name="T13" fmla="*/ 1850 h 1933"/>
                <a:gd name="T14" fmla="*/ 2232 w 2233"/>
                <a:gd name="T15" fmla="*/ 966 h 1933"/>
                <a:gd name="T16" fmla="*/ 1721 w 2233"/>
                <a:gd name="T17" fmla="*/ 82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1933">
                  <a:moveTo>
                    <a:pt x="1721" y="82"/>
                  </a:moveTo>
                  <a:lnTo>
                    <a:pt x="1673" y="0"/>
                  </a:lnTo>
                  <a:lnTo>
                    <a:pt x="558" y="0"/>
                  </a:lnTo>
                  <a:lnTo>
                    <a:pt x="0" y="966"/>
                  </a:lnTo>
                  <a:lnTo>
                    <a:pt x="558" y="1932"/>
                  </a:lnTo>
                  <a:lnTo>
                    <a:pt x="1673" y="1932"/>
                  </a:lnTo>
                  <a:lnTo>
                    <a:pt x="1721" y="1850"/>
                  </a:lnTo>
                  <a:lnTo>
                    <a:pt x="2232" y="966"/>
                  </a:lnTo>
                  <a:lnTo>
                    <a:pt x="1721" y="8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anose="00000500000000000000" pitchFamily="2" charset="0"/>
              </a:endParaRPr>
            </a:p>
          </p:txBody>
        </p:sp>
        <p:sp>
          <p:nvSpPr>
            <p:cNvPr id="37" name="Título 2">
              <a:extLst>
                <a:ext uri="{FF2B5EF4-FFF2-40B4-BE49-F238E27FC236}">
                  <a16:creationId xmlns:a16="http://schemas.microsoft.com/office/drawing/2014/main" id="{0B31B675-BB99-989F-55F0-6574536FAD95}"/>
                </a:ext>
              </a:extLst>
            </p:cNvPr>
            <p:cNvSpPr txBox="1">
              <a:spLocks/>
            </p:cNvSpPr>
            <p:nvPr/>
          </p:nvSpPr>
          <p:spPr>
            <a:xfrm>
              <a:off x="1161224" y="3828857"/>
              <a:ext cx="2059463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2000" b="1" kern="1200" baseline="0" dirty="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pt-BR" sz="1200"/>
                <a:t>SIMULAÇÃO</a:t>
              </a:r>
            </a:p>
            <a:p>
              <a:r>
                <a:rPr lang="pt-BR" sz="1200" b="0"/>
                <a:t>Simulação de novos preços</a:t>
              </a:r>
            </a:p>
          </p:txBody>
        </p:sp>
        <p:pic>
          <p:nvPicPr>
            <p:cNvPr id="38" name="Gráfico 55" descr="Tendência ascendente estrutura de tópicos">
              <a:extLst>
                <a:ext uri="{FF2B5EF4-FFF2-40B4-BE49-F238E27FC236}">
                  <a16:creationId xmlns:a16="http://schemas.microsoft.com/office/drawing/2014/main" id="{463C31B7-3582-DA5B-5F9C-68D826AB2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4176" y="3770072"/>
              <a:ext cx="492760" cy="492760"/>
            </a:xfrm>
            <a:prstGeom prst="rect">
              <a:avLst/>
            </a:prstGeom>
          </p:spPr>
        </p:pic>
      </p:grpSp>
      <p:grpSp>
        <p:nvGrpSpPr>
          <p:cNvPr id="39" name="Agrupar 17">
            <a:extLst>
              <a:ext uri="{FF2B5EF4-FFF2-40B4-BE49-F238E27FC236}">
                <a16:creationId xmlns:a16="http://schemas.microsoft.com/office/drawing/2014/main" id="{F04709AD-046A-B693-6C22-4699167209EB}"/>
              </a:ext>
            </a:extLst>
          </p:cNvPr>
          <p:cNvGrpSpPr/>
          <p:nvPr/>
        </p:nvGrpSpPr>
        <p:grpSpPr>
          <a:xfrm>
            <a:off x="172067" y="4428050"/>
            <a:ext cx="3655517" cy="648000"/>
            <a:chOff x="172067" y="4428050"/>
            <a:chExt cx="3655517" cy="648000"/>
          </a:xfrm>
        </p:grpSpPr>
        <p:sp>
          <p:nvSpPr>
            <p:cNvPr id="40" name="Freeform 64">
              <a:extLst>
                <a:ext uri="{FF2B5EF4-FFF2-40B4-BE49-F238E27FC236}">
                  <a16:creationId xmlns:a16="http://schemas.microsoft.com/office/drawing/2014/main" id="{907E89C6-E508-A473-FB91-84A710F19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584" y="4446050"/>
              <a:ext cx="3060000" cy="612000"/>
            </a:xfrm>
            <a:custGeom>
              <a:avLst/>
              <a:gdLst>
                <a:gd name="T0" fmla="*/ 5658 w 6543"/>
                <a:gd name="T1" fmla="*/ 0 h 1769"/>
                <a:gd name="T2" fmla="*/ 0 w 6543"/>
                <a:gd name="T3" fmla="*/ 0 h 1769"/>
                <a:gd name="T4" fmla="*/ 511 w 6543"/>
                <a:gd name="T5" fmla="*/ 884 h 1769"/>
                <a:gd name="T6" fmla="*/ 0 w 6543"/>
                <a:gd name="T7" fmla="*/ 1768 h 1769"/>
                <a:gd name="T8" fmla="*/ 5658 w 6543"/>
                <a:gd name="T9" fmla="*/ 1768 h 1769"/>
                <a:gd name="T10" fmla="*/ 5658 w 6543"/>
                <a:gd name="T11" fmla="*/ 1768 h 1769"/>
                <a:gd name="T12" fmla="*/ 6542 w 6543"/>
                <a:gd name="T13" fmla="*/ 884 h 1769"/>
                <a:gd name="T14" fmla="*/ 6542 w 6543"/>
                <a:gd name="T15" fmla="*/ 884 h 1769"/>
                <a:gd name="T16" fmla="*/ 6542 w 6543"/>
                <a:gd name="T17" fmla="*/ 884 h 1769"/>
                <a:gd name="T18" fmla="*/ 5658 w 6543"/>
                <a:gd name="T19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43" h="1769">
                  <a:moveTo>
                    <a:pt x="5658" y="0"/>
                  </a:moveTo>
                  <a:lnTo>
                    <a:pt x="0" y="0"/>
                  </a:lnTo>
                  <a:lnTo>
                    <a:pt x="511" y="884"/>
                  </a:lnTo>
                  <a:lnTo>
                    <a:pt x="0" y="1768"/>
                  </a:lnTo>
                  <a:lnTo>
                    <a:pt x="5658" y="1768"/>
                  </a:lnTo>
                  <a:lnTo>
                    <a:pt x="5658" y="1768"/>
                  </a:lnTo>
                  <a:cubicBezTo>
                    <a:pt x="6146" y="1768"/>
                    <a:pt x="6542" y="1372"/>
                    <a:pt x="6542" y="884"/>
                  </a:cubicBezTo>
                  <a:lnTo>
                    <a:pt x="6542" y="884"/>
                  </a:lnTo>
                  <a:lnTo>
                    <a:pt x="6542" y="884"/>
                  </a:lnTo>
                  <a:cubicBezTo>
                    <a:pt x="6542" y="396"/>
                    <a:pt x="6146" y="0"/>
                    <a:pt x="5658" y="0"/>
                  </a:cubicBezTo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anose="00000500000000000000" pitchFamily="2" charset="0"/>
              </a:endParaRPr>
            </a:p>
          </p:txBody>
        </p:sp>
        <p:sp>
          <p:nvSpPr>
            <p:cNvPr id="41" name="Freeform 65">
              <a:extLst>
                <a:ext uri="{FF2B5EF4-FFF2-40B4-BE49-F238E27FC236}">
                  <a16:creationId xmlns:a16="http://schemas.microsoft.com/office/drawing/2014/main" id="{753A429B-7EFC-A964-7154-F344AD9DF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67" y="4428050"/>
              <a:ext cx="736979" cy="648000"/>
            </a:xfrm>
            <a:custGeom>
              <a:avLst/>
              <a:gdLst>
                <a:gd name="T0" fmla="*/ 1721 w 2233"/>
                <a:gd name="T1" fmla="*/ 82 h 1933"/>
                <a:gd name="T2" fmla="*/ 1673 w 2233"/>
                <a:gd name="T3" fmla="*/ 0 h 1933"/>
                <a:gd name="T4" fmla="*/ 558 w 2233"/>
                <a:gd name="T5" fmla="*/ 0 h 1933"/>
                <a:gd name="T6" fmla="*/ 0 w 2233"/>
                <a:gd name="T7" fmla="*/ 966 h 1933"/>
                <a:gd name="T8" fmla="*/ 558 w 2233"/>
                <a:gd name="T9" fmla="*/ 1932 h 1933"/>
                <a:gd name="T10" fmla="*/ 1673 w 2233"/>
                <a:gd name="T11" fmla="*/ 1932 h 1933"/>
                <a:gd name="T12" fmla="*/ 1721 w 2233"/>
                <a:gd name="T13" fmla="*/ 1850 h 1933"/>
                <a:gd name="T14" fmla="*/ 2232 w 2233"/>
                <a:gd name="T15" fmla="*/ 966 h 1933"/>
                <a:gd name="T16" fmla="*/ 1721 w 2233"/>
                <a:gd name="T17" fmla="*/ 82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1933">
                  <a:moveTo>
                    <a:pt x="1721" y="82"/>
                  </a:moveTo>
                  <a:lnTo>
                    <a:pt x="1673" y="0"/>
                  </a:lnTo>
                  <a:lnTo>
                    <a:pt x="558" y="0"/>
                  </a:lnTo>
                  <a:lnTo>
                    <a:pt x="0" y="966"/>
                  </a:lnTo>
                  <a:lnTo>
                    <a:pt x="558" y="1932"/>
                  </a:lnTo>
                  <a:lnTo>
                    <a:pt x="1673" y="1932"/>
                  </a:lnTo>
                  <a:lnTo>
                    <a:pt x="1721" y="1850"/>
                  </a:lnTo>
                  <a:lnTo>
                    <a:pt x="2232" y="966"/>
                  </a:lnTo>
                  <a:lnTo>
                    <a:pt x="1721" y="8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anose="00000500000000000000" pitchFamily="2" charset="0"/>
              </a:endParaRPr>
            </a:p>
          </p:txBody>
        </p:sp>
        <p:pic>
          <p:nvPicPr>
            <p:cNvPr id="42" name="Gráfico 56" descr="Baú de tesouro estrutura de tópicos">
              <a:extLst>
                <a:ext uri="{FF2B5EF4-FFF2-40B4-BE49-F238E27FC236}">
                  <a16:creationId xmlns:a16="http://schemas.microsoft.com/office/drawing/2014/main" id="{8BE3C526-968C-5E40-1D53-6987F45D1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5904" y="4530244"/>
              <a:ext cx="460872" cy="460872"/>
            </a:xfrm>
            <a:prstGeom prst="rect">
              <a:avLst/>
            </a:prstGeom>
          </p:spPr>
        </p:pic>
        <p:sp>
          <p:nvSpPr>
            <p:cNvPr id="43" name="Título 2">
              <a:extLst>
                <a:ext uri="{FF2B5EF4-FFF2-40B4-BE49-F238E27FC236}">
                  <a16:creationId xmlns:a16="http://schemas.microsoft.com/office/drawing/2014/main" id="{6B402485-B14E-9713-5946-8CBBA0F73ABE}"/>
                </a:ext>
              </a:extLst>
            </p:cNvPr>
            <p:cNvSpPr txBox="1">
              <a:spLocks/>
            </p:cNvSpPr>
            <p:nvPr/>
          </p:nvSpPr>
          <p:spPr>
            <a:xfrm>
              <a:off x="1161224" y="4566538"/>
              <a:ext cx="2059463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2000" b="1" kern="1200" baseline="0" dirty="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pt-BR" sz="1200" i="1"/>
                <a:t>REBATE</a:t>
              </a:r>
            </a:p>
            <a:p>
              <a:r>
                <a:rPr lang="pt-BR" sz="1200" b="0"/>
                <a:t>Automação pedidos de </a:t>
              </a:r>
              <a:r>
                <a:rPr lang="pt-BR" sz="1200" b="0" i="1"/>
                <a:t>rebate</a:t>
              </a:r>
            </a:p>
          </p:txBody>
        </p:sp>
      </p:grpSp>
      <p:grpSp>
        <p:nvGrpSpPr>
          <p:cNvPr id="44" name="Agrupar 16">
            <a:extLst>
              <a:ext uri="{FF2B5EF4-FFF2-40B4-BE49-F238E27FC236}">
                <a16:creationId xmlns:a16="http://schemas.microsoft.com/office/drawing/2014/main" id="{93FDD64A-E92B-98DC-F20E-F6B7EC7A8231}"/>
              </a:ext>
            </a:extLst>
          </p:cNvPr>
          <p:cNvGrpSpPr/>
          <p:nvPr/>
        </p:nvGrpSpPr>
        <p:grpSpPr>
          <a:xfrm>
            <a:off x="160833" y="5174721"/>
            <a:ext cx="3655517" cy="648000"/>
            <a:chOff x="160833" y="5174721"/>
            <a:chExt cx="3655517" cy="648000"/>
          </a:xfrm>
        </p:grpSpPr>
        <p:sp>
          <p:nvSpPr>
            <p:cNvPr id="45" name="Freeform 64">
              <a:extLst>
                <a:ext uri="{FF2B5EF4-FFF2-40B4-BE49-F238E27FC236}">
                  <a16:creationId xmlns:a16="http://schemas.microsoft.com/office/drawing/2014/main" id="{C853E2EF-3D7C-3681-E4A4-CDE94A6EF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50" y="5192721"/>
              <a:ext cx="3060000" cy="612000"/>
            </a:xfrm>
            <a:custGeom>
              <a:avLst/>
              <a:gdLst>
                <a:gd name="T0" fmla="*/ 5658 w 6543"/>
                <a:gd name="T1" fmla="*/ 0 h 1769"/>
                <a:gd name="T2" fmla="*/ 0 w 6543"/>
                <a:gd name="T3" fmla="*/ 0 h 1769"/>
                <a:gd name="T4" fmla="*/ 511 w 6543"/>
                <a:gd name="T5" fmla="*/ 884 h 1769"/>
                <a:gd name="T6" fmla="*/ 0 w 6543"/>
                <a:gd name="T7" fmla="*/ 1768 h 1769"/>
                <a:gd name="T8" fmla="*/ 5658 w 6543"/>
                <a:gd name="T9" fmla="*/ 1768 h 1769"/>
                <a:gd name="T10" fmla="*/ 5658 w 6543"/>
                <a:gd name="T11" fmla="*/ 1768 h 1769"/>
                <a:gd name="T12" fmla="*/ 6542 w 6543"/>
                <a:gd name="T13" fmla="*/ 884 h 1769"/>
                <a:gd name="T14" fmla="*/ 6542 w 6543"/>
                <a:gd name="T15" fmla="*/ 884 h 1769"/>
                <a:gd name="T16" fmla="*/ 6542 w 6543"/>
                <a:gd name="T17" fmla="*/ 884 h 1769"/>
                <a:gd name="T18" fmla="*/ 5658 w 6543"/>
                <a:gd name="T19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43" h="1769">
                  <a:moveTo>
                    <a:pt x="5658" y="0"/>
                  </a:moveTo>
                  <a:lnTo>
                    <a:pt x="0" y="0"/>
                  </a:lnTo>
                  <a:lnTo>
                    <a:pt x="511" y="884"/>
                  </a:lnTo>
                  <a:lnTo>
                    <a:pt x="0" y="1768"/>
                  </a:lnTo>
                  <a:lnTo>
                    <a:pt x="5658" y="1768"/>
                  </a:lnTo>
                  <a:lnTo>
                    <a:pt x="5658" y="1768"/>
                  </a:lnTo>
                  <a:cubicBezTo>
                    <a:pt x="6146" y="1768"/>
                    <a:pt x="6542" y="1372"/>
                    <a:pt x="6542" y="884"/>
                  </a:cubicBezTo>
                  <a:lnTo>
                    <a:pt x="6542" y="884"/>
                  </a:lnTo>
                  <a:lnTo>
                    <a:pt x="6542" y="884"/>
                  </a:lnTo>
                  <a:cubicBezTo>
                    <a:pt x="6542" y="396"/>
                    <a:pt x="6146" y="0"/>
                    <a:pt x="5658" y="0"/>
                  </a:cubicBezTo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anose="00000500000000000000" pitchFamily="2" charset="0"/>
              </a:endParaRPr>
            </a:p>
          </p:txBody>
        </p:sp>
        <p:sp>
          <p:nvSpPr>
            <p:cNvPr id="46" name="Freeform 65">
              <a:extLst>
                <a:ext uri="{FF2B5EF4-FFF2-40B4-BE49-F238E27FC236}">
                  <a16:creationId xmlns:a16="http://schemas.microsoft.com/office/drawing/2014/main" id="{A1E15202-79A8-2A12-6BA7-7837E7820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33" y="5174721"/>
              <a:ext cx="736979" cy="648000"/>
            </a:xfrm>
            <a:custGeom>
              <a:avLst/>
              <a:gdLst>
                <a:gd name="T0" fmla="*/ 1721 w 2233"/>
                <a:gd name="T1" fmla="*/ 82 h 1933"/>
                <a:gd name="T2" fmla="*/ 1673 w 2233"/>
                <a:gd name="T3" fmla="*/ 0 h 1933"/>
                <a:gd name="T4" fmla="*/ 558 w 2233"/>
                <a:gd name="T5" fmla="*/ 0 h 1933"/>
                <a:gd name="T6" fmla="*/ 0 w 2233"/>
                <a:gd name="T7" fmla="*/ 966 h 1933"/>
                <a:gd name="T8" fmla="*/ 558 w 2233"/>
                <a:gd name="T9" fmla="*/ 1932 h 1933"/>
                <a:gd name="T10" fmla="*/ 1673 w 2233"/>
                <a:gd name="T11" fmla="*/ 1932 h 1933"/>
                <a:gd name="T12" fmla="*/ 1721 w 2233"/>
                <a:gd name="T13" fmla="*/ 1850 h 1933"/>
                <a:gd name="T14" fmla="*/ 2232 w 2233"/>
                <a:gd name="T15" fmla="*/ 966 h 1933"/>
                <a:gd name="T16" fmla="*/ 1721 w 2233"/>
                <a:gd name="T17" fmla="*/ 82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1933">
                  <a:moveTo>
                    <a:pt x="1721" y="82"/>
                  </a:moveTo>
                  <a:lnTo>
                    <a:pt x="1673" y="0"/>
                  </a:lnTo>
                  <a:lnTo>
                    <a:pt x="558" y="0"/>
                  </a:lnTo>
                  <a:lnTo>
                    <a:pt x="0" y="966"/>
                  </a:lnTo>
                  <a:lnTo>
                    <a:pt x="558" y="1932"/>
                  </a:lnTo>
                  <a:lnTo>
                    <a:pt x="1673" y="1932"/>
                  </a:lnTo>
                  <a:lnTo>
                    <a:pt x="1721" y="1850"/>
                  </a:lnTo>
                  <a:lnTo>
                    <a:pt x="2232" y="966"/>
                  </a:lnTo>
                  <a:lnTo>
                    <a:pt x="1721" y="82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anose="00000500000000000000" pitchFamily="2" charset="0"/>
              </a:endParaRPr>
            </a:p>
          </p:txBody>
        </p:sp>
        <p:pic>
          <p:nvPicPr>
            <p:cNvPr id="47" name="Gráfico 58" descr="Mundo estrutura de tópicos">
              <a:extLst>
                <a:ext uri="{FF2B5EF4-FFF2-40B4-BE49-F238E27FC236}">
                  <a16:creationId xmlns:a16="http://schemas.microsoft.com/office/drawing/2014/main" id="{3A41B86E-667F-8070-E8D5-ED9E7E46A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9566" y="5265700"/>
              <a:ext cx="469400" cy="469400"/>
            </a:xfrm>
            <a:prstGeom prst="rect">
              <a:avLst/>
            </a:prstGeom>
          </p:spPr>
        </p:pic>
        <p:sp>
          <p:nvSpPr>
            <p:cNvPr id="48" name="Título 2">
              <a:extLst>
                <a:ext uri="{FF2B5EF4-FFF2-40B4-BE49-F238E27FC236}">
                  <a16:creationId xmlns:a16="http://schemas.microsoft.com/office/drawing/2014/main" id="{5BB7142B-A90F-A1E8-AE11-381C77407C55}"/>
                </a:ext>
              </a:extLst>
            </p:cNvPr>
            <p:cNvSpPr txBox="1">
              <a:spLocks/>
            </p:cNvSpPr>
            <p:nvPr/>
          </p:nvSpPr>
          <p:spPr>
            <a:xfrm>
              <a:off x="1161223" y="5306350"/>
              <a:ext cx="2484000" cy="369332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2000" b="1" kern="1200" baseline="0" dirty="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pt-BR" sz="1200" i="1"/>
                <a:t>WEB SCRAPER</a:t>
              </a:r>
            </a:p>
            <a:p>
              <a:r>
                <a:rPr lang="pt-BR" sz="1200" b="0"/>
                <a:t>Evolução de preços da concorrência</a:t>
              </a:r>
            </a:p>
          </p:txBody>
        </p:sp>
      </p:grpSp>
      <p:grpSp>
        <p:nvGrpSpPr>
          <p:cNvPr id="49" name="Group 78">
            <a:extLst>
              <a:ext uri="{FF2B5EF4-FFF2-40B4-BE49-F238E27FC236}">
                <a16:creationId xmlns:a16="http://schemas.microsoft.com/office/drawing/2014/main" id="{CFED5F38-8089-0B5B-F55B-3F5666B3B201}"/>
              </a:ext>
            </a:extLst>
          </p:cNvPr>
          <p:cNvGrpSpPr/>
          <p:nvPr/>
        </p:nvGrpSpPr>
        <p:grpSpPr>
          <a:xfrm>
            <a:off x="8921538" y="1533255"/>
            <a:ext cx="3042920" cy="251795"/>
            <a:chOff x="2106297" y="1610901"/>
            <a:chExt cx="6631302" cy="252201"/>
          </a:xfrm>
        </p:grpSpPr>
        <p:cxnSp>
          <p:nvCxnSpPr>
            <p:cNvPr id="50" name="AutoShape 249">
              <a:extLst>
                <a:ext uri="{FF2B5EF4-FFF2-40B4-BE49-F238E27FC236}">
                  <a16:creationId xmlns:a16="http://schemas.microsoft.com/office/drawing/2014/main" id="{7887BE96-1A58-CE14-9904-9F7FE3F8FD0E}"/>
                </a:ext>
              </a:extLst>
            </p:cNvPr>
            <p:cNvCxnSpPr>
              <a:cxnSpLocks noChangeShapeType="1"/>
              <a:stCxn id="51" idx="4"/>
              <a:endCxn id="51" idx="6"/>
            </p:cNvCxnSpPr>
            <p:nvPr/>
          </p:nvCxnSpPr>
          <p:spPr bwMode="auto">
            <a:xfrm>
              <a:off x="2106297" y="1863102"/>
              <a:ext cx="663130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AutoShape 250">
              <a:extLst>
                <a:ext uri="{FF2B5EF4-FFF2-40B4-BE49-F238E27FC236}">
                  <a16:creationId xmlns:a16="http://schemas.microsoft.com/office/drawing/2014/main" id="{15AEF231-85AA-96F7-DFFB-537356FB4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297" y="1610901"/>
              <a:ext cx="6631302" cy="25220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36000" anchor="b">
              <a:spAutoFit/>
            </a:bodyPr>
            <a:lstStyle/>
            <a:p>
              <a:pPr lvl="0" defTabSz="914400"/>
              <a:r>
                <a:rPr lang="pt-BR" sz="1400" b="1" i="1" err="1">
                  <a:solidFill>
                    <a:schemeClr val="tx2"/>
                  </a:solidFill>
                  <a:cs typeface="Arial" pitchFamily="34" charset="0"/>
                </a:rPr>
                <a:t>Support</a:t>
              </a:r>
              <a:r>
                <a:rPr lang="pt-BR" sz="1400" b="1" i="1">
                  <a:solidFill>
                    <a:schemeClr val="tx2"/>
                  </a:solidFill>
                  <a:cs typeface="Arial" pitchFamily="34" charset="0"/>
                </a:rPr>
                <a:t> / Admin management</a:t>
              </a:r>
            </a:p>
          </p:txBody>
        </p:sp>
      </p:grpSp>
      <p:grpSp>
        <p:nvGrpSpPr>
          <p:cNvPr id="52" name="Agrupar 88">
            <a:extLst>
              <a:ext uri="{FF2B5EF4-FFF2-40B4-BE49-F238E27FC236}">
                <a16:creationId xmlns:a16="http://schemas.microsoft.com/office/drawing/2014/main" id="{58ED1B0D-2A57-B5A4-23BF-9251B11A07CB}"/>
              </a:ext>
            </a:extLst>
          </p:cNvPr>
          <p:cNvGrpSpPr/>
          <p:nvPr/>
        </p:nvGrpSpPr>
        <p:grpSpPr>
          <a:xfrm>
            <a:off x="8801824" y="3308045"/>
            <a:ext cx="3178253" cy="648000"/>
            <a:chOff x="8801824" y="2244044"/>
            <a:chExt cx="3178253" cy="648000"/>
          </a:xfrm>
        </p:grpSpPr>
        <p:grpSp>
          <p:nvGrpSpPr>
            <p:cNvPr id="53" name="Agrupar 68">
              <a:extLst>
                <a:ext uri="{FF2B5EF4-FFF2-40B4-BE49-F238E27FC236}">
                  <a16:creationId xmlns:a16="http://schemas.microsoft.com/office/drawing/2014/main" id="{EE0B3977-EFD4-563D-D354-CFA4307F71D9}"/>
                </a:ext>
              </a:extLst>
            </p:cNvPr>
            <p:cNvGrpSpPr/>
            <p:nvPr/>
          </p:nvGrpSpPr>
          <p:grpSpPr>
            <a:xfrm>
              <a:off x="8801824" y="2244044"/>
              <a:ext cx="3178253" cy="648000"/>
              <a:chOff x="160833" y="2188040"/>
              <a:chExt cx="3178253" cy="648000"/>
            </a:xfrm>
          </p:grpSpPr>
          <p:sp>
            <p:nvSpPr>
              <p:cNvPr id="58" name="Freeform 64">
                <a:extLst>
                  <a:ext uri="{FF2B5EF4-FFF2-40B4-BE49-F238E27FC236}">
                    <a16:creationId xmlns:a16="http://schemas.microsoft.com/office/drawing/2014/main" id="{0D30A5D1-D74F-CA0E-680A-95CED3CD2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351" y="2206040"/>
                <a:ext cx="2582735" cy="612000"/>
              </a:xfrm>
              <a:custGeom>
                <a:avLst/>
                <a:gdLst>
                  <a:gd name="T0" fmla="*/ 5658 w 6543"/>
                  <a:gd name="T1" fmla="*/ 0 h 1769"/>
                  <a:gd name="T2" fmla="*/ 0 w 6543"/>
                  <a:gd name="T3" fmla="*/ 0 h 1769"/>
                  <a:gd name="T4" fmla="*/ 511 w 6543"/>
                  <a:gd name="T5" fmla="*/ 884 h 1769"/>
                  <a:gd name="T6" fmla="*/ 0 w 6543"/>
                  <a:gd name="T7" fmla="*/ 1768 h 1769"/>
                  <a:gd name="T8" fmla="*/ 5658 w 6543"/>
                  <a:gd name="T9" fmla="*/ 1768 h 1769"/>
                  <a:gd name="T10" fmla="*/ 5658 w 6543"/>
                  <a:gd name="T11" fmla="*/ 1768 h 1769"/>
                  <a:gd name="T12" fmla="*/ 6542 w 6543"/>
                  <a:gd name="T13" fmla="*/ 884 h 1769"/>
                  <a:gd name="T14" fmla="*/ 6542 w 6543"/>
                  <a:gd name="T15" fmla="*/ 884 h 1769"/>
                  <a:gd name="T16" fmla="*/ 6542 w 6543"/>
                  <a:gd name="T17" fmla="*/ 884 h 1769"/>
                  <a:gd name="T18" fmla="*/ 5658 w 6543"/>
                  <a:gd name="T19" fmla="*/ 0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43" h="1769">
                    <a:moveTo>
                      <a:pt x="5658" y="0"/>
                    </a:moveTo>
                    <a:lnTo>
                      <a:pt x="0" y="0"/>
                    </a:lnTo>
                    <a:lnTo>
                      <a:pt x="511" y="884"/>
                    </a:lnTo>
                    <a:lnTo>
                      <a:pt x="0" y="1768"/>
                    </a:lnTo>
                    <a:lnTo>
                      <a:pt x="5658" y="1768"/>
                    </a:lnTo>
                    <a:lnTo>
                      <a:pt x="5658" y="1768"/>
                    </a:lnTo>
                    <a:cubicBezTo>
                      <a:pt x="6146" y="1768"/>
                      <a:pt x="6542" y="1372"/>
                      <a:pt x="6542" y="884"/>
                    </a:cubicBezTo>
                    <a:lnTo>
                      <a:pt x="6542" y="884"/>
                    </a:lnTo>
                    <a:lnTo>
                      <a:pt x="6542" y="884"/>
                    </a:lnTo>
                    <a:cubicBezTo>
                      <a:pt x="6542" y="396"/>
                      <a:pt x="6146" y="0"/>
                      <a:pt x="5658" y="0"/>
                    </a:cubicBezTo>
                  </a:path>
                </a:pathLst>
              </a:custGeom>
              <a:solidFill>
                <a:schemeClr val="accent6">
                  <a:alpha val="2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anose="00000500000000000000" pitchFamily="2" charset="0"/>
                </a:endParaRPr>
              </a:p>
            </p:txBody>
          </p:sp>
          <p:sp>
            <p:nvSpPr>
              <p:cNvPr id="59" name="Freeform 65">
                <a:extLst>
                  <a:ext uri="{FF2B5EF4-FFF2-40B4-BE49-F238E27FC236}">
                    <a16:creationId xmlns:a16="http://schemas.microsoft.com/office/drawing/2014/main" id="{560AD9A7-2325-7207-572E-A26CD18D0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33" y="2188040"/>
                <a:ext cx="736979" cy="648000"/>
              </a:xfrm>
              <a:custGeom>
                <a:avLst/>
                <a:gdLst>
                  <a:gd name="T0" fmla="*/ 1721 w 2233"/>
                  <a:gd name="T1" fmla="*/ 82 h 1933"/>
                  <a:gd name="T2" fmla="*/ 1673 w 2233"/>
                  <a:gd name="T3" fmla="*/ 0 h 1933"/>
                  <a:gd name="T4" fmla="*/ 558 w 2233"/>
                  <a:gd name="T5" fmla="*/ 0 h 1933"/>
                  <a:gd name="T6" fmla="*/ 0 w 2233"/>
                  <a:gd name="T7" fmla="*/ 966 h 1933"/>
                  <a:gd name="T8" fmla="*/ 558 w 2233"/>
                  <a:gd name="T9" fmla="*/ 1932 h 1933"/>
                  <a:gd name="T10" fmla="*/ 1673 w 2233"/>
                  <a:gd name="T11" fmla="*/ 1932 h 1933"/>
                  <a:gd name="T12" fmla="*/ 1721 w 2233"/>
                  <a:gd name="T13" fmla="*/ 1850 h 1933"/>
                  <a:gd name="T14" fmla="*/ 2232 w 2233"/>
                  <a:gd name="T15" fmla="*/ 966 h 1933"/>
                  <a:gd name="T16" fmla="*/ 1721 w 2233"/>
                  <a:gd name="T17" fmla="*/ 82 h 1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3" h="1933">
                    <a:moveTo>
                      <a:pt x="1721" y="82"/>
                    </a:moveTo>
                    <a:lnTo>
                      <a:pt x="1673" y="0"/>
                    </a:lnTo>
                    <a:lnTo>
                      <a:pt x="558" y="0"/>
                    </a:lnTo>
                    <a:lnTo>
                      <a:pt x="0" y="966"/>
                    </a:lnTo>
                    <a:lnTo>
                      <a:pt x="558" y="1932"/>
                    </a:lnTo>
                    <a:lnTo>
                      <a:pt x="1673" y="1932"/>
                    </a:lnTo>
                    <a:lnTo>
                      <a:pt x="1721" y="1850"/>
                    </a:lnTo>
                    <a:lnTo>
                      <a:pt x="2232" y="966"/>
                    </a:lnTo>
                    <a:lnTo>
                      <a:pt x="1721" y="82"/>
                    </a:lnTo>
                  </a:path>
                </a:pathLst>
              </a:custGeom>
              <a:solidFill>
                <a:srgbClr val="020E6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anose="00000500000000000000" pitchFamily="2" charset="0"/>
                </a:endParaRPr>
              </a:p>
            </p:txBody>
          </p:sp>
          <p:sp>
            <p:nvSpPr>
              <p:cNvPr id="60" name="Título 2">
                <a:extLst>
                  <a:ext uri="{FF2B5EF4-FFF2-40B4-BE49-F238E27FC236}">
                    <a16:creationId xmlns:a16="http://schemas.microsoft.com/office/drawing/2014/main" id="{A65C3EA6-0E41-B898-1308-5B9ACF3115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2508" y="2333191"/>
                <a:ext cx="1660431" cy="369332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lang="en-US" sz="2000" b="1" kern="1200" baseline="0" dirty="0">
                    <a:solidFill>
                      <a:schemeClr val="tx2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r>
                  <a:rPr lang="pt-BR" sz="1200"/>
                  <a:t>GESTÃO DE BASES</a:t>
                </a:r>
              </a:p>
              <a:p>
                <a:r>
                  <a:rPr lang="pt-BR" sz="1200" b="0" i="1"/>
                  <a:t>Upload</a:t>
                </a:r>
                <a:r>
                  <a:rPr lang="pt-BR" sz="1200" b="0"/>
                  <a:t> das bases</a:t>
                </a:r>
              </a:p>
            </p:txBody>
          </p:sp>
        </p:grpSp>
        <p:grpSp>
          <p:nvGrpSpPr>
            <p:cNvPr id="54" name="Agrupar 87">
              <a:extLst>
                <a:ext uri="{FF2B5EF4-FFF2-40B4-BE49-F238E27FC236}">
                  <a16:creationId xmlns:a16="http://schemas.microsoft.com/office/drawing/2014/main" id="{AD3897C4-E7F5-2D84-A587-858E2780A36F}"/>
                </a:ext>
              </a:extLst>
            </p:cNvPr>
            <p:cNvGrpSpPr/>
            <p:nvPr/>
          </p:nvGrpSpPr>
          <p:grpSpPr>
            <a:xfrm>
              <a:off x="8921538" y="2297461"/>
              <a:ext cx="499393" cy="549201"/>
              <a:chOff x="9917147" y="5121601"/>
              <a:chExt cx="914400" cy="1099274"/>
            </a:xfrm>
          </p:grpSpPr>
          <p:pic>
            <p:nvPicPr>
              <p:cNvPr id="55" name="Gráfico 84" descr="Acento Circunflexo para Cima estrutura de tópicos">
                <a:extLst>
                  <a:ext uri="{FF2B5EF4-FFF2-40B4-BE49-F238E27FC236}">
                    <a16:creationId xmlns:a16="http://schemas.microsoft.com/office/drawing/2014/main" id="{FA87A453-37D1-133C-B81F-9AE7FA37A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917147" y="512160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6" name="Gráfico 85" descr="Acento Circunflexo para Cima estrutura de tópicos">
                <a:extLst>
                  <a:ext uri="{FF2B5EF4-FFF2-40B4-BE49-F238E27FC236}">
                    <a16:creationId xmlns:a16="http://schemas.microsoft.com/office/drawing/2014/main" id="{5D142523-B46C-A040-5960-16E9ED2DE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917147" y="521403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Gráfico 86" descr="Acento Circunflexo para Cima estrutura de tópicos">
                <a:extLst>
                  <a:ext uri="{FF2B5EF4-FFF2-40B4-BE49-F238E27FC236}">
                    <a16:creationId xmlns:a16="http://schemas.microsoft.com/office/drawing/2014/main" id="{B1979028-73D3-744E-E6E4-49307DE0F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9917147" y="5306475"/>
                <a:ext cx="914400" cy="914400"/>
              </a:xfrm>
              <a:prstGeom prst="rect">
                <a:avLst/>
              </a:prstGeom>
            </p:spPr>
          </p:pic>
        </p:grpSp>
      </p:grpSp>
      <p:grpSp>
        <p:nvGrpSpPr>
          <p:cNvPr id="61" name="Agrupar 97">
            <a:extLst>
              <a:ext uri="{FF2B5EF4-FFF2-40B4-BE49-F238E27FC236}">
                <a16:creationId xmlns:a16="http://schemas.microsoft.com/office/drawing/2014/main" id="{36C77882-B5C8-470F-9345-F886881465E0}"/>
              </a:ext>
            </a:extLst>
          </p:cNvPr>
          <p:cNvGrpSpPr/>
          <p:nvPr/>
        </p:nvGrpSpPr>
        <p:grpSpPr>
          <a:xfrm>
            <a:off x="8811454" y="4054715"/>
            <a:ext cx="3178253" cy="648000"/>
            <a:chOff x="8811454" y="2969474"/>
            <a:chExt cx="3178253" cy="648000"/>
          </a:xfrm>
        </p:grpSpPr>
        <p:grpSp>
          <p:nvGrpSpPr>
            <p:cNvPr id="62" name="Agrupar 73">
              <a:extLst>
                <a:ext uri="{FF2B5EF4-FFF2-40B4-BE49-F238E27FC236}">
                  <a16:creationId xmlns:a16="http://schemas.microsoft.com/office/drawing/2014/main" id="{51ED6FD2-4398-8E89-9336-40F5CFCB8F3F}"/>
                </a:ext>
              </a:extLst>
            </p:cNvPr>
            <p:cNvGrpSpPr/>
            <p:nvPr/>
          </p:nvGrpSpPr>
          <p:grpSpPr>
            <a:xfrm>
              <a:off x="8811454" y="2969474"/>
              <a:ext cx="3178253" cy="648000"/>
              <a:chOff x="160833" y="2188040"/>
              <a:chExt cx="3178253" cy="648000"/>
            </a:xfrm>
          </p:grpSpPr>
          <p:sp>
            <p:nvSpPr>
              <p:cNvPr id="66" name="Freeform 64">
                <a:extLst>
                  <a:ext uri="{FF2B5EF4-FFF2-40B4-BE49-F238E27FC236}">
                    <a16:creationId xmlns:a16="http://schemas.microsoft.com/office/drawing/2014/main" id="{1B134591-B634-3EA1-D14C-E7B09BD76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351" y="2206040"/>
                <a:ext cx="2582735" cy="612000"/>
              </a:xfrm>
              <a:custGeom>
                <a:avLst/>
                <a:gdLst>
                  <a:gd name="T0" fmla="*/ 5658 w 6543"/>
                  <a:gd name="T1" fmla="*/ 0 h 1769"/>
                  <a:gd name="T2" fmla="*/ 0 w 6543"/>
                  <a:gd name="T3" fmla="*/ 0 h 1769"/>
                  <a:gd name="T4" fmla="*/ 511 w 6543"/>
                  <a:gd name="T5" fmla="*/ 884 h 1769"/>
                  <a:gd name="T6" fmla="*/ 0 w 6543"/>
                  <a:gd name="T7" fmla="*/ 1768 h 1769"/>
                  <a:gd name="T8" fmla="*/ 5658 w 6543"/>
                  <a:gd name="T9" fmla="*/ 1768 h 1769"/>
                  <a:gd name="T10" fmla="*/ 5658 w 6543"/>
                  <a:gd name="T11" fmla="*/ 1768 h 1769"/>
                  <a:gd name="T12" fmla="*/ 6542 w 6543"/>
                  <a:gd name="T13" fmla="*/ 884 h 1769"/>
                  <a:gd name="T14" fmla="*/ 6542 w 6543"/>
                  <a:gd name="T15" fmla="*/ 884 h 1769"/>
                  <a:gd name="T16" fmla="*/ 6542 w 6543"/>
                  <a:gd name="T17" fmla="*/ 884 h 1769"/>
                  <a:gd name="T18" fmla="*/ 5658 w 6543"/>
                  <a:gd name="T19" fmla="*/ 0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43" h="1769">
                    <a:moveTo>
                      <a:pt x="5658" y="0"/>
                    </a:moveTo>
                    <a:lnTo>
                      <a:pt x="0" y="0"/>
                    </a:lnTo>
                    <a:lnTo>
                      <a:pt x="511" y="884"/>
                    </a:lnTo>
                    <a:lnTo>
                      <a:pt x="0" y="1768"/>
                    </a:lnTo>
                    <a:lnTo>
                      <a:pt x="5658" y="1768"/>
                    </a:lnTo>
                    <a:lnTo>
                      <a:pt x="5658" y="1768"/>
                    </a:lnTo>
                    <a:cubicBezTo>
                      <a:pt x="6146" y="1768"/>
                      <a:pt x="6542" y="1372"/>
                      <a:pt x="6542" y="884"/>
                    </a:cubicBezTo>
                    <a:lnTo>
                      <a:pt x="6542" y="884"/>
                    </a:lnTo>
                    <a:lnTo>
                      <a:pt x="6542" y="884"/>
                    </a:lnTo>
                    <a:cubicBezTo>
                      <a:pt x="6542" y="396"/>
                      <a:pt x="6146" y="0"/>
                      <a:pt x="5658" y="0"/>
                    </a:cubicBezTo>
                  </a:path>
                </a:pathLst>
              </a:custGeom>
              <a:solidFill>
                <a:schemeClr val="accent6">
                  <a:alpha val="2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anose="00000500000000000000" pitchFamily="2" charset="0"/>
                </a:endParaRPr>
              </a:p>
            </p:txBody>
          </p:sp>
          <p:sp>
            <p:nvSpPr>
              <p:cNvPr id="67" name="Freeform 65">
                <a:extLst>
                  <a:ext uri="{FF2B5EF4-FFF2-40B4-BE49-F238E27FC236}">
                    <a16:creationId xmlns:a16="http://schemas.microsoft.com/office/drawing/2014/main" id="{1CA57C8C-05B4-86F8-AB36-A3F22FEB1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33" y="2188040"/>
                <a:ext cx="736979" cy="648000"/>
              </a:xfrm>
              <a:custGeom>
                <a:avLst/>
                <a:gdLst>
                  <a:gd name="T0" fmla="*/ 1721 w 2233"/>
                  <a:gd name="T1" fmla="*/ 82 h 1933"/>
                  <a:gd name="T2" fmla="*/ 1673 w 2233"/>
                  <a:gd name="T3" fmla="*/ 0 h 1933"/>
                  <a:gd name="T4" fmla="*/ 558 w 2233"/>
                  <a:gd name="T5" fmla="*/ 0 h 1933"/>
                  <a:gd name="T6" fmla="*/ 0 w 2233"/>
                  <a:gd name="T7" fmla="*/ 966 h 1933"/>
                  <a:gd name="T8" fmla="*/ 558 w 2233"/>
                  <a:gd name="T9" fmla="*/ 1932 h 1933"/>
                  <a:gd name="T10" fmla="*/ 1673 w 2233"/>
                  <a:gd name="T11" fmla="*/ 1932 h 1933"/>
                  <a:gd name="T12" fmla="*/ 1721 w 2233"/>
                  <a:gd name="T13" fmla="*/ 1850 h 1933"/>
                  <a:gd name="T14" fmla="*/ 2232 w 2233"/>
                  <a:gd name="T15" fmla="*/ 966 h 1933"/>
                  <a:gd name="T16" fmla="*/ 1721 w 2233"/>
                  <a:gd name="T17" fmla="*/ 82 h 1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3" h="1933">
                    <a:moveTo>
                      <a:pt x="1721" y="82"/>
                    </a:moveTo>
                    <a:lnTo>
                      <a:pt x="1673" y="0"/>
                    </a:lnTo>
                    <a:lnTo>
                      <a:pt x="558" y="0"/>
                    </a:lnTo>
                    <a:lnTo>
                      <a:pt x="0" y="966"/>
                    </a:lnTo>
                    <a:lnTo>
                      <a:pt x="558" y="1932"/>
                    </a:lnTo>
                    <a:lnTo>
                      <a:pt x="1673" y="1932"/>
                    </a:lnTo>
                    <a:lnTo>
                      <a:pt x="1721" y="1850"/>
                    </a:lnTo>
                    <a:lnTo>
                      <a:pt x="2232" y="966"/>
                    </a:lnTo>
                    <a:lnTo>
                      <a:pt x="1721" y="82"/>
                    </a:lnTo>
                  </a:path>
                </a:pathLst>
              </a:custGeom>
              <a:solidFill>
                <a:srgbClr val="020E6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anose="00000500000000000000" pitchFamily="2" charset="0"/>
                </a:endParaRPr>
              </a:p>
            </p:txBody>
          </p:sp>
          <p:sp>
            <p:nvSpPr>
              <p:cNvPr id="68" name="Título 2">
                <a:extLst>
                  <a:ext uri="{FF2B5EF4-FFF2-40B4-BE49-F238E27FC236}">
                    <a16:creationId xmlns:a16="http://schemas.microsoft.com/office/drawing/2014/main" id="{40D49033-127D-63D4-6242-1324C2F496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2508" y="2333191"/>
                <a:ext cx="1871663" cy="369332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lang="en-US" sz="2000" b="1" kern="1200" baseline="0" dirty="0">
                    <a:solidFill>
                      <a:schemeClr val="tx2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r>
                  <a:rPr lang="pt-BR" sz="1200"/>
                  <a:t>GESTÃO DE USUÁRIOS</a:t>
                </a:r>
              </a:p>
              <a:p>
                <a:r>
                  <a:rPr lang="pt-BR" sz="1200" b="0"/>
                  <a:t>Controle de acesso</a:t>
                </a:r>
              </a:p>
            </p:txBody>
          </p:sp>
        </p:grpSp>
        <p:grpSp>
          <p:nvGrpSpPr>
            <p:cNvPr id="63" name="Agrupar 93">
              <a:extLst>
                <a:ext uri="{FF2B5EF4-FFF2-40B4-BE49-F238E27FC236}">
                  <a16:creationId xmlns:a16="http://schemas.microsoft.com/office/drawing/2014/main" id="{734A98D3-9837-5FB5-4562-FA758348F9AE}"/>
                </a:ext>
              </a:extLst>
            </p:cNvPr>
            <p:cNvGrpSpPr/>
            <p:nvPr/>
          </p:nvGrpSpPr>
          <p:grpSpPr>
            <a:xfrm>
              <a:off x="8950837" y="3119729"/>
              <a:ext cx="506848" cy="387305"/>
              <a:chOff x="8598675" y="5109766"/>
              <a:chExt cx="506848" cy="387305"/>
            </a:xfrm>
          </p:grpSpPr>
          <p:pic>
            <p:nvPicPr>
              <p:cNvPr id="64" name="Gráfico 90" descr="Porta aberta estrutura de tópicos">
                <a:extLst>
                  <a:ext uri="{FF2B5EF4-FFF2-40B4-BE49-F238E27FC236}">
                    <a16:creationId xmlns:a16="http://schemas.microsoft.com/office/drawing/2014/main" id="{1C51A051-D757-55F0-41F2-73340141D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598675" y="5109766"/>
                <a:ext cx="387305" cy="387305"/>
              </a:xfrm>
              <a:prstGeom prst="rect">
                <a:avLst/>
              </a:prstGeom>
            </p:spPr>
          </p:pic>
          <p:pic>
            <p:nvPicPr>
              <p:cNvPr id="65" name="Gráfico 92" descr="Bloqueio estrutura de tópicos">
                <a:extLst>
                  <a:ext uri="{FF2B5EF4-FFF2-40B4-BE49-F238E27FC236}">
                    <a16:creationId xmlns:a16="http://schemas.microsoft.com/office/drawing/2014/main" id="{D8EA2F91-FE73-34C7-EA70-B5685A21E0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854063" y="5176141"/>
                <a:ext cx="251460" cy="251460"/>
              </a:xfrm>
              <a:prstGeom prst="rect">
                <a:avLst/>
              </a:prstGeom>
            </p:spPr>
          </p:pic>
        </p:grpSp>
      </p:grpSp>
      <p:grpSp>
        <p:nvGrpSpPr>
          <p:cNvPr id="69" name="Agrupar 4">
            <a:extLst>
              <a:ext uri="{FF2B5EF4-FFF2-40B4-BE49-F238E27FC236}">
                <a16:creationId xmlns:a16="http://schemas.microsoft.com/office/drawing/2014/main" id="{C632FD8B-4420-B2E7-67C2-82D1ED4F4FB3}"/>
              </a:ext>
            </a:extLst>
          </p:cNvPr>
          <p:cNvGrpSpPr/>
          <p:nvPr/>
        </p:nvGrpSpPr>
        <p:grpSpPr>
          <a:xfrm>
            <a:off x="8786205" y="4801386"/>
            <a:ext cx="3178253" cy="648000"/>
            <a:chOff x="8786205" y="3681380"/>
            <a:chExt cx="3178253" cy="648000"/>
          </a:xfrm>
        </p:grpSpPr>
        <p:grpSp>
          <p:nvGrpSpPr>
            <p:cNvPr id="70" name="Agrupar 78">
              <a:extLst>
                <a:ext uri="{FF2B5EF4-FFF2-40B4-BE49-F238E27FC236}">
                  <a16:creationId xmlns:a16="http://schemas.microsoft.com/office/drawing/2014/main" id="{BA8C35E5-B2F2-B812-8BAD-EF7DD12536F4}"/>
                </a:ext>
              </a:extLst>
            </p:cNvPr>
            <p:cNvGrpSpPr/>
            <p:nvPr/>
          </p:nvGrpSpPr>
          <p:grpSpPr>
            <a:xfrm>
              <a:off x="8786205" y="3681380"/>
              <a:ext cx="3178253" cy="648000"/>
              <a:chOff x="160833" y="2188040"/>
              <a:chExt cx="3178253" cy="648000"/>
            </a:xfrm>
          </p:grpSpPr>
          <p:sp>
            <p:nvSpPr>
              <p:cNvPr id="72" name="Freeform 64">
                <a:extLst>
                  <a:ext uri="{FF2B5EF4-FFF2-40B4-BE49-F238E27FC236}">
                    <a16:creationId xmlns:a16="http://schemas.microsoft.com/office/drawing/2014/main" id="{F3EED292-4C24-FBF0-C5A6-4B20C1B91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351" y="2206040"/>
                <a:ext cx="2582735" cy="612000"/>
              </a:xfrm>
              <a:custGeom>
                <a:avLst/>
                <a:gdLst>
                  <a:gd name="T0" fmla="*/ 5658 w 6543"/>
                  <a:gd name="T1" fmla="*/ 0 h 1769"/>
                  <a:gd name="T2" fmla="*/ 0 w 6543"/>
                  <a:gd name="T3" fmla="*/ 0 h 1769"/>
                  <a:gd name="T4" fmla="*/ 511 w 6543"/>
                  <a:gd name="T5" fmla="*/ 884 h 1769"/>
                  <a:gd name="T6" fmla="*/ 0 w 6543"/>
                  <a:gd name="T7" fmla="*/ 1768 h 1769"/>
                  <a:gd name="T8" fmla="*/ 5658 w 6543"/>
                  <a:gd name="T9" fmla="*/ 1768 h 1769"/>
                  <a:gd name="T10" fmla="*/ 5658 w 6543"/>
                  <a:gd name="T11" fmla="*/ 1768 h 1769"/>
                  <a:gd name="T12" fmla="*/ 6542 w 6543"/>
                  <a:gd name="T13" fmla="*/ 884 h 1769"/>
                  <a:gd name="T14" fmla="*/ 6542 w 6543"/>
                  <a:gd name="T15" fmla="*/ 884 h 1769"/>
                  <a:gd name="T16" fmla="*/ 6542 w 6543"/>
                  <a:gd name="T17" fmla="*/ 884 h 1769"/>
                  <a:gd name="T18" fmla="*/ 5658 w 6543"/>
                  <a:gd name="T19" fmla="*/ 0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43" h="1769">
                    <a:moveTo>
                      <a:pt x="5658" y="0"/>
                    </a:moveTo>
                    <a:lnTo>
                      <a:pt x="0" y="0"/>
                    </a:lnTo>
                    <a:lnTo>
                      <a:pt x="511" y="884"/>
                    </a:lnTo>
                    <a:lnTo>
                      <a:pt x="0" y="1768"/>
                    </a:lnTo>
                    <a:lnTo>
                      <a:pt x="5658" y="1768"/>
                    </a:lnTo>
                    <a:lnTo>
                      <a:pt x="5658" y="1768"/>
                    </a:lnTo>
                    <a:cubicBezTo>
                      <a:pt x="6146" y="1768"/>
                      <a:pt x="6542" y="1372"/>
                      <a:pt x="6542" y="884"/>
                    </a:cubicBezTo>
                    <a:lnTo>
                      <a:pt x="6542" y="884"/>
                    </a:lnTo>
                    <a:lnTo>
                      <a:pt x="6542" y="884"/>
                    </a:lnTo>
                    <a:cubicBezTo>
                      <a:pt x="6542" y="396"/>
                      <a:pt x="6146" y="0"/>
                      <a:pt x="5658" y="0"/>
                    </a:cubicBezTo>
                  </a:path>
                </a:pathLst>
              </a:custGeom>
              <a:solidFill>
                <a:schemeClr val="accent6">
                  <a:alpha val="2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anose="00000500000000000000" pitchFamily="2" charset="0"/>
                </a:endParaRPr>
              </a:p>
            </p:txBody>
          </p:sp>
          <p:sp>
            <p:nvSpPr>
              <p:cNvPr id="73" name="Freeform 65">
                <a:extLst>
                  <a:ext uri="{FF2B5EF4-FFF2-40B4-BE49-F238E27FC236}">
                    <a16:creationId xmlns:a16="http://schemas.microsoft.com/office/drawing/2014/main" id="{64998081-5C37-3F35-CDF5-10050CB97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833" y="2188040"/>
                <a:ext cx="736979" cy="648000"/>
              </a:xfrm>
              <a:custGeom>
                <a:avLst/>
                <a:gdLst>
                  <a:gd name="T0" fmla="*/ 1721 w 2233"/>
                  <a:gd name="T1" fmla="*/ 82 h 1933"/>
                  <a:gd name="T2" fmla="*/ 1673 w 2233"/>
                  <a:gd name="T3" fmla="*/ 0 h 1933"/>
                  <a:gd name="T4" fmla="*/ 558 w 2233"/>
                  <a:gd name="T5" fmla="*/ 0 h 1933"/>
                  <a:gd name="T6" fmla="*/ 0 w 2233"/>
                  <a:gd name="T7" fmla="*/ 966 h 1933"/>
                  <a:gd name="T8" fmla="*/ 558 w 2233"/>
                  <a:gd name="T9" fmla="*/ 1932 h 1933"/>
                  <a:gd name="T10" fmla="*/ 1673 w 2233"/>
                  <a:gd name="T11" fmla="*/ 1932 h 1933"/>
                  <a:gd name="T12" fmla="*/ 1721 w 2233"/>
                  <a:gd name="T13" fmla="*/ 1850 h 1933"/>
                  <a:gd name="T14" fmla="*/ 2232 w 2233"/>
                  <a:gd name="T15" fmla="*/ 966 h 1933"/>
                  <a:gd name="T16" fmla="*/ 1721 w 2233"/>
                  <a:gd name="T17" fmla="*/ 82 h 19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33" h="1933">
                    <a:moveTo>
                      <a:pt x="1721" y="82"/>
                    </a:moveTo>
                    <a:lnTo>
                      <a:pt x="1673" y="0"/>
                    </a:lnTo>
                    <a:lnTo>
                      <a:pt x="558" y="0"/>
                    </a:lnTo>
                    <a:lnTo>
                      <a:pt x="0" y="966"/>
                    </a:lnTo>
                    <a:lnTo>
                      <a:pt x="558" y="1932"/>
                    </a:lnTo>
                    <a:lnTo>
                      <a:pt x="1673" y="1932"/>
                    </a:lnTo>
                    <a:lnTo>
                      <a:pt x="1721" y="1850"/>
                    </a:lnTo>
                    <a:lnTo>
                      <a:pt x="2232" y="966"/>
                    </a:lnTo>
                    <a:lnTo>
                      <a:pt x="1721" y="82"/>
                    </a:lnTo>
                  </a:path>
                </a:pathLst>
              </a:custGeom>
              <a:solidFill>
                <a:srgbClr val="020E6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n-US" sz="3599">
                  <a:latin typeface="Poppins" panose="00000500000000000000" pitchFamily="2" charset="0"/>
                </a:endParaRPr>
              </a:p>
            </p:txBody>
          </p:sp>
          <p:sp>
            <p:nvSpPr>
              <p:cNvPr id="74" name="Título 2">
                <a:extLst>
                  <a:ext uri="{FF2B5EF4-FFF2-40B4-BE49-F238E27FC236}">
                    <a16:creationId xmlns:a16="http://schemas.microsoft.com/office/drawing/2014/main" id="{9D1F3E5B-AE41-AE93-CBDA-1222EA409F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2508" y="2333191"/>
                <a:ext cx="1660431" cy="369332"/>
              </a:xfrm>
              <a:prstGeom prst="rect">
                <a:avLst/>
              </a:prstGeom>
            </p:spPr>
            <p:txBody>
              <a:bodyPr vert="horz" wrap="square" lIns="0" tIns="0" rIns="0" bIns="0" rtlCol="0" anchor="t" anchorCtr="0">
                <a:spAutoFit/>
              </a:bodyPr>
              <a:lstStyle>
                <a:lvl1pPr algn="l" defTabSz="914400" rtl="0" eaLnBrk="1" latinLnBrk="0" hangingPunct="1">
                  <a:spcBef>
                    <a:spcPct val="0"/>
                  </a:spcBef>
                  <a:buNone/>
                  <a:defRPr lang="en-US" sz="2000" b="1" kern="1200" baseline="0" dirty="0">
                    <a:solidFill>
                      <a:schemeClr val="tx2"/>
                    </a:solidFill>
                    <a:latin typeface="+mn-lt"/>
                    <a:ea typeface="+mj-ea"/>
                    <a:cs typeface="+mj-cs"/>
                  </a:defRPr>
                </a:lvl1pPr>
              </a:lstStyle>
              <a:p>
                <a:r>
                  <a:rPr lang="pt-BR" sz="1200"/>
                  <a:t>INSTRUÇÕES DE USO</a:t>
                </a:r>
              </a:p>
              <a:p>
                <a:r>
                  <a:rPr lang="pt-BR" sz="1200" b="0"/>
                  <a:t>Guia de uso do Cockpit</a:t>
                </a:r>
              </a:p>
            </p:txBody>
          </p:sp>
        </p:grpSp>
        <p:pic>
          <p:nvPicPr>
            <p:cNvPr id="71" name="Gráfico 95" descr="Perguntas estrutura de tópicos">
              <a:extLst>
                <a:ext uri="{FF2B5EF4-FFF2-40B4-BE49-F238E27FC236}">
                  <a16:creationId xmlns:a16="http://schemas.microsoft.com/office/drawing/2014/main" id="{49D174A7-A0A6-C5A5-05EA-0816A2264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987391" y="3801344"/>
              <a:ext cx="365760" cy="365760"/>
            </a:xfrm>
            <a:prstGeom prst="rect">
              <a:avLst/>
            </a:prstGeom>
          </p:spPr>
        </p:pic>
      </p:grpSp>
      <p:grpSp>
        <p:nvGrpSpPr>
          <p:cNvPr id="75" name="Agrupar 2061">
            <a:extLst>
              <a:ext uri="{FF2B5EF4-FFF2-40B4-BE49-F238E27FC236}">
                <a16:creationId xmlns:a16="http://schemas.microsoft.com/office/drawing/2014/main" id="{C1154B89-142D-B994-D018-F34C4B22CB89}"/>
              </a:ext>
            </a:extLst>
          </p:cNvPr>
          <p:cNvGrpSpPr/>
          <p:nvPr/>
        </p:nvGrpSpPr>
        <p:grpSpPr>
          <a:xfrm>
            <a:off x="8801824" y="2561375"/>
            <a:ext cx="3178253" cy="648000"/>
            <a:chOff x="8801824" y="2561375"/>
            <a:chExt cx="3178253" cy="648000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4685839C-20A7-24C7-DDAA-0CF8F9A37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7342" y="2579375"/>
              <a:ext cx="2582735" cy="612000"/>
            </a:xfrm>
            <a:custGeom>
              <a:avLst/>
              <a:gdLst>
                <a:gd name="T0" fmla="*/ 5658 w 6543"/>
                <a:gd name="T1" fmla="*/ 0 h 1769"/>
                <a:gd name="T2" fmla="*/ 0 w 6543"/>
                <a:gd name="T3" fmla="*/ 0 h 1769"/>
                <a:gd name="T4" fmla="*/ 511 w 6543"/>
                <a:gd name="T5" fmla="*/ 884 h 1769"/>
                <a:gd name="T6" fmla="*/ 0 w 6543"/>
                <a:gd name="T7" fmla="*/ 1768 h 1769"/>
                <a:gd name="T8" fmla="*/ 5658 w 6543"/>
                <a:gd name="T9" fmla="*/ 1768 h 1769"/>
                <a:gd name="T10" fmla="*/ 5658 w 6543"/>
                <a:gd name="T11" fmla="*/ 1768 h 1769"/>
                <a:gd name="T12" fmla="*/ 6542 w 6543"/>
                <a:gd name="T13" fmla="*/ 884 h 1769"/>
                <a:gd name="T14" fmla="*/ 6542 w 6543"/>
                <a:gd name="T15" fmla="*/ 884 h 1769"/>
                <a:gd name="T16" fmla="*/ 6542 w 6543"/>
                <a:gd name="T17" fmla="*/ 884 h 1769"/>
                <a:gd name="T18" fmla="*/ 5658 w 6543"/>
                <a:gd name="T19" fmla="*/ 0 h 1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543" h="1769">
                  <a:moveTo>
                    <a:pt x="5658" y="0"/>
                  </a:moveTo>
                  <a:lnTo>
                    <a:pt x="0" y="0"/>
                  </a:lnTo>
                  <a:lnTo>
                    <a:pt x="511" y="884"/>
                  </a:lnTo>
                  <a:lnTo>
                    <a:pt x="0" y="1768"/>
                  </a:lnTo>
                  <a:lnTo>
                    <a:pt x="5658" y="1768"/>
                  </a:lnTo>
                  <a:lnTo>
                    <a:pt x="5658" y="1768"/>
                  </a:lnTo>
                  <a:cubicBezTo>
                    <a:pt x="6146" y="1768"/>
                    <a:pt x="6542" y="1372"/>
                    <a:pt x="6542" y="884"/>
                  </a:cubicBezTo>
                  <a:lnTo>
                    <a:pt x="6542" y="884"/>
                  </a:lnTo>
                  <a:lnTo>
                    <a:pt x="6542" y="884"/>
                  </a:lnTo>
                  <a:cubicBezTo>
                    <a:pt x="6542" y="396"/>
                    <a:pt x="6146" y="0"/>
                    <a:pt x="5658" y="0"/>
                  </a:cubicBezTo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anose="00000500000000000000" pitchFamily="2" charset="0"/>
              </a:endParaRPr>
            </a:p>
          </p:txBody>
        </p:sp>
        <p:sp>
          <p:nvSpPr>
            <p:cNvPr id="77" name="Freeform 65">
              <a:extLst>
                <a:ext uri="{FF2B5EF4-FFF2-40B4-BE49-F238E27FC236}">
                  <a16:creationId xmlns:a16="http://schemas.microsoft.com/office/drawing/2014/main" id="{10FF9D64-CF4B-D7FD-E2FE-8BEEF6ED4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1824" y="2561375"/>
              <a:ext cx="736979" cy="648000"/>
            </a:xfrm>
            <a:custGeom>
              <a:avLst/>
              <a:gdLst>
                <a:gd name="T0" fmla="*/ 1721 w 2233"/>
                <a:gd name="T1" fmla="*/ 82 h 1933"/>
                <a:gd name="T2" fmla="*/ 1673 w 2233"/>
                <a:gd name="T3" fmla="*/ 0 h 1933"/>
                <a:gd name="T4" fmla="*/ 558 w 2233"/>
                <a:gd name="T5" fmla="*/ 0 h 1933"/>
                <a:gd name="T6" fmla="*/ 0 w 2233"/>
                <a:gd name="T7" fmla="*/ 966 h 1933"/>
                <a:gd name="T8" fmla="*/ 558 w 2233"/>
                <a:gd name="T9" fmla="*/ 1932 h 1933"/>
                <a:gd name="T10" fmla="*/ 1673 w 2233"/>
                <a:gd name="T11" fmla="*/ 1932 h 1933"/>
                <a:gd name="T12" fmla="*/ 1721 w 2233"/>
                <a:gd name="T13" fmla="*/ 1850 h 1933"/>
                <a:gd name="T14" fmla="*/ 2232 w 2233"/>
                <a:gd name="T15" fmla="*/ 966 h 1933"/>
                <a:gd name="T16" fmla="*/ 1721 w 2233"/>
                <a:gd name="T17" fmla="*/ 82 h 1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33" h="1933">
                  <a:moveTo>
                    <a:pt x="1721" y="82"/>
                  </a:moveTo>
                  <a:lnTo>
                    <a:pt x="1673" y="0"/>
                  </a:lnTo>
                  <a:lnTo>
                    <a:pt x="558" y="0"/>
                  </a:lnTo>
                  <a:lnTo>
                    <a:pt x="0" y="966"/>
                  </a:lnTo>
                  <a:lnTo>
                    <a:pt x="558" y="1932"/>
                  </a:lnTo>
                  <a:lnTo>
                    <a:pt x="1673" y="1932"/>
                  </a:lnTo>
                  <a:lnTo>
                    <a:pt x="1721" y="1850"/>
                  </a:lnTo>
                  <a:lnTo>
                    <a:pt x="2232" y="966"/>
                  </a:lnTo>
                  <a:lnTo>
                    <a:pt x="1721" y="82"/>
                  </a:lnTo>
                </a:path>
              </a:pathLst>
            </a:custGeom>
            <a:solidFill>
              <a:srgbClr val="020E6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3599">
                <a:latin typeface="Poppins" panose="00000500000000000000" pitchFamily="2" charset="0"/>
              </a:endParaRPr>
            </a:p>
          </p:txBody>
        </p:sp>
        <p:sp>
          <p:nvSpPr>
            <p:cNvPr id="78" name="Título 2">
              <a:extLst>
                <a:ext uri="{FF2B5EF4-FFF2-40B4-BE49-F238E27FC236}">
                  <a16:creationId xmlns:a16="http://schemas.microsoft.com/office/drawing/2014/main" id="{71FB4159-D480-B48D-E4D5-1D8EE66AC99D}"/>
                </a:ext>
              </a:extLst>
            </p:cNvPr>
            <p:cNvSpPr txBox="1">
              <a:spLocks/>
            </p:cNvSpPr>
            <p:nvPr/>
          </p:nvSpPr>
          <p:spPr>
            <a:xfrm>
              <a:off x="9883499" y="2608376"/>
              <a:ext cx="2027912" cy="553998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lang="en-US" sz="2000" b="1" kern="1200" baseline="0" dirty="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pt-BR" sz="1200"/>
                <a:t>GESTÃO DE PARÂME-TROS E PREMISSAS</a:t>
              </a:r>
            </a:p>
            <a:p>
              <a:r>
                <a:rPr lang="pt-BR" sz="1200" b="0"/>
                <a:t>Controle variáveis simulação</a:t>
              </a:r>
            </a:p>
          </p:txBody>
        </p:sp>
        <p:pic>
          <p:nvPicPr>
            <p:cNvPr id="79" name="Gráfico 2058">
              <a:extLst>
                <a:ext uri="{FF2B5EF4-FFF2-40B4-BE49-F238E27FC236}">
                  <a16:creationId xmlns:a16="http://schemas.microsoft.com/office/drawing/2014/main" id="{2EF38D2E-86EF-E8F8-A9AD-3D27A7F9E5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 b="18207"/>
            <a:stretch/>
          </p:blipFill>
          <p:spPr>
            <a:xfrm>
              <a:off x="8968678" y="2679219"/>
              <a:ext cx="403271" cy="412312"/>
            </a:xfrm>
            <a:prstGeom prst="rect">
              <a:avLst/>
            </a:prstGeom>
          </p:spPr>
        </p:pic>
      </p:grpSp>
      <p:grpSp>
        <p:nvGrpSpPr>
          <p:cNvPr id="80" name="Group 37">
            <a:extLst>
              <a:ext uri="{FF2B5EF4-FFF2-40B4-BE49-F238E27FC236}">
                <a16:creationId xmlns:a16="http://schemas.microsoft.com/office/drawing/2014/main" id="{2C5FCE5B-BFBF-3C20-89B8-325652515B5A}"/>
              </a:ext>
            </a:extLst>
          </p:cNvPr>
          <p:cNvGrpSpPr/>
          <p:nvPr/>
        </p:nvGrpSpPr>
        <p:grpSpPr>
          <a:xfrm>
            <a:off x="9275773" y="805345"/>
            <a:ext cx="2688686" cy="212366"/>
            <a:chOff x="6052089" y="285750"/>
            <a:chExt cx="2688686" cy="212366"/>
          </a:xfrm>
        </p:grpSpPr>
        <p:sp>
          <p:nvSpPr>
            <p:cNvPr id="81" name="StickerRectangle">
              <a:extLst>
                <a:ext uri="{FF2B5EF4-FFF2-40B4-BE49-F238E27FC236}">
                  <a16:creationId xmlns:a16="http://schemas.microsoft.com/office/drawing/2014/main" id="{598D3929-F61A-7578-FD1D-729197C7D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2089" y="285750"/>
              <a:ext cx="2688686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marL="0" marR="0" lvl="0" indent="0" algn="r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EXEMPLO SANITIZADO DE CLIENTE</a:t>
              </a:r>
            </a:p>
          </p:txBody>
        </p:sp>
        <p:cxnSp>
          <p:nvCxnSpPr>
            <p:cNvPr id="82" name="AutoShape 31">
              <a:extLst>
                <a:ext uri="{FF2B5EF4-FFF2-40B4-BE49-F238E27FC236}">
                  <a16:creationId xmlns:a16="http://schemas.microsoft.com/office/drawing/2014/main" id="{7CC24F0C-1012-0E31-2EB7-B18481C9FE36}"/>
                </a:ext>
              </a:extLst>
            </p:cNvPr>
            <p:cNvCxnSpPr>
              <a:cxnSpLocks noChangeShapeType="1"/>
              <a:stCxn id="81" idx="2"/>
              <a:endCxn id="81" idx="4"/>
            </p:cNvCxnSpPr>
            <p:nvPr/>
          </p:nvCxnSpPr>
          <p:spPr bwMode="auto">
            <a:xfrm>
              <a:off x="6052089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AutoShape 32">
              <a:extLst>
                <a:ext uri="{FF2B5EF4-FFF2-40B4-BE49-F238E27FC236}">
                  <a16:creationId xmlns:a16="http://schemas.microsoft.com/office/drawing/2014/main" id="{73F22AD7-6696-59D6-27BC-06F062CBBC4A}"/>
                </a:ext>
              </a:extLst>
            </p:cNvPr>
            <p:cNvCxnSpPr>
              <a:cxnSpLocks noChangeShapeType="1"/>
              <a:stCxn id="81" idx="4"/>
              <a:endCxn id="81" idx="6"/>
            </p:cNvCxnSpPr>
            <p:nvPr/>
          </p:nvCxnSpPr>
          <p:spPr bwMode="auto">
            <a:xfrm>
              <a:off x="6052089" y="498116"/>
              <a:ext cx="268868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84" name="Picture 83">
            <a:extLst>
              <a:ext uri="{FF2B5EF4-FFF2-40B4-BE49-F238E27FC236}">
                <a16:creationId xmlns:a16="http://schemas.microsoft.com/office/drawing/2014/main" id="{7653F347-2A5C-EB4C-F372-C11F69CE76E1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 r="20264"/>
          <a:stretch/>
        </p:blipFill>
        <p:spPr>
          <a:xfrm>
            <a:off x="4161047" y="2158541"/>
            <a:ext cx="3905628" cy="2315514"/>
          </a:xfrm>
          <a:custGeom>
            <a:avLst/>
            <a:gdLst>
              <a:gd name="connsiteX0" fmla="*/ 111636 w 9883670"/>
              <a:gd name="connsiteY0" fmla="*/ 0 h 4759200"/>
              <a:gd name="connsiteX1" fmla="*/ 9772034 w 9883670"/>
              <a:gd name="connsiteY1" fmla="*/ 0 h 4759200"/>
              <a:gd name="connsiteX2" fmla="*/ 9883670 w 9883670"/>
              <a:gd name="connsiteY2" fmla="*/ 111636 h 4759200"/>
              <a:gd name="connsiteX3" fmla="*/ 9883670 w 9883670"/>
              <a:gd name="connsiteY3" fmla="*/ 4759200 h 4759200"/>
              <a:gd name="connsiteX4" fmla="*/ 0 w 9883670"/>
              <a:gd name="connsiteY4" fmla="*/ 4759200 h 4759200"/>
              <a:gd name="connsiteX5" fmla="*/ 0 w 9883670"/>
              <a:gd name="connsiteY5" fmla="*/ 111636 h 4759200"/>
              <a:gd name="connsiteX6" fmla="*/ 111636 w 9883670"/>
              <a:gd name="connsiteY6" fmla="*/ 0 h 475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83670" h="4759200">
                <a:moveTo>
                  <a:pt x="111636" y="0"/>
                </a:moveTo>
                <a:lnTo>
                  <a:pt x="9772034" y="0"/>
                </a:lnTo>
                <a:cubicBezTo>
                  <a:pt x="9833689" y="0"/>
                  <a:pt x="9883670" y="49981"/>
                  <a:pt x="9883670" y="111636"/>
                </a:cubicBezTo>
                <a:lnTo>
                  <a:pt x="9883670" y="4759200"/>
                </a:lnTo>
                <a:lnTo>
                  <a:pt x="0" y="4759200"/>
                </a:lnTo>
                <a:lnTo>
                  <a:pt x="0" y="111636"/>
                </a:lnTo>
                <a:cubicBezTo>
                  <a:pt x="0" y="49981"/>
                  <a:pt x="49981" y="0"/>
                  <a:pt x="111636" y="0"/>
                </a:cubicBezTo>
                <a:close/>
              </a:path>
            </a:pathLst>
          </a:cu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E6C49FC-B3A6-AD02-6C6C-FB06A5C03030}"/>
              </a:ext>
            </a:extLst>
          </p:cNvPr>
          <p:cNvSpPr/>
          <p:nvPr/>
        </p:nvSpPr>
        <p:spPr>
          <a:xfrm>
            <a:off x="12265635" y="0"/>
            <a:ext cx="360000" cy="360000"/>
          </a:xfrm>
          <a:prstGeom prst="ellipse">
            <a:avLst/>
          </a:prstGeom>
          <a:solidFill>
            <a:srgbClr val="00B050"/>
          </a:solidFill>
          <a:ln w="1270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pt-BR" sz="1050" b="1">
                <a:solidFill>
                  <a:schemeClr val="bg1"/>
                </a:solidFill>
              </a:rPr>
              <a:t>MS</a:t>
            </a:r>
          </a:p>
        </p:txBody>
      </p:sp>
      <p:pic>
        <p:nvPicPr>
          <p:cNvPr id="12" name="Graphic 11">
            <a:hlinkClick r:id="" action="ppaction://noaction"/>
            <a:extLst>
              <a:ext uri="{FF2B5EF4-FFF2-40B4-BE49-F238E27FC236}">
                <a16:creationId xmlns:a16="http://schemas.microsoft.com/office/drawing/2014/main" id="{F716F43A-E63E-54B3-680A-1040461701C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 l="8060" t="12519" r="7740" b="32441"/>
          <a:stretch>
            <a:fillRect/>
          </a:stretch>
        </p:blipFill>
        <p:spPr>
          <a:xfrm>
            <a:off x="11971708" y="0"/>
            <a:ext cx="220292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0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 7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6460474"/>
              </p:ext>
            </p:extLst>
          </p:nvPr>
        </p:nvGraphicFramePr>
        <p:xfrm>
          <a:off x="152400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8" name="Objet 7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FDE0DC5-C3D6-4B39-B1AA-B53B7C26157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24000" y="0"/>
            <a:ext cx="158750" cy="1587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400000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pt-BR" sz="2000" b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br>
              <a:rPr lang="pt-BR"/>
            </a:br>
            <a:r>
              <a:rPr lang="pt-BR"/>
              <a:t>Fonte: Mirow &amp; Co.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D94B4-93BA-494C-8640-EDC9A36B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 dirty="0"/>
              <a:t>A Mirow oferece um portfólio de soluções modulares de </a:t>
            </a:r>
            <a:r>
              <a:rPr lang="pt-BR" i="1" dirty="0" err="1"/>
              <a:t>pricing</a:t>
            </a:r>
            <a:endParaRPr lang="pt-BR" i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19B827-2CD1-BC81-2978-1AFC5B324647}"/>
              </a:ext>
            </a:extLst>
          </p:cNvPr>
          <p:cNvSpPr/>
          <p:nvPr/>
        </p:nvSpPr>
        <p:spPr>
          <a:xfrm>
            <a:off x="12258030" y="0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MS</a:t>
            </a: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4DAA7144-B62E-D16F-9F6B-E63BA311E812}"/>
              </a:ext>
            </a:extLst>
          </p:cNvPr>
          <p:cNvSpPr>
            <a:spLocks/>
          </p:cNvSpPr>
          <p:nvPr/>
        </p:nvSpPr>
        <p:spPr bwMode="auto">
          <a:xfrm>
            <a:off x="2417807" y="4162827"/>
            <a:ext cx="2038204" cy="2160612"/>
          </a:xfrm>
          <a:custGeom>
            <a:avLst/>
            <a:gdLst>
              <a:gd name="T0" fmla="*/ 0 w 2672"/>
              <a:gd name="T1" fmla="*/ 2829 h 2829"/>
              <a:gd name="T2" fmla="*/ 919 w 2672"/>
              <a:gd name="T3" fmla="*/ 0 h 2829"/>
              <a:gd name="T4" fmla="*/ 2672 w 2672"/>
              <a:gd name="T5" fmla="*/ 1273 h 2829"/>
              <a:gd name="T6" fmla="*/ 2166 w 2672"/>
              <a:gd name="T7" fmla="*/ 2829 h 2829"/>
              <a:gd name="T8" fmla="*/ 0 w 2672"/>
              <a:gd name="T9" fmla="*/ 2829 h 2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2" h="2829">
                <a:moveTo>
                  <a:pt x="0" y="2829"/>
                </a:moveTo>
                <a:cubicBezTo>
                  <a:pt x="0" y="1813"/>
                  <a:pt x="322" y="822"/>
                  <a:pt x="919" y="0"/>
                </a:cubicBezTo>
                <a:lnTo>
                  <a:pt x="2672" y="1273"/>
                </a:lnTo>
                <a:cubicBezTo>
                  <a:pt x="2343" y="1725"/>
                  <a:pt x="2166" y="2270"/>
                  <a:pt x="2166" y="2829"/>
                </a:cubicBezTo>
                <a:lnTo>
                  <a:pt x="0" y="2829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71C25"/>
              </a:solidFill>
              <a:latin typeface="Arial"/>
            </a:endParaRPr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B5DCB691-7D06-643A-6879-7B5B64F5CA54}"/>
              </a:ext>
            </a:extLst>
          </p:cNvPr>
          <p:cNvSpPr>
            <a:spLocks/>
          </p:cNvSpPr>
          <p:nvPr/>
        </p:nvSpPr>
        <p:spPr bwMode="auto">
          <a:xfrm>
            <a:off x="3119230" y="2826047"/>
            <a:ext cx="2345197" cy="2310224"/>
          </a:xfrm>
          <a:custGeom>
            <a:avLst/>
            <a:gdLst>
              <a:gd name="T0" fmla="*/ 0 w 3076"/>
              <a:gd name="T1" fmla="*/ 1749 h 3022"/>
              <a:gd name="T2" fmla="*/ 2407 w 3076"/>
              <a:gd name="T3" fmla="*/ 0 h 3022"/>
              <a:gd name="T4" fmla="*/ 3076 w 3076"/>
              <a:gd name="T5" fmla="*/ 2060 h 3022"/>
              <a:gd name="T6" fmla="*/ 1753 w 3076"/>
              <a:gd name="T7" fmla="*/ 3022 h 3022"/>
              <a:gd name="T8" fmla="*/ 0 w 3076"/>
              <a:gd name="T9" fmla="*/ 1749 h 3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6" h="3022">
                <a:moveTo>
                  <a:pt x="0" y="1749"/>
                </a:moveTo>
                <a:cubicBezTo>
                  <a:pt x="598" y="926"/>
                  <a:pt x="1440" y="314"/>
                  <a:pt x="2407" y="0"/>
                </a:cubicBezTo>
                <a:lnTo>
                  <a:pt x="3076" y="2060"/>
                </a:lnTo>
                <a:cubicBezTo>
                  <a:pt x="2545" y="2233"/>
                  <a:pt x="2081" y="2570"/>
                  <a:pt x="1753" y="3022"/>
                </a:cubicBezTo>
                <a:lnTo>
                  <a:pt x="0" y="174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71C25"/>
              </a:solidFill>
              <a:latin typeface="Arial"/>
            </a:endParaRPr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9A0E81BB-B641-2E1D-DC73-2D3991717899}"/>
              </a:ext>
            </a:extLst>
          </p:cNvPr>
          <p:cNvSpPr>
            <a:spLocks/>
          </p:cNvSpPr>
          <p:nvPr/>
        </p:nvSpPr>
        <p:spPr bwMode="auto">
          <a:xfrm>
            <a:off x="4955360" y="2587057"/>
            <a:ext cx="2267477" cy="1812817"/>
          </a:xfrm>
          <a:custGeom>
            <a:avLst/>
            <a:gdLst>
              <a:gd name="T0" fmla="*/ 0 w 2975"/>
              <a:gd name="T1" fmla="*/ 314 h 2374"/>
              <a:gd name="T2" fmla="*/ 2975 w 2975"/>
              <a:gd name="T3" fmla="*/ 314 h 2374"/>
              <a:gd name="T4" fmla="*/ 2306 w 2975"/>
              <a:gd name="T5" fmla="*/ 2374 h 2374"/>
              <a:gd name="T6" fmla="*/ 669 w 2975"/>
              <a:gd name="T7" fmla="*/ 2374 h 2374"/>
              <a:gd name="T8" fmla="*/ 0 w 2975"/>
              <a:gd name="T9" fmla="*/ 314 h 2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5" h="2374">
                <a:moveTo>
                  <a:pt x="0" y="314"/>
                </a:moveTo>
                <a:cubicBezTo>
                  <a:pt x="967" y="0"/>
                  <a:pt x="2008" y="0"/>
                  <a:pt x="2975" y="314"/>
                </a:cubicBezTo>
                <a:lnTo>
                  <a:pt x="2306" y="2374"/>
                </a:lnTo>
                <a:cubicBezTo>
                  <a:pt x="1774" y="2201"/>
                  <a:pt x="1201" y="2201"/>
                  <a:pt x="669" y="2374"/>
                </a:cubicBezTo>
                <a:lnTo>
                  <a:pt x="0" y="314"/>
                </a:lnTo>
                <a:close/>
              </a:path>
            </a:pathLst>
          </a:custGeom>
          <a:solidFill>
            <a:srgbClr val="4CC1E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71C25"/>
              </a:solidFill>
              <a:latin typeface="Arial"/>
            </a:endParaRPr>
          </a:p>
        </p:txBody>
      </p:sp>
      <p:sp>
        <p:nvSpPr>
          <p:cNvPr id="40" name="Freeform 8">
            <a:extLst>
              <a:ext uri="{FF2B5EF4-FFF2-40B4-BE49-F238E27FC236}">
                <a16:creationId xmlns:a16="http://schemas.microsoft.com/office/drawing/2014/main" id="{9EEDC6FC-0502-BC9F-9399-5EB8B87E36C8}"/>
              </a:ext>
            </a:extLst>
          </p:cNvPr>
          <p:cNvSpPr>
            <a:spLocks/>
          </p:cNvSpPr>
          <p:nvPr/>
        </p:nvSpPr>
        <p:spPr bwMode="auto">
          <a:xfrm>
            <a:off x="6711828" y="2826047"/>
            <a:ext cx="2347139" cy="2310224"/>
          </a:xfrm>
          <a:custGeom>
            <a:avLst/>
            <a:gdLst>
              <a:gd name="T0" fmla="*/ 669 w 3076"/>
              <a:gd name="T1" fmla="*/ 0 h 3022"/>
              <a:gd name="T2" fmla="*/ 3076 w 3076"/>
              <a:gd name="T3" fmla="*/ 1749 h 3022"/>
              <a:gd name="T4" fmla="*/ 1323 w 3076"/>
              <a:gd name="T5" fmla="*/ 3022 h 3022"/>
              <a:gd name="T6" fmla="*/ 0 w 3076"/>
              <a:gd name="T7" fmla="*/ 2060 h 3022"/>
              <a:gd name="T8" fmla="*/ 669 w 3076"/>
              <a:gd name="T9" fmla="*/ 0 h 3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6" h="3022">
                <a:moveTo>
                  <a:pt x="669" y="0"/>
                </a:moveTo>
                <a:cubicBezTo>
                  <a:pt x="1636" y="314"/>
                  <a:pt x="2478" y="926"/>
                  <a:pt x="3076" y="1749"/>
                </a:cubicBezTo>
                <a:lnTo>
                  <a:pt x="1323" y="3022"/>
                </a:lnTo>
                <a:cubicBezTo>
                  <a:pt x="995" y="2570"/>
                  <a:pt x="531" y="2233"/>
                  <a:pt x="0" y="2060"/>
                </a:cubicBezTo>
                <a:lnTo>
                  <a:pt x="669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71C25"/>
              </a:solidFill>
              <a:latin typeface="Arial"/>
            </a:endParaRPr>
          </a:p>
        </p:txBody>
      </p:sp>
      <p:sp>
        <p:nvSpPr>
          <p:cNvPr id="41" name="Freeform 9">
            <a:extLst>
              <a:ext uri="{FF2B5EF4-FFF2-40B4-BE49-F238E27FC236}">
                <a16:creationId xmlns:a16="http://schemas.microsoft.com/office/drawing/2014/main" id="{BCA59BE1-65B5-7F73-0B26-C30E75BC6310}"/>
              </a:ext>
            </a:extLst>
          </p:cNvPr>
          <p:cNvSpPr>
            <a:spLocks/>
          </p:cNvSpPr>
          <p:nvPr/>
        </p:nvSpPr>
        <p:spPr bwMode="auto">
          <a:xfrm>
            <a:off x="7722186" y="4162827"/>
            <a:ext cx="2036260" cy="2160612"/>
          </a:xfrm>
          <a:custGeom>
            <a:avLst/>
            <a:gdLst>
              <a:gd name="T0" fmla="*/ 1753 w 2672"/>
              <a:gd name="T1" fmla="*/ 0 h 2829"/>
              <a:gd name="T2" fmla="*/ 2672 w 2672"/>
              <a:gd name="T3" fmla="*/ 2829 h 2829"/>
              <a:gd name="T4" fmla="*/ 506 w 2672"/>
              <a:gd name="T5" fmla="*/ 2829 h 2829"/>
              <a:gd name="T6" fmla="*/ 0 w 2672"/>
              <a:gd name="T7" fmla="*/ 1273 h 2829"/>
              <a:gd name="T8" fmla="*/ 1753 w 2672"/>
              <a:gd name="T9" fmla="*/ 0 h 2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2" h="2829">
                <a:moveTo>
                  <a:pt x="1753" y="0"/>
                </a:moveTo>
                <a:cubicBezTo>
                  <a:pt x="2350" y="822"/>
                  <a:pt x="2672" y="1813"/>
                  <a:pt x="2672" y="2829"/>
                </a:cubicBezTo>
                <a:lnTo>
                  <a:pt x="506" y="2829"/>
                </a:lnTo>
                <a:cubicBezTo>
                  <a:pt x="506" y="2270"/>
                  <a:pt x="329" y="1725"/>
                  <a:pt x="0" y="1273"/>
                </a:cubicBezTo>
                <a:lnTo>
                  <a:pt x="175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71C25"/>
              </a:solidFill>
              <a:latin typeface="Arial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800F62C-928B-E5B5-44A8-810FB8EF24EF}"/>
              </a:ext>
            </a:extLst>
          </p:cNvPr>
          <p:cNvSpPr/>
          <p:nvPr/>
        </p:nvSpPr>
        <p:spPr>
          <a:xfrm>
            <a:off x="3564260" y="3799571"/>
            <a:ext cx="5047733" cy="2523867"/>
          </a:xfrm>
          <a:custGeom>
            <a:avLst/>
            <a:gdLst>
              <a:gd name="connsiteX0" fmla="*/ 2062093 w 4124186"/>
              <a:gd name="connsiteY0" fmla="*/ 0 h 2062093"/>
              <a:gd name="connsiteX1" fmla="*/ 4124186 w 4124186"/>
              <a:gd name="connsiteY1" fmla="*/ 2062093 h 2062093"/>
              <a:gd name="connsiteX2" fmla="*/ 3711660 w 4124186"/>
              <a:gd name="connsiteY2" fmla="*/ 2062093 h 2062093"/>
              <a:gd name="connsiteX3" fmla="*/ 3228905 w 4124186"/>
              <a:gd name="connsiteY3" fmla="*/ 893977 h 2062093"/>
              <a:gd name="connsiteX4" fmla="*/ 3229087 w 4124186"/>
              <a:gd name="connsiteY4" fmla="*/ 893693 h 2062093"/>
              <a:gd name="connsiteX5" fmla="*/ 2062093 w 4124186"/>
              <a:gd name="connsiteY5" fmla="*/ 410102 h 2062093"/>
              <a:gd name="connsiteX6" fmla="*/ 896253 w 4124186"/>
              <a:gd name="connsiteY6" fmla="*/ 893693 h 2062093"/>
              <a:gd name="connsiteX7" fmla="*/ 895280 w 4124186"/>
              <a:gd name="connsiteY7" fmla="*/ 893977 h 2062093"/>
              <a:gd name="connsiteX8" fmla="*/ 412525 w 4124186"/>
              <a:gd name="connsiteY8" fmla="*/ 2062093 h 2062093"/>
              <a:gd name="connsiteX9" fmla="*/ 0 w 4124186"/>
              <a:gd name="connsiteY9" fmla="*/ 2062093 h 2062093"/>
              <a:gd name="connsiteX10" fmla="*/ 2062093 w 4124186"/>
              <a:gd name="connsiteY10" fmla="*/ 0 h 2062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124186" h="2062093">
                <a:moveTo>
                  <a:pt x="2062093" y="0"/>
                </a:moveTo>
                <a:cubicBezTo>
                  <a:pt x="3200956" y="0"/>
                  <a:pt x="4124186" y="923230"/>
                  <a:pt x="4124186" y="2062093"/>
                </a:cubicBezTo>
                <a:lnTo>
                  <a:pt x="3711660" y="2062093"/>
                </a:lnTo>
                <a:cubicBezTo>
                  <a:pt x="3711660" y="1624050"/>
                  <a:pt x="3537868" y="1204102"/>
                  <a:pt x="3228905" y="893977"/>
                </a:cubicBezTo>
                <a:lnTo>
                  <a:pt x="3229087" y="893693"/>
                </a:lnTo>
                <a:cubicBezTo>
                  <a:pt x="2919425" y="584195"/>
                  <a:pt x="2500105" y="410102"/>
                  <a:pt x="2062093" y="410102"/>
                </a:cubicBezTo>
                <a:cubicBezTo>
                  <a:pt x="1624903" y="410102"/>
                  <a:pt x="1205773" y="584195"/>
                  <a:pt x="896253" y="893693"/>
                </a:cubicBezTo>
                <a:lnTo>
                  <a:pt x="895280" y="893977"/>
                </a:lnTo>
                <a:cubicBezTo>
                  <a:pt x="586317" y="1204102"/>
                  <a:pt x="412525" y="1624050"/>
                  <a:pt x="412525" y="2062093"/>
                </a:cubicBezTo>
                <a:lnTo>
                  <a:pt x="0" y="2062093"/>
                </a:lnTo>
                <a:cubicBezTo>
                  <a:pt x="0" y="923230"/>
                  <a:pt x="923230" y="0"/>
                  <a:pt x="2062093" y="0"/>
                </a:cubicBez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6" name="Graphic 24" descr="Gears">
            <a:extLst>
              <a:ext uri="{FF2B5EF4-FFF2-40B4-BE49-F238E27FC236}">
                <a16:creationId xmlns:a16="http://schemas.microsoft.com/office/drawing/2014/main" id="{5DBC85DF-22D8-E39C-D1F6-197F819CA7DA}"/>
              </a:ext>
            </a:extLst>
          </p:cNvPr>
          <p:cNvGrpSpPr/>
          <p:nvPr/>
        </p:nvGrpSpPr>
        <p:grpSpPr>
          <a:xfrm>
            <a:off x="5776049" y="2875667"/>
            <a:ext cx="626099" cy="759848"/>
            <a:chOff x="223326" y="5419445"/>
            <a:chExt cx="615315" cy="746760"/>
          </a:xfrm>
          <a:solidFill>
            <a:srgbClr val="000000">
              <a:alpha val="60000"/>
            </a:srgbClr>
          </a:solidFill>
        </p:grpSpPr>
        <p:sp>
          <p:nvSpPr>
            <p:cNvPr id="520193" name="Freeform: Shape 520192">
              <a:extLst>
                <a:ext uri="{FF2B5EF4-FFF2-40B4-BE49-F238E27FC236}">
                  <a16:creationId xmlns:a16="http://schemas.microsoft.com/office/drawing/2014/main" id="{B19305D4-FE9C-2274-9B64-FEE9D86B1B1F}"/>
                </a:ext>
              </a:extLst>
            </p:cNvPr>
            <p:cNvSpPr/>
            <p:nvPr/>
          </p:nvSpPr>
          <p:spPr>
            <a:xfrm>
              <a:off x="438591" y="5419445"/>
              <a:ext cx="400050" cy="400050"/>
            </a:xfrm>
            <a:custGeom>
              <a:avLst/>
              <a:gdLst>
                <a:gd name="connsiteX0" fmla="*/ 202883 w 400050"/>
                <a:gd name="connsiteY0" fmla="*/ 274320 h 400050"/>
                <a:gd name="connsiteX1" fmla="*/ 131445 w 400050"/>
                <a:gd name="connsiteY1" fmla="*/ 202883 h 400050"/>
                <a:gd name="connsiteX2" fmla="*/ 202883 w 400050"/>
                <a:gd name="connsiteY2" fmla="*/ 131445 h 400050"/>
                <a:gd name="connsiteX3" fmla="*/ 274320 w 400050"/>
                <a:gd name="connsiteY3" fmla="*/ 202883 h 400050"/>
                <a:gd name="connsiteX4" fmla="*/ 202883 w 400050"/>
                <a:gd name="connsiteY4" fmla="*/ 274320 h 400050"/>
                <a:gd name="connsiteX5" fmla="*/ 363855 w 400050"/>
                <a:gd name="connsiteY5" fmla="*/ 158115 h 400050"/>
                <a:gd name="connsiteX6" fmla="*/ 348615 w 400050"/>
                <a:gd name="connsiteY6" fmla="*/ 120968 h 400050"/>
                <a:gd name="connsiteX7" fmla="*/ 363855 w 400050"/>
                <a:gd name="connsiteY7" fmla="*/ 76200 h 400050"/>
                <a:gd name="connsiteX8" fmla="*/ 329565 w 400050"/>
                <a:gd name="connsiteY8" fmla="*/ 41910 h 400050"/>
                <a:gd name="connsiteX9" fmla="*/ 284798 w 400050"/>
                <a:gd name="connsiteY9" fmla="*/ 57150 h 400050"/>
                <a:gd name="connsiteX10" fmla="*/ 247650 w 400050"/>
                <a:gd name="connsiteY10" fmla="*/ 41910 h 400050"/>
                <a:gd name="connsiteX11" fmla="*/ 226695 w 400050"/>
                <a:gd name="connsiteY11" fmla="*/ 0 h 400050"/>
                <a:gd name="connsiteX12" fmla="*/ 179070 w 400050"/>
                <a:gd name="connsiteY12" fmla="*/ 0 h 400050"/>
                <a:gd name="connsiteX13" fmla="*/ 158115 w 400050"/>
                <a:gd name="connsiteY13" fmla="*/ 41910 h 400050"/>
                <a:gd name="connsiteX14" fmla="*/ 120968 w 400050"/>
                <a:gd name="connsiteY14" fmla="*/ 57150 h 400050"/>
                <a:gd name="connsiteX15" fmla="*/ 76200 w 400050"/>
                <a:gd name="connsiteY15" fmla="*/ 41910 h 400050"/>
                <a:gd name="connsiteX16" fmla="*/ 41910 w 400050"/>
                <a:gd name="connsiteY16" fmla="*/ 76200 h 400050"/>
                <a:gd name="connsiteX17" fmla="*/ 57150 w 400050"/>
                <a:gd name="connsiteY17" fmla="*/ 120968 h 400050"/>
                <a:gd name="connsiteX18" fmla="*/ 41910 w 400050"/>
                <a:gd name="connsiteY18" fmla="*/ 158115 h 400050"/>
                <a:gd name="connsiteX19" fmla="*/ 0 w 400050"/>
                <a:gd name="connsiteY19" fmla="*/ 179070 h 400050"/>
                <a:gd name="connsiteX20" fmla="*/ 0 w 400050"/>
                <a:gd name="connsiteY20" fmla="*/ 226695 h 400050"/>
                <a:gd name="connsiteX21" fmla="*/ 41910 w 400050"/>
                <a:gd name="connsiteY21" fmla="*/ 247650 h 400050"/>
                <a:gd name="connsiteX22" fmla="*/ 57150 w 400050"/>
                <a:gd name="connsiteY22" fmla="*/ 284798 h 400050"/>
                <a:gd name="connsiteX23" fmla="*/ 41910 w 400050"/>
                <a:gd name="connsiteY23" fmla="*/ 329565 h 400050"/>
                <a:gd name="connsiteX24" fmla="*/ 75248 w 400050"/>
                <a:gd name="connsiteY24" fmla="*/ 362903 h 400050"/>
                <a:gd name="connsiteX25" fmla="*/ 120015 w 400050"/>
                <a:gd name="connsiteY25" fmla="*/ 347663 h 400050"/>
                <a:gd name="connsiteX26" fmla="*/ 157163 w 400050"/>
                <a:gd name="connsiteY26" fmla="*/ 362903 h 400050"/>
                <a:gd name="connsiteX27" fmla="*/ 178118 w 400050"/>
                <a:gd name="connsiteY27" fmla="*/ 404813 h 400050"/>
                <a:gd name="connsiteX28" fmla="*/ 225743 w 400050"/>
                <a:gd name="connsiteY28" fmla="*/ 404813 h 400050"/>
                <a:gd name="connsiteX29" fmla="*/ 246698 w 400050"/>
                <a:gd name="connsiteY29" fmla="*/ 362903 h 400050"/>
                <a:gd name="connsiteX30" fmla="*/ 283845 w 400050"/>
                <a:gd name="connsiteY30" fmla="*/ 347663 h 400050"/>
                <a:gd name="connsiteX31" fmla="*/ 328613 w 400050"/>
                <a:gd name="connsiteY31" fmla="*/ 362903 h 400050"/>
                <a:gd name="connsiteX32" fmla="*/ 362903 w 400050"/>
                <a:gd name="connsiteY32" fmla="*/ 329565 h 400050"/>
                <a:gd name="connsiteX33" fmla="*/ 347663 w 400050"/>
                <a:gd name="connsiteY33" fmla="*/ 284798 h 400050"/>
                <a:gd name="connsiteX34" fmla="*/ 363855 w 400050"/>
                <a:gd name="connsiteY34" fmla="*/ 247650 h 400050"/>
                <a:gd name="connsiteX35" fmla="*/ 405765 w 400050"/>
                <a:gd name="connsiteY35" fmla="*/ 226695 h 400050"/>
                <a:gd name="connsiteX36" fmla="*/ 405765 w 400050"/>
                <a:gd name="connsiteY36" fmla="*/ 179070 h 400050"/>
                <a:gd name="connsiteX37" fmla="*/ 363855 w 400050"/>
                <a:gd name="connsiteY37" fmla="*/ 158115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0050" h="400050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071C25"/>
                </a:solidFill>
                <a:latin typeface="Arial"/>
              </a:endParaRPr>
            </a:p>
          </p:txBody>
        </p:sp>
        <p:sp>
          <p:nvSpPr>
            <p:cNvPr id="520198" name="Freeform: Shape 520197">
              <a:extLst>
                <a:ext uri="{FF2B5EF4-FFF2-40B4-BE49-F238E27FC236}">
                  <a16:creationId xmlns:a16="http://schemas.microsoft.com/office/drawing/2014/main" id="{E8A77C6B-CD67-780B-DDA0-5A8DCCC39522}"/>
                </a:ext>
              </a:extLst>
            </p:cNvPr>
            <p:cNvSpPr/>
            <p:nvPr/>
          </p:nvSpPr>
          <p:spPr>
            <a:xfrm>
              <a:off x="223326" y="5766155"/>
              <a:ext cx="400050" cy="400050"/>
            </a:xfrm>
            <a:custGeom>
              <a:avLst/>
              <a:gdLst>
                <a:gd name="connsiteX0" fmla="*/ 202883 w 400050"/>
                <a:gd name="connsiteY0" fmla="*/ 274320 h 400050"/>
                <a:gd name="connsiteX1" fmla="*/ 131445 w 400050"/>
                <a:gd name="connsiteY1" fmla="*/ 202882 h 400050"/>
                <a:gd name="connsiteX2" fmla="*/ 202883 w 400050"/>
                <a:gd name="connsiteY2" fmla="*/ 131445 h 400050"/>
                <a:gd name="connsiteX3" fmla="*/ 274320 w 400050"/>
                <a:gd name="connsiteY3" fmla="*/ 202882 h 400050"/>
                <a:gd name="connsiteX4" fmla="*/ 202883 w 400050"/>
                <a:gd name="connsiteY4" fmla="*/ 274320 h 400050"/>
                <a:gd name="connsiteX5" fmla="*/ 202883 w 400050"/>
                <a:gd name="connsiteY5" fmla="*/ 274320 h 400050"/>
                <a:gd name="connsiteX6" fmla="*/ 348615 w 400050"/>
                <a:gd name="connsiteY6" fmla="*/ 120967 h 400050"/>
                <a:gd name="connsiteX7" fmla="*/ 363855 w 400050"/>
                <a:gd name="connsiteY7" fmla="*/ 76200 h 400050"/>
                <a:gd name="connsiteX8" fmla="*/ 329565 w 400050"/>
                <a:gd name="connsiteY8" fmla="*/ 41910 h 400050"/>
                <a:gd name="connsiteX9" fmla="*/ 284798 w 400050"/>
                <a:gd name="connsiteY9" fmla="*/ 57150 h 400050"/>
                <a:gd name="connsiteX10" fmla="*/ 247650 w 400050"/>
                <a:gd name="connsiteY10" fmla="*/ 41910 h 400050"/>
                <a:gd name="connsiteX11" fmla="*/ 226695 w 400050"/>
                <a:gd name="connsiteY11" fmla="*/ 0 h 400050"/>
                <a:gd name="connsiteX12" fmla="*/ 179070 w 400050"/>
                <a:gd name="connsiteY12" fmla="*/ 0 h 400050"/>
                <a:gd name="connsiteX13" fmla="*/ 158115 w 400050"/>
                <a:gd name="connsiteY13" fmla="*/ 41910 h 400050"/>
                <a:gd name="connsiteX14" fmla="*/ 120968 w 400050"/>
                <a:gd name="connsiteY14" fmla="*/ 57150 h 400050"/>
                <a:gd name="connsiteX15" fmla="*/ 76200 w 400050"/>
                <a:gd name="connsiteY15" fmla="*/ 41910 h 400050"/>
                <a:gd name="connsiteX16" fmla="*/ 42863 w 400050"/>
                <a:gd name="connsiteY16" fmla="*/ 75247 h 400050"/>
                <a:gd name="connsiteX17" fmla="*/ 57150 w 400050"/>
                <a:gd name="connsiteY17" fmla="*/ 120015 h 400050"/>
                <a:gd name="connsiteX18" fmla="*/ 41910 w 400050"/>
                <a:gd name="connsiteY18" fmla="*/ 157163 h 400050"/>
                <a:gd name="connsiteX19" fmla="*/ 0 w 400050"/>
                <a:gd name="connsiteY19" fmla="*/ 178117 h 400050"/>
                <a:gd name="connsiteX20" fmla="*/ 0 w 400050"/>
                <a:gd name="connsiteY20" fmla="*/ 225742 h 400050"/>
                <a:gd name="connsiteX21" fmla="*/ 41910 w 400050"/>
                <a:gd name="connsiteY21" fmla="*/ 246698 h 400050"/>
                <a:gd name="connsiteX22" fmla="*/ 57150 w 400050"/>
                <a:gd name="connsiteY22" fmla="*/ 283845 h 400050"/>
                <a:gd name="connsiteX23" fmla="*/ 42863 w 400050"/>
                <a:gd name="connsiteY23" fmla="*/ 328613 h 400050"/>
                <a:gd name="connsiteX24" fmla="*/ 76200 w 400050"/>
                <a:gd name="connsiteY24" fmla="*/ 361950 h 400050"/>
                <a:gd name="connsiteX25" fmla="*/ 120968 w 400050"/>
                <a:gd name="connsiteY25" fmla="*/ 347663 h 400050"/>
                <a:gd name="connsiteX26" fmla="*/ 158115 w 400050"/>
                <a:gd name="connsiteY26" fmla="*/ 362903 h 400050"/>
                <a:gd name="connsiteX27" fmla="*/ 179070 w 400050"/>
                <a:gd name="connsiteY27" fmla="*/ 404813 h 400050"/>
                <a:gd name="connsiteX28" fmla="*/ 226695 w 400050"/>
                <a:gd name="connsiteY28" fmla="*/ 404813 h 400050"/>
                <a:gd name="connsiteX29" fmla="*/ 247650 w 400050"/>
                <a:gd name="connsiteY29" fmla="*/ 362903 h 400050"/>
                <a:gd name="connsiteX30" fmla="*/ 284798 w 400050"/>
                <a:gd name="connsiteY30" fmla="*/ 347663 h 400050"/>
                <a:gd name="connsiteX31" fmla="*/ 329565 w 400050"/>
                <a:gd name="connsiteY31" fmla="*/ 362903 h 400050"/>
                <a:gd name="connsiteX32" fmla="*/ 362903 w 400050"/>
                <a:gd name="connsiteY32" fmla="*/ 328613 h 400050"/>
                <a:gd name="connsiteX33" fmla="*/ 348615 w 400050"/>
                <a:gd name="connsiteY33" fmla="*/ 284798 h 400050"/>
                <a:gd name="connsiteX34" fmla="*/ 363855 w 400050"/>
                <a:gd name="connsiteY34" fmla="*/ 247650 h 400050"/>
                <a:gd name="connsiteX35" fmla="*/ 405765 w 400050"/>
                <a:gd name="connsiteY35" fmla="*/ 226695 h 400050"/>
                <a:gd name="connsiteX36" fmla="*/ 405765 w 400050"/>
                <a:gd name="connsiteY36" fmla="*/ 179070 h 400050"/>
                <a:gd name="connsiteX37" fmla="*/ 363855 w 400050"/>
                <a:gd name="connsiteY37" fmla="*/ 158115 h 400050"/>
                <a:gd name="connsiteX38" fmla="*/ 348615 w 400050"/>
                <a:gd name="connsiteY38" fmla="*/ 120967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0050" h="400050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071C25"/>
                </a:solidFill>
                <a:latin typeface="Arial"/>
              </a:endParaRPr>
            </a:p>
          </p:txBody>
        </p:sp>
      </p:grpSp>
      <p:pic>
        <p:nvPicPr>
          <p:cNvPr id="520254" name="Graphic 520253">
            <a:extLst>
              <a:ext uri="{FF2B5EF4-FFF2-40B4-BE49-F238E27FC236}">
                <a16:creationId xmlns:a16="http://schemas.microsoft.com/office/drawing/2014/main" id="{A1731E59-AECD-A793-04B5-A7CCDF39BD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8546" t="11926" r="8728" b="23037"/>
          <a:stretch>
            <a:fillRect/>
          </a:stretch>
        </p:blipFill>
        <p:spPr>
          <a:xfrm>
            <a:off x="8642810" y="5052973"/>
            <a:ext cx="858178" cy="828000"/>
          </a:xfrm>
          <a:prstGeom prst="rect">
            <a:avLst/>
          </a:prstGeom>
        </p:spPr>
      </p:pic>
      <p:pic>
        <p:nvPicPr>
          <p:cNvPr id="520220" name="Graphic 520219">
            <a:extLst>
              <a:ext uri="{FF2B5EF4-FFF2-40B4-BE49-F238E27FC236}">
                <a16:creationId xmlns:a16="http://schemas.microsoft.com/office/drawing/2014/main" id="{94C1C657-E4B6-1B85-C710-A6C3F3FB85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4715" t="7699" r="14660" b="28301"/>
          <a:stretch>
            <a:fillRect/>
          </a:stretch>
        </p:blipFill>
        <p:spPr>
          <a:xfrm>
            <a:off x="2788706" y="5014365"/>
            <a:ext cx="730965" cy="828000"/>
          </a:xfrm>
          <a:prstGeom prst="rect">
            <a:avLst/>
          </a:prstGeom>
        </p:spPr>
      </p:pic>
      <p:grpSp>
        <p:nvGrpSpPr>
          <p:cNvPr id="520199" name="Group 520198">
            <a:extLst>
              <a:ext uri="{FF2B5EF4-FFF2-40B4-BE49-F238E27FC236}">
                <a16:creationId xmlns:a16="http://schemas.microsoft.com/office/drawing/2014/main" id="{084E2D08-28F8-D09B-CAD4-E2CF2C69FBDE}"/>
              </a:ext>
            </a:extLst>
          </p:cNvPr>
          <p:cNvGrpSpPr/>
          <p:nvPr/>
        </p:nvGrpSpPr>
        <p:grpSpPr>
          <a:xfrm>
            <a:off x="9972089" y="3638313"/>
            <a:ext cx="1740940" cy="2151986"/>
            <a:chOff x="8921977" y="1361250"/>
            <a:chExt cx="2937088" cy="2203037"/>
          </a:xfrm>
        </p:grpSpPr>
        <p:sp>
          <p:nvSpPr>
            <p:cNvPr id="520200" name="TextBox 143">
              <a:extLst>
                <a:ext uri="{FF2B5EF4-FFF2-40B4-BE49-F238E27FC236}">
                  <a16:creationId xmlns:a16="http://schemas.microsoft.com/office/drawing/2014/main" id="{8E6055C3-A226-F7C3-B4B9-215C2AE50309}"/>
                </a:ext>
              </a:extLst>
            </p:cNvPr>
            <p:cNvSpPr txBox="1"/>
            <p:nvPr/>
          </p:nvSpPr>
          <p:spPr>
            <a:xfrm>
              <a:off x="8921977" y="1361250"/>
              <a:ext cx="2937088" cy="56714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noProof="1">
                  <a:solidFill>
                    <a:srgbClr val="071C25"/>
                  </a:solidFill>
                  <a:latin typeface="Arial"/>
                </a:rPr>
                <a:t>Negotiation Edge</a:t>
              </a:r>
              <a:br>
                <a:rPr lang="en-US" sz="1600" b="1" noProof="1">
                  <a:solidFill>
                    <a:srgbClr val="071C25"/>
                  </a:solidFill>
                  <a:latin typeface="Arial"/>
                </a:rPr>
              </a:br>
              <a:r>
                <a:rPr lang="en-US" sz="1400" noProof="1">
                  <a:solidFill>
                    <a:srgbClr val="071C25"/>
                  </a:solidFill>
                  <a:latin typeface="Arial"/>
                </a:rPr>
                <a:t>(2 semanas)</a:t>
              </a:r>
              <a:endParaRPr lang="en-US" sz="1600" b="1" noProof="1">
                <a:solidFill>
                  <a:srgbClr val="071C25"/>
                </a:solidFill>
                <a:latin typeface="Arial"/>
              </a:endParaRPr>
            </a:p>
          </p:txBody>
        </p:sp>
        <p:sp>
          <p:nvSpPr>
            <p:cNvPr id="520201" name="TextBox 144">
              <a:extLst>
                <a:ext uri="{FF2B5EF4-FFF2-40B4-BE49-F238E27FC236}">
                  <a16:creationId xmlns:a16="http://schemas.microsoft.com/office/drawing/2014/main" id="{8A0C5B1A-524D-45EC-E11A-FBA208C3F184}"/>
                </a:ext>
              </a:extLst>
            </p:cNvPr>
            <p:cNvSpPr txBox="1"/>
            <p:nvPr/>
          </p:nvSpPr>
          <p:spPr>
            <a:xfrm>
              <a:off x="8929773" y="1925882"/>
              <a:ext cx="2929292" cy="163840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i="1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Workshops</a:t>
              </a:r>
              <a:r>
                <a:rPr lang="en-US" sz="1400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 para força de vendas sobre negociação com professor do INSEAD  especialista em negociação e estratégia</a:t>
              </a:r>
            </a:p>
          </p:txBody>
        </p:sp>
      </p:grpSp>
      <p:grpSp>
        <p:nvGrpSpPr>
          <p:cNvPr id="520202" name="Group 520201">
            <a:extLst>
              <a:ext uri="{FF2B5EF4-FFF2-40B4-BE49-F238E27FC236}">
                <a16:creationId xmlns:a16="http://schemas.microsoft.com/office/drawing/2014/main" id="{8C18D880-F83D-042D-8C55-CA3115EEB5D8}"/>
              </a:ext>
            </a:extLst>
          </p:cNvPr>
          <p:cNvGrpSpPr/>
          <p:nvPr/>
        </p:nvGrpSpPr>
        <p:grpSpPr>
          <a:xfrm>
            <a:off x="458600" y="3638309"/>
            <a:ext cx="2268000" cy="2798317"/>
            <a:chOff x="332934" y="2522291"/>
            <a:chExt cx="3826273" cy="2864701"/>
          </a:xfrm>
        </p:grpSpPr>
        <p:sp>
          <p:nvSpPr>
            <p:cNvPr id="520203" name="TextBox 146">
              <a:extLst>
                <a:ext uri="{FF2B5EF4-FFF2-40B4-BE49-F238E27FC236}">
                  <a16:creationId xmlns:a16="http://schemas.microsoft.com/office/drawing/2014/main" id="{E2C95978-65B7-8F26-EEC8-192A26E7892E}"/>
                </a:ext>
              </a:extLst>
            </p:cNvPr>
            <p:cNvSpPr txBox="1"/>
            <p:nvPr/>
          </p:nvSpPr>
          <p:spPr>
            <a:xfrm>
              <a:off x="332934" y="2522291"/>
              <a:ext cx="3826273" cy="56714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noProof="1">
                  <a:solidFill>
                    <a:srgbClr val="071C25"/>
                  </a:solidFill>
                  <a:latin typeface="Arial"/>
                </a:rPr>
                <a:t>Mirow Pricing Checkup</a:t>
              </a:r>
            </a:p>
            <a:p>
              <a:r>
                <a:rPr lang="en-US" sz="1400" noProof="1">
                  <a:solidFill>
                    <a:srgbClr val="071C25"/>
                  </a:solidFill>
                  <a:latin typeface="Arial"/>
                </a:rPr>
                <a:t>(4 semanas)</a:t>
              </a:r>
              <a:endParaRPr lang="en-US" sz="1200" noProof="1">
                <a:solidFill>
                  <a:srgbClr val="071C25"/>
                </a:solidFill>
                <a:latin typeface="Arial"/>
              </a:endParaRPr>
            </a:p>
          </p:txBody>
        </p:sp>
        <p:sp>
          <p:nvSpPr>
            <p:cNvPr id="520204" name="TextBox 147">
              <a:extLst>
                <a:ext uri="{FF2B5EF4-FFF2-40B4-BE49-F238E27FC236}">
                  <a16:creationId xmlns:a16="http://schemas.microsoft.com/office/drawing/2014/main" id="{E561C692-D382-4C0D-6EC4-A90574BB17BA}"/>
                </a:ext>
              </a:extLst>
            </p:cNvPr>
            <p:cNvSpPr txBox="1"/>
            <p:nvPr/>
          </p:nvSpPr>
          <p:spPr>
            <a:xfrm>
              <a:off x="340732" y="3086923"/>
              <a:ext cx="3340397" cy="2300069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1400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União de </a:t>
              </a:r>
              <a:r>
                <a:rPr lang="pt-BR" sz="1400" noProof="1">
                  <a:solidFill>
                    <a:srgbClr val="071C25">
                      <a:lumMod val="65000"/>
                      <a:lumOff val="35000"/>
                    </a:srgbClr>
                  </a:solidFill>
                </a:rPr>
                <a:t>avaliação qualitativa da maturidade em </a:t>
              </a:r>
              <a:r>
                <a:rPr lang="pt-BR" sz="1400" i="1" noProof="1">
                  <a:solidFill>
                    <a:srgbClr val="071C25">
                      <a:lumMod val="65000"/>
                      <a:lumOff val="35000"/>
                    </a:srgbClr>
                  </a:solidFill>
                </a:rPr>
                <a:t>pricing</a:t>
              </a:r>
              <a:r>
                <a:rPr lang="pt-BR" sz="1400" noProof="1">
                  <a:solidFill>
                    <a:srgbClr val="071C25">
                      <a:lumMod val="65000"/>
                      <a:lumOff val="35000"/>
                    </a:srgbClr>
                  </a:solidFill>
                </a:rPr>
                <a:t> com análises quantitativas para diagnóstico </a:t>
              </a:r>
              <a:r>
                <a:rPr lang="pt-BR" sz="1400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inicial da gestão de </a:t>
              </a:r>
              <a:r>
                <a:rPr lang="pt-BR" sz="1400" i="1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pricing</a:t>
              </a:r>
              <a:r>
                <a:rPr lang="pt-BR" sz="1400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, com rápida estimativa do impacto das oportunidades de melhoria identificadas</a:t>
              </a:r>
              <a:endParaRPr lang="en-US" sz="1400" noProof="1">
                <a:solidFill>
                  <a:srgbClr val="071C25">
                    <a:lumMod val="65000"/>
                    <a:lumOff val="35000"/>
                  </a:srgbClr>
                </a:solidFill>
                <a:latin typeface="Arial"/>
              </a:endParaRPr>
            </a:p>
          </p:txBody>
        </p:sp>
      </p:grpSp>
      <p:grpSp>
        <p:nvGrpSpPr>
          <p:cNvPr id="520205" name="Group 520204">
            <a:extLst>
              <a:ext uri="{FF2B5EF4-FFF2-40B4-BE49-F238E27FC236}">
                <a16:creationId xmlns:a16="http://schemas.microsoft.com/office/drawing/2014/main" id="{22518D00-CD4B-9416-7D0C-45716904ABFC}"/>
              </a:ext>
            </a:extLst>
          </p:cNvPr>
          <p:cNvGrpSpPr/>
          <p:nvPr/>
        </p:nvGrpSpPr>
        <p:grpSpPr>
          <a:xfrm>
            <a:off x="7600571" y="1042373"/>
            <a:ext cx="3317973" cy="2829094"/>
            <a:chOff x="8921977" y="1329743"/>
            <a:chExt cx="4329135" cy="2896207"/>
          </a:xfrm>
        </p:grpSpPr>
        <p:sp>
          <p:nvSpPr>
            <p:cNvPr id="520206" name="TextBox 149">
              <a:extLst>
                <a:ext uri="{FF2B5EF4-FFF2-40B4-BE49-F238E27FC236}">
                  <a16:creationId xmlns:a16="http://schemas.microsoft.com/office/drawing/2014/main" id="{73AC5C44-E63D-3674-CA2A-3756EBABA12F}"/>
                </a:ext>
              </a:extLst>
            </p:cNvPr>
            <p:cNvSpPr txBox="1"/>
            <p:nvPr/>
          </p:nvSpPr>
          <p:spPr>
            <a:xfrm>
              <a:off x="8921977" y="1329743"/>
              <a:ext cx="2937088" cy="598647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noProof="1">
                  <a:solidFill>
                    <a:srgbClr val="071C25"/>
                  </a:solidFill>
                  <a:latin typeface="Arial"/>
                </a:rPr>
                <a:t>Pricing Cockpit</a:t>
              </a:r>
              <a:br>
                <a:rPr lang="en-US" sz="1600" b="1" noProof="1">
                  <a:solidFill>
                    <a:srgbClr val="071C25"/>
                  </a:solidFill>
                  <a:latin typeface="Arial"/>
                </a:rPr>
              </a:br>
              <a:r>
                <a:rPr lang="en-US" sz="1400" noProof="1">
                  <a:solidFill>
                    <a:srgbClr val="071C25"/>
                  </a:solidFill>
                  <a:latin typeface="Arial"/>
                </a:rPr>
                <a:t>(10 semanas)</a:t>
              </a:r>
              <a:r>
                <a:rPr lang="en-US" sz="1600" b="1" noProof="1">
                  <a:solidFill>
                    <a:srgbClr val="071C25"/>
                  </a:solidFill>
                  <a:latin typeface="Arial"/>
                </a:rPr>
                <a:t> </a:t>
              </a:r>
            </a:p>
          </p:txBody>
        </p:sp>
        <p:sp>
          <p:nvSpPr>
            <p:cNvPr id="520207" name="TextBox 150">
              <a:extLst>
                <a:ext uri="{FF2B5EF4-FFF2-40B4-BE49-F238E27FC236}">
                  <a16:creationId xmlns:a16="http://schemas.microsoft.com/office/drawing/2014/main" id="{5F8D5F99-E34A-FAA6-FE7F-64029A06841E}"/>
                </a:ext>
              </a:extLst>
            </p:cNvPr>
            <p:cNvSpPr txBox="1"/>
            <p:nvPr/>
          </p:nvSpPr>
          <p:spPr>
            <a:xfrm>
              <a:off x="8929770" y="1925882"/>
              <a:ext cx="4321342" cy="2300068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Construção de </a:t>
              </a:r>
              <a:r>
                <a:rPr lang="en-US" sz="1400" i="1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cockpit</a:t>
              </a:r>
              <a:r>
                <a:rPr lang="en-US" sz="1400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 de </a:t>
              </a:r>
              <a:r>
                <a:rPr lang="en-US" sz="1400" i="1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pricing</a:t>
              </a:r>
              <a:r>
                <a:rPr lang="en-US" sz="1400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 personalizado, com </a:t>
              </a:r>
              <a:r>
                <a:rPr lang="pt-BR" sz="1400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sugestões automáticas e simulações manuais de ajuste na lista de preços, monitoramento do desempenho de </a:t>
              </a:r>
              <a:r>
                <a:rPr lang="pt-BR" sz="1400" i="1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pricing</a:t>
              </a:r>
              <a:r>
                <a:rPr lang="pt-BR" sz="1400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,  </a:t>
              </a:r>
              <a:r>
                <a:rPr lang="pt-BR" sz="1400" i="1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crawlers</a:t>
              </a:r>
              <a:r>
                <a:rPr lang="pt-BR" sz="1400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 para captura de preços da concorrência, etc.</a:t>
              </a:r>
            </a:p>
            <a:p>
              <a:endParaRPr lang="pt-BR" sz="1400" noProof="1">
                <a:solidFill>
                  <a:srgbClr val="071C25">
                    <a:lumMod val="65000"/>
                    <a:lumOff val="35000"/>
                  </a:srgbClr>
                </a:solidFill>
                <a:latin typeface="Arial"/>
              </a:endParaRPr>
            </a:p>
            <a:p>
              <a:endParaRPr lang="en-US" sz="1400" noProof="1">
                <a:solidFill>
                  <a:srgbClr val="071C25">
                    <a:lumMod val="65000"/>
                    <a:lumOff val="35000"/>
                  </a:srgbClr>
                </a:solidFill>
                <a:latin typeface="Arial"/>
              </a:endParaRPr>
            </a:p>
          </p:txBody>
        </p:sp>
      </p:grpSp>
      <p:grpSp>
        <p:nvGrpSpPr>
          <p:cNvPr id="520208" name="Group 520207">
            <a:extLst>
              <a:ext uri="{FF2B5EF4-FFF2-40B4-BE49-F238E27FC236}">
                <a16:creationId xmlns:a16="http://schemas.microsoft.com/office/drawing/2014/main" id="{E0B58828-DB6F-5759-D99A-9085618EDEBD}"/>
              </a:ext>
            </a:extLst>
          </p:cNvPr>
          <p:cNvGrpSpPr/>
          <p:nvPr/>
        </p:nvGrpSpPr>
        <p:grpSpPr>
          <a:xfrm>
            <a:off x="2072229" y="1365449"/>
            <a:ext cx="2036910" cy="1721099"/>
            <a:chOff x="332936" y="2522291"/>
            <a:chExt cx="2937088" cy="1761928"/>
          </a:xfrm>
        </p:grpSpPr>
        <p:sp>
          <p:nvSpPr>
            <p:cNvPr id="520209" name="TextBox 152">
              <a:extLst>
                <a:ext uri="{FF2B5EF4-FFF2-40B4-BE49-F238E27FC236}">
                  <a16:creationId xmlns:a16="http://schemas.microsoft.com/office/drawing/2014/main" id="{CBDE0407-2EB4-4FED-D8F4-EC4735FF6D62}"/>
                </a:ext>
              </a:extLst>
            </p:cNvPr>
            <p:cNvSpPr txBox="1"/>
            <p:nvPr/>
          </p:nvSpPr>
          <p:spPr>
            <a:xfrm>
              <a:off x="332936" y="2522291"/>
              <a:ext cx="2937088" cy="56714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noProof="1">
                  <a:solidFill>
                    <a:srgbClr val="071C25"/>
                  </a:solidFill>
                  <a:latin typeface="Arial"/>
                </a:rPr>
                <a:t>Quick Wins Sprint</a:t>
              </a:r>
              <a:br>
                <a:rPr lang="en-US" sz="1600" b="1" noProof="1">
                  <a:solidFill>
                    <a:srgbClr val="071C25"/>
                  </a:solidFill>
                  <a:latin typeface="Arial"/>
                </a:rPr>
              </a:br>
              <a:r>
                <a:rPr lang="en-US" sz="1400" noProof="1">
                  <a:solidFill>
                    <a:srgbClr val="071C25"/>
                  </a:solidFill>
                  <a:latin typeface="Arial"/>
                </a:rPr>
                <a:t>(6 semanas)</a:t>
              </a:r>
              <a:endParaRPr lang="en-US" sz="1600" b="1" noProof="1">
                <a:solidFill>
                  <a:srgbClr val="071C25"/>
                </a:solidFill>
                <a:latin typeface="Arial"/>
              </a:endParaRPr>
            </a:p>
          </p:txBody>
        </p:sp>
        <p:sp>
          <p:nvSpPr>
            <p:cNvPr id="520210" name="TextBox 153">
              <a:extLst>
                <a:ext uri="{FF2B5EF4-FFF2-40B4-BE49-F238E27FC236}">
                  <a16:creationId xmlns:a16="http://schemas.microsoft.com/office/drawing/2014/main" id="{0ABA4787-D9A8-C2E1-2A21-02A8B36B1444}"/>
                </a:ext>
              </a:extLst>
            </p:cNvPr>
            <p:cNvSpPr txBox="1"/>
            <p:nvPr/>
          </p:nvSpPr>
          <p:spPr>
            <a:xfrm>
              <a:off x="340733" y="3086923"/>
              <a:ext cx="2929291" cy="11972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Análises quantitativas mais variadas para identificação de </a:t>
              </a:r>
              <a:r>
                <a:rPr lang="en-US" sz="1400" i="1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quick wins</a:t>
              </a:r>
              <a:r>
                <a:rPr lang="en-US" sz="1400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 e estimativa de potencial de impacto</a:t>
              </a:r>
            </a:p>
          </p:txBody>
        </p:sp>
      </p:grpSp>
      <p:grpSp>
        <p:nvGrpSpPr>
          <p:cNvPr id="520211" name="Group 520210">
            <a:extLst>
              <a:ext uri="{FF2B5EF4-FFF2-40B4-BE49-F238E27FC236}">
                <a16:creationId xmlns:a16="http://schemas.microsoft.com/office/drawing/2014/main" id="{6FDF9435-F2A2-484A-2BAF-8899A11B332B}"/>
              </a:ext>
            </a:extLst>
          </p:cNvPr>
          <p:cNvGrpSpPr/>
          <p:nvPr/>
        </p:nvGrpSpPr>
        <p:grpSpPr>
          <a:xfrm>
            <a:off x="5054479" y="802088"/>
            <a:ext cx="2165406" cy="1721099"/>
            <a:chOff x="332936" y="2522291"/>
            <a:chExt cx="3122372" cy="1761928"/>
          </a:xfrm>
        </p:grpSpPr>
        <p:sp>
          <p:nvSpPr>
            <p:cNvPr id="520212" name="TextBox 155">
              <a:extLst>
                <a:ext uri="{FF2B5EF4-FFF2-40B4-BE49-F238E27FC236}">
                  <a16:creationId xmlns:a16="http://schemas.microsoft.com/office/drawing/2014/main" id="{73AA9C95-B7DB-23C0-3136-0D756D01CB21}"/>
                </a:ext>
              </a:extLst>
            </p:cNvPr>
            <p:cNvSpPr txBox="1"/>
            <p:nvPr/>
          </p:nvSpPr>
          <p:spPr>
            <a:xfrm>
              <a:off x="332936" y="2522291"/>
              <a:ext cx="2937088" cy="56714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noProof="1">
                  <a:solidFill>
                    <a:srgbClr val="071C25"/>
                  </a:solidFill>
                  <a:latin typeface="Arial"/>
                </a:rPr>
                <a:t>Pricing Optimization</a:t>
              </a:r>
              <a:br>
                <a:rPr lang="en-US" sz="1600" b="1" noProof="1">
                  <a:solidFill>
                    <a:srgbClr val="071C25"/>
                  </a:solidFill>
                  <a:latin typeface="Arial"/>
                </a:rPr>
              </a:br>
              <a:r>
                <a:rPr lang="en-US" sz="1400" noProof="1">
                  <a:solidFill>
                    <a:srgbClr val="071C25"/>
                  </a:solidFill>
                  <a:latin typeface="Arial"/>
                </a:rPr>
                <a:t>(8 semanas)</a:t>
              </a:r>
              <a:endParaRPr lang="en-US" sz="1600" b="1" noProof="1">
                <a:solidFill>
                  <a:srgbClr val="071C25"/>
                </a:solidFill>
                <a:latin typeface="Arial"/>
              </a:endParaRPr>
            </a:p>
          </p:txBody>
        </p:sp>
        <p:sp>
          <p:nvSpPr>
            <p:cNvPr id="520213" name="TextBox 156">
              <a:extLst>
                <a:ext uri="{FF2B5EF4-FFF2-40B4-BE49-F238E27FC236}">
                  <a16:creationId xmlns:a16="http://schemas.microsoft.com/office/drawing/2014/main" id="{267B717F-AFE4-471C-8576-60BDB56E6E92}"/>
                </a:ext>
              </a:extLst>
            </p:cNvPr>
            <p:cNvSpPr txBox="1"/>
            <p:nvPr/>
          </p:nvSpPr>
          <p:spPr>
            <a:xfrm>
              <a:off x="340731" y="3086923"/>
              <a:ext cx="3114577" cy="119729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Revisão completa da arquitetura e políticas de </a:t>
              </a:r>
              <a:r>
                <a:rPr lang="en-US" sz="1400" i="1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pricing</a:t>
              </a:r>
              <a:r>
                <a:rPr lang="en-US" sz="1400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, com identificação de </a:t>
              </a:r>
              <a:r>
                <a:rPr lang="en-US" sz="1400" i="1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quick wins</a:t>
              </a:r>
              <a:r>
                <a:rPr lang="en-US" sz="1400" noProof="1">
                  <a:solidFill>
                    <a:srgbClr val="071C25">
                      <a:lumMod val="65000"/>
                      <a:lumOff val="35000"/>
                    </a:srgbClr>
                  </a:solidFill>
                  <a:latin typeface="Arial"/>
                </a:rPr>
                <a:t> e estimativa do potencial de impacto</a:t>
              </a:r>
            </a:p>
          </p:txBody>
        </p:sp>
      </p:grpSp>
      <p:pic>
        <p:nvPicPr>
          <p:cNvPr id="520214" name="Picture 18">
            <a:extLst>
              <a:ext uri="{FF2B5EF4-FFF2-40B4-BE49-F238E27FC236}">
                <a16:creationId xmlns:a16="http://schemas.microsoft.com/office/drawing/2014/main" id="{D7556A03-D577-2729-EEB0-202B14A1BC7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735" t="38655" r="5735" b="38655"/>
          <a:stretch/>
        </p:blipFill>
        <p:spPr>
          <a:xfrm>
            <a:off x="4331219" y="5940127"/>
            <a:ext cx="3513816" cy="475685"/>
          </a:xfrm>
          <a:prstGeom prst="rect">
            <a:avLst/>
          </a:prstGeom>
        </p:spPr>
      </p:pic>
      <p:pic>
        <p:nvPicPr>
          <p:cNvPr id="520250" name="Graphic 520249">
            <a:extLst>
              <a:ext uri="{FF2B5EF4-FFF2-40B4-BE49-F238E27FC236}">
                <a16:creationId xmlns:a16="http://schemas.microsoft.com/office/drawing/2014/main" id="{3105A6DC-E818-E4E7-1981-77A6B72BCA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006" t="10472" r="3728" b="30378"/>
          <a:stretch>
            <a:fillRect/>
          </a:stretch>
        </p:blipFill>
        <p:spPr>
          <a:xfrm>
            <a:off x="3744543" y="3438091"/>
            <a:ext cx="1030534" cy="828000"/>
          </a:xfrm>
          <a:prstGeom prst="rect">
            <a:avLst/>
          </a:prstGeom>
        </p:spPr>
      </p:pic>
      <p:pic>
        <p:nvPicPr>
          <p:cNvPr id="520252" name="Graphic 520251">
            <a:extLst>
              <a:ext uri="{FF2B5EF4-FFF2-40B4-BE49-F238E27FC236}">
                <a16:creationId xmlns:a16="http://schemas.microsoft.com/office/drawing/2014/main" id="{536E6825-CE5C-981E-4380-6CB2AB7614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6364" t="18593" r="6545" b="29556"/>
          <a:stretch>
            <a:fillRect/>
          </a:stretch>
        </p:blipFill>
        <p:spPr>
          <a:xfrm>
            <a:off x="7366466" y="3482902"/>
            <a:ext cx="912496" cy="666751"/>
          </a:xfrm>
          <a:prstGeom prst="rect">
            <a:avLst/>
          </a:prstGeom>
        </p:spPr>
      </p:pic>
      <p:pic>
        <p:nvPicPr>
          <p:cNvPr id="520255" name="Graphic 520254">
            <a:hlinkClick r:id="" action="ppaction://noaction"/>
            <a:extLst>
              <a:ext uri="{FF2B5EF4-FFF2-40B4-BE49-F238E27FC236}">
                <a16:creationId xmlns:a16="http://schemas.microsoft.com/office/drawing/2014/main" id="{821D7FE7-F262-7D12-7FC7-8C51827FEA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5907" t="4130" r="5893" b="25470"/>
          <a:stretch>
            <a:fillRect/>
          </a:stretch>
        </p:blipFill>
        <p:spPr>
          <a:xfrm>
            <a:off x="2804530" y="3747246"/>
            <a:ext cx="180978" cy="1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03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hink-cell data - do not delete" hidden="1">
            <a:extLst>
              <a:ext uri="{FF2B5EF4-FFF2-40B4-BE49-F238E27FC236}">
                <a16:creationId xmlns:a16="http://schemas.microsoft.com/office/drawing/2014/main" id="{F58C809C-F769-1841-6827-4D35233915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58C809C-F769-1841-6827-4D35233915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AE38C2C-8760-2F2F-FA04-B3488A89A3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Fonte: Mirow &amp; Co.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D5B74D3-3E8F-8F24-EE7B-0A88AB1B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 dirty="0"/>
              <a:t>No segundo passo do Pricing Check-up</a:t>
            </a:r>
            <a:r>
              <a:rPr lang="pt-BR" baseline="30000" dirty="0"/>
              <a:t>®</a:t>
            </a:r>
            <a:r>
              <a:rPr lang="pt-BR" dirty="0"/>
              <a:t>, poderemos realizar algumas análises quantitativas para gerar </a:t>
            </a:r>
            <a:r>
              <a:rPr lang="pt-BR" i="1" dirty="0"/>
              <a:t>insights</a:t>
            </a:r>
            <a:r>
              <a:rPr lang="pt-BR" dirty="0"/>
              <a:t> adicionais</a:t>
            </a:r>
          </a:p>
        </p:txBody>
      </p:sp>
      <p:cxnSp>
        <p:nvCxnSpPr>
          <p:cNvPr id="13" name="Conector reto 11">
            <a:extLst>
              <a:ext uri="{FF2B5EF4-FFF2-40B4-BE49-F238E27FC236}">
                <a16:creationId xmlns:a16="http://schemas.microsoft.com/office/drawing/2014/main" id="{E5384F4A-D9C4-263E-B43D-59F0E5BE71D0}"/>
              </a:ext>
            </a:extLst>
          </p:cNvPr>
          <p:cNvCxnSpPr>
            <a:cxnSpLocks/>
          </p:cNvCxnSpPr>
          <p:nvPr/>
        </p:nvCxnSpPr>
        <p:spPr>
          <a:xfrm>
            <a:off x="3118938" y="2829223"/>
            <a:ext cx="8843963" cy="15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23">
            <a:extLst>
              <a:ext uri="{FF2B5EF4-FFF2-40B4-BE49-F238E27FC236}">
                <a16:creationId xmlns:a16="http://schemas.microsoft.com/office/drawing/2014/main" id="{45BC7EB8-5CEE-86B1-D069-26384CD57133}"/>
              </a:ext>
            </a:extLst>
          </p:cNvPr>
          <p:cNvCxnSpPr>
            <a:cxnSpLocks/>
          </p:cNvCxnSpPr>
          <p:nvPr/>
        </p:nvCxnSpPr>
        <p:spPr>
          <a:xfrm>
            <a:off x="3118938" y="4423073"/>
            <a:ext cx="8843963" cy="1588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BD261BA-9149-DFD5-20C2-7F3F2C8F0A5C}"/>
              </a:ext>
            </a:extLst>
          </p:cNvPr>
          <p:cNvSpPr/>
          <p:nvPr/>
        </p:nvSpPr>
        <p:spPr>
          <a:xfrm>
            <a:off x="1" y="1282468"/>
            <a:ext cx="2956957" cy="1496990"/>
          </a:xfrm>
          <a:custGeom>
            <a:avLst/>
            <a:gdLst>
              <a:gd name="connsiteX0" fmla="*/ 0 w 2956957"/>
              <a:gd name="connsiteY0" fmla="*/ 0 h 1496990"/>
              <a:gd name="connsiteX1" fmla="*/ 2208462 w 2956957"/>
              <a:gd name="connsiteY1" fmla="*/ 0 h 1496990"/>
              <a:gd name="connsiteX2" fmla="*/ 2956957 w 2956957"/>
              <a:gd name="connsiteY2" fmla="*/ 748495 h 1496990"/>
              <a:gd name="connsiteX3" fmla="*/ 2956956 w 2956957"/>
              <a:gd name="connsiteY3" fmla="*/ 748495 h 1496990"/>
              <a:gd name="connsiteX4" fmla="*/ 2208461 w 2956957"/>
              <a:gd name="connsiteY4" fmla="*/ 1496990 h 1496990"/>
              <a:gd name="connsiteX5" fmla="*/ 0 w 2956957"/>
              <a:gd name="connsiteY5" fmla="*/ 1496989 h 1496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6957" h="1496990">
                <a:moveTo>
                  <a:pt x="0" y="0"/>
                </a:moveTo>
                <a:lnTo>
                  <a:pt x="2208462" y="0"/>
                </a:lnTo>
                <a:cubicBezTo>
                  <a:pt x="2621844" y="0"/>
                  <a:pt x="2956957" y="335113"/>
                  <a:pt x="2956957" y="748495"/>
                </a:cubicBezTo>
                <a:lnTo>
                  <a:pt x="2956956" y="748495"/>
                </a:lnTo>
                <a:cubicBezTo>
                  <a:pt x="2956956" y="1161877"/>
                  <a:pt x="2621843" y="1496990"/>
                  <a:pt x="2208461" y="1496990"/>
                </a:cubicBezTo>
                <a:lnTo>
                  <a:pt x="0" y="14969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defTabSz="914400">
              <a:defRPr/>
            </a:pPr>
            <a:endParaRPr lang="pt-BR" sz="1500" b="1" i="1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AAD6D58-03AD-24B9-1629-A712596891D4}"/>
              </a:ext>
            </a:extLst>
          </p:cNvPr>
          <p:cNvGrpSpPr/>
          <p:nvPr/>
        </p:nvGrpSpPr>
        <p:grpSpPr>
          <a:xfrm>
            <a:off x="8724458" y="1314219"/>
            <a:ext cx="3240000" cy="1433489"/>
            <a:chOff x="8724458" y="1496484"/>
            <a:chExt cx="3240000" cy="1433489"/>
          </a:xfrm>
        </p:grpSpPr>
        <p:pic>
          <p:nvPicPr>
            <p:cNvPr id="32" name="Imagem 68">
              <a:extLst>
                <a:ext uri="{FF2B5EF4-FFF2-40B4-BE49-F238E27FC236}">
                  <a16:creationId xmlns:a16="http://schemas.microsoft.com/office/drawing/2014/main" id="{38F4D05D-1335-F102-821B-BE098CBF9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24458" y="1496484"/>
              <a:ext cx="1898036" cy="987318"/>
            </a:xfrm>
            <a:prstGeom prst="rect">
              <a:avLst/>
            </a:prstGeom>
            <a:ln w="9525">
              <a:solidFill>
                <a:schemeClr val="accent4"/>
              </a:solidFill>
            </a:ln>
            <a:effectLst/>
          </p:spPr>
        </p:pic>
        <p:pic>
          <p:nvPicPr>
            <p:cNvPr id="8" name="Imagem 80">
              <a:extLst>
                <a:ext uri="{FF2B5EF4-FFF2-40B4-BE49-F238E27FC236}">
                  <a16:creationId xmlns:a16="http://schemas.microsoft.com/office/drawing/2014/main" id="{F7CF5A21-4849-F78B-0273-E1172CF26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95440" y="1719569"/>
              <a:ext cx="1898036" cy="987318"/>
            </a:xfrm>
            <a:prstGeom prst="rect">
              <a:avLst/>
            </a:prstGeom>
            <a:ln w="9525">
              <a:solidFill>
                <a:schemeClr val="accent4"/>
              </a:solidFill>
            </a:ln>
            <a:effectLst/>
          </p:spPr>
        </p:pic>
        <p:pic>
          <p:nvPicPr>
            <p:cNvPr id="34" name="Imagem 70">
              <a:extLst>
                <a:ext uri="{FF2B5EF4-FFF2-40B4-BE49-F238E27FC236}">
                  <a16:creationId xmlns:a16="http://schemas.microsoft.com/office/drawing/2014/main" id="{18363EAF-9835-3601-8056-5C9F59822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066422" y="1942655"/>
              <a:ext cx="1898036" cy="987318"/>
            </a:xfrm>
            <a:prstGeom prst="rect">
              <a:avLst/>
            </a:prstGeom>
            <a:ln w="9525">
              <a:solidFill>
                <a:schemeClr val="accent4"/>
              </a:solidFill>
            </a:ln>
            <a:effectLst/>
          </p:spPr>
        </p:pic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E996D0B-DF1E-C573-BE00-F5B3182EB629}"/>
              </a:ext>
            </a:extLst>
          </p:cNvPr>
          <p:cNvSpPr txBox="1"/>
          <p:nvPr/>
        </p:nvSpPr>
        <p:spPr bwMode="auto">
          <a:xfrm>
            <a:off x="1114187" y="1800131"/>
            <a:ext cx="15221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defRPr/>
            </a:pPr>
            <a:r>
              <a:rPr lang="pt-BR" sz="1500" b="1" i="1" dirty="0">
                <a:solidFill>
                  <a:srgbClr val="FFFFFF"/>
                </a:solidFill>
                <a:latin typeface="Arial"/>
                <a:ea typeface="ＭＳ Ｐゴシック" pitchFamily="34" charset="-128"/>
              </a:rPr>
              <a:t>Pocket </a:t>
            </a:r>
            <a:r>
              <a:rPr lang="pt-BR" sz="1500" b="1" i="1" dirty="0" err="1">
                <a:solidFill>
                  <a:srgbClr val="FFFFFF"/>
                </a:solidFill>
                <a:latin typeface="Arial"/>
                <a:ea typeface="ＭＳ Ｐゴシック" pitchFamily="34" charset="-128"/>
              </a:rPr>
              <a:t>price</a:t>
            </a:r>
            <a:r>
              <a:rPr lang="pt-BR" sz="1500" b="1" dirty="0">
                <a:solidFill>
                  <a:srgbClr val="FFFFFF"/>
                </a:solidFill>
                <a:latin typeface="Arial"/>
                <a:ea typeface="ＭＳ Ｐゴシック" pitchFamily="34" charset="-128"/>
              </a:rPr>
              <a:t> e </a:t>
            </a:r>
            <a:r>
              <a:rPr lang="pt-BR" sz="1500" b="1" i="1" dirty="0">
                <a:solidFill>
                  <a:srgbClr val="FFFFFF"/>
                </a:solidFill>
                <a:latin typeface="Arial"/>
                <a:ea typeface="ＭＳ Ｐゴシック" pitchFamily="34" charset="-128"/>
              </a:rPr>
              <a:t>pocket </a:t>
            </a:r>
            <a:r>
              <a:rPr lang="pt-BR" sz="1500" b="1" i="1" dirty="0" err="1">
                <a:solidFill>
                  <a:srgbClr val="FFFFFF"/>
                </a:solidFill>
                <a:latin typeface="Arial"/>
                <a:ea typeface="ＭＳ Ｐゴシック" pitchFamily="34" charset="-128"/>
              </a:rPr>
              <a:t>margin</a:t>
            </a:r>
            <a:endParaRPr lang="pt-BR" sz="1500" b="1" i="1" dirty="0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9ED08A-C196-0265-31AB-97782A91325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1086" y="1685656"/>
            <a:ext cx="648910" cy="690614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6015269-97DC-456B-FB1B-246B5055A92E}"/>
              </a:ext>
            </a:extLst>
          </p:cNvPr>
          <p:cNvSpPr/>
          <p:nvPr/>
        </p:nvSpPr>
        <p:spPr>
          <a:xfrm>
            <a:off x="0" y="4472286"/>
            <a:ext cx="2956956" cy="1495796"/>
          </a:xfrm>
          <a:custGeom>
            <a:avLst/>
            <a:gdLst>
              <a:gd name="connsiteX0" fmla="*/ 0 w 2956956"/>
              <a:gd name="connsiteY0" fmla="*/ 0 h 1495796"/>
              <a:gd name="connsiteX1" fmla="*/ 2209058 w 2956956"/>
              <a:gd name="connsiteY1" fmla="*/ 0 h 1495796"/>
              <a:gd name="connsiteX2" fmla="*/ 2956956 w 2956956"/>
              <a:gd name="connsiteY2" fmla="*/ 747898 h 1495796"/>
              <a:gd name="connsiteX3" fmla="*/ 2209058 w 2956956"/>
              <a:gd name="connsiteY3" fmla="*/ 1495796 h 1495796"/>
              <a:gd name="connsiteX4" fmla="*/ 0 w 2956956"/>
              <a:gd name="connsiteY4" fmla="*/ 1495796 h 1495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6956" h="1495796">
                <a:moveTo>
                  <a:pt x="0" y="0"/>
                </a:moveTo>
                <a:lnTo>
                  <a:pt x="2209058" y="0"/>
                </a:lnTo>
                <a:cubicBezTo>
                  <a:pt x="2622111" y="0"/>
                  <a:pt x="2956956" y="334845"/>
                  <a:pt x="2956956" y="747898"/>
                </a:cubicBezTo>
                <a:cubicBezTo>
                  <a:pt x="2956956" y="1160951"/>
                  <a:pt x="2622111" y="1495796"/>
                  <a:pt x="2209058" y="1495796"/>
                </a:cubicBezTo>
                <a:lnTo>
                  <a:pt x="0" y="14957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defTabSz="914400"/>
            <a:endParaRPr lang="pt-BR" sz="1500" b="1">
              <a:solidFill>
                <a:srgbClr val="FFFFFF"/>
              </a:solidFill>
              <a:ea typeface="ＭＳ Ｐゴシック" pitchFamily="34" charset="-128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6E11603-14B9-A88D-281F-72E4842CBA18}"/>
              </a:ext>
            </a:extLst>
          </p:cNvPr>
          <p:cNvGrpSpPr/>
          <p:nvPr/>
        </p:nvGrpSpPr>
        <p:grpSpPr>
          <a:xfrm>
            <a:off x="8724458" y="4504036"/>
            <a:ext cx="3240000" cy="1432296"/>
            <a:chOff x="8724458" y="4749801"/>
            <a:chExt cx="3240000" cy="1432296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17B343A2-81AE-AA85-1866-B02DA883A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24458" y="4749801"/>
              <a:ext cx="2076209" cy="1080000"/>
            </a:xfrm>
            <a:prstGeom prst="rect">
              <a:avLst/>
            </a:prstGeom>
            <a:ln>
              <a:solidFill>
                <a:schemeClr val="accent4"/>
              </a:solidFill>
            </a:ln>
            <a:effectLst/>
          </p:spPr>
        </p:pic>
        <p:pic>
          <p:nvPicPr>
            <p:cNvPr id="33" name="Imagem 74">
              <a:extLst>
                <a:ext uri="{FF2B5EF4-FFF2-40B4-BE49-F238E27FC236}">
                  <a16:creationId xmlns:a16="http://schemas.microsoft.com/office/drawing/2014/main" id="{15CBEBD4-9E3C-D4CC-0FC6-FFF5AE4F4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88249" y="5102097"/>
              <a:ext cx="2076209" cy="1080000"/>
            </a:xfrm>
            <a:prstGeom prst="rect">
              <a:avLst/>
            </a:prstGeom>
            <a:ln>
              <a:solidFill>
                <a:schemeClr val="accent4"/>
              </a:solidFill>
            </a:ln>
            <a:effectLst/>
          </p:spPr>
        </p:pic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E86BF97-FE42-2401-E946-519A7781A772}"/>
              </a:ext>
            </a:extLst>
          </p:cNvPr>
          <p:cNvSpPr txBox="1"/>
          <p:nvPr/>
        </p:nvSpPr>
        <p:spPr bwMode="auto">
          <a:xfrm>
            <a:off x="1114187" y="4989352"/>
            <a:ext cx="15221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defRPr/>
            </a:pPr>
            <a:r>
              <a:rPr lang="pt-BR" sz="1500" b="1">
                <a:solidFill>
                  <a:srgbClr val="FFFFFF"/>
                </a:solidFill>
                <a:latin typeface="Arial"/>
                <a:ea typeface="ＭＳ Ｐゴシック" pitchFamily="34" charset="-128"/>
              </a:rPr>
              <a:t>Desempenho e incentivos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5B4126FF-2AB2-4D48-98A3-D8765BC0799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4697" t="4697" r="4697" b="4697"/>
          <a:stretch/>
        </p:blipFill>
        <p:spPr>
          <a:xfrm>
            <a:off x="234536" y="4874877"/>
            <a:ext cx="622012" cy="690614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F824680-5B2C-7525-F9B0-913CFC0F1821}"/>
              </a:ext>
            </a:extLst>
          </p:cNvPr>
          <p:cNvSpPr/>
          <p:nvPr/>
        </p:nvSpPr>
        <p:spPr>
          <a:xfrm>
            <a:off x="0" y="2877974"/>
            <a:ext cx="2956956" cy="1495796"/>
          </a:xfrm>
          <a:custGeom>
            <a:avLst/>
            <a:gdLst>
              <a:gd name="connsiteX0" fmla="*/ 0 w 2956956"/>
              <a:gd name="connsiteY0" fmla="*/ 0 h 1495796"/>
              <a:gd name="connsiteX1" fmla="*/ 2209058 w 2956956"/>
              <a:gd name="connsiteY1" fmla="*/ 0 h 1495796"/>
              <a:gd name="connsiteX2" fmla="*/ 2956956 w 2956956"/>
              <a:gd name="connsiteY2" fmla="*/ 747898 h 1495796"/>
              <a:gd name="connsiteX3" fmla="*/ 2209058 w 2956956"/>
              <a:gd name="connsiteY3" fmla="*/ 1495796 h 1495796"/>
              <a:gd name="connsiteX4" fmla="*/ 0 w 2956956"/>
              <a:gd name="connsiteY4" fmla="*/ 1495796 h 1495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56956" h="1495796">
                <a:moveTo>
                  <a:pt x="0" y="0"/>
                </a:moveTo>
                <a:lnTo>
                  <a:pt x="2209058" y="0"/>
                </a:lnTo>
                <a:cubicBezTo>
                  <a:pt x="2622111" y="0"/>
                  <a:pt x="2956956" y="334845"/>
                  <a:pt x="2956956" y="747898"/>
                </a:cubicBezTo>
                <a:cubicBezTo>
                  <a:pt x="2956956" y="1160951"/>
                  <a:pt x="2622111" y="1495796"/>
                  <a:pt x="2209058" y="1495796"/>
                </a:cubicBezTo>
                <a:lnTo>
                  <a:pt x="0" y="149579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defTabSz="914400"/>
            <a:endParaRPr lang="pt-BR" sz="1500" b="1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7598FD0-DC31-BC60-BDE9-C1986EBE3CFF}"/>
              </a:ext>
            </a:extLst>
          </p:cNvPr>
          <p:cNvGrpSpPr/>
          <p:nvPr/>
        </p:nvGrpSpPr>
        <p:grpSpPr>
          <a:xfrm>
            <a:off x="8724458" y="901514"/>
            <a:ext cx="3240000" cy="267184"/>
            <a:chOff x="8724458" y="1115529"/>
            <a:chExt cx="3240000" cy="267184"/>
          </a:xfrm>
        </p:grpSpPr>
        <p:sp>
          <p:nvSpPr>
            <p:cNvPr id="16" name="TextBox 96">
              <a:extLst>
                <a:ext uri="{FF2B5EF4-FFF2-40B4-BE49-F238E27FC236}">
                  <a16:creationId xmlns:a16="http://schemas.microsoft.com/office/drawing/2014/main" id="{9F66F9EB-7EA9-7674-CCD3-C8BB9F9F0BE8}"/>
                </a:ext>
              </a:extLst>
            </p:cNvPr>
            <p:cNvSpPr txBox="1">
              <a:spLocks/>
            </p:cNvSpPr>
            <p:nvPr/>
          </p:nvSpPr>
          <p:spPr>
            <a:xfrm>
              <a:off x="8724458" y="1115529"/>
              <a:ext cx="3240000" cy="267184"/>
            </a:xfrm>
            <a:prstGeom prst="rect">
              <a:avLst/>
            </a:prstGeom>
            <a:noFill/>
          </p:spPr>
          <p:txBody>
            <a:bodyPr wrap="square" lIns="0" tIns="0" rIns="0" bIns="36000" rtlCol="0" anchor="b">
              <a:spAutoFit/>
            </a:bodyPr>
            <a:lstStyle/>
            <a:p>
              <a:pPr>
                <a:defRPr/>
              </a:pPr>
              <a:r>
                <a:rPr lang="pt-BR" sz="1500" b="1" dirty="0">
                  <a:solidFill>
                    <a:schemeClr val="tx2"/>
                  </a:solidFill>
                  <a:latin typeface="+mj-lt"/>
                  <a:cs typeface="Arial" charset="0"/>
                </a:rPr>
                <a:t>Exemplos</a:t>
              </a:r>
            </a:p>
          </p:txBody>
        </p:sp>
        <p:cxnSp>
          <p:nvCxnSpPr>
            <p:cNvPr id="15" name="Straight Connector 94">
              <a:extLst>
                <a:ext uri="{FF2B5EF4-FFF2-40B4-BE49-F238E27FC236}">
                  <a16:creationId xmlns:a16="http://schemas.microsoft.com/office/drawing/2014/main" id="{DAC91F3A-7C70-253A-7B6B-4FFDDC2FE951}"/>
                </a:ext>
              </a:extLst>
            </p:cNvPr>
            <p:cNvCxnSpPr>
              <a:cxnSpLocks/>
            </p:cNvCxnSpPr>
            <p:nvPr/>
          </p:nvCxnSpPr>
          <p:spPr>
            <a:xfrm>
              <a:off x="8724458" y="1382713"/>
              <a:ext cx="3239556" cy="0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59A0409-14B3-429C-A7B5-A66228B7A644}"/>
              </a:ext>
            </a:extLst>
          </p:cNvPr>
          <p:cNvGrpSpPr/>
          <p:nvPr/>
        </p:nvGrpSpPr>
        <p:grpSpPr>
          <a:xfrm>
            <a:off x="3118938" y="901514"/>
            <a:ext cx="5301162" cy="267184"/>
            <a:chOff x="3118938" y="1115529"/>
            <a:chExt cx="5301162" cy="267184"/>
          </a:xfrm>
        </p:grpSpPr>
        <p:cxnSp>
          <p:nvCxnSpPr>
            <p:cNvPr id="17" name="Straight Connector 94">
              <a:extLst>
                <a:ext uri="{FF2B5EF4-FFF2-40B4-BE49-F238E27FC236}">
                  <a16:creationId xmlns:a16="http://schemas.microsoft.com/office/drawing/2014/main" id="{CC7F376F-4A3E-846A-719E-24720279A6B8}"/>
                </a:ext>
              </a:extLst>
            </p:cNvPr>
            <p:cNvCxnSpPr>
              <a:cxnSpLocks/>
            </p:cNvCxnSpPr>
            <p:nvPr/>
          </p:nvCxnSpPr>
          <p:spPr>
            <a:xfrm>
              <a:off x="3118938" y="1381125"/>
              <a:ext cx="5301162" cy="1588"/>
            </a:xfrm>
            <a:prstGeom prst="line">
              <a:avLst/>
            </a:prstGeom>
            <a:ln w="9525" cmpd="sng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96">
              <a:extLst>
                <a:ext uri="{FF2B5EF4-FFF2-40B4-BE49-F238E27FC236}">
                  <a16:creationId xmlns:a16="http://schemas.microsoft.com/office/drawing/2014/main" id="{DB9D5675-DE27-4B43-0784-C3ED9636B859}"/>
                </a:ext>
              </a:extLst>
            </p:cNvPr>
            <p:cNvSpPr txBox="1">
              <a:spLocks/>
            </p:cNvSpPr>
            <p:nvPr/>
          </p:nvSpPr>
          <p:spPr>
            <a:xfrm>
              <a:off x="3118938" y="1115529"/>
              <a:ext cx="5301162" cy="267184"/>
            </a:xfrm>
            <a:prstGeom prst="rect">
              <a:avLst/>
            </a:prstGeom>
            <a:noFill/>
          </p:spPr>
          <p:txBody>
            <a:bodyPr wrap="square" lIns="0" tIns="0" rIns="0" bIns="36000" rtlCol="0" anchor="b">
              <a:spAutoFit/>
            </a:bodyPr>
            <a:lstStyle/>
            <a:p>
              <a:pPr>
                <a:defRPr/>
              </a:pPr>
              <a:r>
                <a:rPr lang="pt-BR" sz="1500" b="1" dirty="0">
                  <a:solidFill>
                    <a:schemeClr val="tx2"/>
                  </a:solidFill>
                  <a:latin typeface="+mj-lt"/>
                  <a:cs typeface="Arial" charset="0"/>
                </a:rPr>
                <a:t>Análises quantitativas típicas</a:t>
              </a:r>
            </a:p>
          </p:txBody>
        </p:sp>
      </p:grpSp>
      <p:sp>
        <p:nvSpPr>
          <p:cNvPr id="35" name="Rectangle 53">
            <a:extLst>
              <a:ext uri="{FF2B5EF4-FFF2-40B4-BE49-F238E27FC236}">
                <a16:creationId xmlns:a16="http://schemas.microsoft.com/office/drawing/2014/main" id="{B4AC5053-ACA0-EB8F-80F0-891FD39339E2}"/>
              </a:ext>
            </a:extLst>
          </p:cNvPr>
          <p:cNvSpPr txBox="1"/>
          <p:nvPr/>
        </p:nvSpPr>
        <p:spPr>
          <a:xfrm>
            <a:off x="3118938" y="1223050"/>
            <a:ext cx="5300354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500" dirty="0"/>
              <a:t>Construção de preço com </a:t>
            </a:r>
            <a:r>
              <a:rPr lang="pt-BR" sz="1500" i="1" dirty="0"/>
              <a:t>pocket </a:t>
            </a:r>
            <a:r>
              <a:rPr lang="pt-BR" sz="1500" i="1" dirty="0" err="1"/>
              <a:t>price</a:t>
            </a:r>
            <a:r>
              <a:rPr lang="pt-BR" sz="1500" i="1" dirty="0"/>
              <a:t> </a:t>
            </a:r>
            <a:r>
              <a:rPr lang="pt-BR" sz="1500" dirty="0"/>
              <a:t>e </a:t>
            </a:r>
            <a:r>
              <a:rPr lang="pt-BR" sz="1500" i="1" dirty="0"/>
              <a:t>pocket </a:t>
            </a:r>
            <a:r>
              <a:rPr lang="pt-BR" sz="1500" i="1" dirty="0" err="1"/>
              <a:t>margin</a:t>
            </a:r>
            <a:endParaRPr lang="pt-BR" sz="1500" i="1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500" dirty="0"/>
              <a:t>Margens dos principais segmentos e produtos e seus volumes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500" dirty="0"/>
              <a:t>Gráfico de dispersão de </a:t>
            </a:r>
            <a:r>
              <a:rPr lang="pt-BR" sz="1500" i="1" dirty="0"/>
              <a:t>pocket </a:t>
            </a:r>
            <a:r>
              <a:rPr lang="pt-BR" sz="1500" i="1" dirty="0" err="1"/>
              <a:t>margin</a:t>
            </a:r>
            <a:r>
              <a:rPr lang="pt-BR" sz="1500" dirty="0"/>
              <a:t> vs. receita por SKU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500" dirty="0"/>
              <a:t>Dispersão da margem de contribuição vs. faturamento dos clientes por produto, canal e região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500" dirty="0"/>
              <a:t>Análise de clientes deficitários</a:t>
            </a:r>
          </a:p>
        </p:txBody>
      </p:sp>
      <p:sp>
        <p:nvSpPr>
          <p:cNvPr id="40" name="Rectangle 53">
            <a:extLst>
              <a:ext uri="{FF2B5EF4-FFF2-40B4-BE49-F238E27FC236}">
                <a16:creationId xmlns:a16="http://schemas.microsoft.com/office/drawing/2014/main" id="{FF6A25DC-3108-3A9C-7B39-711D248A09C2}"/>
              </a:ext>
            </a:extLst>
          </p:cNvPr>
          <p:cNvSpPr txBox="1"/>
          <p:nvPr/>
        </p:nvSpPr>
        <p:spPr>
          <a:xfrm>
            <a:off x="3118938" y="4681576"/>
            <a:ext cx="530116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500" dirty="0"/>
              <a:t>Dispersão e </a:t>
            </a:r>
            <a:r>
              <a:rPr lang="pt-BR" sz="1500" i="1" dirty="0"/>
              <a:t>range</a:t>
            </a:r>
            <a:r>
              <a:rPr lang="pt-BR" sz="1500" dirty="0"/>
              <a:t> de descontos dentro da equipe comercial</a:t>
            </a:r>
          </a:p>
          <a:p>
            <a:pPr marL="285750" indent="-285750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500" dirty="0"/>
              <a:t>Análise de incentivos (ex. volume, margem, prazo de pagamento) e sistemas de gestão comercial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660A6259-524E-2CD7-9BD8-079B04565236}"/>
              </a:ext>
            </a:extLst>
          </p:cNvPr>
          <p:cNvSpPr txBox="1"/>
          <p:nvPr/>
        </p:nvSpPr>
        <p:spPr>
          <a:xfrm>
            <a:off x="3118938" y="3279645"/>
            <a:ext cx="5301162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pt-BR" sz="1500" dirty="0"/>
              <a:t>Análise comparativa do posicionamento dos preços frente aos praticados pelos competidores, por:</a:t>
            </a:r>
          </a:p>
          <a:p>
            <a:pPr marL="479425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pt-BR" sz="1500" dirty="0"/>
              <a:t>Segmento, categoria de produto, região, etc.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17D12AD-FB85-EAB7-5B6E-6FFEAB0EDCD2}"/>
              </a:ext>
            </a:extLst>
          </p:cNvPr>
          <p:cNvSpPr txBox="1"/>
          <p:nvPr/>
        </p:nvSpPr>
        <p:spPr bwMode="auto">
          <a:xfrm>
            <a:off x="1114187" y="3510477"/>
            <a:ext cx="152213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defRPr/>
            </a:pPr>
            <a:r>
              <a:rPr lang="pt-BR" sz="1500" b="1">
                <a:solidFill>
                  <a:srgbClr val="FFFFFF"/>
                </a:solidFill>
                <a:latin typeface="Arial"/>
                <a:ea typeface="ＭＳ Ｐゴシック" pitchFamily="34" charset="-128"/>
              </a:rPr>
              <a:t>Competidores</a:t>
            </a:r>
          </a:p>
        </p:txBody>
      </p:sp>
      <p:pic>
        <p:nvPicPr>
          <p:cNvPr id="49" name="Gráfico 48">
            <a:extLst>
              <a:ext uri="{FF2B5EF4-FFF2-40B4-BE49-F238E27FC236}">
                <a16:creationId xmlns:a16="http://schemas.microsoft.com/office/drawing/2014/main" id="{7DA3BB0B-49E0-E3BB-7E35-E3AD3C04BD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234" y="3280586"/>
            <a:ext cx="690614" cy="690614"/>
          </a:xfrm>
          <a:prstGeom prst="rect">
            <a:avLst/>
          </a:prstGeom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F5D7A480-B503-F060-9050-C7D60FC2F2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4617" y="3017248"/>
            <a:ext cx="2399684" cy="1217290"/>
          </a:xfrm>
          <a:prstGeom prst="rect">
            <a:avLst/>
          </a:prstGeom>
          <a:ln>
            <a:solidFill>
              <a:schemeClr val="accent4"/>
            </a:solidFill>
          </a:ln>
          <a:effectLst/>
        </p:spPr>
      </p:pic>
      <p:sp>
        <p:nvSpPr>
          <p:cNvPr id="19" name="Elipse 40">
            <a:extLst>
              <a:ext uri="{FF2B5EF4-FFF2-40B4-BE49-F238E27FC236}">
                <a16:creationId xmlns:a16="http://schemas.microsoft.com/office/drawing/2014/main" id="{2A4A30D8-0BD2-C2B4-14B7-A77955319C88}"/>
              </a:ext>
            </a:extLst>
          </p:cNvPr>
          <p:cNvSpPr/>
          <p:nvPr/>
        </p:nvSpPr>
        <p:spPr>
          <a:xfrm>
            <a:off x="478971" y="52476"/>
            <a:ext cx="191367" cy="191367"/>
          </a:xfrm>
          <a:prstGeom prst="ellipse">
            <a:avLst/>
          </a:prstGeom>
          <a:solidFill>
            <a:schemeClr val="accent5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21" name="Retângulo 41">
            <a:extLst>
              <a:ext uri="{FF2B5EF4-FFF2-40B4-BE49-F238E27FC236}">
                <a16:creationId xmlns:a16="http://schemas.microsoft.com/office/drawing/2014/main" id="{AB5E87E0-F784-4BDE-3843-71F9A9A0AF2B}"/>
              </a:ext>
            </a:extLst>
          </p:cNvPr>
          <p:cNvSpPr/>
          <p:nvPr/>
        </p:nvSpPr>
        <p:spPr>
          <a:xfrm>
            <a:off x="719930" y="57884"/>
            <a:ext cx="7620000" cy="184666"/>
          </a:xfrm>
          <a:prstGeom prst="rect">
            <a:avLst/>
          </a:prstGeom>
          <a:noFill/>
          <a:ln w="19050">
            <a:noFill/>
            <a:miter lim="4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400000"/>
              </a14:hiddenLine>
            </a:ext>
          </a:extLst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847D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ANÁLISES QUANTITATIVAS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FD4D63-3A57-CD9A-49C2-887DDAACF192}"/>
              </a:ext>
            </a:extLst>
          </p:cNvPr>
          <p:cNvSpPr/>
          <p:nvPr/>
        </p:nvSpPr>
        <p:spPr>
          <a:xfrm>
            <a:off x="12258030" y="0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MS</a:t>
            </a:r>
          </a:p>
        </p:txBody>
      </p:sp>
      <p:sp>
        <p:nvSpPr>
          <p:cNvPr id="6" name="Retângulo 19">
            <a:extLst>
              <a:ext uri="{FF2B5EF4-FFF2-40B4-BE49-F238E27FC236}">
                <a16:creationId xmlns:a16="http://schemas.microsoft.com/office/drawing/2014/main" id="{D07E0F49-7AE5-A298-E6D7-6A34EB44AEF6}"/>
              </a:ext>
            </a:extLst>
          </p:cNvPr>
          <p:cNvSpPr/>
          <p:nvPr/>
        </p:nvSpPr>
        <p:spPr>
          <a:xfrm>
            <a:off x="0" y="5992022"/>
            <a:ext cx="12192000" cy="495935"/>
          </a:xfrm>
          <a:prstGeom prst="rect">
            <a:avLst/>
          </a:prstGeom>
          <a:solidFill>
            <a:schemeClr val="accent2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1" dirty="0">
                <a:solidFill>
                  <a:prstClr val="white"/>
                </a:solidFill>
                <a:latin typeface="Arial"/>
              </a:rPr>
              <a:t>Como parte do diagnóstico inicial, priorizaremos algumas análises de acordo com o que for levantado nas entrevistas como áreas de potencial maior impacto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9" name="Group 1">
            <a:extLst>
              <a:ext uri="{FF2B5EF4-FFF2-40B4-BE49-F238E27FC236}">
                <a16:creationId xmlns:a16="http://schemas.microsoft.com/office/drawing/2014/main" id="{F92C373F-36F2-D113-A074-3A4B108B8FC3}"/>
              </a:ext>
            </a:extLst>
          </p:cNvPr>
          <p:cNvGrpSpPr/>
          <p:nvPr/>
        </p:nvGrpSpPr>
        <p:grpSpPr>
          <a:xfrm>
            <a:off x="10468929" y="666763"/>
            <a:ext cx="1286058" cy="212725"/>
            <a:chOff x="7454717" y="285750"/>
            <a:chExt cx="1286058" cy="212366"/>
          </a:xfrm>
        </p:grpSpPr>
        <p:sp>
          <p:nvSpPr>
            <p:cNvPr id="12" name="StickerRectangle">
              <a:extLst>
                <a:ext uri="{FF2B5EF4-FFF2-40B4-BE49-F238E27FC236}">
                  <a16:creationId xmlns:a16="http://schemas.microsoft.com/office/drawing/2014/main" id="{8223600C-1CD1-AEB2-0658-76F944F22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4717" y="285750"/>
              <a:ext cx="1286058" cy="21200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marL="0" marR="0" lvl="0" indent="0" algn="r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E66"/>
                </a:buClr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NÃO EXAUSTIVO</a:t>
              </a:r>
            </a:p>
          </p:txBody>
        </p:sp>
        <p:cxnSp>
          <p:nvCxnSpPr>
            <p:cNvPr id="23" name="AutoShape 31">
              <a:extLst>
                <a:ext uri="{FF2B5EF4-FFF2-40B4-BE49-F238E27FC236}">
                  <a16:creationId xmlns:a16="http://schemas.microsoft.com/office/drawing/2014/main" id="{DAC509EE-3F00-91C7-FA14-8E34AD2D8727}"/>
                </a:ext>
              </a:extLst>
            </p:cNvPr>
            <p:cNvCxnSpPr>
              <a:cxnSpLocks noChangeShapeType="1"/>
              <a:stCxn id="12" idx="2"/>
              <a:endCxn id="12" idx="4"/>
            </p:cNvCxnSpPr>
            <p:nvPr/>
          </p:nvCxnSpPr>
          <p:spPr bwMode="auto">
            <a:xfrm>
              <a:off x="7454717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577B5682-3867-0F98-4FA8-6B52448E7B24}"/>
                </a:ext>
              </a:extLst>
            </p:cNvPr>
            <p:cNvCxnSpPr>
              <a:cxnSpLocks noChangeShapeType="1"/>
              <a:stCxn id="12" idx="4"/>
              <a:endCxn id="12" idx="6"/>
            </p:cNvCxnSpPr>
            <p:nvPr/>
          </p:nvCxnSpPr>
          <p:spPr bwMode="auto">
            <a:xfrm>
              <a:off x="7454717" y="497758"/>
              <a:ext cx="1286058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02607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hink-cell data - do not delete" hidden="1">
            <a:extLst>
              <a:ext uri="{FF2B5EF4-FFF2-40B4-BE49-F238E27FC236}">
                <a16:creationId xmlns:a16="http://schemas.microsoft.com/office/drawing/2014/main" id="{F58C809C-F769-1841-6827-4D35233915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1" imgW="395" imgH="394" progId="TCLayout.ActiveDocument.1">
                  <p:embed/>
                </p:oleObj>
              </mc:Choice>
              <mc:Fallback>
                <p:oleObj name="think-cell Slide" r:id="rId31" imgW="395" imgH="394" progId="TCLayout.ActiveDocument.1">
                  <p:embed/>
                  <p:pic>
                    <p:nvPicPr>
                      <p:cNvPr id="2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58C809C-F769-1841-6827-4D35233915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" name="Retângulo 402">
            <a:extLst>
              <a:ext uri="{FF2B5EF4-FFF2-40B4-BE49-F238E27FC236}">
                <a16:creationId xmlns:a16="http://schemas.microsoft.com/office/drawing/2014/main" id="{E4D3F08D-1E5A-93FE-38C6-D5A5EB469EBD}"/>
              </a:ext>
            </a:extLst>
          </p:cNvPr>
          <p:cNvSpPr/>
          <p:nvPr/>
        </p:nvSpPr>
        <p:spPr>
          <a:xfrm>
            <a:off x="5784456" y="2035175"/>
            <a:ext cx="2325076" cy="39693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  <a:prstDash val="solid"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chemeClr val="bg1"/>
              </a:solidFill>
            </a:endParaRPr>
          </a:p>
        </p:txBody>
      </p:sp>
      <p:sp>
        <p:nvSpPr>
          <p:cNvPr id="487" name="Trapezoide 407">
            <a:extLst>
              <a:ext uri="{FF2B5EF4-FFF2-40B4-BE49-F238E27FC236}">
                <a16:creationId xmlns:a16="http://schemas.microsoft.com/office/drawing/2014/main" id="{777A91E2-A41C-7DD4-92EC-CC531867FB6E}"/>
              </a:ext>
            </a:extLst>
          </p:cNvPr>
          <p:cNvSpPr/>
          <p:nvPr/>
        </p:nvSpPr>
        <p:spPr>
          <a:xfrm rot="16200000">
            <a:off x="5631727" y="3136661"/>
            <a:ext cx="4679170" cy="397823"/>
          </a:xfrm>
          <a:custGeom>
            <a:avLst/>
            <a:gdLst>
              <a:gd name="connsiteX0" fmla="*/ 0 w 4682696"/>
              <a:gd name="connsiteY0" fmla="*/ 427766 h 427766"/>
              <a:gd name="connsiteX1" fmla="*/ 106942 w 4682696"/>
              <a:gd name="connsiteY1" fmla="*/ 0 h 427766"/>
              <a:gd name="connsiteX2" fmla="*/ 4575755 w 4682696"/>
              <a:gd name="connsiteY2" fmla="*/ 0 h 427766"/>
              <a:gd name="connsiteX3" fmla="*/ 4682696 w 4682696"/>
              <a:gd name="connsiteY3" fmla="*/ 427766 h 427766"/>
              <a:gd name="connsiteX4" fmla="*/ 0 w 4682696"/>
              <a:gd name="connsiteY4" fmla="*/ 427766 h 427766"/>
              <a:gd name="connsiteX0" fmla="*/ 0 w 4682696"/>
              <a:gd name="connsiteY0" fmla="*/ 436233 h 436233"/>
              <a:gd name="connsiteX1" fmla="*/ 3400475 w 4682696"/>
              <a:gd name="connsiteY1" fmla="*/ 0 h 436233"/>
              <a:gd name="connsiteX2" fmla="*/ 4575755 w 4682696"/>
              <a:gd name="connsiteY2" fmla="*/ 8467 h 436233"/>
              <a:gd name="connsiteX3" fmla="*/ 4682696 w 4682696"/>
              <a:gd name="connsiteY3" fmla="*/ 436233 h 436233"/>
              <a:gd name="connsiteX4" fmla="*/ 0 w 4682696"/>
              <a:gd name="connsiteY4" fmla="*/ 436233 h 436233"/>
              <a:gd name="connsiteX0" fmla="*/ 0 w 4682696"/>
              <a:gd name="connsiteY0" fmla="*/ 470100 h 470100"/>
              <a:gd name="connsiteX1" fmla="*/ 3400475 w 4682696"/>
              <a:gd name="connsiteY1" fmla="*/ 33867 h 470100"/>
              <a:gd name="connsiteX2" fmla="*/ 3737555 w 4682696"/>
              <a:gd name="connsiteY2" fmla="*/ 0 h 470100"/>
              <a:gd name="connsiteX3" fmla="*/ 4682696 w 4682696"/>
              <a:gd name="connsiteY3" fmla="*/ 470100 h 470100"/>
              <a:gd name="connsiteX4" fmla="*/ 0 w 4682696"/>
              <a:gd name="connsiteY4" fmla="*/ 470100 h 470100"/>
              <a:gd name="connsiteX0" fmla="*/ 0 w 4682696"/>
              <a:gd name="connsiteY0" fmla="*/ 436233 h 436233"/>
              <a:gd name="connsiteX1" fmla="*/ 3400475 w 4682696"/>
              <a:gd name="connsiteY1" fmla="*/ 0 h 436233"/>
              <a:gd name="connsiteX2" fmla="*/ 3743905 w 4682696"/>
              <a:gd name="connsiteY2" fmla="*/ 1058 h 436233"/>
              <a:gd name="connsiteX3" fmla="*/ 4682696 w 4682696"/>
              <a:gd name="connsiteY3" fmla="*/ 436233 h 436233"/>
              <a:gd name="connsiteX4" fmla="*/ 0 w 4682696"/>
              <a:gd name="connsiteY4" fmla="*/ 436233 h 436233"/>
              <a:gd name="connsiteX0" fmla="*/ 0 w 4682696"/>
              <a:gd name="connsiteY0" fmla="*/ 436233 h 436233"/>
              <a:gd name="connsiteX1" fmla="*/ 3400475 w 4682696"/>
              <a:gd name="connsiteY1" fmla="*/ 0 h 436233"/>
              <a:gd name="connsiteX2" fmla="*/ 3743905 w 4682696"/>
              <a:gd name="connsiteY2" fmla="*/ 1058 h 436233"/>
              <a:gd name="connsiteX3" fmla="*/ 4682696 w 4682696"/>
              <a:gd name="connsiteY3" fmla="*/ 436233 h 436233"/>
              <a:gd name="connsiteX4" fmla="*/ 0 w 4682696"/>
              <a:gd name="connsiteY4" fmla="*/ 436233 h 436233"/>
              <a:gd name="connsiteX0" fmla="*/ 0 w 4682696"/>
              <a:gd name="connsiteY0" fmla="*/ 436233 h 436233"/>
              <a:gd name="connsiteX1" fmla="*/ 3451776 w 4682696"/>
              <a:gd name="connsiteY1" fmla="*/ 0 h 436233"/>
              <a:gd name="connsiteX2" fmla="*/ 3743905 w 4682696"/>
              <a:gd name="connsiteY2" fmla="*/ 1058 h 436233"/>
              <a:gd name="connsiteX3" fmla="*/ 4682696 w 4682696"/>
              <a:gd name="connsiteY3" fmla="*/ 436233 h 436233"/>
              <a:gd name="connsiteX4" fmla="*/ 0 w 4682696"/>
              <a:gd name="connsiteY4" fmla="*/ 436233 h 436233"/>
              <a:gd name="connsiteX0" fmla="*/ 0 w 4682696"/>
              <a:gd name="connsiteY0" fmla="*/ 436233 h 436233"/>
              <a:gd name="connsiteX1" fmla="*/ 3451776 w 4682696"/>
              <a:gd name="connsiteY1" fmla="*/ 0 h 436233"/>
              <a:gd name="connsiteX2" fmla="*/ 3743905 w 4682696"/>
              <a:gd name="connsiteY2" fmla="*/ 1058 h 436233"/>
              <a:gd name="connsiteX3" fmla="*/ 4682696 w 4682696"/>
              <a:gd name="connsiteY3" fmla="*/ 436233 h 436233"/>
              <a:gd name="connsiteX4" fmla="*/ 0 w 4682696"/>
              <a:gd name="connsiteY4" fmla="*/ 436233 h 436233"/>
              <a:gd name="connsiteX0" fmla="*/ 0 w 4682696"/>
              <a:gd name="connsiteY0" fmla="*/ 436233 h 436233"/>
              <a:gd name="connsiteX1" fmla="*/ 3451776 w 4682696"/>
              <a:gd name="connsiteY1" fmla="*/ 0 h 436233"/>
              <a:gd name="connsiteX2" fmla="*/ 3639323 w 4682696"/>
              <a:gd name="connsiteY2" fmla="*/ 1058 h 436233"/>
              <a:gd name="connsiteX3" fmla="*/ 4682696 w 4682696"/>
              <a:gd name="connsiteY3" fmla="*/ 436233 h 436233"/>
              <a:gd name="connsiteX4" fmla="*/ 0 w 4682696"/>
              <a:gd name="connsiteY4" fmla="*/ 436233 h 436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2696" h="436233">
                <a:moveTo>
                  <a:pt x="0" y="436233"/>
                </a:moveTo>
                <a:lnTo>
                  <a:pt x="3451776" y="0"/>
                </a:lnTo>
                <a:lnTo>
                  <a:pt x="3639323" y="1058"/>
                </a:lnTo>
                <a:lnTo>
                  <a:pt x="4682696" y="436233"/>
                </a:lnTo>
                <a:lnTo>
                  <a:pt x="0" y="436233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chemeClr val="bg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C6D6E1-38B1-EA70-257F-E530BEB007C4}"/>
              </a:ext>
            </a:extLst>
          </p:cNvPr>
          <p:cNvGrpSpPr/>
          <p:nvPr/>
        </p:nvGrpSpPr>
        <p:grpSpPr>
          <a:xfrm>
            <a:off x="1667882" y="1916113"/>
            <a:ext cx="3818518" cy="3352573"/>
            <a:chOff x="1851422" y="2204641"/>
            <a:chExt cx="3264779" cy="2867025"/>
          </a:xfrm>
        </p:grpSpPr>
        <p:sp>
          <p:nvSpPr>
            <p:cNvPr id="280" name="Forma Livre: Forma 279">
              <a:extLst>
                <a:ext uri="{FF2B5EF4-FFF2-40B4-BE49-F238E27FC236}">
                  <a16:creationId xmlns:a16="http://schemas.microsoft.com/office/drawing/2014/main" id="{9B3ACCAF-B6BC-319D-AB76-DA0B0E8B2FD9}"/>
                </a:ext>
              </a:extLst>
            </p:cNvPr>
            <p:cNvSpPr/>
            <p:nvPr/>
          </p:nvSpPr>
          <p:spPr>
            <a:xfrm rot="5400000">
              <a:off x="3225800" y="2090738"/>
              <a:ext cx="1758950" cy="2021852"/>
            </a:xfrm>
            <a:custGeom>
              <a:avLst/>
              <a:gdLst>
                <a:gd name="connsiteX0" fmla="*/ 0 w 1278730"/>
                <a:gd name="connsiteY0" fmla="*/ 0 h 1327150"/>
                <a:gd name="connsiteX1" fmla="*/ 1277669 w 1278730"/>
                <a:gd name="connsiteY1" fmla="*/ 0 h 1327150"/>
                <a:gd name="connsiteX2" fmla="*/ 1278730 w 1278730"/>
                <a:gd name="connsiteY2" fmla="*/ 22417 h 1327150"/>
                <a:gd name="connsiteX3" fmla="*/ 106157 w 1278730"/>
                <a:gd name="connsiteY3" fmla="*/ 1321790 h 1327150"/>
                <a:gd name="connsiteX4" fmla="*/ 0 w 1278730"/>
                <a:gd name="connsiteY4" fmla="*/ 1327150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8730" h="1327150">
                  <a:moveTo>
                    <a:pt x="0" y="0"/>
                  </a:moveTo>
                  <a:lnTo>
                    <a:pt x="1277669" y="0"/>
                  </a:lnTo>
                  <a:lnTo>
                    <a:pt x="1278730" y="22417"/>
                  </a:lnTo>
                  <a:cubicBezTo>
                    <a:pt x="1278730" y="698681"/>
                    <a:pt x="764774" y="1254904"/>
                    <a:pt x="106157" y="1321790"/>
                  </a:cubicBezTo>
                  <a:lnTo>
                    <a:pt x="0" y="1327150"/>
                  </a:lnTo>
                  <a:close/>
                </a:path>
              </a:pathLst>
            </a:custGeom>
            <a:solidFill>
              <a:schemeClr val="accent4">
                <a:alpha val="37000"/>
              </a:schemeClr>
            </a:solidFill>
            <a:ln w="12700">
              <a:noFill/>
              <a:miter lim="400000"/>
            </a:ln>
            <a:effectLst/>
          </p:spPr>
          <p:txBody>
            <a:bodyPr wrap="square" lIns="108000" tIns="72000" rIns="108000" bIns="72000" rtlCol="0" anchor="ctr">
              <a:noAutofit/>
            </a:bodyPr>
            <a:lstStyle/>
            <a:p>
              <a:pPr algn="l"/>
              <a:endParaRPr lang="pt-BR" sz="1400" err="1">
                <a:solidFill>
                  <a:schemeClr val="bg1"/>
                </a:solidFill>
              </a:endParaRPr>
            </a:p>
          </p:txBody>
        </p:sp>
        <p:sp>
          <p:nvSpPr>
            <p:cNvPr id="281" name="Forma Livre: Forma 280">
              <a:extLst>
                <a:ext uri="{FF2B5EF4-FFF2-40B4-BE49-F238E27FC236}">
                  <a16:creationId xmlns:a16="http://schemas.microsoft.com/office/drawing/2014/main" id="{C6C33D07-3C25-63E9-DC9A-9887B68BB073}"/>
                </a:ext>
              </a:extLst>
            </p:cNvPr>
            <p:cNvSpPr/>
            <p:nvPr/>
          </p:nvSpPr>
          <p:spPr>
            <a:xfrm rot="5400000">
              <a:off x="2044700" y="2011363"/>
              <a:ext cx="2867025" cy="3253582"/>
            </a:xfrm>
            <a:custGeom>
              <a:avLst/>
              <a:gdLst>
                <a:gd name="connsiteX0" fmla="*/ 0 w 1278730"/>
                <a:gd name="connsiteY0" fmla="*/ 0 h 1327150"/>
                <a:gd name="connsiteX1" fmla="*/ 1277669 w 1278730"/>
                <a:gd name="connsiteY1" fmla="*/ 0 h 1327150"/>
                <a:gd name="connsiteX2" fmla="*/ 1278730 w 1278730"/>
                <a:gd name="connsiteY2" fmla="*/ 22417 h 1327150"/>
                <a:gd name="connsiteX3" fmla="*/ 106157 w 1278730"/>
                <a:gd name="connsiteY3" fmla="*/ 1321790 h 1327150"/>
                <a:gd name="connsiteX4" fmla="*/ 0 w 1278730"/>
                <a:gd name="connsiteY4" fmla="*/ 1327150 h 132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8730" h="1327150">
                  <a:moveTo>
                    <a:pt x="0" y="0"/>
                  </a:moveTo>
                  <a:lnTo>
                    <a:pt x="1277669" y="0"/>
                  </a:lnTo>
                  <a:lnTo>
                    <a:pt x="1278730" y="22417"/>
                  </a:lnTo>
                  <a:cubicBezTo>
                    <a:pt x="1278730" y="698681"/>
                    <a:pt x="764774" y="1254904"/>
                    <a:pt x="106157" y="1321790"/>
                  </a:cubicBezTo>
                  <a:lnTo>
                    <a:pt x="0" y="1327150"/>
                  </a:lnTo>
                  <a:close/>
                </a:path>
              </a:pathLst>
            </a:custGeom>
            <a:solidFill>
              <a:schemeClr val="accent4">
                <a:alpha val="41000"/>
              </a:schemeClr>
            </a:solidFill>
            <a:ln w="12700">
              <a:noFill/>
              <a:miter lim="400000"/>
            </a:ln>
            <a:effectLst/>
          </p:spPr>
          <p:txBody>
            <a:bodyPr wrap="square" lIns="108000" tIns="72000" rIns="108000" bIns="72000" rtlCol="0" anchor="ctr">
              <a:noAutofit/>
            </a:bodyPr>
            <a:lstStyle/>
            <a:p>
              <a:pPr algn="l"/>
              <a:endParaRPr lang="pt-BR" sz="1400" err="1">
                <a:solidFill>
                  <a:schemeClr val="bg1"/>
                </a:solidFill>
              </a:endParaRPr>
            </a:p>
          </p:txBody>
        </p:sp>
      </p:grp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AE38C2C-8760-2F2F-FA04-B3488A89A3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br>
              <a:rPr lang="pt-BR"/>
            </a:br>
            <a:r>
              <a:rPr lang="pt-BR"/>
              <a:t>Fonte: Mirow &amp; Co.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D5B74D3-3E8F-8F24-EE7B-0A88AB1B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 dirty="0"/>
              <a:t>Como resultado, teremos uma macro estimativa de </a:t>
            </a:r>
            <a:r>
              <a:rPr lang="pt-BR" dirty="0" err="1"/>
              <a:t>quick</a:t>
            </a:r>
            <a:r>
              <a:rPr lang="pt-BR" dirty="0"/>
              <a:t> </a:t>
            </a:r>
            <a:r>
              <a:rPr lang="pt-BR" dirty="0" err="1"/>
              <a:t>wins</a:t>
            </a:r>
            <a:r>
              <a:rPr lang="pt-BR" dirty="0"/>
              <a:t> e oportunidades estruturais</a:t>
            </a:r>
          </a:p>
        </p:txBody>
      </p:sp>
      <p:graphicFrame>
        <p:nvGraphicFramePr>
          <p:cNvPr id="484" name="Chart 483">
            <a:extLst>
              <a:ext uri="{FF2B5EF4-FFF2-40B4-BE49-F238E27FC236}">
                <a16:creationId xmlns:a16="http://schemas.microsoft.com/office/drawing/2014/main" id="{1A587C55-9104-499B-E4A3-67B0CD21F37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650875" y="1787525"/>
          <a:ext cx="5122863" cy="431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sp>
        <p:nvSpPr>
          <p:cNvPr id="58" name="Retângulo 57">
            <a:extLst>
              <a:ext uri="{FF2B5EF4-FFF2-40B4-BE49-F238E27FC236}">
                <a16:creationId xmlns:a16="http://schemas.microsoft.com/office/drawing/2014/main" id="{420AA767-09BB-62DE-9152-D00C33ED7393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3422650" y="3727450"/>
            <a:ext cx="1492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5400" tIns="0" rIns="2540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7F5B826-96EB-408B-97A1-6B5323645435}" type="datetime'''''''''''''''''''''''''''''''4'''''''''''">
              <a:rPr lang="pt-BR" altLang="en-US" sz="14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pt-BR" sz="1400" err="1"/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2E81D543-E275-C54F-50A1-8F3D417A9154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4686300" y="4081463"/>
            <a:ext cx="1492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5400" tIns="0" rIns="2540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19441EA-B065-4AE1-933C-872AC42B7052}" type="datetime'''''''''''''''''''''''''''''''''''''7'''''''''''''''">
              <a:rPr lang="pt-BR" altLang="en-US" sz="14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pt-BR" sz="1400" err="1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13BC5366-32F0-ED38-41FC-FE6A4FCBA6D0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4862513" y="3630613"/>
            <a:ext cx="1492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5400" tIns="0" rIns="2540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10E7183-1541-4B8F-A05D-24644049BA27}" type="datetime'''''''''''''''''3'">
              <a:rPr lang="pt-BR" altLang="en-US" sz="14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pt-BR" sz="1400" err="1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2A20C449-CC35-63A3-229A-C660989A633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5265737" y="6196013"/>
            <a:ext cx="3444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t"/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fld id="{A67679AB-362E-4052-9844-F28FE6748C8E}" type="datetime'''''''''''''''G''''''''''''a''''''''''p'''''''''''''''''''">
              <a:rPr lang="pt-BR" altLang="en-US" sz="1400" b="1" smtClean="0"/>
              <a:pPr algn="r">
                <a:spcBef>
                  <a:spcPct val="0"/>
                </a:spcBef>
                <a:spcAft>
                  <a:spcPct val="0"/>
                </a:spcAft>
              </a:pPr>
              <a:t>Gap</a:t>
            </a:fld>
            <a:endParaRPr lang="pt-BR" sz="1400" b="1" err="1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AFC20DD4-C749-46D4-BDCF-F56AC85AFFEA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2701925" y="3727450"/>
            <a:ext cx="1492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5400" tIns="0" rIns="2540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67DE927-2912-43FD-AB66-CC5706926413}" type="datetime'''''''''''''''''''''''''''''''''''''''''''''1'''''''">
              <a:rPr lang="pt-BR" altLang="en-US" sz="14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sz="1400" err="1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A7E9D183-D323-072E-B82F-3CF85D90AE54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87350" y="2590800"/>
            <a:ext cx="212725" cy="24606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vert270" wrap="none" lIns="0" tIns="0" rIns="0" bIns="0" rtlCol="0" anchor="b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pt-BR" altLang="en-US" sz="1400" b="1" dirty="0"/>
              <a:t>Facilidade de implementação</a:t>
            </a:r>
            <a:endParaRPr lang="pt-BR" sz="1400" b="1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7A1FBF55-29FF-2DA9-4D8A-64DB2BF88FCB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5267325" y="2965450"/>
            <a:ext cx="1492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5400" tIns="0" rIns="2540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493E10D-009E-4530-B974-D238621A9D5F}" type="datetime'''''''''''''''''''''''''6'''''">
              <a:rPr lang="pt-BR" altLang="en-US" sz="14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pt-BR" sz="1400" err="1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BF01FB45-F952-B755-5289-260F7003EB0A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4979988" y="2012950"/>
            <a:ext cx="1492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5400" tIns="0" rIns="2540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EE75E3F-D943-42F5-97A4-A5E6D539F6A3}" type="datetime'''''''''''''''''''''''''''''''''''''''''5'''''''''">
              <a:rPr lang="pt-BR" altLang="en-US" sz="14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 sz="1400" err="1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842B6E2-853B-AE86-06AF-1F392675D9D8}"/>
              </a:ext>
            </a:extLst>
          </p:cNvPr>
          <p:cNvSpPr/>
          <p:nvPr>
            <p:custDataLst>
              <p:tags r:id="rId11"/>
            </p:custDataLst>
          </p:nvPr>
        </p:nvSpPr>
        <p:spPr bwMode="gray">
          <a:xfrm>
            <a:off x="4143375" y="2773363"/>
            <a:ext cx="1492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5400" tIns="0" rIns="2540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4D8D94F-40C3-4060-A4AF-DE8ED21D2FFC}" type="datetime'''''''''''''''''''''2'''''''''''''''''''''''''''">
              <a:rPr lang="pt-BR" altLang="en-US" sz="14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pt-BR" sz="1400" dirty="0"/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8592EC90-DF22-64C2-29D2-BB46456D536A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1385888" y="3363913"/>
            <a:ext cx="1492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5400" tIns="0" rIns="2540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D2704EC-CE07-46AD-97EE-64BCCD2B835E}" type="datetime'''''''''''''''8'''''''''''''''''''''''''''">
              <a:rPr lang="pt-BR" altLang="en-US" sz="14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pt-BR" sz="1400" err="1"/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40128C38-714F-E339-47B0-71F4F39DF833}"/>
              </a:ext>
            </a:extLst>
          </p:cNvPr>
          <p:cNvSpPr/>
          <p:nvPr>
            <p:custDataLst>
              <p:tags r:id="rId13"/>
            </p:custDataLst>
          </p:nvPr>
        </p:nvSpPr>
        <p:spPr bwMode="gray">
          <a:xfrm>
            <a:off x="4337050" y="3706813"/>
            <a:ext cx="1492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5400" tIns="0" rIns="2540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30B9B19-409D-4FE3-A992-2EFECF4637D8}" type="datetime'''''''9'''''''''">
              <a:rPr lang="pt-BR" altLang="en-US" sz="14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pt-BR" sz="1400" err="1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74803A44-EA5B-7C45-E4E7-C58CE25C7E59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2701925" y="4203700"/>
            <a:ext cx="24765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5400" tIns="0" rIns="2540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F1B96F2-3012-48FA-A71E-F08AC0ADDF06}" type="datetime'''''''''''''''''''''''''10'''''''''''''''''''''''''''''''''">
              <a:rPr lang="pt-BR" altLang="en-US" sz="14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pt-BR" sz="1400" err="1"/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68E39761-5EA7-D532-898F-A076C7F52C65}"/>
              </a:ext>
            </a:extLst>
          </p:cNvPr>
          <p:cNvSpPr/>
          <p:nvPr>
            <p:custDataLst>
              <p:tags r:id="rId15"/>
            </p:custDataLst>
          </p:nvPr>
        </p:nvSpPr>
        <p:spPr bwMode="gray">
          <a:xfrm>
            <a:off x="2044700" y="3027363"/>
            <a:ext cx="23495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5400" tIns="0" rIns="2540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9575128-07EF-40C3-8A8C-C04659CB0D85}" type="datetime'''''''''''''''''''''1''''''1'''''''''''''''''''''''''''''''''">
              <a:rPr lang="pt-BR" altLang="en-US" sz="14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pt-BR" sz="1400" err="1"/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B9502B91-9C09-7545-8239-05D05FB8CC6D}"/>
              </a:ext>
            </a:extLst>
          </p:cNvPr>
          <p:cNvSpPr/>
          <p:nvPr>
            <p:custDataLst>
              <p:tags r:id="rId16"/>
            </p:custDataLst>
          </p:nvPr>
        </p:nvSpPr>
        <p:spPr bwMode="gray">
          <a:xfrm>
            <a:off x="4675188" y="4848225"/>
            <a:ext cx="24765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25400" tIns="0" rIns="25400" bIns="0" rtlCol="0" anchor="ctr"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3CAB867-CE4E-4891-BD14-3AD0F42A6815}" type="datetime'''1''''''''''''''''''''''''''2'''''''''''''''''''''''''''''">
              <a:rPr lang="pt-BR" altLang="en-US" sz="1400" smtClean="0"/>
              <a:pPr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pt-BR" sz="1400" err="1"/>
          </a:p>
        </p:txBody>
      </p:sp>
      <p:sp>
        <p:nvSpPr>
          <p:cNvPr id="373" name="Elipse 372">
            <a:extLst>
              <a:ext uri="{FF2B5EF4-FFF2-40B4-BE49-F238E27FC236}">
                <a16:creationId xmlns:a16="http://schemas.microsoft.com/office/drawing/2014/main" id="{948C2300-FEAD-11D4-5B83-42435C7843C6}"/>
              </a:ext>
            </a:extLst>
          </p:cNvPr>
          <p:cNvSpPr/>
          <p:nvPr/>
        </p:nvSpPr>
        <p:spPr>
          <a:xfrm>
            <a:off x="5888265" y="1712240"/>
            <a:ext cx="301625" cy="301960"/>
          </a:xfrm>
          <a:prstGeom prst="ellipse">
            <a:avLst/>
          </a:prstGeom>
          <a:solidFill>
            <a:schemeClr val="accent5"/>
          </a:solidFill>
          <a:ln w="12700">
            <a:noFill/>
            <a:miter lim="400000"/>
          </a:ln>
          <a:effectLst/>
        </p:spPr>
        <p:txBody>
          <a:bodyPr wrap="none" lIns="108000" tIns="72000" rIns="108000" bIns="72000"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4" name="Elipse 373">
            <a:extLst>
              <a:ext uri="{FF2B5EF4-FFF2-40B4-BE49-F238E27FC236}">
                <a16:creationId xmlns:a16="http://schemas.microsoft.com/office/drawing/2014/main" id="{9558A10F-637B-4664-7CA9-34D5FD1F8A6F}"/>
              </a:ext>
            </a:extLst>
          </p:cNvPr>
          <p:cNvSpPr/>
          <p:nvPr/>
        </p:nvSpPr>
        <p:spPr>
          <a:xfrm>
            <a:off x="5888265" y="2082662"/>
            <a:ext cx="301625" cy="301960"/>
          </a:xfrm>
          <a:prstGeom prst="ellipse">
            <a:avLst/>
          </a:prstGeom>
          <a:solidFill>
            <a:schemeClr val="accent5"/>
          </a:solidFill>
          <a:ln w="12700">
            <a:noFill/>
            <a:miter lim="400000"/>
          </a:ln>
          <a:effectLst/>
        </p:spPr>
        <p:txBody>
          <a:bodyPr wrap="none" lIns="108000" tIns="72000" rIns="108000" bIns="72000"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75" name="Elipse 374">
            <a:extLst>
              <a:ext uri="{FF2B5EF4-FFF2-40B4-BE49-F238E27FC236}">
                <a16:creationId xmlns:a16="http://schemas.microsoft.com/office/drawing/2014/main" id="{31814811-1DB2-086A-291C-EF624BA13C59}"/>
              </a:ext>
            </a:extLst>
          </p:cNvPr>
          <p:cNvSpPr/>
          <p:nvPr/>
        </p:nvSpPr>
        <p:spPr>
          <a:xfrm>
            <a:off x="5888265" y="2453084"/>
            <a:ext cx="301625" cy="301960"/>
          </a:xfrm>
          <a:prstGeom prst="ellipse">
            <a:avLst/>
          </a:prstGeom>
          <a:solidFill>
            <a:schemeClr val="accent5"/>
          </a:solidFill>
          <a:ln w="12700">
            <a:noFill/>
            <a:miter lim="400000"/>
          </a:ln>
          <a:effectLst/>
        </p:spPr>
        <p:txBody>
          <a:bodyPr wrap="none" lIns="108000" tIns="72000" rIns="108000" bIns="72000"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6" name="Elipse 375">
            <a:extLst>
              <a:ext uri="{FF2B5EF4-FFF2-40B4-BE49-F238E27FC236}">
                <a16:creationId xmlns:a16="http://schemas.microsoft.com/office/drawing/2014/main" id="{26A57D39-72FA-E550-D3F4-D38F21B6069C}"/>
              </a:ext>
            </a:extLst>
          </p:cNvPr>
          <p:cNvSpPr/>
          <p:nvPr/>
        </p:nvSpPr>
        <p:spPr>
          <a:xfrm>
            <a:off x="5888265" y="2823506"/>
            <a:ext cx="301625" cy="301960"/>
          </a:xfrm>
          <a:prstGeom prst="ellipse">
            <a:avLst/>
          </a:prstGeom>
          <a:solidFill>
            <a:schemeClr val="accent5"/>
          </a:solidFill>
          <a:ln w="12700">
            <a:noFill/>
            <a:miter lim="400000"/>
          </a:ln>
          <a:effectLst/>
        </p:spPr>
        <p:txBody>
          <a:bodyPr wrap="none" lIns="108000" tIns="72000" rIns="108000" bIns="72000"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7" name="Elipse 376">
            <a:extLst>
              <a:ext uri="{FF2B5EF4-FFF2-40B4-BE49-F238E27FC236}">
                <a16:creationId xmlns:a16="http://schemas.microsoft.com/office/drawing/2014/main" id="{8D5A09A5-E9DF-B570-094E-E7F5F4933E2D}"/>
              </a:ext>
            </a:extLst>
          </p:cNvPr>
          <p:cNvSpPr/>
          <p:nvPr/>
        </p:nvSpPr>
        <p:spPr>
          <a:xfrm>
            <a:off x="5888265" y="3193928"/>
            <a:ext cx="301625" cy="301960"/>
          </a:xfrm>
          <a:prstGeom prst="ellipse">
            <a:avLst/>
          </a:prstGeom>
          <a:solidFill>
            <a:schemeClr val="accent5"/>
          </a:solidFill>
          <a:ln w="12700">
            <a:noFill/>
            <a:miter lim="400000"/>
          </a:ln>
          <a:effectLst/>
        </p:spPr>
        <p:txBody>
          <a:bodyPr wrap="none" lIns="108000" tIns="72000" rIns="108000" bIns="72000"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8" name="Elipse 377">
            <a:extLst>
              <a:ext uri="{FF2B5EF4-FFF2-40B4-BE49-F238E27FC236}">
                <a16:creationId xmlns:a16="http://schemas.microsoft.com/office/drawing/2014/main" id="{B75C36CD-BA8F-966B-EAD4-2892B17EEE6D}"/>
              </a:ext>
            </a:extLst>
          </p:cNvPr>
          <p:cNvSpPr/>
          <p:nvPr/>
        </p:nvSpPr>
        <p:spPr>
          <a:xfrm>
            <a:off x="5888265" y="3564350"/>
            <a:ext cx="301625" cy="301960"/>
          </a:xfrm>
          <a:prstGeom prst="ellipse">
            <a:avLst/>
          </a:prstGeom>
          <a:solidFill>
            <a:schemeClr val="accent5"/>
          </a:solidFill>
          <a:ln w="12700">
            <a:noFill/>
            <a:miter lim="400000"/>
          </a:ln>
          <a:effectLst/>
        </p:spPr>
        <p:txBody>
          <a:bodyPr wrap="none" lIns="108000" tIns="72000" rIns="108000" bIns="72000"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79" name="Elipse 378">
            <a:extLst>
              <a:ext uri="{FF2B5EF4-FFF2-40B4-BE49-F238E27FC236}">
                <a16:creationId xmlns:a16="http://schemas.microsoft.com/office/drawing/2014/main" id="{C9D77CAD-22DF-A545-1805-DB0152336287}"/>
              </a:ext>
            </a:extLst>
          </p:cNvPr>
          <p:cNvSpPr/>
          <p:nvPr/>
        </p:nvSpPr>
        <p:spPr>
          <a:xfrm>
            <a:off x="5888265" y="3934772"/>
            <a:ext cx="301625" cy="301960"/>
          </a:xfrm>
          <a:prstGeom prst="ellipse">
            <a:avLst/>
          </a:prstGeom>
          <a:solidFill>
            <a:schemeClr val="accent5"/>
          </a:solidFill>
          <a:ln w="12700">
            <a:noFill/>
            <a:miter lim="400000"/>
          </a:ln>
          <a:effectLst/>
        </p:spPr>
        <p:txBody>
          <a:bodyPr wrap="none" lIns="108000" tIns="72000" rIns="108000" bIns="72000"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0" name="Elipse 379">
            <a:extLst>
              <a:ext uri="{FF2B5EF4-FFF2-40B4-BE49-F238E27FC236}">
                <a16:creationId xmlns:a16="http://schemas.microsoft.com/office/drawing/2014/main" id="{7B786844-376F-19E3-8A18-8F26933FC246}"/>
              </a:ext>
            </a:extLst>
          </p:cNvPr>
          <p:cNvSpPr/>
          <p:nvPr/>
        </p:nvSpPr>
        <p:spPr>
          <a:xfrm>
            <a:off x="5888265" y="4305194"/>
            <a:ext cx="301625" cy="301960"/>
          </a:xfrm>
          <a:prstGeom prst="ellipse">
            <a:avLst/>
          </a:prstGeom>
          <a:solidFill>
            <a:schemeClr val="accent5"/>
          </a:solidFill>
          <a:ln w="12700">
            <a:noFill/>
            <a:miter lim="400000"/>
          </a:ln>
          <a:effectLst/>
        </p:spPr>
        <p:txBody>
          <a:bodyPr wrap="none" lIns="108000" tIns="72000" rIns="108000" bIns="72000"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1" name="Elipse 380">
            <a:extLst>
              <a:ext uri="{FF2B5EF4-FFF2-40B4-BE49-F238E27FC236}">
                <a16:creationId xmlns:a16="http://schemas.microsoft.com/office/drawing/2014/main" id="{EF3BA7FB-C4C8-4E5C-C101-34337E5F20DA}"/>
              </a:ext>
            </a:extLst>
          </p:cNvPr>
          <p:cNvSpPr/>
          <p:nvPr/>
        </p:nvSpPr>
        <p:spPr>
          <a:xfrm>
            <a:off x="5888265" y="4675616"/>
            <a:ext cx="301625" cy="301960"/>
          </a:xfrm>
          <a:prstGeom prst="ellipse">
            <a:avLst/>
          </a:prstGeom>
          <a:solidFill>
            <a:schemeClr val="accent5"/>
          </a:solidFill>
          <a:ln w="12700">
            <a:noFill/>
            <a:miter lim="400000"/>
          </a:ln>
          <a:effectLst/>
        </p:spPr>
        <p:txBody>
          <a:bodyPr wrap="none" lIns="108000" tIns="72000" rIns="108000" bIns="72000"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2" name="Elipse 381">
            <a:extLst>
              <a:ext uri="{FF2B5EF4-FFF2-40B4-BE49-F238E27FC236}">
                <a16:creationId xmlns:a16="http://schemas.microsoft.com/office/drawing/2014/main" id="{02F276BA-C9DB-B035-9756-9904D036F5C8}"/>
              </a:ext>
            </a:extLst>
          </p:cNvPr>
          <p:cNvSpPr/>
          <p:nvPr/>
        </p:nvSpPr>
        <p:spPr>
          <a:xfrm>
            <a:off x="5888265" y="5046038"/>
            <a:ext cx="301625" cy="301960"/>
          </a:xfrm>
          <a:prstGeom prst="ellipse">
            <a:avLst/>
          </a:prstGeom>
          <a:solidFill>
            <a:schemeClr val="accent5"/>
          </a:solidFill>
          <a:ln w="12700">
            <a:noFill/>
            <a:miter lim="400000"/>
          </a:ln>
          <a:effectLst/>
        </p:spPr>
        <p:txBody>
          <a:bodyPr wrap="none" lIns="108000" tIns="72000" rIns="108000" bIns="72000"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83" name="Elipse 382">
            <a:extLst>
              <a:ext uri="{FF2B5EF4-FFF2-40B4-BE49-F238E27FC236}">
                <a16:creationId xmlns:a16="http://schemas.microsoft.com/office/drawing/2014/main" id="{8190E8F2-1852-42F2-3207-7C9F552AE973}"/>
              </a:ext>
            </a:extLst>
          </p:cNvPr>
          <p:cNvSpPr/>
          <p:nvPr/>
        </p:nvSpPr>
        <p:spPr>
          <a:xfrm>
            <a:off x="5888265" y="5416460"/>
            <a:ext cx="301625" cy="301960"/>
          </a:xfrm>
          <a:prstGeom prst="ellipse">
            <a:avLst/>
          </a:prstGeom>
          <a:solidFill>
            <a:schemeClr val="accent5"/>
          </a:solidFill>
          <a:ln w="12700">
            <a:noFill/>
            <a:miter lim="400000"/>
          </a:ln>
          <a:effectLst/>
        </p:spPr>
        <p:txBody>
          <a:bodyPr wrap="none" lIns="108000" tIns="72000" rIns="108000" bIns="72000"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4" name="Elipse 383">
            <a:extLst>
              <a:ext uri="{FF2B5EF4-FFF2-40B4-BE49-F238E27FC236}">
                <a16:creationId xmlns:a16="http://schemas.microsoft.com/office/drawing/2014/main" id="{0D6CDA84-F156-3F33-1289-4BAFDC33B1EB}"/>
              </a:ext>
            </a:extLst>
          </p:cNvPr>
          <p:cNvSpPr/>
          <p:nvPr/>
        </p:nvSpPr>
        <p:spPr>
          <a:xfrm>
            <a:off x="5888265" y="5786881"/>
            <a:ext cx="301625" cy="301960"/>
          </a:xfrm>
          <a:prstGeom prst="ellipse">
            <a:avLst/>
          </a:prstGeom>
          <a:solidFill>
            <a:schemeClr val="accent5"/>
          </a:solidFill>
          <a:ln w="12700">
            <a:noFill/>
            <a:miter lim="400000"/>
          </a:ln>
          <a:effectLst/>
        </p:spPr>
        <p:txBody>
          <a:bodyPr wrap="none" lIns="108000" tIns="72000" rIns="108000" bIns="72000" rtlCol="0" anchor="ctr"/>
          <a:lstStyle/>
          <a:p>
            <a:pPr algn="ctr"/>
            <a:r>
              <a:rPr lang="pt-BR" sz="14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89" name="CaixaDeTexto 388">
            <a:extLst>
              <a:ext uri="{FF2B5EF4-FFF2-40B4-BE49-F238E27FC236}">
                <a16:creationId xmlns:a16="http://schemas.microsoft.com/office/drawing/2014/main" id="{B89CA3A8-5EB6-0ABD-D613-4B26DFDFA75B}"/>
              </a:ext>
            </a:extLst>
          </p:cNvPr>
          <p:cNvSpPr txBox="1"/>
          <p:nvPr/>
        </p:nvSpPr>
        <p:spPr bwMode="auto">
          <a:xfrm>
            <a:off x="6267450" y="1755498"/>
            <a:ext cx="1404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kern="0" dirty="0"/>
              <a:t>Oportunidade 5</a:t>
            </a:r>
          </a:p>
        </p:txBody>
      </p:sp>
      <p:sp>
        <p:nvSpPr>
          <p:cNvPr id="390" name="CaixaDeTexto 389">
            <a:extLst>
              <a:ext uri="{FF2B5EF4-FFF2-40B4-BE49-F238E27FC236}">
                <a16:creationId xmlns:a16="http://schemas.microsoft.com/office/drawing/2014/main" id="{1681BA51-34F8-834D-7E5E-E1C7FAECAAD5}"/>
              </a:ext>
            </a:extLst>
          </p:cNvPr>
          <p:cNvSpPr txBox="1"/>
          <p:nvPr/>
        </p:nvSpPr>
        <p:spPr bwMode="auto">
          <a:xfrm>
            <a:off x="6267450" y="2125920"/>
            <a:ext cx="1404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b="1" kern="0" dirty="0"/>
              <a:t>Oportunidade 6</a:t>
            </a:r>
          </a:p>
        </p:txBody>
      </p:sp>
      <p:sp>
        <p:nvSpPr>
          <p:cNvPr id="391" name="CaixaDeTexto 390">
            <a:extLst>
              <a:ext uri="{FF2B5EF4-FFF2-40B4-BE49-F238E27FC236}">
                <a16:creationId xmlns:a16="http://schemas.microsoft.com/office/drawing/2014/main" id="{A354BE9C-5BF6-DD1B-5788-D972D5D7843B}"/>
              </a:ext>
            </a:extLst>
          </p:cNvPr>
          <p:cNvSpPr txBox="1"/>
          <p:nvPr/>
        </p:nvSpPr>
        <p:spPr bwMode="auto">
          <a:xfrm>
            <a:off x="6267450" y="2496342"/>
            <a:ext cx="1404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kern="0" dirty="0"/>
              <a:t>Oportunidade 2</a:t>
            </a:r>
          </a:p>
        </p:txBody>
      </p:sp>
      <p:sp>
        <p:nvSpPr>
          <p:cNvPr id="392" name="CaixaDeTexto 391">
            <a:extLst>
              <a:ext uri="{FF2B5EF4-FFF2-40B4-BE49-F238E27FC236}">
                <a16:creationId xmlns:a16="http://schemas.microsoft.com/office/drawing/2014/main" id="{2F3A450F-33FE-AE57-967B-A0692DC58192}"/>
              </a:ext>
            </a:extLst>
          </p:cNvPr>
          <p:cNvSpPr txBox="1"/>
          <p:nvPr/>
        </p:nvSpPr>
        <p:spPr bwMode="auto">
          <a:xfrm>
            <a:off x="6267450" y="2866764"/>
            <a:ext cx="1404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kern="0" dirty="0"/>
              <a:t>Oportunidade 3</a:t>
            </a:r>
          </a:p>
        </p:txBody>
      </p:sp>
      <p:sp>
        <p:nvSpPr>
          <p:cNvPr id="393" name="CaixaDeTexto 392">
            <a:extLst>
              <a:ext uri="{FF2B5EF4-FFF2-40B4-BE49-F238E27FC236}">
                <a16:creationId xmlns:a16="http://schemas.microsoft.com/office/drawing/2014/main" id="{CFE7F4F4-C9D8-AD77-6EFD-273CA1A65605}"/>
              </a:ext>
            </a:extLst>
          </p:cNvPr>
          <p:cNvSpPr txBox="1"/>
          <p:nvPr/>
        </p:nvSpPr>
        <p:spPr bwMode="auto">
          <a:xfrm>
            <a:off x="6267450" y="3237186"/>
            <a:ext cx="1404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kern="0" dirty="0"/>
              <a:t>Oportunidade 9</a:t>
            </a:r>
          </a:p>
        </p:txBody>
      </p:sp>
      <p:sp>
        <p:nvSpPr>
          <p:cNvPr id="394" name="CaixaDeTexto 393">
            <a:extLst>
              <a:ext uri="{FF2B5EF4-FFF2-40B4-BE49-F238E27FC236}">
                <a16:creationId xmlns:a16="http://schemas.microsoft.com/office/drawing/2014/main" id="{97850BBA-BB53-ECE4-11B1-67B4287AE822}"/>
              </a:ext>
            </a:extLst>
          </p:cNvPr>
          <p:cNvSpPr txBox="1"/>
          <p:nvPr/>
        </p:nvSpPr>
        <p:spPr bwMode="auto">
          <a:xfrm>
            <a:off x="6267450" y="3607608"/>
            <a:ext cx="1404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kern="0" dirty="0"/>
              <a:t>Oportunidade 7</a:t>
            </a:r>
          </a:p>
        </p:txBody>
      </p:sp>
      <p:sp>
        <p:nvSpPr>
          <p:cNvPr id="395" name="CaixaDeTexto 394">
            <a:extLst>
              <a:ext uri="{FF2B5EF4-FFF2-40B4-BE49-F238E27FC236}">
                <a16:creationId xmlns:a16="http://schemas.microsoft.com/office/drawing/2014/main" id="{A66DD19E-EFDF-F276-3B88-20B21DC99F4D}"/>
              </a:ext>
            </a:extLst>
          </p:cNvPr>
          <p:cNvSpPr txBox="1"/>
          <p:nvPr/>
        </p:nvSpPr>
        <p:spPr bwMode="auto">
          <a:xfrm>
            <a:off x="6267450" y="3978030"/>
            <a:ext cx="1404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kern="0" dirty="0"/>
              <a:t>Oportunidade 4</a:t>
            </a:r>
          </a:p>
        </p:txBody>
      </p:sp>
      <p:sp>
        <p:nvSpPr>
          <p:cNvPr id="396" name="CaixaDeTexto 395">
            <a:extLst>
              <a:ext uri="{FF2B5EF4-FFF2-40B4-BE49-F238E27FC236}">
                <a16:creationId xmlns:a16="http://schemas.microsoft.com/office/drawing/2014/main" id="{F6636DF6-0FCD-B788-4846-6F8800F3F9F8}"/>
              </a:ext>
            </a:extLst>
          </p:cNvPr>
          <p:cNvSpPr txBox="1"/>
          <p:nvPr/>
        </p:nvSpPr>
        <p:spPr bwMode="auto">
          <a:xfrm>
            <a:off x="6267450" y="4348452"/>
            <a:ext cx="1404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kern="0" dirty="0"/>
              <a:t>Oportunidade 12</a:t>
            </a:r>
          </a:p>
        </p:txBody>
      </p:sp>
      <p:sp>
        <p:nvSpPr>
          <p:cNvPr id="397" name="CaixaDeTexto 396">
            <a:extLst>
              <a:ext uri="{FF2B5EF4-FFF2-40B4-BE49-F238E27FC236}">
                <a16:creationId xmlns:a16="http://schemas.microsoft.com/office/drawing/2014/main" id="{D02EA103-A679-A800-1102-093DBFDDE297}"/>
              </a:ext>
            </a:extLst>
          </p:cNvPr>
          <p:cNvSpPr txBox="1"/>
          <p:nvPr/>
        </p:nvSpPr>
        <p:spPr bwMode="auto">
          <a:xfrm>
            <a:off x="6267450" y="4718874"/>
            <a:ext cx="1404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kern="0" dirty="0"/>
              <a:t>Oportunidade 1</a:t>
            </a:r>
          </a:p>
        </p:txBody>
      </p:sp>
      <p:sp>
        <p:nvSpPr>
          <p:cNvPr id="398" name="CaixaDeTexto 397">
            <a:extLst>
              <a:ext uri="{FF2B5EF4-FFF2-40B4-BE49-F238E27FC236}">
                <a16:creationId xmlns:a16="http://schemas.microsoft.com/office/drawing/2014/main" id="{6F43554F-3B50-69AD-D257-14114FEDD1B8}"/>
              </a:ext>
            </a:extLst>
          </p:cNvPr>
          <p:cNvSpPr txBox="1"/>
          <p:nvPr/>
        </p:nvSpPr>
        <p:spPr bwMode="auto">
          <a:xfrm>
            <a:off x="6267450" y="5089296"/>
            <a:ext cx="1404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kern="0" dirty="0"/>
              <a:t>Oportunidade 11</a:t>
            </a:r>
          </a:p>
        </p:txBody>
      </p:sp>
      <p:sp>
        <p:nvSpPr>
          <p:cNvPr id="399" name="CaixaDeTexto 398">
            <a:extLst>
              <a:ext uri="{FF2B5EF4-FFF2-40B4-BE49-F238E27FC236}">
                <a16:creationId xmlns:a16="http://schemas.microsoft.com/office/drawing/2014/main" id="{7BF1C25A-DDB5-B387-CD02-4CC820618F01}"/>
              </a:ext>
            </a:extLst>
          </p:cNvPr>
          <p:cNvSpPr txBox="1"/>
          <p:nvPr/>
        </p:nvSpPr>
        <p:spPr bwMode="auto">
          <a:xfrm>
            <a:off x="6267450" y="5459718"/>
            <a:ext cx="1404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kern="0" dirty="0"/>
              <a:t>Oportunidade 10</a:t>
            </a:r>
          </a:p>
        </p:txBody>
      </p: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53411039-442B-A395-87CE-E4B78D6797AD}"/>
              </a:ext>
            </a:extLst>
          </p:cNvPr>
          <p:cNvSpPr txBox="1"/>
          <p:nvPr/>
        </p:nvSpPr>
        <p:spPr bwMode="auto">
          <a:xfrm>
            <a:off x="6267450" y="5830139"/>
            <a:ext cx="14049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400" kern="0" dirty="0"/>
              <a:t>Oportunidade 8</a:t>
            </a:r>
          </a:p>
        </p:txBody>
      </p:sp>
      <p:grpSp>
        <p:nvGrpSpPr>
          <p:cNvPr id="17" name="Agrupar 260">
            <a:extLst>
              <a:ext uri="{FF2B5EF4-FFF2-40B4-BE49-F238E27FC236}">
                <a16:creationId xmlns:a16="http://schemas.microsoft.com/office/drawing/2014/main" id="{C19FB0A7-65E1-A1E5-D747-20F65B3735DC}"/>
              </a:ext>
            </a:extLst>
          </p:cNvPr>
          <p:cNvGrpSpPr/>
          <p:nvPr/>
        </p:nvGrpSpPr>
        <p:grpSpPr>
          <a:xfrm>
            <a:off x="387350" y="1119188"/>
            <a:ext cx="5222875" cy="466725"/>
            <a:chOff x="619665" y="1118336"/>
            <a:chExt cx="5476335" cy="467239"/>
          </a:xfrm>
        </p:grpSpPr>
        <p:cxnSp>
          <p:nvCxnSpPr>
            <p:cNvPr id="18" name="Straight Connector 94">
              <a:extLst>
                <a:ext uri="{FF2B5EF4-FFF2-40B4-BE49-F238E27FC236}">
                  <a16:creationId xmlns:a16="http://schemas.microsoft.com/office/drawing/2014/main" id="{EC02880B-FC0B-915E-549E-A00D6572A42D}"/>
                </a:ext>
              </a:extLst>
            </p:cNvPr>
            <p:cNvCxnSpPr>
              <a:cxnSpLocks/>
            </p:cNvCxnSpPr>
            <p:nvPr/>
          </p:nvCxnSpPr>
          <p:spPr>
            <a:xfrm>
              <a:off x="619665" y="1585145"/>
              <a:ext cx="5476335" cy="0"/>
            </a:xfrm>
            <a:prstGeom prst="line">
              <a:avLst/>
            </a:prstGeom>
            <a:ln w="9525" cmpd="sng">
              <a:solidFill>
                <a:schemeClr val="accent4">
                  <a:lumMod val="1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96">
              <a:extLst>
                <a:ext uri="{FF2B5EF4-FFF2-40B4-BE49-F238E27FC236}">
                  <a16:creationId xmlns:a16="http://schemas.microsoft.com/office/drawing/2014/main" id="{5D4D5F95-D235-C011-1988-2D86CB454F62}"/>
                </a:ext>
              </a:extLst>
            </p:cNvPr>
            <p:cNvSpPr txBox="1">
              <a:spLocks/>
            </p:cNvSpPr>
            <p:nvPr/>
          </p:nvSpPr>
          <p:spPr>
            <a:xfrm>
              <a:off x="619665" y="1118336"/>
              <a:ext cx="5476335" cy="467239"/>
            </a:xfrm>
            <a:prstGeom prst="rect">
              <a:avLst/>
            </a:prstGeom>
            <a:noFill/>
          </p:spPr>
          <p:txBody>
            <a:bodyPr wrap="square" lIns="0" tIns="0" rIns="0" bIns="36000" rtlCol="0" anchor="b">
              <a:spAutoFit/>
            </a:bodyPr>
            <a:lstStyle/>
            <a:p>
              <a:pPr>
                <a:defRPr/>
              </a:pPr>
              <a:r>
                <a:rPr lang="pt-BR" sz="1400" b="1" dirty="0">
                  <a:solidFill>
                    <a:schemeClr val="tx2"/>
                  </a:solidFill>
                  <a:latin typeface="+mj-lt"/>
                  <a:cs typeface="Arial" charset="0"/>
                </a:rPr>
                <a:t>Oportunidades identificadas</a:t>
              </a:r>
            </a:p>
            <a:p>
              <a:pPr>
                <a:defRPr/>
              </a:pPr>
              <a:r>
                <a:rPr lang="pt-BR" sz="1400" i="1" dirty="0">
                  <a:solidFill>
                    <a:schemeClr val="accent6"/>
                  </a:solidFill>
                  <a:latin typeface="+mj-lt"/>
                  <a:cs typeface="Arial" charset="0"/>
                </a:rPr>
                <a:t>Gap </a:t>
              </a:r>
              <a:r>
                <a:rPr lang="pt-BR" sz="1400" dirty="0">
                  <a:solidFill>
                    <a:schemeClr val="accent6"/>
                  </a:solidFill>
                  <a:latin typeface="+mj-lt"/>
                  <a:cs typeface="Arial" charset="0"/>
                </a:rPr>
                <a:t>(objetivo – atual) vs. facilidade de implementação</a:t>
              </a: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B580F432-D4A7-8906-E9D5-F1C6BA97BD70}"/>
              </a:ext>
            </a:extLst>
          </p:cNvPr>
          <p:cNvGrpSpPr/>
          <p:nvPr/>
        </p:nvGrpSpPr>
        <p:grpSpPr>
          <a:xfrm>
            <a:off x="5888265" y="1119188"/>
            <a:ext cx="1731735" cy="466725"/>
            <a:chOff x="5888265" y="1119188"/>
            <a:chExt cx="1731735" cy="466725"/>
          </a:xfrm>
        </p:grpSpPr>
        <p:cxnSp>
          <p:nvCxnSpPr>
            <p:cNvPr id="462" name="Straight Connector 94">
              <a:extLst>
                <a:ext uri="{FF2B5EF4-FFF2-40B4-BE49-F238E27FC236}">
                  <a16:creationId xmlns:a16="http://schemas.microsoft.com/office/drawing/2014/main" id="{B6E6AF98-BABB-60BB-F24B-D7D2DC9C9205}"/>
                </a:ext>
              </a:extLst>
            </p:cNvPr>
            <p:cNvCxnSpPr>
              <a:cxnSpLocks/>
            </p:cNvCxnSpPr>
            <p:nvPr/>
          </p:nvCxnSpPr>
          <p:spPr>
            <a:xfrm>
              <a:off x="5888265" y="1585483"/>
              <a:ext cx="1731735" cy="0"/>
            </a:xfrm>
            <a:prstGeom prst="line">
              <a:avLst/>
            </a:prstGeom>
            <a:ln w="9525" cmpd="sng">
              <a:solidFill>
                <a:schemeClr val="accent4">
                  <a:lumMod val="10000"/>
                </a:scheme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TextBox 96">
              <a:extLst>
                <a:ext uri="{FF2B5EF4-FFF2-40B4-BE49-F238E27FC236}">
                  <a16:creationId xmlns:a16="http://schemas.microsoft.com/office/drawing/2014/main" id="{19DCB1B1-4BAB-763E-B556-10329AF66036}"/>
                </a:ext>
              </a:extLst>
            </p:cNvPr>
            <p:cNvSpPr txBox="1">
              <a:spLocks/>
            </p:cNvSpPr>
            <p:nvPr/>
          </p:nvSpPr>
          <p:spPr>
            <a:xfrm>
              <a:off x="5888265" y="1119188"/>
              <a:ext cx="1731735" cy="466725"/>
            </a:xfrm>
            <a:prstGeom prst="rect">
              <a:avLst/>
            </a:prstGeom>
            <a:noFill/>
          </p:spPr>
          <p:txBody>
            <a:bodyPr wrap="square" lIns="0" tIns="0" rIns="0" bIns="36000" rtlCol="0" anchor="b">
              <a:spAutoFit/>
            </a:bodyPr>
            <a:lstStyle/>
            <a:p>
              <a:pPr>
                <a:defRPr/>
              </a:pPr>
              <a:r>
                <a:rPr lang="pt-BR" sz="1400" b="1" dirty="0">
                  <a:solidFill>
                    <a:schemeClr val="tx2"/>
                  </a:solidFill>
                  <a:latin typeface="+mj-lt"/>
                  <a:cs typeface="Arial" charset="0"/>
                </a:rPr>
                <a:t>Priorização das oportunidades</a:t>
              </a:r>
            </a:p>
          </p:txBody>
        </p:sp>
      </p:grpSp>
      <p:sp>
        <p:nvSpPr>
          <p:cNvPr id="485" name="Pentagon 42">
            <a:extLst>
              <a:ext uri="{FF2B5EF4-FFF2-40B4-BE49-F238E27FC236}">
                <a16:creationId xmlns:a16="http://schemas.microsoft.com/office/drawing/2014/main" id="{C6705868-A59A-A023-657A-2F13C85566BC}"/>
              </a:ext>
            </a:extLst>
          </p:cNvPr>
          <p:cNvSpPr/>
          <p:nvPr/>
        </p:nvSpPr>
        <p:spPr>
          <a:xfrm>
            <a:off x="8170223" y="995993"/>
            <a:ext cx="3746135" cy="4679170"/>
          </a:xfrm>
          <a:prstGeom prst="rect">
            <a:avLst/>
          </a:prstGeom>
          <a:noFill/>
          <a:ln>
            <a:solidFill>
              <a:schemeClr val="accent4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>
              <a:defRPr/>
            </a:pPr>
            <a:endParaRPr lang="pt-BR" sz="1400" b="1">
              <a:solidFill>
                <a:srgbClr val="FFFFFF"/>
              </a:solidFill>
              <a:latin typeface="Arial"/>
              <a:ea typeface="ＭＳ Ｐゴシック" pitchFamily="34" charset="-128"/>
            </a:endParaRPr>
          </a:p>
        </p:txBody>
      </p:sp>
      <p:grpSp>
        <p:nvGrpSpPr>
          <p:cNvPr id="489" name="Group 7">
            <a:extLst>
              <a:ext uri="{FF2B5EF4-FFF2-40B4-BE49-F238E27FC236}">
                <a16:creationId xmlns:a16="http://schemas.microsoft.com/office/drawing/2014/main" id="{925C3A6F-0094-578D-636F-1606037C61FC}"/>
              </a:ext>
            </a:extLst>
          </p:cNvPr>
          <p:cNvGrpSpPr/>
          <p:nvPr/>
        </p:nvGrpSpPr>
        <p:grpSpPr>
          <a:xfrm>
            <a:off x="8365636" y="1142142"/>
            <a:ext cx="3355308" cy="682682"/>
            <a:chOff x="4638027" y="1100314"/>
            <a:chExt cx="2572769" cy="682269"/>
          </a:xfrm>
        </p:grpSpPr>
        <p:cxnSp>
          <p:nvCxnSpPr>
            <p:cNvPr id="490" name="AutoShape 249">
              <a:extLst>
                <a:ext uri="{FF2B5EF4-FFF2-40B4-BE49-F238E27FC236}">
                  <a16:creationId xmlns:a16="http://schemas.microsoft.com/office/drawing/2014/main" id="{F7BF8766-0D22-F343-DA0C-9583A218CEF2}"/>
                </a:ext>
              </a:extLst>
            </p:cNvPr>
            <p:cNvCxnSpPr>
              <a:cxnSpLocks noChangeShapeType="1"/>
              <a:stCxn id="491" idx="4"/>
              <a:endCxn id="491" idx="6"/>
            </p:cNvCxnSpPr>
            <p:nvPr/>
          </p:nvCxnSpPr>
          <p:spPr bwMode="auto">
            <a:xfrm>
              <a:off x="4638027" y="1782583"/>
              <a:ext cx="257276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" name="AutoShape 250">
              <a:extLst>
                <a:ext uri="{FF2B5EF4-FFF2-40B4-BE49-F238E27FC236}">
                  <a16:creationId xmlns:a16="http://schemas.microsoft.com/office/drawing/2014/main" id="{14C290F1-93EE-CF35-7338-A5139782B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8027" y="1100314"/>
              <a:ext cx="2572769" cy="68226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3600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lang="pt-BR" sz="1400" b="1" kern="0" dirty="0">
                  <a:solidFill>
                    <a:srgbClr val="020E66"/>
                  </a:solidFill>
                  <a:latin typeface="Arial"/>
                </a:rPr>
                <a:t>Estimativa de potencial de margem de contribuição adicional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lang="pt-BR" sz="1400" kern="0" dirty="0">
                  <a:solidFill>
                    <a:srgbClr val="7F7F7F"/>
                  </a:solidFill>
                  <a:latin typeface="Arial"/>
                </a:rPr>
                <a:t>R$ milhões, </a:t>
              </a:r>
              <a:r>
                <a:rPr kumimoji="0" lang="pt-BR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jan</a:t>
              </a:r>
              <a:r>
                <a:rPr kumimoji="0" lang="pt-BR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/23-dez/23</a:t>
              </a:r>
              <a:endPara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aphicFrame>
        <p:nvGraphicFramePr>
          <p:cNvPr id="508" name="Chart 507">
            <a:extLst>
              <a:ext uri="{FF2B5EF4-FFF2-40B4-BE49-F238E27FC236}">
                <a16:creationId xmlns:a16="http://schemas.microsoft.com/office/drawing/2014/main" id="{95BD8C5E-A9AC-7788-DEC4-31EA784D0024}"/>
              </a:ext>
            </a:extLst>
          </p:cNvPr>
          <p:cNvGraphicFramePr/>
          <p:nvPr>
            <p:custDataLst>
              <p:tags r:id="rId17"/>
            </p:custDataLst>
          </p:nvPr>
        </p:nvGraphicFramePr>
        <p:xfrm>
          <a:off x="9358313" y="2000250"/>
          <a:ext cx="1571625" cy="3414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cxnSp>
        <p:nvCxnSpPr>
          <p:cNvPr id="417" name="Straight Connector 118">
            <a:extLst>
              <a:ext uri="{FF2B5EF4-FFF2-40B4-BE49-F238E27FC236}">
                <a16:creationId xmlns:a16="http://schemas.microsoft.com/office/drawing/2014/main" id="{F764478C-C504-F8AA-AD34-1591FD1C3D9A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>
            <a:off x="10945813" y="2489200"/>
            <a:ext cx="414338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120">
            <a:extLst>
              <a:ext uri="{FF2B5EF4-FFF2-40B4-BE49-F238E27FC236}">
                <a16:creationId xmlns:a16="http://schemas.microsoft.com/office/drawing/2014/main" id="{096BB701-E316-7D93-F171-063426BA3A92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auto">
          <a:xfrm flipH="1">
            <a:off x="11207750" y="4926013"/>
            <a:ext cx="152400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119">
            <a:extLst>
              <a:ext uri="{FF2B5EF4-FFF2-40B4-BE49-F238E27FC236}">
                <a16:creationId xmlns:a16="http://schemas.microsoft.com/office/drawing/2014/main" id="{EE8A8E6D-B3E4-6954-595C-B147F1A0C83D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11360150" y="2489201"/>
            <a:ext cx="0" cy="2436813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Retângulo 456">
            <a:extLst>
              <a:ext uri="{FF2B5EF4-FFF2-40B4-BE49-F238E27FC236}">
                <a16:creationId xmlns:a16="http://schemas.microsoft.com/office/drawing/2014/main" id="{75840006-94AA-8F78-DFD9-4C51E2C563B0}"/>
              </a:ext>
            </a:extLst>
          </p:cNvPr>
          <p:cNvSpPr/>
          <p:nvPr>
            <p:custDataLst>
              <p:tags r:id="rId21"/>
            </p:custDataLst>
          </p:nvPr>
        </p:nvSpPr>
        <p:spPr bwMode="auto">
          <a:xfrm>
            <a:off x="8348663" y="2382838"/>
            <a:ext cx="4048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B6006C30-7BF6-4A8D-A5EF-2084169E6611}" type="datetime'''''A''''t''''''u''''''''''''''a''''''l'''''''''''''''''">
              <a:rPr lang="pt-BR" altLang="en-US" sz="1400" smtClean="0">
                <a:effectLst/>
                <a:sym typeface="+mn-lt"/>
              </a:rPr>
              <a:pPr>
                <a:spcBef>
                  <a:spcPct val="0"/>
                </a:spcBef>
                <a:spcAft>
                  <a:spcPct val="0"/>
                </a:spcAft>
              </a:pPr>
              <a:t>Atual</a:t>
            </a:fld>
            <a:endParaRPr lang="pt-BR" sz="1400" dirty="0">
              <a:sym typeface="+mn-lt"/>
            </a:endParaRPr>
          </a:p>
        </p:txBody>
      </p:sp>
      <p:sp>
        <p:nvSpPr>
          <p:cNvPr id="421" name="Espaço Reservado para Texto 2">
            <a:extLst>
              <a:ext uri="{FF2B5EF4-FFF2-40B4-BE49-F238E27FC236}">
                <a16:creationId xmlns:a16="http://schemas.microsoft.com/office/drawing/2014/main" id="{53C3D3AB-FA1F-D1B2-A234-CC316B0038D1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0872788" y="4819650"/>
            <a:ext cx="2968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F630848-272F-416A-A3A0-2536CACD2279}" type="datetime'''''''''''''''1'''''''''''',''''''''''''''''''''''''''7'''''''">
              <a:rPr lang="pt-BR" altLang="en-US" smtClean="0"/>
              <a:pPr>
                <a:spcBef>
                  <a:spcPct val="0"/>
                </a:spcBef>
                <a:spcAft>
                  <a:spcPct val="0"/>
                </a:spcAft>
              </a:pPr>
              <a:t>1,7</a:t>
            </a:fld>
            <a:endParaRPr lang="en-US">
              <a:sym typeface="+mn-lt"/>
            </a:endParaRPr>
          </a:p>
        </p:txBody>
      </p:sp>
      <p:sp>
        <p:nvSpPr>
          <p:cNvPr id="461" name="Retângulo 460">
            <a:extLst>
              <a:ext uri="{FF2B5EF4-FFF2-40B4-BE49-F238E27FC236}">
                <a16:creationId xmlns:a16="http://schemas.microsoft.com/office/drawing/2014/main" id="{F1758101-F5E3-56AE-85C1-DE03F81305C1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8348663" y="4713288"/>
            <a:ext cx="758825" cy="42545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39883E99-FADB-4028-BF9A-47084E184A26}" type="datetime'''''C''''e''n''á''r''''''''io''&#10;a''gre''''''s''''''''si''vo'''">
              <a:rPr lang="pt-BR" altLang="en-US" sz="1400" smtClean="0"/>
              <a:pPr/>
              <a:t>Cenário
agressivo</a:t>
            </a:fld>
            <a:endParaRPr lang="pt-BR" sz="1400" dirty="0">
              <a:sym typeface="+mn-lt"/>
            </a:endParaRPr>
          </a:p>
        </p:txBody>
      </p:sp>
      <p:sp>
        <p:nvSpPr>
          <p:cNvPr id="459" name="Retângulo 458">
            <a:extLst>
              <a:ext uri="{FF2B5EF4-FFF2-40B4-BE49-F238E27FC236}">
                <a16:creationId xmlns:a16="http://schemas.microsoft.com/office/drawing/2014/main" id="{E5758C3A-2990-867D-A5E9-81F34E6BAC78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8348663" y="3089275"/>
            <a:ext cx="974725" cy="42545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3CAA48B8-149E-484C-9771-61D1D05E8B0B}" type="datetime'Cená''''r''''i''''o'' ''&#10;cons''e''rv''''''''''ado''''r'''">
              <a:rPr lang="pt-BR" altLang="en-US" sz="1400" smtClean="0">
                <a:effectLst/>
                <a:sym typeface="+mn-lt"/>
              </a:rPr>
              <a:pPr>
                <a:spcBef>
                  <a:spcPct val="0"/>
                </a:spcBef>
                <a:spcAft>
                  <a:spcPct val="0"/>
                </a:spcAft>
              </a:pPr>
              <a:t>Cenário 
conservador</a:t>
            </a:fld>
            <a:endParaRPr lang="pt-BR" sz="1400" err="1">
              <a:sym typeface="+mn-lt"/>
            </a:endParaRPr>
          </a:p>
        </p:txBody>
      </p:sp>
      <p:sp>
        <p:nvSpPr>
          <p:cNvPr id="460" name="Retângulo 459">
            <a:extLst>
              <a:ext uri="{FF2B5EF4-FFF2-40B4-BE49-F238E27FC236}">
                <a16:creationId xmlns:a16="http://schemas.microsoft.com/office/drawing/2014/main" id="{A0DCF12E-0A15-CD59-B1ED-FFE73D4845E7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8348663" y="3900488"/>
            <a:ext cx="796925" cy="425450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130F8797-11F3-49C8-8DBF-1264D9EB7546}" type="datetime'''Cen''á''''r''''''''io ''''&#10;''''''mo''d''e''''r''''''ad''o'">
              <a:rPr lang="pt-BR" altLang="en-US" sz="1400" smtClean="0">
                <a:effectLst/>
                <a:sym typeface="+mn-lt"/>
              </a:rPr>
              <a:pPr>
                <a:spcBef>
                  <a:spcPct val="0"/>
                </a:spcBef>
                <a:spcAft>
                  <a:spcPct val="0"/>
                </a:spcAft>
              </a:pPr>
              <a:t>Cenário 
moderado</a:t>
            </a:fld>
            <a:endParaRPr lang="pt-BR" sz="1400" err="1">
              <a:sym typeface="+mn-lt"/>
            </a:endParaRPr>
          </a:p>
        </p:txBody>
      </p:sp>
      <p:sp>
        <p:nvSpPr>
          <p:cNvPr id="418" name="Espaço Reservado para Texto 2">
            <a:extLst>
              <a:ext uri="{FF2B5EF4-FFF2-40B4-BE49-F238E27FC236}">
                <a16:creationId xmlns:a16="http://schemas.microsoft.com/office/drawing/2014/main" id="{CBB500DD-73AF-38A4-10EF-2844712A20B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10610850" y="2382838"/>
            <a:ext cx="2968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30C738C-28EF-4207-8FC4-7DEEAF7C652F}" type="datetime'''''''''1'''''''',''4'''''''''''''">
              <a:rPr lang="pt-BR" altLang="en-US" smtClean="0"/>
              <a:pPr>
                <a:spcBef>
                  <a:spcPct val="0"/>
                </a:spcBef>
                <a:spcAft>
                  <a:spcPct val="0"/>
                </a:spcAft>
              </a:pPr>
              <a:t>1,4</a:t>
            </a:fld>
            <a:endParaRPr lang="en-US">
              <a:sym typeface="+mn-lt"/>
            </a:endParaRPr>
          </a:p>
        </p:txBody>
      </p:sp>
      <p:sp>
        <p:nvSpPr>
          <p:cNvPr id="420" name="Espaço Reservado para Texto 2">
            <a:extLst>
              <a:ext uri="{FF2B5EF4-FFF2-40B4-BE49-F238E27FC236}">
                <a16:creationId xmlns:a16="http://schemas.microsoft.com/office/drawing/2014/main" id="{30DC4D65-9D2D-D9BA-F587-8320BCE81748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0752138" y="3195638"/>
            <a:ext cx="2968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CE98C6B-D6B4-466B-AF4C-08D107D0D6F5}" type="datetime'''''''''1'''''''''''',''5'''''''''''''''''''''''''">
              <a:rPr lang="pt-BR" altLang="en-US" smtClean="0"/>
              <a:pPr>
                <a:spcBef>
                  <a:spcPct val="0"/>
                </a:spcBef>
                <a:spcAft>
                  <a:spcPct val="0"/>
                </a:spcAft>
              </a:pPr>
              <a:t>1,5</a:t>
            </a:fld>
            <a:endParaRPr lang="en-US">
              <a:sym typeface="+mn-lt"/>
            </a:endParaRPr>
          </a:p>
        </p:txBody>
      </p:sp>
      <p:sp>
        <p:nvSpPr>
          <p:cNvPr id="419" name="Espaço Reservado para Texto 2">
            <a:extLst>
              <a:ext uri="{FF2B5EF4-FFF2-40B4-BE49-F238E27FC236}">
                <a16:creationId xmlns:a16="http://schemas.microsoft.com/office/drawing/2014/main" id="{8232FACA-635E-7545-1E5C-B9F749A72ED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10812463" y="4006850"/>
            <a:ext cx="2968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D968DA10-4246-4DCF-B8DD-E6FF6D165896}" type="datetime'''''''''''''''1'''''''''',''''''6'''''''''''">
              <a:rPr lang="pt-BR" altLang="en-US" smtClean="0"/>
              <a:pPr>
                <a:spcBef>
                  <a:spcPct val="0"/>
                </a:spcBef>
                <a:spcAft>
                  <a:spcPct val="0"/>
                </a:spcAft>
              </a:pPr>
              <a:t>1,6</a:t>
            </a:fld>
            <a:endParaRPr lang="en-US">
              <a:sym typeface="+mn-lt"/>
            </a:endParaRPr>
          </a:p>
        </p:txBody>
      </p:sp>
      <p:sp>
        <p:nvSpPr>
          <p:cNvPr id="422" name="Espaço Reservado para Texto 2">
            <a:extLst>
              <a:ext uri="{FF2B5EF4-FFF2-40B4-BE49-F238E27FC236}">
                <a16:creationId xmlns:a16="http://schemas.microsoft.com/office/drawing/2014/main" id="{655943F4-B7B5-653F-7C44-AB0A0F4AF3DC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11117263" y="3556000"/>
            <a:ext cx="487363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</a:ln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pt-BR" altLang="en-US" b="1" dirty="0">
                <a:effectLst/>
              </a:rPr>
              <a:t> </a:t>
            </a:r>
            <a:fld id="{BA800883-7DE2-477B-9A7F-7B6BBDB957E6}" type="datetime'''0'''''''''''''''',''''''''''''''''''''''''''''''''''''''3'''">
              <a:rPr lang="pt-BR" altLang="en-US" b="1" smtClean="0"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0,3</a:t>
            </a:fld>
            <a:r>
              <a:rPr lang="pt-BR" altLang="en-US" b="1" dirty="0">
                <a:effectLst/>
              </a:rPr>
              <a:t> </a:t>
            </a:r>
            <a:endParaRPr lang="en-US" b="1" dirty="0">
              <a:sym typeface="+mn-lt"/>
            </a:endParaRPr>
          </a:p>
        </p:txBody>
      </p:sp>
      <p:sp>
        <p:nvSpPr>
          <p:cNvPr id="7" name="Elipse 40">
            <a:extLst>
              <a:ext uri="{FF2B5EF4-FFF2-40B4-BE49-F238E27FC236}">
                <a16:creationId xmlns:a16="http://schemas.microsoft.com/office/drawing/2014/main" id="{075EC5B1-D0D4-10D5-B54E-181D033129A2}"/>
              </a:ext>
            </a:extLst>
          </p:cNvPr>
          <p:cNvSpPr/>
          <p:nvPr/>
        </p:nvSpPr>
        <p:spPr>
          <a:xfrm>
            <a:off x="478971" y="52476"/>
            <a:ext cx="191367" cy="191367"/>
          </a:xfrm>
          <a:prstGeom prst="ellipse">
            <a:avLst/>
          </a:prstGeom>
          <a:solidFill>
            <a:schemeClr val="accent5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sp>
        <p:nvSpPr>
          <p:cNvPr id="8" name="Retângulo 41">
            <a:extLst>
              <a:ext uri="{FF2B5EF4-FFF2-40B4-BE49-F238E27FC236}">
                <a16:creationId xmlns:a16="http://schemas.microsoft.com/office/drawing/2014/main" id="{EC59EA04-4416-5D3A-BF44-58A83810D4FD}"/>
              </a:ext>
            </a:extLst>
          </p:cNvPr>
          <p:cNvSpPr/>
          <p:nvPr/>
        </p:nvSpPr>
        <p:spPr>
          <a:xfrm>
            <a:off x="719930" y="57884"/>
            <a:ext cx="8781258" cy="184666"/>
          </a:xfrm>
          <a:prstGeom prst="rect">
            <a:avLst/>
          </a:prstGeom>
          <a:noFill/>
          <a:ln w="19050">
            <a:noFill/>
            <a:miter lim="4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400000"/>
              </a14:hiddenLine>
            </a:ext>
          </a:extLst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847D7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IDENTIFICAÇÃO DE OPORTUNIDADES DE MELHORIA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75234B-9AB7-3C98-62C5-336D0F2D31F0}"/>
              </a:ext>
            </a:extLst>
          </p:cNvPr>
          <p:cNvSpPr/>
          <p:nvPr/>
        </p:nvSpPr>
        <p:spPr>
          <a:xfrm>
            <a:off x="12258030" y="0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166475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39DB2A1-2027-243A-DD19-B6FFFAE30CD9}"/>
              </a:ext>
            </a:extLst>
          </p:cNvPr>
          <p:cNvSpPr/>
          <p:nvPr/>
        </p:nvSpPr>
        <p:spPr>
          <a:xfrm>
            <a:off x="12258030" y="0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34116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356B43E-3BD9-8B4A-5B78-1F7F6022D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F7241AF5-9318-6B75-7569-C1987A58B6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79475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395" imgH="394" progId="TCLayout.ActiveDocument.1">
                  <p:embed/>
                </p:oleObj>
              </mc:Choice>
              <mc:Fallback>
                <p:oleObj name="think-cell Slide" r:id="rId23" imgW="395" imgH="394" progId="TCLayout.ActiveDocument.1">
                  <p:embed/>
                  <p:pic>
                    <p:nvPicPr>
                      <p:cNvPr id="5" name="Objeto 4" hidden="1">
                        <a:extLst>
                          <a:ext uri="{FF2B5EF4-FFF2-40B4-BE49-F238E27FC236}">
                            <a16:creationId xmlns:a16="http://schemas.microsoft.com/office/drawing/2014/main" id="{F7241AF5-9318-6B75-7569-C1987A58B6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>
            <a:extLst>
              <a:ext uri="{FF2B5EF4-FFF2-40B4-BE49-F238E27FC236}">
                <a16:creationId xmlns:a16="http://schemas.microsoft.com/office/drawing/2014/main" id="{53FFFA62-BE4F-97E5-84A2-F3AAB58B037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400000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117" name="Espaço Reservado para Texto 1">
            <a:extLst>
              <a:ext uri="{FF2B5EF4-FFF2-40B4-BE49-F238E27FC236}">
                <a16:creationId xmlns:a16="http://schemas.microsoft.com/office/drawing/2014/main" id="{8ABD53D6-B5D5-ABB4-0BAD-40B8431E86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1. MBB: McKinsey, BCG e Bain</a:t>
            </a:r>
            <a:endParaRPr lang="pt-BR" i="1" dirty="0"/>
          </a:p>
          <a:p>
            <a:r>
              <a:rPr lang="pt-BR" dirty="0"/>
              <a:t>Fonte: Entrevista com 68 clientes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7745EE9-393B-9B39-5A46-175E6EDE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/>
              <a:t>Nossos diferenciais – de acordo com nossos clientes</a:t>
            </a:r>
          </a:p>
        </p:txBody>
      </p:sp>
      <p:grpSp>
        <p:nvGrpSpPr>
          <p:cNvPr id="14" name="Group 26">
            <a:extLst>
              <a:ext uri="{FF2B5EF4-FFF2-40B4-BE49-F238E27FC236}">
                <a16:creationId xmlns:a16="http://schemas.microsoft.com/office/drawing/2014/main" id="{B9050409-2DE1-562A-7C24-A0D9A62CE7B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290945" y="941195"/>
            <a:ext cx="11610110" cy="409124"/>
            <a:chOff x="2734574" y="1352523"/>
            <a:chExt cx="3279318" cy="409124"/>
          </a:xfrm>
        </p:grpSpPr>
        <p:cxnSp>
          <p:nvCxnSpPr>
            <p:cNvPr id="15" name="AutoShape 249">
              <a:extLst>
                <a:ext uri="{FF2B5EF4-FFF2-40B4-BE49-F238E27FC236}">
                  <a16:creationId xmlns:a16="http://schemas.microsoft.com/office/drawing/2014/main" id="{CDB7E078-385A-A1EB-3C5B-59F1ECD223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34574" y="1761647"/>
              <a:ext cx="32793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6="http://schemas.microsoft.com/office/drawing/2014/main" xmlns:p14="http://schemas.microsoft.com/office/powerpoint/2010/main" xmlns:mc="http://schemas.openxmlformats.org/markup-compatibility/2006" xmlns:v="urn:schemas-microsoft-com:vml" xmlns:c="http://schemas.openxmlformats.org/drawingml/2006/chart" xmlns:a14="http://schemas.microsoft.com/office/drawing/2010/main">
                  <a:noFill/>
                </a14:hiddenFill>
              </a:ext>
              <a:ext uri="{AF507438-7753-43e0-B8FC-AC1667EBCBE1}">
                <a14:hiddenEffects xmlns="" xmlns:a16="http://schemas.microsoft.com/office/drawing/2014/main" xmlns:p14="http://schemas.microsoft.com/office/powerpoint/2010/main" xmlns:mc="http://schemas.openxmlformats.org/markup-compatibility/2006" xmlns:v="urn:schemas-microsoft-com:vml" xmlns:c="http://schemas.openxmlformats.org/drawingml/2006/chart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965E276B-33D9-133C-4126-3531B5320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574" y="1352523"/>
              <a:ext cx="3279318" cy="381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6="http://schemas.microsoft.com/office/drawing/2014/main" xmlns:p14="http://schemas.microsoft.com/office/powerpoint/2010/main" xmlns:mc="http://schemas.openxmlformats.org/markup-compatibility/2006" xmlns:v="urn:schemas-microsoft-com:vml" xmlns:c="http://schemas.openxmlformats.org/drawingml/2006/chart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6="http://schemas.microsoft.com/office/drawing/2014/main" xmlns:p14="http://schemas.microsoft.com/office/powerpoint/2010/main" xmlns:mc="http://schemas.openxmlformats.org/markup-compatibility/2006" xmlns:v="urn:schemas-microsoft-com:vml" xmlns:c="http://schemas.openxmlformats.org/drawingml/2006/chart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b">
              <a:spAutoFit/>
            </a:bodyPr>
            <a:lstStyle>
              <a:lvl1pPr defTabSz="787400" eaLnBrk="0" hangingPunct="0"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1pPr>
              <a:lvl2pPr marL="742950" indent="-285750" defTabSz="787400" eaLnBrk="0" hangingPunct="0"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2pPr>
              <a:lvl3pPr marL="1143000" indent="-228600" defTabSz="787400" eaLnBrk="0" hangingPunct="0"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3pPr>
              <a:lvl4pPr marL="1600200" indent="-228600" defTabSz="787400" eaLnBrk="0" hangingPunct="0"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4pPr>
              <a:lvl5pPr marL="2057400" indent="-228600" defTabSz="787400" eaLnBrk="0" hangingPunct="0"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5pPr>
              <a:lvl6pPr marL="25146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6pPr>
              <a:lvl7pPr marL="29718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7pPr>
              <a:lvl8pPr marL="34290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8pPr>
              <a:lvl9pPr marL="3886200" indent="-228600" defTabSz="7874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charset="0"/>
                  <a:ea typeface="-윤고딕130" pitchFamily="18" charset="-127"/>
                </a:defRPr>
              </a:lvl9pPr>
            </a:lstStyle>
            <a:p>
              <a:pPr marL="0" marR="0" lvl="0" indent="0" algn="l" defTabSz="787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  <a:defRPr/>
              </a:pPr>
              <a:r>
                <a:rPr kumimoji="0" lang="pt-BR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20E66"/>
                  </a:solidFill>
                  <a:effectLst/>
                  <a:uLnTx/>
                  <a:uFillTx/>
                  <a:latin typeface="Arial" charset="0"/>
                  <a:ea typeface="-윤고딕130" pitchFamily="18" charset="-127"/>
                  <a:cs typeface="+mn-cs"/>
                </a:rPr>
                <a:t>Avaliação de consultorias estratégicas de acordo com nossos clientes</a:t>
              </a:r>
            </a:p>
            <a:p>
              <a:pPr marL="0" marR="0" lvl="0" indent="0" algn="l" defTabSz="7874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None/>
                <a:tabLst/>
                <a:defRPr/>
              </a:pPr>
              <a:r>
                <a:rPr kumimoji="0" lang="pt-BR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charset="0"/>
                  <a:ea typeface="-윤고딕130" pitchFamily="18" charset="-127"/>
                  <a:cs typeface="+mn-cs"/>
                </a:rPr>
                <a:t>N=68 (Mirow), N=53 (MBB</a:t>
              </a:r>
              <a:r>
                <a:rPr kumimoji="0" lang="pt-BR" altLang="zh-CN" sz="12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charset="0"/>
                  <a:ea typeface="-윤고딕130" pitchFamily="18" charset="-127"/>
                  <a:cs typeface="+mn-cs"/>
                </a:rPr>
                <a:t>1</a:t>
              </a:r>
              <a:r>
                <a:rPr kumimoji="0" lang="pt-BR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Arial" charset="0"/>
                  <a:ea typeface="-윤고딕130" pitchFamily="18" charset="-127"/>
                  <a:cs typeface="+mn-cs"/>
                </a:rPr>
                <a:t>) e N=24 (outras); notas de 100 a 500</a:t>
              </a:r>
            </a:p>
          </p:txBody>
        </p:sp>
      </p:grp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F61DF39-3B03-C8B2-E5FE-7C66E302FFB7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513786426"/>
              </p:ext>
            </p:extLst>
          </p:nvPr>
        </p:nvGraphicFramePr>
        <p:xfrm>
          <a:off x="207963" y="1468438"/>
          <a:ext cx="11776075" cy="3395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56" name="Espaço Reservado para Texto 2">
            <a:extLst>
              <a:ext uri="{FF2B5EF4-FFF2-40B4-BE49-F238E27FC236}">
                <a16:creationId xmlns:a16="http://schemas.microsoft.com/office/drawing/2014/main" id="{D708E224-E42A-BE86-7B1F-1F7C9415F94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425449" y="4648201"/>
            <a:ext cx="10874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A77C3712-4C05-4DE8-B45B-456D382E0ACC}" type="datetime'''''Cap''ac''''idade ''de'' ''''i''''m''p''le''m''e''''''nt.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Capacidade de implement.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58" name="Espaço Reservado para Texto 2">
            <a:extLst>
              <a:ext uri="{FF2B5EF4-FFF2-40B4-BE49-F238E27FC236}">
                <a16:creationId xmlns:a16="http://schemas.microsoft.com/office/drawing/2014/main" id="{766AA4D5-A4CD-BC42-22AA-6764AB2DB5EF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716088" y="4648201"/>
            <a:ext cx="711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6A78D1E0-A8A4-4942-94A6-D4CFE0BC6997}" type="datetime'''''T''''h''ou''g''ht ''''''''l''e''ad''''''e''''''rship'''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Thought leadership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086A09DA-66CB-B379-4063-CBBD31C3342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005138" y="4648200"/>
            <a:ext cx="9318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t>Know-how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t> do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t>setor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7D032908-0975-05F4-CE35-C524F91921ED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295775" y="4648201"/>
            <a:ext cx="10715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022EA1F-AC48-495C-AFDF-115D180583AB}" type="datetime'C''''onh''eci''m''ento ''''f''unc''''ion''a''l''''''''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Conhecimento funcional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7FD1A3F6-F0C4-F418-BB27-916C7F5B662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586413" y="4648201"/>
            <a:ext cx="86836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291CB755-60B0-4EFB-9D54-DA4B95ED04A7}" type="datetime'H''a''b''i''lidade''''s'' ''a''''na''''''l''ít''i''''''ca''s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Habilidades analíticas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0C5A4E0C-27BC-7E79-7083-4B55EE148E73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6875463" y="4648200"/>
            <a:ext cx="1201738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3E561C33-ED51-495B-96A2-9181C62250FB}" type="datetime'C''o''nh''ec''ime''nto d''''e métod''os e ferrame''nt''as'">
              <a:rPr kumimoji="0" lang="pt-B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Conhecimento de métodos e ferramentas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54375DF0-6248-78DA-B676-61768E75BBF7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8166100" y="4648200"/>
            <a:ext cx="80168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10DA77BD-0596-462B-9547-2456EC4EEEED}" type="datetime'''''''E''sp''''í''''''''r''''''it''o ''''de ''''e''''qui''pe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Espírito de equipe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59F7847D-EB81-86DE-DC46-4966778E679D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9456738" y="4648201"/>
            <a:ext cx="1089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EFC0937C-A27F-4655-94C6-349AEE5B14A2}" type="datetime'Hab''ili''da''des'' ''''''''''de'''''''' ''comuni''caç''ã''o'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Habilidades de comunicação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66" name="Espaço Reservado para Texto 2">
            <a:extLst>
              <a:ext uri="{FF2B5EF4-FFF2-40B4-BE49-F238E27FC236}">
                <a16:creationId xmlns:a16="http://schemas.microsoft.com/office/drawing/2014/main" id="{D2CACF45-3793-C76A-989C-CFA082CA586C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0745788" y="4648201"/>
            <a:ext cx="11938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7DDA663C-6E9A-4A9C-8149-4025E5B790BC}" type="datetime'''''B''''''rand'''''' a''w''''''a''''r''''''en''es''''s'''''">
              <a:rPr kumimoji="0" lang="en-US" alt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Brand awareness</a:t>
            </a:fld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pic>
        <p:nvPicPr>
          <p:cNvPr id="1026" name="Picture 2" descr="Implementation Icon PNG Images, Vectors Free Download - Pngtree">
            <a:extLst>
              <a:ext uri="{FF2B5EF4-FFF2-40B4-BE49-F238E27FC236}">
                <a16:creationId xmlns:a16="http://schemas.microsoft.com/office/drawing/2014/main" id="{6E8C440A-5BAD-1DA0-63D4-21FA3BA15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3066" y="5172941"/>
            <a:ext cx="698500" cy="6985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eadership Becris Lineal icon | Freepik">
            <a:extLst>
              <a:ext uri="{FF2B5EF4-FFF2-40B4-BE49-F238E27FC236}">
                <a16:creationId xmlns:a16="http://schemas.microsoft.com/office/drawing/2014/main" id="{3480B300-5980-668D-B5AC-BDF396D92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4375" y="5284066"/>
            <a:ext cx="47625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dustry icons for free download | Freepik">
            <a:extLst>
              <a:ext uri="{FF2B5EF4-FFF2-40B4-BE49-F238E27FC236}">
                <a16:creationId xmlns:a16="http://schemas.microsoft.com/office/drawing/2014/main" id="{FA29E3C0-5419-5D60-FC56-AD5C7A76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7300" y="5284066"/>
            <a:ext cx="476251" cy="4762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kill - Free user icons">
            <a:extLst>
              <a:ext uri="{FF2B5EF4-FFF2-40B4-BE49-F238E27FC236}">
                <a16:creationId xmlns:a16="http://schemas.microsoft.com/office/drawing/2014/main" id="{6B8FF62D-FB7C-4731-08A5-B015164B2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6289" y="5284066"/>
            <a:ext cx="476251" cy="4762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unction Icons - Free SVG &amp; PNG Function Images - Noun Project">
            <a:extLst>
              <a:ext uri="{FF2B5EF4-FFF2-40B4-BE49-F238E27FC236}">
                <a16:creationId xmlns:a16="http://schemas.microsoft.com/office/drawing/2014/main" id="{404788F7-CD8C-209E-2A1C-F35F777E7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6221" y="5263783"/>
            <a:ext cx="516817" cy="5168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now-How Icons - Free SVG &amp; PNG Know-How Images - Noun Project">
            <a:extLst>
              <a:ext uri="{FF2B5EF4-FFF2-40B4-BE49-F238E27FC236}">
                <a16:creationId xmlns:a16="http://schemas.microsoft.com/office/drawing/2014/main" id="{264DB8F0-CBCF-6DA1-9BC3-FA9666427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81475" y="5263783"/>
            <a:ext cx="516817" cy="5168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eamwork - Free education icons">
            <a:extLst>
              <a:ext uri="{FF2B5EF4-FFF2-40B4-BE49-F238E27FC236}">
                <a16:creationId xmlns:a16="http://schemas.microsoft.com/office/drawing/2014/main" id="{685CF167-705A-DF82-2EE4-348DE319B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85981" y="5284066"/>
            <a:ext cx="476251" cy="4762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Communication - Free communications icons">
            <a:extLst>
              <a:ext uri="{FF2B5EF4-FFF2-40B4-BE49-F238E27FC236}">
                <a16:creationId xmlns:a16="http://schemas.microsoft.com/office/drawing/2014/main" id="{F6F31701-CF3E-27B1-C302-707B0F53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26916" y="5263782"/>
            <a:ext cx="516818" cy="51681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rand identity - Free social media icons">
            <a:extLst>
              <a:ext uri="{FF2B5EF4-FFF2-40B4-BE49-F238E27FC236}">
                <a16:creationId xmlns:a16="http://schemas.microsoft.com/office/drawing/2014/main" id="{FA52A0D6-67DA-D987-B5F4-7F2B7FE0F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email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90405" y="5238140"/>
            <a:ext cx="568103" cy="5681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9">
            <a:extLst>
              <a:ext uri="{FF2B5EF4-FFF2-40B4-BE49-F238E27FC236}">
                <a16:creationId xmlns:a16="http://schemas.microsoft.com/office/drawing/2014/main" id="{D82CE871-15CC-B4F4-659F-3BFD1AE05E60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10002938" y="1072977"/>
            <a:ext cx="180000" cy="160338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l" defTabSz="9144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tângulo 10">
            <a:extLst>
              <a:ext uri="{FF2B5EF4-FFF2-40B4-BE49-F238E27FC236}">
                <a16:creationId xmlns:a16="http://schemas.microsoft.com/office/drawing/2014/main" id="{52B3D7AC-DC0B-121D-84E0-EC81F3356C96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11330384" y="1072977"/>
            <a:ext cx="180000" cy="160338"/>
          </a:xfrm>
          <a:prstGeom prst="rect">
            <a:avLst/>
          </a:prstGeom>
          <a:solidFill>
            <a:srgbClr val="D2D2D2"/>
          </a:solidFill>
          <a:ln w="190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l" defTabSz="9144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E82A9737-F209-B9BE-A078-FD6F0F31C4ED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10254613" y="1076202"/>
            <a:ext cx="34304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fld id="{97DD0A3A-3A4E-401A-B68F-B29B52B3573E}" type="datetime'''''M''''''i''r''''''''''''o''''''''w'''''''''''''''''''''">
              <a:rPr kumimoji="0" lang="pt-B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pPr marL="0" marR="0" lvl="0" indent="0" algn="l" defTabSz="91440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t>Mirow</a:t>
            </a:fld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22086B14-BE7E-3667-7590-54A131942E0E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11582057" y="1076202"/>
            <a:ext cx="3189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spAutoFit/>
          </a:bodyPr>
          <a:lstStyle/>
          <a:p>
            <a:pPr marL="0" marR="0" lvl="0" indent="0" algn="l" defTabSz="91440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t>Outra</a:t>
            </a:r>
          </a:p>
        </p:txBody>
      </p:sp>
      <p:sp>
        <p:nvSpPr>
          <p:cNvPr id="18" name="Elipse 40">
            <a:extLst>
              <a:ext uri="{FF2B5EF4-FFF2-40B4-BE49-F238E27FC236}">
                <a16:creationId xmlns:a16="http://schemas.microsoft.com/office/drawing/2014/main" id="{CD259303-ED58-5CD2-6AE9-142391E09DDC}"/>
              </a:ext>
            </a:extLst>
          </p:cNvPr>
          <p:cNvSpPr/>
          <p:nvPr/>
        </p:nvSpPr>
        <p:spPr>
          <a:xfrm>
            <a:off x="10001495" y="792983"/>
            <a:ext cx="328973" cy="18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1" i="0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8386076E-8064-53A9-5BE8-D026C2B5498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10397306" y="806039"/>
            <a:ext cx="66684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sp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t>I</a:t>
            </a:r>
            <a:r>
              <a:rPr kumimoji="0" lang="pt-BR" alt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t>mportância</a:t>
            </a:r>
            <a:endParaRPr kumimoji="0" lang="pt-BR" sz="1000" b="0" i="0" u="none" strike="noStrike" kern="1200" cap="none" spc="0" normalizeH="0" baseline="3000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  <a:sym typeface="+mn-lt"/>
            </a:endParaRPr>
          </a:p>
        </p:txBody>
      </p:sp>
      <p:sp>
        <p:nvSpPr>
          <p:cNvPr id="20" name="Retângulo 45">
            <a:extLst>
              <a:ext uri="{FF2B5EF4-FFF2-40B4-BE49-F238E27FC236}">
                <a16:creationId xmlns:a16="http://schemas.microsoft.com/office/drawing/2014/main" id="{EA9A9FEC-ACBD-F3ED-FCDD-237546AC533E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10669331" y="1072977"/>
            <a:ext cx="180000" cy="160338"/>
          </a:xfrm>
          <a:prstGeom prst="rect">
            <a:avLst/>
          </a:prstGeom>
          <a:solidFill>
            <a:srgbClr val="020E66"/>
          </a:solidFill>
          <a:ln w="1905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l" defTabSz="9144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98B7ACC-E11D-5F90-9128-6FFE4F3D4541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0921006" y="1076202"/>
            <a:ext cx="32541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spAutoFit/>
          </a:bodyPr>
          <a:lstStyle/>
          <a:p>
            <a:pPr marL="0" marR="0" lvl="0" indent="0" algn="l" defTabSz="91440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t>MBB</a:t>
            </a:r>
            <a:r>
              <a:rPr kumimoji="0" lang="pt-BR" sz="1000" b="0" i="0" u="none" strike="noStrike" kern="1200" cap="none" spc="0" normalizeH="0" baseline="3000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+mn-lt"/>
              </a:rPr>
              <a:t>1</a:t>
            </a:r>
          </a:p>
        </p:txBody>
      </p:sp>
      <p:sp>
        <p:nvSpPr>
          <p:cNvPr id="46" name="Freeform 53">
            <a:extLst>
              <a:ext uri="{FF2B5EF4-FFF2-40B4-BE49-F238E27FC236}">
                <a16:creationId xmlns:a16="http://schemas.microsoft.com/office/drawing/2014/main" id="{EB9F59DB-A37D-D4CD-AD4D-9246757D2EE0}"/>
              </a:ext>
            </a:extLst>
          </p:cNvPr>
          <p:cNvSpPr>
            <a:spLocks noEditPoints="1"/>
          </p:cNvSpPr>
          <p:nvPr/>
        </p:nvSpPr>
        <p:spPr bwMode="auto">
          <a:xfrm>
            <a:off x="169875" y="1735282"/>
            <a:ext cx="1512000" cy="957600"/>
          </a:xfrm>
          <a:custGeom>
            <a:avLst/>
            <a:gdLst>
              <a:gd name="T0" fmla="*/ 470 w 656"/>
              <a:gd name="T1" fmla="*/ 83 h 627"/>
              <a:gd name="T2" fmla="*/ 75 w 656"/>
              <a:gd name="T3" fmla="*/ 175 h 627"/>
              <a:gd name="T4" fmla="*/ 22 w 656"/>
              <a:gd name="T5" fmla="*/ 376 h 627"/>
              <a:gd name="T6" fmla="*/ 66 w 656"/>
              <a:gd name="T7" fmla="*/ 484 h 627"/>
              <a:gd name="T8" fmla="*/ 64 w 656"/>
              <a:gd name="T9" fmla="*/ 492 h 627"/>
              <a:gd name="T10" fmla="*/ 298 w 656"/>
              <a:gd name="T11" fmla="*/ 617 h 627"/>
              <a:gd name="T12" fmla="*/ 541 w 656"/>
              <a:gd name="T13" fmla="*/ 535 h 627"/>
              <a:gd name="T14" fmla="*/ 640 w 656"/>
              <a:gd name="T15" fmla="*/ 285 h 627"/>
              <a:gd name="T16" fmla="*/ 470 w 656"/>
              <a:gd name="T17" fmla="*/ 83 h 627"/>
              <a:gd name="T18" fmla="*/ 414 w 656"/>
              <a:gd name="T19" fmla="*/ 588 h 627"/>
              <a:gd name="T20" fmla="*/ 170 w 656"/>
              <a:gd name="T21" fmla="*/ 536 h 627"/>
              <a:gd name="T22" fmla="*/ 171 w 656"/>
              <a:gd name="T23" fmla="*/ 525 h 627"/>
              <a:gd name="T24" fmla="*/ 183 w 656"/>
              <a:gd name="T25" fmla="*/ 101 h 627"/>
              <a:gd name="T26" fmla="*/ 602 w 656"/>
              <a:gd name="T27" fmla="*/ 300 h 627"/>
              <a:gd name="T28" fmla="*/ 414 w 656"/>
              <a:gd name="T29" fmla="*/ 588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6" h="627">
                <a:moveTo>
                  <a:pt x="470" y="83"/>
                </a:moveTo>
                <a:cubicBezTo>
                  <a:pt x="335" y="13"/>
                  <a:pt x="162" y="44"/>
                  <a:pt x="75" y="175"/>
                </a:cubicBezTo>
                <a:cubicBezTo>
                  <a:pt x="36" y="235"/>
                  <a:pt x="15" y="304"/>
                  <a:pt x="22" y="376"/>
                </a:cubicBezTo>
                <a:cubicBezTo>
                  <a:pt x="26" y="416"/>
                  <a:pt x="42" y="453"/>
                  <a:pt x="66" y="484"/>
                </a:cubicBezTo>
                <a:cubicBezTo>
                  <a:pt x="63" y="486"/>
                  <a:pt x="62" y="489"/>
                  <a:pt x="64" y="492"/>
                </a:cubicBezTo>
                <a:cubicBezTo>
                  <a:pt x="127" y="557"/>
                  <a:pt x="207" y="607"/>
                  <a:pt x="298" y="617"/>
                </a:cubicBezTo>
                <a:cubicBezTo>
                  <a:pt x="388" y="627"/>
                  <a:pt x="475" y="594"/>
                  <a:pt x="541" y="535"/>
                </a:cubicBezTo>
                <a:cubicBezTo>
                  <a:pt x="611" y="471"/>
                  <a:pt x="656" y="381"/>
                  <a:pt x="640" y="285"/>
                </a:cubicBezTo>
                <a:cubicBezTo>
                  <a:pt x="624" y="193"/>
                  <a:pt x="550" y="124"/>
                  <a:pt x="470" y="83"/>
                </a:cubicBezTo>
                <a:close/>
                <a:moveTo>
                  <a:pt x="414" y="588"/>
                </a:moveTo>
                <a:cubicBezTo>
                  <a:pt x="328" y="616"/>
                  <a:pt x="241" y="586"/>
                  <a:pt x="170" y="536"/>
                </a:cubicBezTo>
                <a:cubicBezTo>
                  <a:pt x="175" y="533"/>
                  <a:pt x="178" y="528"/>
                  <a:pt x="171" y="525"/>
                </a:cubicBezTo>
                <a:cubicBezTo>
                  <a:pt x="0" y="443"/>
                  <a:pt x="44" y="193"/>
                  <a:pt x="183" y="101"/>
                </a:cubicBezTo>
                <a:cubicBezTo>
                  <a:pt x="336" y="0"/>
                  <a:pt x="572" y="129"/>
                  <a:pt x="602" y="300"/>
                </a:cubicBezTo>
                <a:cubicBezTo>
                  <a:pt x="623" y="422"/>
                  <a:pt x="528" y="551"/>
                  <a:pt x="414" y="588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7" name="Freeform 53">
            <a:extLst>
              <a:ext uri="{FF2B5EF4-FFF2-40B4-BE49-F238E27FC236}">
                <a16:creationId xmlns:a16="http://schemas.microsoft.com/office/drawing/2014/main" id="{FB725B26-831B-7B1A-5CA5-610AF6F7A34B}"/>
              </a:ext>
            </a:extLst>
          </p:cNvPr>
          <p:cNvSpPr>
            <a:spLocks noEditPoints="1"/>
          </p:cNvSpPr>
          <p:nvPr/>
        </p:nvSpPr>
        <p:spPr bwMode="auto">
          <a:xfrm>
            <a:off x="5321370" y="1464507"/>
            <a:ext cx="1512000" cy="957600"/>
          </a:xfrm>
          <a:custGeom>
            <a:avLst/>
            <a:gdLst>
              <a:gd name="T0" fmla="*/ 470 w 656"/>
              <a:gd name="T1" fmla="*/ 83 h 627"/>
              <a:gd name="T2" fmla="*/ 75 w 656"/>
              <a:gd name="T3" fmla="*/ 175 h 627"/>
              <a:gd name="T4" fmla="*/ 22 w 656"/>
              <a:gd name="T5" fmla="*/ 376 h 627"/>
              <a:gd name="T6" fmla="*/ 66 w 656"/>
              <a:gd name="T7" fmla="*/ 484 h 627"/>
              <a:gd name="T8" fmla="*/ 64 w 656"/>
              <a:gd name="T9" fmla="*/ 492 h 627"/>
              <a:gd name="T10" fmla="*/ 298 w 656"/>
              <a:gd name="T11" fmla="*/ 617 h 627"/>
              <a:gd name="T12" fmla="*/ 541 w 656"/>
              <a:gd name="T13" fmla="*/ 535 h 627"/>
              <a:gd name="T14" fmla="*/ 640 w 656"/>
              <a:gd name="T15" fmla="*/ 285 h 627"/>
              <a:gd name="T16" fmla="*/ 470 w 656"/>
              <a:gd name="T17" fmla="*/ 83 h 627"/>
              <a:gd name="T18" fmla="*/ 414 w 656"/>
              <a:gd name="T19" fmla="*/ 588 h 627"/>
              <a:gd name="T20" fmla="*/ 170 w 656"/>
              <a:gd name="T21" fmla="*/ 536 h 627"/>
              <a:gd name="T22" fmla="*/ 171 w 656"/>
              <a:gd name="T23" fmla="*/ 525 h 627"/>
              <a:gd name="T24" fmla="*/ 183 w 656"/>
              <a:gd name="T25" fmla="*/ 101 h 627"/>
              <a:gd name="T26" fmla="*/ 602 w 656"/>
              <a:gd name="T27" fmla="*/ 300 h 627"/>
              <a:gd name="T28" fmla="*/ 414 w 656"/>
              <a:gd name="T29" fmla="*/ 588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6" h="627">
                <a:moveTo>
                  <a:pt x="470" y="83"/>
                </a:moveTo>
                <a:cubicBezTo>
                  <a:pt x="335" y="13"/>
                  <a:pt x="162" y="44"/>
                  <a:pt x="75" y="175"/>
                </a:cubicBezTo>
                <a:cubicBezTo>
                  <a:pt x="36" y="235"/>
                  <a:pt x="15" y="304"/>
                  <a:pt x="22" y="376"/>
                </a:cubicBezTo>
                <a:cubicBezTo>
                  <a:pt x="26" y="416"/>
                  <a:pt x="42" y="453"/>
                  <a:pt x="66" y="484"/>
                </a:cubicBezTo>
                <a:cubicBezTo>
                  <a:pt x="63" y="486"/>
                  <a:pt x="62" y="489"/>
                  <a:pt x="64" y="492"/>
                </a:cubicBezTo>
                <a:cubicBezTo>
                  <a:pt x="127" y="557"/>
                  <a:pt x="207" y="607"/>
                  <a:pt x="298" y="617"/>
                </a:cubicBezTo>
                <a:cubicBezTo>
                  <a:pt x="388" y="627"/>
                  <a:pt x="475" y="594"/>
                  <a:pt x="541" y="535"/>
                </a:cubicBezTo>
                <a:cubicBezTo>
                  <a:pt x="611" y="471"/>
                  <a:pt x="656" y="381"/>
                  <a:pt x="640" y="285"/>
                </a:cubicBezTo>
                <a:cubicBezTo>
                  <a:pt x="624" y="193"/>
                  <a:pt x="550" y="124"/>
                  <a:pt x="470" y="83"/>
                </a:cubicBezTo>
                <a:close/>
                <a:moveTo>
                  <a:pt x="414" y="588"/>
                </a:moveTo>
                <a:cubicBezTo>
                  <a:pt x="328" y="616"/>
                  <a:pt x="241" y="586"/>
                  <a:pt x="170" y="536"/>
                </a:cubicBezTo>
                <a:cubicBezTo>
                  <a:pt x="175" y="533"/>
                  <a:pt x="178" y="528"/>
                  <a:pt x="171" y="525"/>
                </a:cubicBezTo>
                <a:cubicBezTo>
                  <a:pt x="0" y="443"/>
                  <a:pt x="44" y="193"/>
                  <a:pt x="183" y="101"/>
                </a:cubicBezTo>
                <a:cubicBezTo>
                  <a:pt x="336" y="0"/>
                  <a:pt x="572" y="129"/>
                  <a:pt x="602" y="300"/>
                </a:cubicBezTo>
                <a:cubicBezTo>
                  <a:pt x="623" y="422"/>
                  <a:pt x="528" y="551"/>
                  <a:pt x="414" y="588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8" name="Freeform 53">
            <a:extLst>
              <a:ext uri="{FF2B5EF4-FFF2-40B4-BE49-F238E27FC236}">
                <a16:creationId xmlns:a16="http://schemas.microsoft.com/office/drawing/2014/main" id="{BBDFC0BB-0A9D-D1DB-D14A-B1620A552432}"/>
              </a:ext>
            </a:extLst>
          </p:cNvPr>
          <p:cNvSpPr>
            <a:spLocks noEditPoints="1"/>
          </p:cNvSpPr>
          <p:nvPr/>
        </p:nvSpPr>
        <p:spPr bwMode="auto">
          <a:xfrm>
            <a:off x="7891361" y="1456107"/>
            <a:ext cx="1512000" cy="957600"/>
          </a:xfrm>
          <a:custGeom>
            <a:avLst/>
            <a:gdLst>
              <a:gd name="T0" fmla="*/ 470 w 656"/>
              <a:gd name="T1" fmla="*/ 83 h 627"/>
              <a:gd name="T2" fmla="*/ 75 w 656"/>
              <a:gd name="T3" fmla="*/ 175 h 627"/>
              <a:gd name="T4" fmla="*/ 22 w 656"/>
              <a:gd name="T5" fmla="*/ 376 h 627"/>
              <a:gd name="T6" fmla="*/ 66 w 656"/>
              <a:gd name="T7" fmla="*/ 484 h 627"/>
              <a:gd name="T8" fmla="*/ 64 w 656"/>
              <a:gd name="T9" fmla="*/ 492 h 627"/>
              <a:gd name="T10" fmla="*/ 298 w 656"/>
              <a:gd name="T11" fmla="*/ 617 h 627"/>
              <a:gd name="T12" fmla="*/ 541 w 656"/>
              <a:gd name="T13" fmla="*/ 535 h 627"/>
              <a:gd name="T14" fmla="*/ 640 w 656"/>
              <a:gd name="T15" fmla="*/ 285 h 627"/>
              <a:gd name="T16" fmla="*/ 470 w 656"/>
              <a:gd name="T17" fmla="*/ 83 h 627"/>
              <a:gd name="T18" fmla="*/ 414 w 656"/>
              <a:gd name="T19" fmla="*/ 588 h 627"/>
              <a:gd name="T20" fmla="*/ 170 w 656"/>
              <a:gd name="T21" fmla="*/ 536 h 627"/>
              <a:gd name="T22" fmla="*/ 171 w 656"/>
              <a:gd name="T23" fmla="*/ 525 h 627"/>
              <a:gd name="T24" fmla="*/ 183 w 656"/>
              <a:gd name="T25" fmla="*/ 101 h 627"/>
              <a:gd name="T26" fmla="*/ 602 w 656"/>
              <a:gd name="T27" fmla="*/ 300 h 627"/>
              <a:gd name="T28" fmla="*/ 414 w 656"/>
              <a:gd name="T29" fmla="*/ 588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6" h="627">
                <a:moveTo>
                  <a:pt x="470" y="83"/>
                </a:moveTo>
                <a:cubicBezTo>
                  <a:pt x="335" y="13"/>
                  <a:pt x="162" y="44"/>
                  <a:pt x="75" y="175"/>
                </a:cubicBezTo>
                <a:cubicBezTo>
                  <a:pt x="36" y="235"/>
                  <a:pt x="15" y="304"/>
                  <a:pt x="22" y="376"/>
                </a:cubicBezTo>
                <a:cubicBezTo>
                  <a:pt x="26" y="416"/>
                  <a:pt x="42" y="453"/>
                  <a:pt x="66" y="484"/>
                </a:cubicBezTo>
                <a:cubicBezTo>
                  <a:pt x="63" y="486"/>
                  <a:pt x="62" y="489"/>
                  <a:pt x="64" y="492"/>
                </a:cubicBezTo>
                <a:cubicBezTo>
                  <a:pt x="127" y="557"/>
                  <a:pt x="207" y="607"/>
                  <a:pt x="298" y="617"/>
                </a:cubicBezTo>
                <a:cubicBezTo>
                  <a:pt x="388" y="627"/>
                  <a:pt x="475" y="594"/>
                  <a:pt x="541" y="535"/>
                </a:cubicBezTo>
                <a:cubicBezTo>
                  <a:pt x="611" y="471"/>
                  <a:pt x="656" y="381"/>
                  <a:pt x="640" y="285"/>
                </a:cubicBezTo>
                <a:cubicBezTo>
                  <a:pt x="624" y="193"/>
                  <a:pt x="550" y="124"/>
                  <a:pt x="470" y="83"/>
                </a:cubicBezTo>
                <a:close/>
                <a:moveTo>
                  <a:pt x="414" y="588"/>
                </a:moveTo>
                <a:cubicBezTo>
                  <a:pt x="328" y="616"/>
                  <a:pt x="241" y="586"/>
                  <a:pt x="170" y="536"/>
                </a:cubicBezTo>
                <a:cubicBezTo>
                  <a:pt x="175" y="533"/>
                  <a:pt x="178" y="528"/>
                  <a:pt x="171" y="525"/>
                </a:cubicBezTo>
                <a:cubicBezTo>
                  <a:pt x="0" y="443"/>
                  <a:pt x="44" y="193"/>
                  <a:pt x="183" y="101"/>
                </a:cubicBezTo>
                <a:cubicBezTo>
                  <a:pt x="336" y="0"/>
                  <a:pt x="572" y="129"/>
                  <a:pt x="602" y="300"/>
                </a:cubicBezTo>
                <a:cubicBezTo>
                  <a:pt x="623" y="422"/>
                  <a:pt x="528" y="551"/>
                  <a:pt x="414" y="588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Elipse 4">
            <a:extLst>
              <a:ext uri="{FF2B5EF4-FFF2-40B4-BE49-F238E27FC236}">
                <a16:creationId xmlns:a16="http://schemas.microsoft.com/office/drawing/2014/main" id="{B93840CE-1B69-F36D-707D-03DB5439F1E4}"/>
              </a:ext>
            </a:extLst>
          </p:cNvPr>
          <p:cNvSpPr/>
          <p:nvPr/>
        </p:nvSpPr>
        <p:spPr>
          <a:xfrm>
            <a:off x="545310" y="5885786"/>
            <a:ext cx="794012" cy="3651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13%</a:t>
            </a:r>
          </a:p>
        </p:txBody>
      </p:sp>
      <p:sp>
        <p:nvSpPr>
          <p:cNvPr id="26" name="Elipse 4">
            <a:extLst>
              <a:ext uri="{FF2B5EF4-FFF2-40B4-BE49-F238E27FC236}">
                <a16:creationId xmlns:a16="http://schemas.microsoft.com/office/drawing/2014/main" id="{6D9D65DC-812D-62CD-9B30-1D60D0804B0B}"/>
              </a:ext>
            </a:extLst>
          </p:cNvPr>
          <p:cNvSpPr/>
          <p:nvPr/>
        </p:nvSpPr>
        <p:spPr>
          <a:xfrm>
            <a:off x="1835509" y="5885786"/>
            <a:ext cx="796124" cy="3651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11%</a:t>
            </a:r>
          </a:p>
        </p:txBody>
      </p:sp>
      <p:sp>
        <p:nvSpPr>
          <p:cNvPr id="27" name="Elipse 4">
            <a:extLst>
              <a:ext uri="{FF2B5EF4-FFF2-40B4-BE49-F238E27FC236}">
                <a16:creationId xmlns:a16="http://schemas.microsoft.com/office/drawing/2014/main" id="{420F3E1E-B0C2-02CF-AF93-189FB57022EF}"/>
              </a:ext>
            </a:extLst>
          </p:cNvPr>
          <p:cNvSpPr/>
          <p:nvPr/>
        </p:nvSpPr>
        <p:spPr>
          <a:xfrm>
            <a:off x="3127820" y="5885786"/>
            <a:ext cx="796124" cy="3651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13%</a:t>
            </a:r>
          </a:p>
        </p:txBody>
      </p:sp>
      <p:sp>
        <p:nvSpPr>
          <p:cNvPr id="28" name="Elipse 4">
            <a:extLst>
              <a:ext uri="{FF2B5EF4-FFF2-40B4-BE49-F238E27FC236}">
                <a16:creationId xmlns:a16="http://schemas.microsoft.com/office/drawing/2014/main" id="{C2C82CF1-2973-821E-8B3A-C63431CA9259}"/>
              </a:ext>
            </a:extLst>
          </p:cNvPr>
          <p:cNvSpPr/>
          <p:nvPr/>
        </p:nvSpPr>
        <p:spPr>
          <a:xfrm>
            <a:off x="4420131" y="5885786"/>
            <a:ext cx="796124" cy="3651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13%</a:t>
            </a:r>
          </a:p>
        </p:txBody>
      </p:sp>
      <p:sp>
        <p:nvSpPr>
          <p:cNvPr id="29" name="Elipse 4">
            <a:extLst>
              <a:ext uri="{FF2B5EF4-FFF2-40B4-BE49-F238E27FC236}">
                <a16:creationId xmlns:a16="http://schemas.microsoft.com/office/drawing/2014/main" id="{51A7BAB2-845E-574C-7A7E-CEC34B3B9703}"/>
              </a:ext>
            </a:extLst>
          </p:cNvPr>
          <p:cNvSpPr/>
          <p:nvPr/>
        </p:nvSpPr>
        <p:spPr>
          <a:xfrm>
            <a:off x="5712442" y="5885786"/>
            <a:ext cx="796124" cy="3651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12%</a:t>
            </a:r>
          </a:p>
        </p:txBody>
      </p:sp>
      <p:sp>
        <p:nvSpPr>
          <p:cNvPr id="30" name="Elipse 4">
            <a:extLst>
              <a:ext uri="{FF2B5EF4-FFF2-40B4-BE49-F238E27FC236}">
                <a16:creationId xmlns:a16="http://schemas.microsoft.com/office/drawing/2014/main" id="{A39ABE75-3D9A-B4B6-EB51-32A29710D495}"/>
              </a:ext>
            </a:extLst>
          </p:cNvPr>
          <p:cNvSpPr/>
          <p:nvPr/>
        </p:nvSpPr>
        <p:spPr>
          <a:xfrm>
            <a:off x="7004753" y="5885786"/>
            <a:ext cx="794012" cy="3651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latin typeface="Arial"/>
              </a:rPr>
              <a:t>10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</a:p>
        </p:txBody>
      </p:sp>
      <p:sp>
        <p:nvSpPr>
          <p:cNvPr id="31" name="Elipse 4">
            <a:extLst>
              <a:ext uri="{FF2B5EF4-FFF2-40B4-BE49-F238E27FC236}">
                <a16:creationId xmlns:a16="http://schemas.microsoft.com/office/drawing/2014/main" id="{2254E7FE-CB40-508F-3BB6-00D706C58545}"/>
              </a:ext>
            </a:extLst>
          </p:cNvPr>
          <p:cNvSpPr/>
          <p:nvPr/>
        </p:nvSpPr>
        <p:spPr>
          <a:xfrm>
            <a:off x="8294952" y="5885786"/>
            <a:ext cx="796124" cy="3651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11%</a:t>
            </a:r>
          </a:p>
        </p:txBody>
      </p:sp>
      <p:sp>
        <p:nvSpPr>
          <p:cNvPr id="32" name="Elipse 4">
            <a:extLst>
              <a:ext uri="{FF2B5EF4-FFF2-40B4-BE49-F238E27FC236}">
                <a16:creationId xmlns:a16="http://schemas.microsoft.com/office/drawing/2014/main" id="{F1A1FD96-70AF-422B-0BF8-8AA35C0BC729}"/>
              </a:ext>
            </a:extLst>
          </p:cNvPr>
          <p:cNvSpPr/>
          <p:nvPr/>
        </p:nvSpPr>
        <p:spPr>
          <a:xfrm>
            <a:off x="9587263" y="5885786"/>
            <a:ext cx="796124" cy="3651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11%</a:t>
            </a:r>
          </a:p>
        </p:txBody>
      </p:sp>
      <p:sp>
        <p:nvSpPr>
          <p:cNvPr id="33" name="Elipse 4">
            <a:extLst>
              <a:ext uri="{FF2B5EF4-FFF2-40B4-BE49-F238E27FC236}">
                <a16:creationId xmlns:a16="http://schemas.microsoft.com/office/drawing/2014/main" id="{ACD09C72-F086-4133-7D73-AC8854B3F881}"/>
              </a:ext>
            </a:extLst>
          </p:cNvPr>
          <p:cNvSpPr/>
          <p:nvPr/>
        </p:nvSpPr>
        <p:spPr>
          <a:xfrm>
            <a:off x="10879575" y="5885786"/>
            <a:ext cx="796124" cy="36512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latin typeface="Arial"/>
              </a:rPr>
              <a:t>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%</a:t>
            </a:r>
          </a:p>
        </p:txBody>
      </p:sp>
      <p:sp>
        <p:nvSpPr>
          <p:cNvPr id="38" name="Freeform 53">
            <a:extLst>
              <a:ext uri="{FF2B5EF4-FFF2-40B4-BE49-F238E27FC236}">
                <a16:creationId xmlns:a16="http://schemas.microsoft.com/office/drawing/2014/main" id="{61DAC163-9E6F-1C31-ED98-AF806A4506E4}"/>
              </a:ext>
            </a:extLst>
          </p:cNvPr>
          <p:cNvSpPr>
            <a:spLocks noEditPoints="1"/>
          </p:cNvSpPr>
          <p:nvPr/>
        </p:nvSpPr>
        <p:spPr bwMode="auto">
          <a:xfrm>
            <a:off x="9198895" y="1525263"/>
            <a:ext cx="1512000" cy="957600"/>
          </a:xfrm>
          <a:custGeom>
            <a:avLst/>
            <a:gdLst>
              <a:gd name="T0" fmla="*/ 470 w 656"/>
              <a:gd name="T1" fmla="*/ 83 h 627"/>
              <a:gd name="T2" fmla="*/ 75 w 656"/>
              <a:gd name="T3" fmla="*/ 175 h 627"/>
              <a:gd name="T4" fmla="*/ 22 w 656"/>
              <a:gd name="T5" fmla="*/ 376 h 627"/>
              <a:gd name="T6" fmla="*/ 66 w 656"/>
              <a:gd name="T7" fmla="*/ 484 h 627"/>
              <a:gd name="T8" fmla="*/ 64 w 656"/>
              <a:gd name="T9" fmla="*/ 492 h 627"/>
              <a:gd name="T10" fmla="*/ 298 w 656"/>
              <a:gd name="T11" fmla="*/ 617 h 627"/>
              <a:gd name="T12" fmla="*/ 541 w 656"/>
              <a:gd name="T13" fmla="*/ 535 h 627"/>
              <a:gd name="T14" fmla="*/ 640 w 656"/>
              <a:gd name="T15" fmla="*/ 285 h 627"/>
              <a:gd name="T16" fmla="*/ 470 w 656"/>
              <a:gd name="T17" fmla="*/ 83 h 627"/>
              <a:gd name="T18" fmla="*/ 414 w 656"/>
              <a:gd name="T19" fmla="*/ 588 h 627"/>
              <a:gd name="T20" fmla="*/ 170 w 656"/>
              <a:gd name="T21" fmla="*/ 536 h 627"/>
              <a:gd name="T22" fmla="*/ 171 w 656"/>
              <a:gd name="T23" fmla="*/ 525 h 627"/>
              <a:gd name="T24" fmla="*/ 183 w 656"/>
              <a:gd name="T25" fmla="*/ 101 h 627"/>
              <a:gd name="T26" fmla="*/ 602 w 656"/>
              <a:gd name="T27" fmla="*/ 300 h 627"/>
              <a:gd name="T28" fmla="*/ 414 w 656"/>
              <a:gd name="T29" fmla="*/ 588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6" h="627">
                <a:moveTo>
                  <a:pt x="470" y="83"/>
                </a:moveTo>
                <a:cubicBezTo>
                  <a:pt x="335" y="13"/>
                  <a:pt x="162" y="44"/>
                  <a:pt x="75" y="175"/>
                </a:cubicBezTo>
                <a:cubicBezTo>
                  <a:pt x="36" y="235"/>
                  <a:pt x="15" y="304"/>
                  <a:pt x="22" y="376"/>
                </a:cubicBezTo>
                <a:cubicBezTo>
                  <a:pt x="26" y="416"/>
                  <a:pt x="42" y="453"/>
                  <a:pt x="66" y="484"/>
                </a:cubicBezTo>
                <a:cubicBezTo>
                  <a:pt x="63" y="486"/>
                  <a:pt x="62" y="489"/>
                  <a:pt x="64" y="492"/>
                </a:cubicBezTo>
                <a:cubicBezTo>
                  <a:pt x="127" y="557"/>
                  <a:pt x="207" y="607"/>
                  <a:pt x="298" y="617"/>
                </a:cubicBezTo>
                <a:cubicBezTo>
                  <a:pt x="388" y="627"/>
                  <a:pt x="475" y="594"/>
                  <a:pt x="541" y="535"/>
                </a:cubicBezTo>
                <a:cubicBezTo>
                  <a:pt x="611" y="471"/>
                  <a:pt x="656" y="381"/>
                  <a:pt x="640" y="285"/>
                </a:cubicBezTo>
                <a:cubicBezTo>
                  <a:pt x="624" y="193"/>
                  <a:pt x="550" y="124"/>
                  <a:pt x="470" y="83"/>
                </a:cubicBezTo>
                <a:close/>
                <a:moveTo>
                  <a:pt x="414" y="588"/>
                </a:moveTo>
                <a:cubicBezTo>
                  <a:pt x="328" y="616"/>
                  <a:pt x="241" y="586"/>
                  <a:pt x="170" y="536"/>
                </a:cubicBezTo>
                <a:cubicBezTo>
                  <a:pt x="175" y="533"/>
                  <a:pt x="178" y="528"/>
                  <a:pt x="171" y="525"/>
                </a:cubicBezTo>
                <a:cubicBezTo>
                  <a:pt x="0" y="443"/>
                  <a:pt x="44" y="193"/>
                  <a:pt x="183" y="101"/>
                </a:cubicBezTo>
                <a:cubicBezTo>
                  <a:pt x="336" y="0"/>
                  <a:pt x="572" y="129"/>
                  <a:pt x="602" y="300"/>
                </a:cubicBezTo>
                <a:cubicBezTo>
                  <a:pt x="623" y="422"/>
                  <a:pt x="528" y="551"/>
                  <a:pt x="414" y="588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Freeform 53">
            <a:extLst>
              <a:ext uri="{FF2B5EF4-FFF2-40B4-BE49-F238E27FC236}">
                <a16:creationId xmlns:a16="http://schemas.microsoft.com/office/drawing/2014/main" id="{4C66C6A2-040F-FD8B-E18F-C8E6697FBFF8}"/>
              </a:ext>
            </a:extLst>
          </p:cNvPr>
          <p:cNvSpPr>
            <a:spLocks noEditPoints="1"/>
          </p:cNvSpPr>
          <p:nvPr/>
        </p:nvSpPr>
        <p:spPr bwMode="auto">
          <a:xfrm>
            <a:off x="4077891" y="1587054"/>
            <a:ext cx="1512000" cy="957600"/>
          </a:xfrm>
          <a:custGeom>
            <a:avLst/>
            <a:gdLst>
              <a:gd name="T0" fmla="*/ 470 w 656"/>
              <a:gd name="T1" fmla="*/ 83 h 627"/>
              <a:gd name="T2" fmla="*/ 75 w 656"/>
              <a:gd name="T3" fmla="*/ 175 h 627"/>
              <a:gd name="T4" fmla="*/ 22 w 656"/>
              <a:gd name="T5" fmla="*/ 376 h 627"/>
              <a:gd name="T6" fmla="*/ 66 w 656"/>
              <a:gd name="T7" fmla="*/ 484 h 627"/>
              <a:gd name="T8" fmla="*/ 64 w 656"/>
              <a:gd name="T9" fmla="*/ 492 h 627"/>
              <a:gd name="T10" fmla="*/ 298 w 656"/>
              <a:gd name="T11" fmla="*/ 617 h 627"/>
              <a:gd name="T12" fmla="*/ 541 w 656"/>
              <a:gd name="T13" fmla="*/ 535 h 627"/>
              <a:gd name="T14" fmla="*/ 640 w 656"/>
              <a:gd name="T15" fmla="*/ 285 h 627"/>
              <a:gd name="T16" fmla="*/ 470 w 656"/>
              <a:gd name="T17" fmla="*/ 83 h 627"/>
              <a:gd name="T18" fmla="*/ 414 w 656"/>
              <a:gd name="T19" fmla="*/ 588 h 627"/>
              <a:gd name="T20" fmla="*/ 170 w 656"/>
              <a:gd name="T21" fmla="*/ 536 h 627"/>
              <a:gd name="T22" fmla="*/ 171 w 656"/>
              <a:gd name="T23" fmla="*/ 525 h 627"/>
              <a:gd name="T24" fmla="*/ 183 w 656"/>
              <a:gd name="T25" fmla="*/ 101 h 627"/>
              <a:gd name="T26" fmla="*/ 602 w 656"/>
              <a:gd name="T27" fmla="*/ 300 h 627"/>
              <a:gd name="T28" fmla="*/ 414 w 656"/>
              <a:gd name="T29" fmla="*/ 588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56" h="627">
                <a:moveTo>
                  <a:pt x="470" y="83"/>
                </a:moveTo>
                <a:cubicBezTo>
                  <a:pt x="335" y="13"/>
                  <a:pt x="162" y="44"/>
                  <a:pt x="75" y="175"/>
                </a:cubicBezTo>
                <a:cubicBezTo>
                  <a:pt x="36" y="235"/>
                  <a:pt x="15" y="304"/>
                  <a:pt x="22" y="376"/>
                </a:cubicBezTo>
                <a:cubicBezTo>
                  <a:pt x="26" y="416"/>
                  <a:pt x="42" y="453"/>
                  <a:pt x="66" y="484"/>
                </a:cubicBezTo>
                <a:cubicBezTo>
                  <a:pt x="63" y="486"/>
                  <a:pt x="62" y="489"/>
                  <a:pt x="64" y="492"/>
                </a:cubicBezTo>
                <a:cubicBezTo>
                  <a:pt x="127" y="557"/>
                  <a:pt x="207" y="607"/>
                  <a:pt x="298" y="617"/>
                </a:cubicBezTo>
                <a:cubicBezTo>
                  <a:pt x="388" y="627"/>
                  <a:pt x="475" y="594"/>
                  <a:pt x="541" y="535"/>
                </a:cubicBezTo>
                <a:cubicBezTo>
                  <a:pt x="611" y="471"/>
                  <a:pt x="656" y="381"/>
                  <a:pt x="640" y="285"/>
                </a:cubicBezTo>
                <a:cubicBezTo>
                  <a:pt x="624" y="193"/>
                  <a:pt x="550" y="124"/>
                  <a:pt x="470" y="83"/>
                </a:cubicBezTo>
                <a:close/>
                <a:moveTo>
                  <a:pt x="414" y="588"/>
                </a:moveTo>
                <a:cubicBezTo>
                  <a:pt x="328" y="616"/>
                  <a:pt x="241" y="586"/>
                  <a:pt x="170" y="536"/>
                </a:cubicBezTo>
                <a:cubicBezTo>
                  <a:pt x="175" y="533"/>
                  <a:pt x="178" y="528"/>
                  <a:pt x="171" y="525"/>
                </a:cubicBezTo>
                <a:cubicBezTo>
                  <a:pt x="0" y="443"/>
                  <a:pt x="44" y="193"/>
                  <a:pt x="183" y="101"/>
                </a:cubicBezTo>
                <a:cubicBezTo>
                  <a:pt x="336" y="0"/>
                  <a:pt x="572" y="129"/>
                  <a:pt x="602" y="300"/>
                </a:cubicBezTo>
                <a:cubicBezTo>
                  <a:pt x="623" y="422"/>
                  <a:pt x="528" y="551"/>
                  <a:pt x="414" y="588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bg1"/>
            </a:solidFill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" name="Graphic 5">
            <a:hlinkClick r:id="rId35" action="ppaction://hlinksldjump"/>
            <a:extLst>
              <a:ext uri="{FF2B5EF4-FFF2-40B4-BE49-F238E27FC236}">
                <a16:creationId xmlns:a16="http://schemas.microsoft.com/office/drawing/2014/main" id="{FF7058DD-79B6-5D3D-B8A3-2B13DD31EA3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 l="8060" t="12519" r="7740" b="32441"/>
          <a:stretch>
            <a:fillRect/>
          </a:stretch>
        </p:blipFill>
        <p:spPr>
          <a:xfrm>
            <a:off x="11971708" y="0"/>
            <a:ext cx="220292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CD64285-F9BE-481E-8D6D-7549EFF77F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93" imgH="493" progId="TCLayout.ActiveDocument.1">
                  <p:embed/>
                </p:oleObj>
              </mc:Choice>
              <mc:Fallback>
                <p:oleObj name="think-cell Slide" r:id="rId9" imgW="493" imgH="49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CD64285-F9BE-481E-8D6D-7549EFF77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BF1C8E66-0BF5-4EF3-AA79-36744544F36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 w="12700">
            <a:solidFill>
              <a:schemeClr val="accent4"/>
            </a:solidFill>
            <a:miter lim="400000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endParaRPr lang="pt-BR" sz="2000" b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EF1FE5-6EC9-C1E2-770D-76838DB278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baseline="30000" dirty="0"/>
              <a:t>1</a:t>
            </a:r>
            <a:r>
              <a:rPr lang="pt-BR" dirty="0"/>
              <a:t> Média de 5 anos, ano 2010</a:t>
            </a:r>
            <a:br>
              <a:rPr lang="pt-BR" dirty="0"/>
            </a:br>
            <a:r>
              <a:rPr lang="pt-BR" dirty="0"/>
              <a:t>Fonte: Baker/</a:t>
            </a:r>
            <a:r>
              <a:rPr lang="pt-BR" dirty="0" err="1"/>
              <a:t>Marn</a:t>
            </a:r>
            <a:r>
              <a:rPr lang="pt-BR" dirty="0"/>
              <a:t>/</a:t>
            </a:r>
            <a:r>
              <a:rPr lang="pt-BR" dirty="0" err="1"/>
              <a:t>Zawada</a:t>
            </a:r>
            <a:r>
              <a:rPr lang="pt-BR" dirty="0"/>
              <a:t>, “The </a:t>
            </a:r>
            <a:r>
              <a:rPr lang="pt-BR" dirty="0" err="1"/>
              <a:t>Price</a:t>
            </a:r>
            <a:r>
              <a:rPr lang="pt-BR" dirty="0"/>
              <a:t> Advantage”, </a:t>
            </a:r>
            <a:r>
              <a:rPr lang="pt-BR" dirty="0" err="1"/>
              <a:t>Wiley</a:t>
            </a:r>
            <a:r>
              <a:rPr lang="pt-BR" dirty="0"/>
              <a:t> 2010; Mirow &amp; Co.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9FF252-0B77-FCD7-ECD1-ED5E4B6B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225177"/>
            <a:ext cx="11485488" cy="307777"/>
          </a:xfrm>
        </p:spPr>
        <p:txBody>
          <a:bodyPr vert="horz"/>
          <a:lstStyle/>
          <a:p>
            <a:r>
              <a:rPr lang="pt-BR"/>
              <a:t>Price is the factor with the greatest potential to impact a company’s profit</a:t>
            </a:r>
            <a:endParaRPr lang="pt-BR" dirty="0">
              <a:latin typeface="+mj-lt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21BB9A2-CA5C-C463-09D5-1FC8C1F0678F}"/>
              </a:ext>
            </a:extLst>
          </p:cNvPr>
          <p:cNvSpPr>
            <a:spLocks/>
          </p:cNvSpPr>
          <p:nvPr/>
        </p:nvSpPr>
        <p:spPr>
          <a:xfrm>
            <a:off x="479425" y="787399"/>
            <a:ext cx="11485033" cy="540000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5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3" name="Group 10">
            <a:extLst>
              <a:ext uri="{FF2B5EF4-FFF2-40B4-BE49-F238E27FC236}">
                <a16:creationId xmlns:a16="http://schemas.microsoft.com/office/drawing/2014/main" id="{E4E0D7B9-2446-7145-61CA-0AD1BCB07E11}"/>
              </a:ext>
            </a:extLst>
          </p:cNvPr>
          <p:cNvGrpSpPr>
            <a:grpSpLocks/>
          </p:cNvGrpSpPr>
          <p:nvPr/>
        </p:nvGrpSpPr>
        <p:grpSpPr>
          <a:xfrm>
            <a:off x="567997" y="1024531"/>
            <a:ext cx="11144578" cy="480131"/>
            <a:chOff x="4861662" y="2735493"/>
            <a:chExt cx="3734011" cy="509357"/>
          </a:xfrm>
        </p:grpSpPr>
        <p:cxnSp>
          <p:nvCxnSpPr>
            <p:cNvPr id="14" name="AutoShape 249">
              <a:extLst>
                <a:ext uri="{FF2B5EF4-FFF2-40B4-BE49-F238E27FC236}">
                  <a16:creationId xmlns:a16="http://schemas.microsoft.com/office/drawing/2014/main" id="{BB551534-B7FA-47AB-DBF1-4B3D1382FCC5}"/>
                </a:ext>
              </a:extLst>
            </p:cNvPr>
            <p:cNvCxnSpPr>
              <a:cxnSpLocks noChangeShapeType="1"/>
              <a:stCxn id="15" idx="4"/>
              <a:endCxn id="15" idx="6"/>
            </p:cNvCxnSpPr>
            <p:nvPr/>
          </p:nvCxnSpPr>
          <p:spPr bwMode="auto">
            <a:xfrm>
              <a:off x="4861662" y="3244850"/>
              <a:ext cx="373401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AutoShape 250">
              <a:extLst>
                <a:ext uri="{FF2B5EF4-FFF2-40B4-BE49-F238E27FC236}">
                  <a16:creationId xmlns:a16="http://schemas.microsoft.com/office/drawing/2014/main" id="{3328B054-488A-5E14-0C44-4C296AE32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1662" y="2735493"/>
              <a:ext cx="3734011" cy="509357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500" b="1" i="0" u="none" strike="noStrike" kern="1200" cap="none" spc="0" normalizeH="0" baseline="0" dirty="0">
                  <a:ln>
                    <a:noFill/>
                  </a:ln>
                  <a:solidFill>
                    <a:srgbClr val="073E87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Impacto da melhora de 1% de cada fator (preço, custo variável, volume e custo fixo) no lucro operacional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500" b="0" i="0" u="none" strike="noStrike" kern="1200" cap="none" spc="0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Baseado nos </a:t>
              </a:r>
              <a:r>
                <a:rPr kumimoji="0" lang="pt-BR" sz="1500" b="0" i="0" u="none" strike="noStrike" kern="1200" cap="none" spc="0" normalizeH="0" baseline="0" dirty="0" err="1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DREs</a:t>
              </a:r>
              <a:r>
                <a:rPr kumimoji="0" lang="pt-BR" sz="1500" b="0" i="0" u="none" strike="noStrike" kern="1200" cap="none" spc="0" normalizeH="0" baseline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das 1.200 maiores empresas do mundo¹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127C15E2-639D-3CA6-ECEB-245D8AFCBF76}"/>
              </a:ext>
            </a:extLst>
          </p:cNvPr>
          <p:cNvSpPr/>
          <p:nvPr/>
        </p:nvSpPr>
        <p:spPr>
          <a:xfrm>
            <a:off x="12258030" y="0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MS</a:t>
            </a:r>
          </a:p>
        </p:txBody>
      </p:sp>
      <p:sp>
        <p:nvSpPr>
          <p:cNvPr id="46" name="Retângulo 546">
            <a:extLst>
              <a:ext uri="{FF2B5EF4-FFF2-40B4-BE49-F238E27FC236}">
                <a16:creationId xmlns:a16="http://schemas.microsoft.com/office/drawing/2014/main" id="{028B609E-F552-03FF-3B11-9EA2DD0858C3}"/>
              </a:ext>
            </a:extLst>
          </p:cNvPr>
          <p:cNvSpPr/>
          <p:nvPr/>
        </p:nvSpPr>
        <p:spPr>
          <a:xfrm>
            <a:off x="567997" y="1668481"/>
            <a:ext cx="11147753" cy="936000"/>
          </a:xfrm>
          <a:prstGeom prst="rect">
            <a:avLst/>
          </a:prstGeom>
          <a:noFill/>
          <a:ln w="25400" cap="flat" cmpd="sng" algn="ctr">
            <a:solidFill>
              <a:schemeClr val="accent3">
                <a:lumMod val="75000"/>
              </a:schemeClr>
            </a:solidFill>
            <a:prstDash val="sysDot"/>
          </a:ln>
          <a:effectLst/>
        </p:spPr>
        <p:txBody>
          <a:bodyPr rtlCol="0" anchor="ctr">
            <a:noAutofit/>
          </a:bodyPr>
          <a:lstStyle/>
          <a:p>
            <a:pPr algn="ctr"/>
            <a:endParaRPr lang="pt-BR" sz="768" kern="0" dirty="0">
              <a:solidFill>
                <a:srgbClr val="000000"/>
              </a:solidFill>
              <a:latin typeface="Arial"/>
              <a:cs typeface="Arial" pitchFamily="34" charset="0"/>
            </a:endParaRPr>
          </a:p>
        </p:txBody>
      </p:sp>
      <p:sp>
        <p:nvSpPr>
          <p:cNvPr id="47" name="Retângulo 2">
            <a:extLst>
              <a:ext uri="{FF2B5EF4-FFF2-40B4-BE49-F238E27FC236}">
                <a16:creationId xmlns:a16="http://schemas.microsoft.com/office/drawing/2014/main" id="{61333155-0F68-082C-9CC8-D1DC1657F471}"/>
              </a:ext>
            </a:extLst>
          </p:cNvPr>
          <p:cNvSpPr/>
          <p:nvPr/>
        </p:nvSpPr>
        <p:spPr>
          <a:xfrm>
            <a:off x="3660481" y="2938355"/>
            <a:ext cx="7682274" cy="7474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dirty="0" err="1">
              <a:solidFill>
                <a:schemeClr val="bg1"/>
              </a:solidFill>
            </a:endParaRPr>
          </a:p>
        </p:txBody>
      </p:sp>
      <p:sp>
        <p:nvSpPr>
          <p:cNvPr id="48" name="Retângulo 3">
            <a:extLst>
              <a:ext uri="{FF2B5EF4-FFF2-40B4-BE49-F238E27FC236}">
                <a16:creationId xmlns:a16="http://schemas.microsoft.com/office/drawing/2014/main" id="{E67F4249-DE19-380B-D957-D334A7994115}"/>
              </a:ext>
            </a:extLst>
          </p:cNvPr>
          <p:cNvSpPr/>
          <p:nvPr/>
        </p:nvSpPr>
        <p:spPr>
          <a:xfrm>
            <a:off x="3660481" y="4109674"/>
            <a:ext cx="7682274" cy="7474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dirty="0" err="1">
              <a:solidFill>
                <a:schemeClr val="bg1"/>
              </a:solidFill>
            </a:endParaRPr>
          </a:p>
        </p:txBody>
      </p:sp>
      <p:sp>
        <p:nvSpPr>
          <p:cNvPr id="49" name="Retângulo 4">
            <a:extLst>
              <a:ext uri="{FF2B5EF4-FFF2-40B4-BE49-F238E27FC236}">
                <a16:creationId xmlns:a16="http://schemas.microsoft.com/office/drawing/2014/main" id="{0A3A80B9-5089-E4CB-6143-C46E1C59D8EA}"/>
              </a:ext>
            </a:extLst>
          </p:cNvPr>
          <p:cNvSpPr/>
          <p:nvPr/>
        </p:nvSpPr>
        <p:spPr>
          <a:xfrm>
            <a:off x="3660484" y="5250480"/>
            <a:ext cx="7682271" cy="7474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dirty="0" err="1">
              <a:solidFill>
                <a:schemeClr val="bg1"/>
              </a:solidFill>
            </a:endParaRPr>
          </a:p>
        </p:txBody>
      </p:sp>
      <p:sp>
        <p:nvSpPr>
          <p:cNvPr id="50" name="Cilindro 24">
            <a:extLst>
              <a:ext uri="{FF2B5EF4-FFF2-40B4-BE49-F238E27FC236}">
                <a16:creationId xmlns:a16="http://schemas.microsoft.com/office/drawing/2014/main" id="{98E4E5BB-1E9B-2DC2-E57F-0A54AB7827E9}"/>
              </a:ext>
            </a:extLst>
          </p:cNvPr>
          <p:cNvSpPr/>
          <p:nvPr/>
        </p:nvSpPr>
        <p:spPr>
          <a:xfrm rot="5400000">
            <a:off x="7031345" y="-1805248"/>
            <a:ext cx="739352" cy="7883459"/>
          </a:xfrm>
          <a:prstGeom prst="can">
            <a:avLst/>
          </a:prstGeom>
          <a:gradFill>
            <a:gsLst>
              <a:gs pos="0">
                <a:srgbClr val="41A0CB"/>
              </a:gs>
              <a:gs pos="100000">
                <a:schemeClr val="accent2"/>
              </a:gs>
            </a:gsLst>
            <a:lin ang="2700000" scaled="0"/>
          </a:gradFill>
          <a:ln w="12700">
            <a:solidFill>
              <a:srgbClr val="F2F2F2"/>
            </a:solidFill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dirty="0" err="1">
              <a:solidFill>
                <a:schemeClr val="bg1"/>
              </a:solidFill>
            </a:endParaRPr>
          </a:p>
        </p:txBody>
      </p:sp>
      <p:sp>
        <p:nvSpPr>
          <p:cNvPr id="51" name="Cilindro 25">
            <a:extLst>
              <a:ext uri="{FF2B5EF4-FFF2-40B4-BE49-F238E27FC236}">
                <a16:creationId xmlns:a16="http://schemas.microsoft.com/office/drawing/2014/main" id="{359CD9E7-30A7-A372-FA9F-3C13C57BA84B}"/>
              </a:ext>
            </a:extLst>
          </p:cNvPr>
          <p:cNvSpPr/>
          <p:nvPr/>
        </p:nvSpPr>
        <p:spPr>
          <a:xfrm rot="5400000">
            <a:off x="5769599" y="632117"/>
            <a:ext cx="739350" cy="5359944"/>
          </a:xfrm>
          <a:prstGeom prst="can">
            <a:avLst/>
          </a:prstGeom>
          <a:gradFill>
            <a:gsLst>
              <a:gs pos="0">
                <a:srgbClr val="5FAFD3"/>
              </a:gs>
              <a:gs pos="90000">
                <a:srgbClr val="9AC7DE"/>
              </a:gs>
            </a:gsLst>
            <a:lin ang="2700000" scaled="0"/>
          </a:gradFill>
          <a:ln w="12700">
            <a:solidFill>
              <a:srgbClr val="E5E5E5"/>
            </a:solidFill>
            <a:miter lim="400000"/>
          </a:ln>
          <a:effectLst/>
        </p:spPr>
        <p:txBody>
          <a:bodyPr lIns="108000" tIns="72000" rIns="108000" bIns="72000" rtlCol="0" anchor="ctr"/>
          <a:lstStyle/>
          <a:p>
            <a:endParaRPr lang="pt-BR" sz="1400" dirty="0" err="1">
              <a:solidFill>
                <a:schemeClr val="bg1"/>
              </a:solidFill>
            </a:endParaRPr>
          </a:p>
        </p:txBody>
      </p:sp>
      <p:sp>
        <p:nvSpPr>
          <p:cNvPr id="53" name="Cilindro 26">
            <a:extLst>
              <a:ext uri="{FF2B5EF4-FFF2-40B4-BE49-F238E27FC236}">
                <a16:creationId xmlns:a16="http://schemas.microsoft.com/office/drawing/2014/main" id="{AAC9F4F0-D6F7-49DC-F8BB-669CE88DC2B2}"/>
              </a:ext>
            </a:extLst>
          </p:cNvPr>
          <p:cNvSpPr/>
          <p:nvPr/>
        </p:nvSpPr>
        <p:spPr>
          <a:xfrm rot="5400000">
            <a:off x="4351823" y="3221213"/>
            <a:ext cx="739348" cy="2524391"/>
          </a:xfrm>
          <a:prstGeom prst="can">
            <a:avLst/>
          </a:prstGeom>
          <a:gradFill>
            <a:gsLst>
              <a:gs pos="0">
                <a:srgbClr val="5FAFD3"/>
              </a:gs>
              <a:gs pos="90000">
                <a:srgbClr val="9AC7DE"/>
              </a:gs>
            </a:gsLst>
            <a:lin ang="2700000" scaled="0"/>
          </a:gradFill>
          <a:ln w="12700">
            <a:solidFill>
              <a:srgbClr val="E5E5E5"/>
            </a:solidFill>
            <a:miter lim="400000"/>
          </a:ln>
          <a:effectLst/>
        </p:spPr>
        <p:txBody>
          <a:bodyPr lIns="108000" tIns="72000" rIns="108000" bIns="72000" rtlCol="0" anchor="ctr"/>
          <a:lstStyle/>
          <a:p>
            <a:endParaRPr lang="pt-BR" sz="1400" dirty="0" err="1">
              <a:solidFill>
                <a:schemeClr val="bg1"/>
              </a:solidFill>
            </a:endParaRPr>
          </a:p>
        </p:txBody>
      </p:sp>
      <p:sp>
        <p:nvSpPr>
          <p:cNvPr id="54" name="Cilindro 27">
            <a:extLst>
              <a:ext uri="{FF2B5EF4-FFF2-40B4-BE49-F238E27FC236}">
                <a16:creationId xmlns:a16="http://schemas.microsoft.com/office/drawing/2014/main" id="{5A457D7C-2504-82F0-52DB-A16C898419AD}"/>
              </a:ext>
            </a:extLst>
          </p:cNvPr>
          <p:cNvSpPr/>
          <p:nvPr/>
        </p:nvSpPr>
        <p:spPr>
          <a:xfrm rot="5400000">
            <a:off x="3915277" y="4798566"/>
            <a:ext cx="739348" cy="1651297"/>
          </a:xfrm>
          <a:prstGeom prst="can">
            <a:avLst/>
          </a:prstGeom>
          <a:gradFill>
            <a:gsLst>
              <a:gs pos="0">
                <a:srgbClr val="5FAFD3"/>
              </a:gs>
              <a:gs pos="90000">
                <a:srgbClr val="9AC7DE"/>
              </a:gs>
            </a:gsLst>
            <a:lin ang="2700000" scaled="0"/>
          </a:gradFill>
          <a:ln w="12700">
            <a:solidFill>
              <a:srgbClr val="E5E5E5"/>
            </a:solidFill>
            <a:miter lim="400000"/>
          </a:ln>
          <a:effectLst/>
        </p:spPr>
        <p:txBody>
          <a:bodyPr lIns="108000" tIns="72000" rIns="108000" bIns="72000" rtlCol="0" anchor="ctr"/>
          <a:lstStyle/>
          <a:p>
            <a:endParaRPr lang="pt-BR" sz="1400" dirty="0" err="1">
              <a:solidFill>
                <a:schemeClr val="bg1"/>
              </a:solidFill>
            </a:endParaRPr>
          </a:p>
        </p:txBody>
      </p:sp>
      <p:sp>
        <p:nvSpPr>
          <p:cNvPr id="55" name="Espaço Reservado para Texto 22">
            <a:extLst>
              <a:ext uri="{FF2B5EF4-FFF2-40B4-BE49-F238E27FC236}">
                <a16:creationId xmlns:a16="http://schemas.microsoft.com/office/drawing/2014/main" id="{94994AB9-BA0A-C639-813E-D06C35D403E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677493" y="1999162"/>
            <a:ext cx="1660623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4813" indent="-2079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5873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815975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9683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4255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6pPr>
            <a:lvl7pPr marL="18827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7pPr>
            <a:lvl8pPr marL="23399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8pPr>
            <a:lvl9pPr marL="27971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Clr>
                <a:srgbClr val="073E87"/>
              </a:buClr>
              <a:buNone/>
              <a:defRPr/>
            </a:pPr>
            <a:fld id="{79398FFE-FC47-46A4-8A2D-2FA6CD8F22C5}" type="datetime'''''P''''''''r''''''''''''''''''''e''''''''ç''''''''''o'''">
              <a:rPr lang="pt-BR" altLang="en-US" sz="1800" b="1" smtClean="0">
                <a:solidFill>
                  <a:schemeClr val="tx2"/>
                </a:solidFill>
              </a:rPr>
              <a:pPr marL="0" indent="0">
                <a:spcBef>
                  <a:spcPct val="0"/>
                </a:spcBef>
                <a:buClr>
                  <a:srgbClr val="073E87"/>
                </a:buClr>
                <a:buNone/>
                <a:defRPr/>
              </a:pPr>
              <a:t>Preço</a:t>
            </a:fld>
            <a:endParaRPr lang="pt-BR" sz="1800" b="1" dirty="0">
              <a:solidFill>
                <a:schemeClr val="tx2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Espaço Reservado para Texto 40">
            <a:extLst>
              <a:ext uri="{FF2B5EF4-FFF2-40B4-BE49-F238E27FC236}">
                <a16:creationId xmlns:a16="http://schemas.microsoft.com/office/drawing/2014/main" id="{A65765D0-95A6-F828-D875-268E8D4A335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677493" y="3174770"/>
            <a:ext cx="1660623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4813" indent="-2079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5873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815975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9683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4255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6pPr>
            <a:lvl7pPr marL="18827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7pPr>
            <a:lvl8pPr marL="23399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8pPr>
            <a:lvl9pPr marL="27971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Clr>
                <a:srgbClr val="073E87"/>
              </a:buClr>
              <a:buNone/>
              <a:defRPr/>
            </a:pPr>
            <a:fld id="{504329A2-19CC-4D41-8882-AD1F2C2DA27C}" type="datetime'C''''''''us''t''''o'' ''''''va''r''''''''i''á''''''v''''''el'">
              <a:rPr lang="pt-BR" altLang="en-US" sz="1800" b="1" smtClean="0">
                <a:solidFill>
                  <a:schemeClr val="tx2"/>
                </a:solidFill>
              </a:rPr>
              <a:pPr marL="0" indent="0">
                <a:spcBef>
                  <a:spcPct val="0"/>
                </a:spcBef>
                <a:buClr>
                  <a:srgbClr val="073E87"/>
                </a:buClr>
                <a:buNone/>
                <a:defRPr/>
              </a:pPr>
              <a:t>Custo variável</a:t>
            </a:fld>
            <a:endParaRPr lang="pt-BR" sz="1800" b="1" dirty="0">
              <a:solidFill>
                <a:schemeClr val="tx2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Espaço Reservado para Texto 23">
            <a:extLst>
              <a:ext uri="{FF2B5EF4-FFF2-40B4-BE49-F238E27FC236}">
                <a16:creationId xmlns:a16="http://schemas.microsoft.com/office/drawing/2014/main" id="{BEC6DD64-B7A0-A5C0-C73A-C4F9946C521B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677493" y="4346089"/>
            <a:ext cx="1660623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4813" indent="-2079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5873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815975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9683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4255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6pPr>
            <a:lvl7pPr marL="18827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7pPr>
            <a:lvl8pPr marL="23399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8pPr>
            <a:lvl9pPr marL="27971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Clr>
                <a:srgbClr val="073E87"/>
              </a:buClr>
              <a:buNone/>
              <a:defRPr/>
            </a:pPr>
            <a:fld id="{D1C56404-7438-4165-ACD6-7D2D18DD230F}" type="datetime'''''''''V''o''''''l''um''''''''e'''''''''''''''''''''''''''">
              <a:rPr lang="pt-BR" altLang="en-US" sz="1800" b="1" smtClean="0">
                <a:solidFill>
                  <a:schemeClr val="tx2"/>
                </a:solidFill>
              </a:rPr>
              <a:pPr marL="0" indent="0">
                <a:spcBef>
                  <a:spcPct val="0"/>
                </a:spcBef>
                <a:buClr>
                  <a:srgbClr val="073E87"/>
                </a:buClr>
                <a:buNone/>
                <a:defRPr/>
              </a:pPr>
              <a:t>Volume</a:t>
            </a:fld>
            <a:endParaRPr lang="pt-BR" sz="1800" b="1" dirty="0">
              <a:solidFill>
                <a:schemeClr val="tx2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Espaço Reservado para Texto 24">
            <a:extLst>
              <a:ext uri="{FF2B5EF4-FFF2-40B4-BE49-F238E27FC236}">
                <a16:creationId xmlns:a16="http://schemas.microsoft.com/office/drawing/2014/main" id="{9585AD17-4611-EFAA-EF91-B8289F5852F9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677492" y="5486895"/>
            <a:ext cx="1660623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195263" indent="-1952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4813" indent="-2079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587375" indent="-1809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815975" indent="-2270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9683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14255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6pPr>
            <a:lvl7pPr marL="18827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7pPr>
            <a:lvl8pPr marL="23399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8pPr>
            <a:lvl9pPr marL="2797175" indent="-1508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Clr>
                <a:srgbClr val="073E87"/>
              </a:buClr>
              <a:buNone/>
              <a:defRPr/>
            </a:pPr>
            <a:fld id="{A979BCCE-C4F9-4047-9053-9E13FD5D4E34}" type="datetime'C''us''to'''' f''i''''''''''x''''''''''''o'''''''''">
              <a:rPr lang="pt-BR" altLang="en-US" sz="1800" b="1" smtClean="0">
                <a:solidFill>
                  <a:schemeClr val="tx2"/>
                </a:solidFill>
              </a:rPr>
              <a:pPr marL="0" indent="0">
                <a:spcBef>
                  <a:spcPct val="0"/>
                </a:spcBef>
                <a:buClr>
                  <a:srgbClr val="073E87"/>
                </a:buClr>
                <a:buNone/>
                <a:defRPr/>
              </a:pPr>
              <a:t>Custo fixo</a:t>
            </a:fld>
            <a:endParaRPr lang="pt-BR" sz="1800" b="1" dirty="0">
              <a:solidFill>
                <a:schemeClr val="tx2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59" name="Agrupar 33">
            <a:extLst>
              <a:ext uri="{FF2B5EF4-FFF2-40B4-BE49-F238E27FC236}">
                <a16:creationId xmlns:a16="http://schemas.microsoft.com/office/drawing/2014/main" id="{7908641D-BAC1-BF18-0632-6BE0D2EA293F}"/>
              </a:ext>
            </a:extLst>
          </p:cNvPr>
          <p:cNvGrpSpPr/>
          <p:nvPr/>
        </p:nvGrpSpPr>
        <p:grpSpPr>
          <a:xfrm>
            <a:off x="716932" y="2916089"/>
            <a:ext cx="792000" cy="792000"/>
            <a:chOff x="437641" y="3516837"/>
            <a:chExt cx="772905" cy="814457"/>
          </a:xfrm>
        </p:grpSpPr>
        <p:sp>
          <p:nvSpPr>
            <p:cNvPr id="60" name="Elipse 29">
              <a:extLst>
                <a:ext uri="{FF2B5EF4-FFF2-40B4-BE49-F238E27FC236}">
                  <a16:creationId xmlns:a16="http://schemas.microsoft.com/office/drawing/2014/main" id="{20330069-EE67-8D66-B4A9-A31E27F1871C}"/>
                </a:ext>
              </a:extLst>
            </p:cNvPr>
            <p:cNvSpPr/>
            <p:nvPr/>
          </p:nvSpPr>
          <p:spPr>
            <a:xfrm>
              <a:off x="437641" y="3516837"/>
              <a:ext cx="772905" cy="814457"/>
            </a:xfrm>
            <a:prstGeom prst="ellipse">
              <a:avLst/>
            </a:prstGeom>
            <a:solidFill>
              <a:schemeClr val="tx2"/>
            </a:solidFill>
            <a:ln w="12700">
              <a:noFill/>
              <a:miter lim="400000"/>
            </a:ln>
            <a:effectLst/>
          </p:spPr>
          <p:txBody>
            <a:bodyPr lIns="108000" tIns="72000" rIns="108000" bIns="72000" rtlCol="0" anchor="ctr"/>
            <a:lstStyle/>
            <a:p>
              <a:pPr algn="l"/>
              <a:endParaRPr lang="pt-BR" sz="1400" dirty="0" err="1">
                <a:solidFill>
                  <a:schemeClr val="bg1"/>
                </a:solidFill>
              </a:endParaRPr>
            </a:p>
          </p:txBody>
        </p:sp>
        <p:pic>
          <p:nvPicPr>
            <p:cNvPr id="61" name="Gráfico 520" descr="Gráfico periódico com preenchimento sólido">
              <a:extLst>
                <a:ext uri="{FF2B5EF4-FFF2-40B4-BE49-F238E27FC236}">
                  <a16:creationId xmlns:a16="http://schemas.microsoft.com/office/drawing/2014/main" id="{61FE0A5F-DD12-2CAD-CAEB-B869495D5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5842" y="3611080"/>
              <a:ext cx="625970" cy="625970"/>
            </a:xfrm>
            <a:prstGeom prst="rect">
              <a:avLst/>
            </a:prstGeom>
          </p:spPr>
        </p:pic>
      </p:grpSp>
      <p:sp>
        <p:nvSpPr>
          <p:cNvPr id="63" name="Elipse 28">
            <a:extLst>
              <a:ext uri="{FF2B5EF4-FFF2-40B4-BE49-F238E27FC236}">
                <a16:creationId xmlns:a16="http://schemas.microsoft.com/office/drawing/2014/main" id="{5C9AE224-85C2-6B96-C846-6DE456103788}"/>
              </a:ext>
            </a:extLst>
          </p:cNvPr>
          <p:cNvSpPr/>
          <p:nvPr/>
        </p:nvSpPr>
        <p:spPr>
          <a:xfrm>
            <a:off x="716932" y="1740481"/>
            <a:ext cx="792000" cy="792000"/>
          </a:xfrm>
          <a:prstGeom prst="ellipse">
            <a:avLst/>
          </a:prstGeom>
          <a:solidFill>
            <a:schemeClr val="tx2"/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dirty="0" err="1">
              <a:solidFill>
                <a:schemeClr val="bg1"/>
              </a:solidFill>
            </a:endParaRPr>
          </a:p>
        </p:txBody>
      </p:sp>
      <p:pic>
        <p:nvPicPr>
          <p:cNvPr id="64" name="Picture 2" descr="Etiqueta de preço - ícones de comércio grátis">
            <a:extLst>
              <a:ext uri="{FF2B5EF4-FFF2-40B4-BE49-F238E27FC236}">
                <a16:creationId xmlns:a16="http://schemas.microsoft.com/office/drawing/2014/main" id="{BC7EA987-D442-659A-8AA3-51ECD2916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05" y="1901504"/>
            <a:ext cx="501653" cy="47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Agrupar 35">
            <a:extLst>
              <a:ext uri="{FF2B5EF4-FFF2-40B4-BE49-F238E27FC236}">
                <a16:creationId xmlns:a16="http://schemas.microsoft.com/office/drawing/2014/main" id="{B39B2CCE-D7BE-D5EF-8641-5076CDB33089}"/>
              </a:ext>
            </a:extLst>
          </p:cNvPr>
          <p:cNvGrpSpPr/>
          <p:nvPr/>
        </p:nvGrpSpPr>
        <p:grpSpPr>
          <a:xfrm>
            <a:off x="716932" y="5228214"/>
            <a:ext cx="792000" cy="792000"/>
            <a:chOff x="437641" y="5828962"/>
            <a:chExt cx="772905" cy="814457"/>
          </a:xfrm>
        </p:grpSpPr>
        <p:sp>
          <p:nvSpPr>
            <p:cNvPr id="66" name="Elipse 31">
              <a:extLst>
                <a:ext uri="{FF2B5EF4-FFF2-40B4-BE49-F238E27FC236}">
                  <a16:creationId xmlns:a16="http://schemas.microsoft.com/office/drawing/2014/main" id="{92F15824-48D4-D0DD-1D53-314591F05D75}"/>
                </a:ext>
              </a:extLst>
            </p:cNvPr>
            <p:cNvSpPr/>
            <p:nvPr/>
          </p:nvSpPr>
          <p:spPr>
            <a:xfrm>
              <a:off x="437641" y="5828962"/>
              <a:ext cx="772905" cy="814457"/>
            </a:xfrm>
            <a:prstGeom prst="ellipse">
              <a:avLst/>
            </a:prstGeom>
            <a:solidFill>
              <a:schemeClr val="tx2"/>
            </a:solidFill>
            <a:ln w="12700">
              <a:noFill/>
              <a:miter lim="400000"/>
            </a:ln>
            <a:effectLst/>
          </p:spPr>
          <p:txBody>
            <a:bodyPr lIns="108000" tIns="72000" rIns="108000" bIns="72000" rtlCol="0" anchor="ctr"/>
            <a:lstStyle/>
            <a:p>
              <a:pPr algn="l"/>
              <a:endParaRPr lang="pt-BR" sz="1400" dirty="0" err="1">
                <a:solidFill>
                  <a:schemeClr val="bg1"/>
                </a:solidFill>
              </a:endParaRPr>
            </a:p>
          </p:txBody>
        </p:sp>
        <p:pic>
          <p:nvPicPr>
            <p:cNvPr id="67" name="Picture 6" descr="Custos - ícones de tecnologia grátis">
              <a:extLst>
                <a:ext uri="{FF2B5EF4-FFF2-40B4-BE49-F238E27FC236}">
                  <a16:creationId xmlns:a16="http://schemas.microsoft.com/office/drawing/2014/main" id="{AA80FE3E-1718-9307-5CE8-A4BFB975E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764" y="6008533"/>
              <a:ext cx="496228" cy="496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8" name="Agrupar 34">
            <a:extLst>
              <a:ext uri="{FF2B5EF4-FFF2-40B4-BE49-F238E27FC236}">
                <a16:creationId xmlns:a16="http://schemas.microsoft.com/office/drawing/2014/main" id="{219D5CE9-65EF-EDD5-B528-BEB49BEBD169}"/>
              </a:ext>
            </a:extLst>
          </p:cNvPr>
          <p:cNvGrpSpPr/>
          <p:nvPr/>
        </p:nvGrpSpPr>
        <p:grpSpPr>
          <a:xfrm>
            <a:off x="716932" y="4087408"/>
            <a:ext cx="792000" cy="792000"/>
            <a:chOff x="437641" y="4688156"/>
            <a:chExt cx="772905" cy="814457"/>
          </a:xfrm>
        </p:grpSpPr>
        <p:sp>
          <p:nvSpPr>
            <p:cNvPr id="69" name="Elipse 30">
              <a:extLst>
                <a:ext uri="{FF2B5EF4-FFF2-40B4-BE49-F238E27FC236}">
                  <a16:creationId xmlns:a16="http://schemas.microsoft.com/office/drawing/2014/main" id="{6CBE26C6-5467-A0D3-FC7A-F15CF66A92FA}"/>
                </a:ext>
              </a:extLst>
            </p:cNvPr>
            <p:cNvSpPr/>
            <p:nvPr/>
          </p:nvSpPr>
          <p:spPr>
            <a:xfrm>
              <a:off x="437641" y="4688156"/>
              <a:ext cx="772905" cy="814457"/>
            </a:xfrm>
            <a:prstGeom prst="ellipse">
              <a:avLst/>
            </a:prstGeom>
            <a:solidFill>
              <a:schemeClr val="tx2"/>
            </a:solidFill>
            <a:ln w="12700">
              <a:noFill/>
              <a:miter lim="400000"/>
            </a:ln>
            <a:effectLst/>
          </p:spPr>
          <p:txBody>
            <a:bodyPr lIns="108000" tIns="72000" rIns="108000" bIns="72000" rtlCol="0" anchor="ctr"/>
            <a:lstStyle/>
            <a:p>
              <a:pPr algn="l"/>
              <a:endParaRPr lang="pt-BR" sz="1400" dirty="0" err="1">
                <a:solidFill>
                  <a:schemeClr val="bg1"/>
                </a:solidFill>
              </a:endParaRPr>
            </a:p>
          </p:txBody>
        </p:sp>
        <p:pic>
          <p:nvPicPr>
            <p:cNvPr id="70" name="Picture 4" descr="Mão segurando um gráfico financeiro - ícones de gestos grátis">
              <a:extLst>
                <a:ext uri="{FF2B5EF4-FFF2-40B4-BE49-F238E27FC236}">
                  <a16:creationId xmlns:a16="http://schemas.microsoft.com/office/drawing/2014/main" id="{4164D259-774E-D1F5-0CE2-1CD72E063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885" y="4831358"/>
              <a:ext cx="507987" cy="507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247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CD64285-F9BE-481E-8D6D-7549EFF77F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13940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93" imgH="493" progId="TCLayout.ActiveDocument.1">
                  <p:embed/>
                </p:oleObj>
              </mc:Choice>
              <mc:Fallback>
                <p:oleObj name="think-cell Slide" r:id="rId5" imgW="493" imgH="49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CD64285-F9BE-481E-8D6D-7549EFF77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BF1C8E66-0BF5-4EF3-AA79-36744544F36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 w="12700">
            <a:solidFill>
              <a:schemeClr val="accent4"/>
            </a:solidFill>
            <a:miter lim="400000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endParaRPr lang="pt-BR" sz="2000" b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EF1FE5-6EC9-C1E2-770D-76838DB278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Fonte: Mirow &amp; Co.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9FF252-0B77-FCD7-ECD1-ED5E4B6B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1" y="225177"/>
            <a:ext cx="11485488" cy="307777"/>
          </a:xfrm>
        </p:spPr>
        <p:txBody>
          <a:bodyPr vert="horz"/>
          <a:lstStyle/>
          <a:p>
            <a:r>
              <a:rPr lang="pt-BR" dirty="0"/>
              <a:t>Apesar de sua importância, ainda observamos 10 erros típicos na gestão de </a:t>
            </a:r>
            <a:r>
              <a:rPr lang="pt-BR" i="1" dirty="0" err="1"/>
              <a:t>pricing</a:t>
            </a:r>
            <a:endParaRPr lang="pt-BR" i="1" dirty="0"/>
          </a:p>
        </p:txBody>
      </p:sp>
      <p:pic>
        <p:nvPicPr>
          <p:cNvPr id="100" name="Picture 99" descr="Resultado de imagem para burning money">
            <a:extLst>
              <a:ext uri="{FF2B5EF4-FFF2-40B4-BE49-F238E27FC236}">
                <a16:creationId xmlns:a16="http://schemas.microsoft.com/office/drawing/2014/main" id="{C9709A8A-BC9F-C9AE-E4D4-3CD2BB096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51" r="39" b="23454"/>
          <a:stretch/>
        </p:blipFill>
        <p:spPr bwMode="auto">
          <a:xfrm>
            <a:off x="0" y="3429000"/>
            <a:ext cx="12192000" cy="1049338"/>
          </a:xfrm>
          <a:custGeom>
            <a:avLst/>
            <a:gdLst>
              <a:gd name="connsiteX0" fmla="*/ 0 w 12192000"/>
              <a:gd name="connsiteY0" fmla="*/ 0 h 1049338"/>
              <a:gd name="connsiteX1" fmla="*/ 12192000 w 12192000"/>
              <a:gd name="connsiteY1" fmla="*/ 0 h 1049338"/>
              <a:gd name="connsiteX2" fmla="*/ 12192000 w 12192000"/>
              <a:gd name="connsiteY2" fmla="*/ 1049338 h 1049338"/>
              <a:gd name="connsiteX3" fmla="*/ 0 w 12192000"/>
              <a:gd name="connsiteY3" fmla="*/ 1049338 h 104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049338">
                <a:moveTo>
                  <a:pt x="0" y="0"/>
                </a:moveTo>
                <a:lnTo>
                  <a:pt x="12192000" y="0"/>
                </a:lnTo>
                <a:lnTo>
                  <a:pt x="12192000" y="1049338"/>
                </a:lnTo>
                <a:lnTo>
                  <a:pt x="0" y="1049338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98" descr="Resultado de imagem para burning money">
            <a:extLst>
              <a:ext uri="{FF2B5EF4-FFF2-40B4-BE49-F238E27FC236}">
                <a16:creationId xmlns:a16="http://schemas.microsoft.com/office/drawing/2014/main" id="{CF57B45B-C4A9-3AC3-17DB-C2ECEB3E484E}"/>
              </a:ext>
            </a:extLst>
          </p:cNvPr>
          <p:cNvPicPr>
            <a:picLocks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t="12677" r="20" b="60343"/>
          <a:stretch/>
        </p:blipFill>
        <p:spPr bwMode="auto">
          <a:xfrm>
            <a:off x="0" y="896276"/>
            <a:ext cx="12192000" cy="1051200"/>
          </a:xfrm>
          <a:custGeom>
            <a:avLst/>
            <a:gdLst>
              <a:gd name="connsiteX0" fmla="*/ 0 w 12192000"/>
              <a:gd name="connsiteY0" fmla="*/ 0 h 1851025"/>
              <a:gd name="connsiteX1" fmla="*/ 12192000 w 12192000"/>
              <a:gd name="connsiteY1" fmla="*/ 0 h 1851025"/>
              <a:gd name="connsiteX2" fmla="*/ 12192000 w 12192000"/>
              <a:gd name="connsiteY2" fmla="*/ 1851025 h 1851025"/>
              <a:gd name="connsiteX3" fmla="*/ 0 w 12192000"/>
              <a:gd name="connsiteY3" fmla="*/ 1851025 h 185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851025">
                <a:moveTo>
                  <a:pt x="0" y="0"/>
                </a:moveTo>
                <a:lnTo>
                  <a:pt x="12192000" y="0"/>
                </a:lnTo>
                <a:lnTo>
                  <a:pt x="12192000" y="1851025"/>
                </a:lnTo>
                <a:lnTo>
                  <a:pt x="0" y="1851025"/>
                </a:ln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A8FFE7FA-EEF4-7DE8-07DB-D6E531550633}"/>
              </a:ext>
            </a:extLst>
          </p:cNvPr>
          <p:cNvSpPr/>
          <p:nvPr/>
        </p:nvSpPr>
        <p:spPr>
          <a:xfrm>
            <a:off x="0" y="896276"/>
            <a:ext cx="12192000" cy="1051200"/>
          </a:xfrm>
          <a:prstGeom prst="rect">
            <a:avLst/>
          </a:prstGeom>
          <a:solidFill>
            <a:schemeClr val="accent6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53EEEC1-ED47-7A4E-AA81-4243F6EA172E}"/>
              </a:ext>
            </a:extLst>
          </p:cNvPr>
          <p:cNvSpPr/>
          <p:nvPr/>
        </p:nvSpPr>
        <p:spPr>
          <a:xfrm>
            <a:off x="0" y="3429000"/>
            <a:ext cx="12192000" cy="1049338"/>
          </a:xfrm>
          <a:prstGeom prst="rect">
            <a:avLst/>
          </a:prstGeom>
          <a:solidFill>
            <a:schemeClr val="accent6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4888585-DEA8-0BD8-D0A8-06E54A8CB0BC}"/>
              </a:ext>
            </a:extLst>
          </p:cNvPr>
          <p:cNvGrpSpPr/>
          <p:nvPr/>
        </p:nvGrpSpPr>
        <p:grpSpPr>
          <a:xfrm>
            <a:off x="479424" y="2133664"/>
            <a:ext cx="11267973" cy="923330"/>
            <a:chOff x="479424" y="2774458"/>
            <a:chExt cx="11267973" cy="92333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997B8C-4357-1032-6504-B7994B361405}"/>
                </a:ext>
              </a:extLst>
            </p:cNvPr>
            <p:cNvSpPr txBox="1"/>
            <p:nvPr/>
          </p:nvSpPr>
          <p:spPr>
            <a:xfrm>
              <a:off x="479424" y="2774458"/>
              <a:ext cx="2016000" cy="69249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buClr>
                  <a:schemeClr val="tx1"/>
                </a:buClr>
                <a:buSzTx/>
                <a:tabLst/>
                <a:defRPr/>
              </a:pPr>
              <a:r>
                <a:rPr kumimoji="0" lang="pt-BR" sz="15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Focar equipe comercial em bater </a:t>
              </a:r>
              <a:r>
                <a:rPr kumimoji="0" lang="pt-BR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metas de volume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D8A5BE6-0B65-2CF1-8CC8-22044CC2BF39}"/>
                </a:ext>
              </a:extLst>
            </p:cNvPr>
            <p:cNvSpPr txBox="1"/>
            <p:nvPr/>
          </p:nvSpPr>
          <p:spPr>
            <a:xfrm>
              <a:off x="2792417" y="2774458"/>
              <a:ext cx="2016000" cy="92333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buClr>
                  <a:schemeClr val="tx1"/>
                </a:buClr>
                <a:buSzTx/>
                <a:tabLst/>
                <a:defRPr/>
              </a:pPr>
              <a:r>
                <a:rPr kumimoji="0" lang="pt-BR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Descentralizar</a:t>
              </a:r>
              <a:r>
                <a:rPr kumimoji="0" lang="pt-BR" sz="15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 decisões de preço (“intuição da força de vendas”)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185BF18-A661-172D-F087-45A88C34E31B}"/>
                </a:ext>
              </a:extLst>
            </p:cNvPr>
            <p:cNvSpPr txBox="1"/>
            <p:nvPr/>
          </p:nvSpPr>
          <p:spPr>
            <a:xfrm>
              <a:off x="5105410" y="2774458"/>
              <a:ext cx="2016000" cy="69249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buClr>
                  <a:schemeClr val="tx1"/>
                </a:buClr>
                <a:buSzTx/>
                <a:tabLst/>
                <a:defRPr/>
              </a:pPr>
              <a:r>
                <a:rPr kumimoji="0" lang="pt-BR" sz="15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Atrelar o preço ao </a:t>
              </a:r>
              <a:r>
                <a:rPr kumimoji="0" lang="pt-BR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custo </a:t>
              </a:r>
              <a:r>
                <a:rPr kumimoji="0" lang="pt-BR" sz="15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ou ao</a:t>
              </a:r>
              <a:r>
                <a:rPr kumimoji="0" lang="pt-BR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 “mercado”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6A70B00-91C6-E4C5-EDF7-CBB608C253C2}"/>
                </a:ext>
              </a:extLst>
            </p:cNvPr>
            <p:cNvSpPr txBox="1"/>
            <p:nvPr/>
          </p:nvSpPr>
          <p:spPr>
            <a:xfrm>
              <a:off x="7418403" y="2774458"/>
              <a:ext cx="2016000" cy="92333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buClr>
                  <a:schemeClr val="tx1"/>
                </a:buClr>
                <a:buSzTx/>
                <a:tabLst/>
                <a:defRPr/>
              </a:pPr>
              <a:r>
                <a:rPr kumimoji="0" lang="pt-BR" sz="15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Fazer</a:t>
              </a:r>
              <a:r>
                <a:rPr kumimoji="0" lang="pt-BR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 contas de chegada </a:t>
              </a:r>
              <a:r>
                <a:rPr kumimoji="0" lang="pt-BR" sz="15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orçamentárias para determinar preços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C9C4B6A-22EC-FA41-AE15-FFEB1EB70659}"/>
                </a:ext>
              </a:extLst>
            </p:cNvPr>
            <p:cNvSpPr txBox="1"/>
            <p:nvPr/>
          </p:nvSpPr>
          <p:spPr>
            <a:xfrm>
              <a:off x="9731397" y="2774458"/>
              <a:ext cx="2016000" cy="46166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buClr>
                  <a:schemeClr val="tx1"/>
                </a:buClr>
                <a:buSzTx/>
                <a:tabLst/>
                <a:defRPr/>
              </a:pPr>
              <a:r>
                <a:rPr kumimoji="0" lang="pt-BR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Segmentar </a:t>
              </a:r>
              <a:r>
                <a:rPr kumimoji="0" lang="pt-BR" sz="15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os clientes de forma</a:t>
              </a:r>
              <a:r>
                <a:rPr kumimoji="0" lang="pt-BR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 inconclusiva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B7BD85D-5E99-3F25-CCEF-130232003C26}"/>
              </a:ext>
            </a:extLst>
          </p:cNvPr>
          <p:cNvGrpSpPr/>
          <p:nvPr/>
        </p:nvGrpSpPr>
        <p:grpSpPr>
          <a:xfrm>
            <a:off x="479424" y="4664397"/>
            <a:ext cx="11267973" cy="692497"/>
            <a:chOff x="479424" y="5436310"/>
            <a:chExt cx="11267973" cy="69249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1473F11-D3B1-72A7-B952-B5F4A72D17CC}"/>
                </a:ext>
              </a:extLst>
            </p:cNvPr>
            <p:cNvSpPr txBox="1"/>
            <p:nvPr/>
          </p:nvSpPr>
          <p:spPr>
            <a:xfrm>
              <a:off x="479424" y="5436310"/>
              <a:ext cx="2016000" cy="69249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buClr>
                  <a:schemeClr val="tx1"/>
                </a:buClr>
                <a:buSzTx/>
                <a:tabLst/>
                <a:defRPr/>
              </a:pPr>
              <a:r>
                <a:rPr kumimoji="0" lang="pt-BR" sz="15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Estabelecer a</a:t>
              </a:r>
              <a:r>
                <a:rPr kumimoji="0" lang="pt-BR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 mesma margem </a:t>
              </a:r>
              <a:r>
                <a:rPr kumimoji="0" lang="pt-BR" sz="15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para produtos distintos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4C45DAF-D367-AEF1-B933-8CC4D0D25D3A}"/>
                </a:ext>
              </a:extLst>
            </p:cNvPr>
            <p:cNvSpPr txBox="1"/>
            <p:nvPr/>
          </p:nvSpPr>
          <p:spPr>
            <a:xfrm>
              <a:off x="2792417" y="5436310"/>
              <a:ext cx="2016000" cy="69249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buClr>
                  <a:schemeClr val="tx1"/>
                </a:buClr>
                <a:buSzTx/>
                <a:tabLst/>
                <a:defRPr/>
              </a:pPr>
              <a:r>
                <a:rPr kumimoji="0" lang="pt-BR" sz="15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Manter o</a:t>
              </a:r>
              <a:r>
                <a:rPr kumimoji="0" lang="pt-BR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 preço inalterado</a:t>
              </a:r>
              <a:r>
                <a:rPr kumimoji="0" lang="pt-BR" sz="15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 por tempo demais</a:t>
              </a:r>
              <a:r>
                <a:rPr kumimoji="0" lang="pt-BR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730A735-EDF8-1C03-63E6-B096762721EC}"/>
                </a:ext>
              </a:extLst>
            </p:cNvPr>
            <p:cNvSpPr txBox="1"/>
            <p:nvPr/>
          </p:nvSpPr>
          <p:spPr>
            <a:xfrm>
              <a:off x="5105410" y="5436310"/>
              <a:ext cx="2016000" cy="69249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buClr>
                  <a:schemeClr val="tx1"/>
                </a:buClr>
                <a:buSzTx/>
                <a:tabLst/>
                <a:defRPr/>
              </a:pPr>
              <a:r>
                <a:rPr kumimoji="0" lang="pt-BR" sz="15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Mudar o preço</a:t>
              </a:r>
              <a:r>
                <a:rPr kumimoji="0" lang="pt-BR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 sem entender a reação </a:t>
              </a:r>
              <a:r>
                <a:rPr kumimoji="0" lang="pt-BR" sz="15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do mercado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98C8975-C20F-E9CA-FE54-10E9B55C29A6}"/>
                </a:ext>
              </a:extLst>
            </p:cNvPr>
            <p:cNvSpPr txBox="1"/>
            <p:nvPr/>
          </p:nvSpPr>
          <p:spPr>
            <a:xfrm>
              <a:off x="7418403" y="5436310"/>
              <a:ext cx="2016000" cy="69249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buClr>
                  <a:schemeClr val="tx1"/>
                </a:buClr>
                <a:buSzTx/>
                <a:tabLst/>
                <a:defRPr/>
              </a:pPr>
              <a:r>
                <a:rPr kumimoji="0" lang="pt-BR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Não investir recursos suficientes</a:t>
              </a:r>
              <a:r>
                <a:rPr kumimoji="0" lang="pt-BR" sz="15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 na gestão do preço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CAF1007-41DA-CF5A-3004-7A947098B335}"/>
                </a:ext>
              </a:extLst>
            </p:cNvPr>
            <p:cNvSpPr txBox="1"/>
            <p:nvPr/>
          </p:nvSpPr>
          <p:spPr>
            <a:xfrm>
              <a:off x="9731397" y="5436310"/>
              <a:ext cx="2016000" cy="69249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R="0" lvl="0" algn="l" defTabSz="914400" rtl="0" eaLnBrk="1" fontAlgn="base" latinLnBrk="0" hangingPunct="1">
                <a:lnSpc>
                  <a:spcPct val="100000"/>
                </a:lnSpc>
                <a:buClr>
                  <a:schemeClr val="tx1"/>
                </a:buClr>
                <a:buSzTx/>
                <a:tabLst/>
                <a:defRPr/>
              </a:pPr>
              <a:r>
                <a:rPr kumimoji="0" lang="pt-BR" sz="15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Não ter processos organizados </a:t>
              </a:r>
              <a:r>
                <a:rPr kumimoji="0" lang="pt-BR" sz="15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rPr>
                <a:t>de revisão de preços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339DB9F-69AF-54C3-AB24-439E82E134E0}"/>
              </a:ext>
            </a:extLst>
          </p:cNvPr>
          <p:cNvGrpSpPr/>
          <p:nvPr/>
        </p:nvGrpSpPr>
        <p:grpSpPr>
          <a:xfrm>
            <a:off x="479423" y="1084438"/>
            <a:ext cx="10048666" cy="677108"/>
            <a:chOff x="479425" y="1937575"/>
            <a:chExt cx="10048666" cy="67710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674556A-E65A-ED41-553D-ED300EA33A2D}"/>
                </a:ext>
              </a:extLst>
            </p:cNvPr>
            <p:cNvSpPr txBox="1"/>
            <p:nvPr/>
          </p:nvSpPr>
          <p:spPr>
            <a:xfrm>
              <a:off x="479425" y="1937575"/>
              <a:ext cx="740587" cy="67710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r>
                <a:rPr lang="en-ID" sz="4400" i="0" dirty="0">
                  <a:solidFill>
                    <a:schemeClr val="accent2"/>
                  </a:solidFill>
                  <a:effectLst/>
                  <a:latin typeface="Georgia" panose="02040502050405020303" pitchFamily="18" charset="0"/>
                </a:rPr>
                <a:t>01.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3A3400E-33B3-9920-E6BF-1279937BFF3C}"/>
                </a:ext>
              </a:extLst>
            </p:cNvPr>
            <p:cNvSpPr txBox="1"/>
            <p:nvPr/>
          </p:nvSpPr>
          <p:spPr>
            <a:xfrm>
              <a:off x="2792418" y="1937575"/>
              <a:ext cx="814325" cy="67710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r>
                <a:rPr lang="en-ID" sz="4400" i="0" dirty="0">
                  <a:solidFill>
                    <a:schemeClr val="accent2"/>
                  </a:solidFill>
                  <a:effectLst/>
                  <a:latin typeface="Georgia" panose="02040502050405020303" pitchFamily="18" charset="0"/>
                </a:rPr>
                <a:t>02.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0B0F1C-CA22-B62A-F4C7-FE98F142B794}"/>
                </a:ext>
              </a:extLst>
            </p:cNvPr>
            <p:cNvSpPr txBox="1"/>
            <p:nvPr/>
          </p:nvSpPr>
          <p:spPr>
            <a:xfrm>
              <a:off x="5105411" y="1937575"/>
              <a:ext cx="809517" cy="67710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r>
                <a:rPr lang="en-ID" sz="4400" i="0" dirty="0">
                  <a:solidFill>
                    <a:schemeClr val="accent2"/>
                  </a:solidFill>
                  <a:effectLst/>
                  <a:latin typeface="Georgia" panose="02040502050405020303" pitchFamily="18" charset="0"/>
                </a:rPr>
                <a:t>03.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62EF8C6-BF17-D411-C754-3F89E0780E1A}"/>
                </a:ext>
              </a:extLst>
            </p:cNvPr>
            <p:cNvSpPr txBox="1"/>
            <p:nvPr/>
          </p:nvSpPr>
          <p:spPr>
            <a:xfrm>
              <a:off x="7418404" y="1937575"/>
              <a:ext cx="817531" cy="67710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r>
                <a:rPr lang="en-ID" sz="4400" i="0" dirty="0">
                  <a:solidFill>
                    <a:schemeClr val="accent2"/>
                  </a:solidFill>
                  <a:effectLst/>
                  <a:latin typeface="Georgia" panose="02040502050405020303" pitchFamily="18" charset="0"/>
                </a:rPr>
                <a:t>04.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87DA48-41A7-323E-4785-439386333E7D}"/>
                </a:ext>
              </a:extLst>
            </p:cNvPr>
            <p:cNvSpPr txBox="1"/>
            <p:nvPr/>
          </p:nvSpPr>
          <p:spPr>
            <a:xfrm>
              <a:off x="9731398" y="1937575"/>
              <a:ext cx="796693" cy="67710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r>
                <a:rPr lang="en-ID" sz="4400" i="0" dirty="0">
                  <a:solidFill>
                    <a:schemeClr val="accent2"/>
                  </a:solidFill>
                  <a:effectLst/>
                  <a:latin typeface="Georgia" panose="02040502050405020303" pitchFamily="18" charset="0"/>
                </a:rPr>
                <a:t>05.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BD6FCD3-1BB1-8599-7BC2-423B8EF8FCE9}"/>
              </a:ext>
            </a:extLst>
          </p:cNvPr>
          <p:cNvGrpSpPr/>
          <p:nvPr/>
        </p:nvGrpSpPr>
        <p:grpSpPr>
          <a:xfrm>
            <a:off x="479425" y="3615171"/>
            <a:ext cx="9992560" cy="677108"/>
            <a:chOff x="479425" y="4599427"/>
            <a:chExt cx="9992560" cy="67710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C5431B-AFE3-2B7F-D067-F53D8FE2F11D}"/>
                </a:ext>
              </a:extLst>
            </p:cNvPr>
            <p:cNvSpPr txBox="1"/>
            <p:nvPr/>
          </p:nvSpPr>
          <p:spPr>
            <a:xfrm>
              <a:off x="479425" y="4599427"/>
              <a:ext cx="817531" cy="67710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r>
                <a:rPr lang="en-ID" sz="4400" i="0" dirty="0">
                  <a:solidFill>
                    <a:schemeClr val="accent2"/>
                  </a:solidFill>
                  <a:effectLst/>
                  <a:latin typeface="Georgia" panose="02040502050405020303" pitchFamily="18" charset="0"/>
                </a:rPr>
                <a:t>06.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C0BDB0B-C2A5-E757-D78D-D664FF405CC2}"/>
                </a:ext>
              </a:extLst>
            </p:cNvPr>
            <p:cNvSpPr txBox="1"/>
            <p:nvPr/>
          </p:nvSpPr>
          <p:spPr>
            <a:xfrm>
              <a:off x="2792418" y="4599427"/>
              <a:ext cx="782265" cy="67710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r>
                <a:rPr lang="en-ID" sz="4400" i="0" dirty="0">
                  <a:solidFill>
                    <a:schemeClr val="accent2"/>
                  </a:solidFill>
                  <a:effectLst/>
                  <a:latin typeface="Georgia" panose="02040502050405020303" pitchFamily="18" charset="0"/>
                </a:rPr>
                <a:t>07.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AD59FC-10ED-9289-7670-04F4E491762A}"/>
                </a:ext>
              </a:extLst>
            </p:cNvPr>
            <p:cNvSpPr txBox="1"/>
            <p:nvPr/>
          </p:nvSpPr>
          <p:spPr>
            <a:xfrm>
              <a:off x="5105411" y="4599427"/>
              <a:ext cx="835165" cy="67710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r>
                <a:rPr lang="en-ID" sz="4400" i="0" dirty="0">
                  <a:solidFill>
                    <a:schemeClr val="accent2"/>
                  </a:solidFill>
                  <a:effectLst/>
                  <a:latin typeface="Georgia" panose="02040502050405020303" pitchFamily="18" charset="0"/>
                </a:rPr>
                <a:t>08.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37B9F2C-D6A9-C2FB-8170-CE708977CD96}"/>
                </a:ext>
              </a:extLst>
            </p:cNvPr>
            <p:cNvSpPr txBox="1"/>
            <p:nvPr/>
          </p:nvSpPr>
          <p:spPr>
            <a:xfrm>
              <a:off x="7418404" y="4599427"/>
              <a:ext cx="817531" cy="67710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r>
                <a:rPr lang="en-ID" sz="4400" i="0" dirty="0">
                  <a:solidFill>
                    <a:schemeClr val="accent2"/>
                  </a:solidFill>
                  <a:effectLst/>
                  <a:latin typeface="Georgia" panose="02040502050405020303" pitchFamily="18" charset="0"/>
                </a:rPr>
                <a:t>09.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1E22A9-0EAC-5CF1-6905-6ED750D7B6D1}"/>
                </a:ext>
              </a:extLst>
            </p:cNvPr>
            <p:cNvSpPr txBox="1"/>
            <p:nvPr/>
          </p:nvSpPr>
          <p:spPr>
            <a:xfrm>
              <a:off x="9731398" y="4599427"/>
              <a:ext cx="740587" cy="67710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r>
                <a:rPr lang="en-ID" sz="4400" i="0" dirty="0">
                  <a:solidFill>
                    <a:schemeClr val="accent2"/>
                  </a:solidFill>
                  <a:effectLst/>
                  <a:latin typeface="Georgia" panose="02040502050405020303" pitchFamily="18" charset="0"/>
                </a:rPr>
                <a:t>10.</a:t>
              </a:r>
            </a:p>
          </p:txBody>
        </p:sp>
      </p:grpSp>
      <p:sp>
        <p:nvSpPr>
          <p:cNvPr id="2" name="Retângulo 19">
            <a:extLst>
              <a:ext uri="{FF2B5EF4-FFF2-40B4-BE49-F238E27FC236}">
                <a16:creationId xmlns:a16="http://schemas.microsoft.com/office/drawing/2014/main" id="{91BAEC49-6369-CFE7-5936-2C79E41C2046}"/>
              </a:ext>
            </a:extLst>
          </p:cNvPr>
          <p:cNvSpPr/>
          <p:nvPr/>
        </p:nvSpPr>
        <p:spPr>
          <a:xfrm>
            <a:off x="0" y="5777010"/>
            <a:ext cx="12192000" cy="653038"/>
          </a:xfrm>
          <a:prstGeom prst="rect">
            <a:avLst/>
          </a:prstGeom>
          <a:solidFill>
            <a:schemeClr val="accent2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 nossa experiência, um trabalho dedicado de </a:t>
            </a:r>
            <a:r>
              <a:rPr kumimoji="0" lang="pt-BR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pricing</a:t>
            </a:r>
            <a:r>
              <a:rPr kumimoji="0" lang="pt-BR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tem impacto na margem da ordem de 2-7% da receita</a:t>
            </a:r>
          </a:p>
        </p:txBody>
      </p:sp>
      <p:grpSp>
        <p:nvGrpSpPr>
          <p:cNvPr id="3" name="Group 88">
            <a:extLst>
              <a:ext uri="{FF2B5EF4-FFF2-40B4-BE49-F238E27FC236}">
                <a16:creationId xmlns:a16="http://schemas.microsoft.com/office/drawing/2014/main" id="{5F206C0E-89B8-2055-23F1-A3F729E8A3F0}"/>
              </a:ext>
            </a:extLst>
          </p:cNvPr>
          <p:cNvGrpSpPr/>
          <p:nvPr/>
        </p:nvGrpSpPr>
        <p:grpSpPr>
          <a:xfrm>
            <a:off x="10741063" y="585596"/>
            <a:ext cx="1286058" cy="212366"/>
            <a:chOff x="7634105" y="285750"/>
            <a:chExt cx="1286058" cy="212366"/>
          </a:xfrm>
        </p:grpSpPr>
        <p:sp>
          <p:nvSpPr>
            <p:cNvPr id="7" name="StickerRectangle">
              <a:extLst>
                <a:ext uri="{FF2B5EF4-FFF2-40B4-BE49-F238E27FC236}">
                  <a16:creationId xmlns:a16="http://schemas.microsoft.com/office/drawing/2014/main" id="{6E7F989D-A811-6826-B231-EA7571ECD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4105" y="285750"/>
              <a:ext cx="1286058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marL="0" marR="0" lvl="0" indent="0" algn="r" defTabSz="89535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E66"/>
                </a:buClr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NÃO EXAUSTIVO</a:t>
              </a:r>
            </a:p>
          </p:txBody>
        </p:sp>
        <p:cxnSp>
          <p:nvCxnSpPr>
            <p:cNvPr id="8" name="AutoShape 31">
              <a:extLst>
                <a:ext uri="{FF2B5EF4-FFF2-40B4-BE49-F238E27FC236}">
                  <a16:creationId xmlns:a16="http://schemas.microsoft.com/office/drawing/2014/main" id="{8C58CF25-6211-05E8-74BF-C1566D6643B2}"/>
                </a:ext>
              </a:extLst>
            </p:cNvPr>
            <p:cNvCxnSpPr>
              <a:cxnSpLocks noChangeShapeType="1"/>
              <a:stCxn id="7" idx="2"/>
              <a:endCxn id="7" idx="4"/>
            </p:cNvCxnSpPr>
            <p:nvPr/>
          </p:nvCxnSpPr>
          <p:spPr bwMode="auto">
            <a:xfrm>
              <a:off x="7634105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32">
              <a:extLst>
                <a:ext uri="{FF2B5EF4-FFF2-40B4-BE49-F238E27FC236}">
                  <a16:creationId xmlns:a16="http://schemas.microsoft.com/office/drawing/2014/main" id="{EA7DFA8F-B429-1A11-F5EA-63DEDDD4E647}"/>
                </a:ext>
              </a:extLst>
            </p:cNvPr>
            <p:cNvCxnSpPr>
              <a:cxnSpLocks noChangeShapeType="1"/>
              <a:stCxn id="7" idx="4"/>
              <a:endCxn id="7" idx="6"/>
            </p:cNvCxnSpPr>
            <p:nvPr/>
          </p:nvCxnSpPr>
          <p:spPr bwMode="auto">
            <a:xfrm>
              <a:off x="7634105" y="498116"/>
              <a:ext cx="1286058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D030AF5-44CB-4746-0244-D281E61CEA51}"/>
              </a:ext>
            </a:extLst>
          </p:cNvPr>
          <p:cNvSpPr/>
          <p:nvPr/>
        </p:nvSpPr>
        <p:spPr>
          <a:xfrm>
            <a:off x="12258030" y="0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266610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3B56177-346F-FB44-80A2-02B5AEAE49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71089556"/>
              </p:ext>
            </p:extLst>
          </p:nvPr>
        </p:nvGraphicFramePr>
        <p:xfrm>
          <a:off x="2668192" y="85844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3B56177-346F-FB44-80A2-02B5AEAE49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68192" y="85844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9F2EBF85-1C20-284D-BDDE-1A2D6D1524F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667001" y="857251"/>
            <a:ext cx="119063" cy="119063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400000"/>
          </a:ln>
          <a:effectLst/>
        </p:spPr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8DBD0-AE9E-41A7-91AB-D46EA3DB46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fld id="{562DD639-DDC9-4FFA-80B9-F82DF9179033}" type="datetime'Agenda'">
              <a:rPr lang="pt-BR" noProof="0" smtClean="0"/>
              <a:pPr/>
              <a:t>Agenda</a:t>
            </a:fld>
            <a:endParaRPr lang="pt-BR" noProof="0" dirty="0"/>
          </a:p>
        </p:txBody>
      </p:sp>
      <p:sp>
        <p:nvSpPr>
          <p:cNvPr id="45" name="Espaço Reservado para Texto 2">
            <a:hlinkClick r:id="rId9" action="ppaction://hlinksldjump"/>
            <a:extLst>
              <a:ext uri="{FF2B5EF4-FFF2-40B4-BE49-F238E27FC236}">
                <a16:creationId xmlns:a16="http://schemas.microsoft.com/office/drawing/2014/main" id="{87E7C23A-2A69-F30F-4958-5EC565C4F1F3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3062288" y="2573338"/>
            <a:ext cx="9129713" cy="1546225"/>
          </a:xfrm>
          <a:prstGeom prst="rect">
            <a:avLst/>
          </a:prstGeom>
          <a:noFill/>
          <a:ln w="63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</a14:hiddenLine>
            </a:ext>
          </a:extLst>
        </p:spPr>
        <p:txBody>
          <a:bodyPr vert="horz" wrap="none" lIns="101600" tIns="620713" rIns="0" bIns="620713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20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Apresentação da Mirow &amp; Co.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D4513769-D3AD-C385-1D15-55677B777E3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3062288" y="4119563"/>
            <a:ext cx="9129713" cy="1546225"/>
          </a:xfrm>
          <a:prstGeom prst="rect">
            <a:avLst/>
          </a:prstGeom>
          <a:solidFill>
            <a:schemeClr val="accent2"/>
          </a:solidFill>
          <a:ln w="6350">
            <a:noFill/>
          </a:ln>
          <a:extLst>
            <a:ext uri="{91240B29-F687-4f45-9708-019B960494DF}">
              <a14:hiddenLine xmlns:a14="http://schemas.microsoft.com/office/drawing/2010/main" xmlns="" w="6350">
                <a:solidFill>
                  <a:schemeClr val="tx1"/>
                </a:solidFill>
              </a14:hiddenLine>
            </a:ext>
          </a:extLst>
        </p:spPr>
        <p:txBody>
          <a:bodyPr vert="horz" wrap="none" lIns="101600" tIns="620713" rIns="0" bIns="620713" numCol="1" spcCol="0" rtlCol="0" anchor="ctr" anchorCtr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7370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4976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•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3852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–"/>
              <a:defRPr lang="pt-BR" sz="14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7961" indent="-285750" algn="l" defTabSz="914400" rtl="0" eaLnBrk="1" latinLnBrk="0" hangingPunct="1">
              <a:spcBef>
                <a:spcPct val="20000"/>
              </a:spcBef>
              <a:buClrTx/>
              <a:buFont typeface="Arial" pitchFamily="34" charset="0"/>
              <a:buChar char="»"/>
              <a:defRPr lang="pt-BR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t-BR" altLang="en-US" sz="2000" b="1">
                <a:solidFill>
                  <a:schemeClr val="bg1"/>
                </a:solidFill>
                <a:effectLst/>
              </a:rPr>
              <a:t>Nossa experiência </a:t>
            </a:r>
            <a:r>
              <a:rPr lang="pt-BR" altLang="en-US" sz="2000" b="1" dirty="0">
                <a:solidFill>
                  <a:schemeClr val="bg1"/>
                </a:solidFill>
                <a:effectLst/>
              </a:rPr>
              <a:t>em </a:t>
            </a:r>
            <a:r>
              <a:rPr lang="pt-BR" altLang="en-US" sz="2000" b="1" dirty="0" err="1">
                <a:solidFill>
                  <a:schemeClr val="bg1"/>
                </a:solidFill>
                <a:effectLst/>
              </a:rPr>
              <a:t>pricing</a:t>
            </a:r>
            <a:endParaRPr kumimoji="0" lang="pt-BR" sz="2000" b="1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06F4D44-4403-34FB-E2E0-62B5B12608C3}"/>
              </a:ext>
            </a:extLst>
          </p:cNvPr>
          <p:cNvSpPr/>
          <p:nvPr/>
        </p:nvSpPr>
        <p:spPr>
          <a:xfrm>
            <a:off x="12258030" y="0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356959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6C5B34D5-249E-4E5E-8E03-55E8B5FF41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14847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395" imgH="394" progId="TCLayout.ActiveDocument.1">
                  <p:embed/>
                </p:oleObj>
              </mc:Choice>
              <mc:Fallback>
                <p:oleObj name="think-cell Slide" r:id="rId21" imgW="395" imgH="394" progId="TCLayout.ActiveDocument.1">
                  <p:embed/>
                  <p:pic>
                    <p:nvPicPr>
                      <p:cNvPr id="5" name="Objeto 4" hidden="1">
                        <a:extLst>
                          <a:ext uri="{FF2B5EF4-FFF2-40B4-BE49-F238E27FC236}">
                            <a16:creationId xmlns:a16="http://schemas.microsoft.com/office/drawing/2014/main" id="{6C5B34D5-249E-4E5E-8E03-55E8B5FF4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>
            <a:extLst>
              <a:ext uri="{FF2B5EF4-FFF2-40B4-BE49-F238E27FC236}">
                <a16:creationId xmlns:a16="http://schemas.microsoft.com/office/drawing/2014/main" id="{44D400E4-D658-4E5E-AE1F-345F0A389CB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400000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7C17D2-BDD7-4057-8D56-D7B8B8E53B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br>
              <a:rPr lang="pt-BR"/>
            </a:br>
            <a:r>
              <a:rPr lang="pt-BR"/>
              <a:t>Fonte: Mirow &amp; Co.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960F48B-00AD-4DB7-963A-606859CF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/>
              <a:t>Temos ampla experiência em </a:t>
            </a:r>
            <a:r>
              <a:rPr lang="pt-BR" i="1" err="1"/>
              <a:t>pricing</a:t>
            </a:r>
            <a:r>
              <a:rPr lang="pt-BR"/>
              <a:t>, em diversas empresas B2B e B2C</a:t>
            </a:r>
          </a:p>
        </p:txBody>
      </p:sp>
      <p:sp>
        <p:nvSpPr>
          <p:cNvPr id="26" name="Retângulo 94">
            <a:extLst>
              <a:ext uri="{FF2B5EF4-FFF2-40B4-BE49-F238E27FC236}">
                <a16:creationId xmlns:a16="http://schemas.microsoft.com/office/drawing/2014/main" id="{590769C8-E4A3-4436-9FAA-20CDBBC5FA91}"/>
              </a:ext>
            </a:extLst>
          </p:cNvPr>
          <p:cNvSpPr/>
          <p:nvPr/>
        </p:nvSpPr>
        <p:spPr>
          <a:xfrm>
            <a:off x="5842240" y="981078"/>
            <a:ext cx="6349760" cy="54233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500" b="1" i="0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tângulo 1">
            <a:extLst>
              <a:ext uri="{FF2B5EF4-FFF2-40B4-BE49-F238E27FC236}">
                <a16:creationId xmlns:a16="http://schemas.microsoft.com/office/drawing/2014/main" id="{9131E290-A6B6-40F9-AC71-9008ED28467B}"/>
              </a:ext>
            </a:extLst>
          </p:cNvPr>
          <p:cNvSpPr/>
          <p:nvPr/>
        </p:nvSpPr>
        <p:spPr>
          <a:xfrm>
            <a:off x="1" y="981078"/>
            <a:ext cx="5842240" cy="54233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500" b="0" i="0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Oval 36">
            <a:extLst>
              <a:ext uri="{FF2B5EF4-FFF2-40B4-BE49-F238E27FC236}">
                <a16:creationId xmlns:a16="http://schemas.microsoft.com/office/drawing/2014/main" id="{37F80CCB-CB01-4B81-A002-973B94F047C6}"/>
              </a:ext>
            </a:extLst>
          </p:cNvPr>
          <p:cNvSpPr/>
          <p:nvPr/>
        </p:nvSpPr>
        <p:spPr>
          <a:xfrm>
            <a:off x="5580804" y="2506722"/>
            <a:ext cx="490232" cy="561019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Oval 38">
            <a:extLst>
              <a:ext uri="{FF2B5EF4-FFF2-40B4-BE49-F238E27FC236}">
                <a16:creationId xmlns:a16="http://schemas.microsoft.com/office/drawing/2014/main" id="{84C6B6AB-0BE2-46F0-B756-141B32110216}"/>
              </a:ext>
            </a:extLst>
          </p:cNvPr>
          <p:cNvSpPr/>
          <p:nvPr/>
        </p:nvSpPr>
        <p:spPr>
          <a:xfrm>
            <a:off x="5602922" y="4525235"/>
            <a:ext cx="490232" cy="561019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1" i="0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56986E01-7E58-47D5-8827-2B98D52B1F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7941" y="1438118"/>
            <a:ext cx="4872850" cy="28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36000" anchor="b">
            <a:sp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anose="020B0604020202020204" pitchFamily="34" charset="0"/>
              <a:buChar char="▪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anose="020B0604020202020204" pitchFamily="34" charset="0"/>
              <a:buChar char="▫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12788" marR="0" lvl="0" indent="0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E87"/>
              </a:buClr>
              <a:buSzTx/>
              <a:buFontTx/>
              <a:buNone/>
              <a:tabLst/>
              <a:defRPr/>
            </a:pPr>
            <a:r>
              <a:rPr kumimoji="0" lang="pt-BR" altLang="pt-BR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Empresas servidas em projetos de </a:t>
            </a:r>
            <a:r>
              <a:rPr kumimoji="0" lang="pt-BR" altLang="pt-BR" b="1" i="1" u="none" strike="noStrike" kern="1200" cap="none" spc="0" normalizeH="0" baseline="0" noProof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pricing</a:t>
            </a:r>
            <a:endParaRPr kumimoji="0" lang="pt-BR" altLang="pt-BR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30" name="Conector reto 5">
            <a:extLst>
              <a:ext uri="{FF2B5EF4-FFF2-40B4-BE49-F238E27FC236}">
                <a16:creationId xmlns:a16="http://schemas.microsoft.com/office/drawing/2014/main" id="{DC271608-28C3-4B40-9AEC-F0177FA1C5F3}"/>
              </a:ext>
            </a:extLst>
          </p:cNvPr>
          <p:cNvCxnSpPr>
            <a:cxnSpLocks/>
          </p:cNvCxnSpPr>
          <p:nvPr/>
        </p:nvCxnSpPr>
        <p:spPr>
          <a:xfrm>
            <a:off x="1131842" y="1733355"/>
            <a:ext cx="41584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5">
            <a:extLst>
              <a:ext uri="{FF2B5EF4-FFF2-40B4-BE49-F238E27FC236}">
                <a16:creationId xmlns:a16="http://schemas.microsoft.com/office/drawing/2014/main" id="{F860EC99-17C4-4998-BEBB-D98085168B69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6278155" y="1438118"/>
            <a:ext cx="5504121" cy="28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36000" anchor="b">
            <a:spAutoFit/>
          </a:bodyPr>
          <a:lstStyle/>
          <a:p>
            <a:pPr marL="712788" marR="0" lvl="0" indent="0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600" b="1" i="0" u="none" strike="noStrike" kern="1200" cap="none" spc="0" normalizeH="0" baseline="0" noProof="0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Exemplos de escopos de projetos de </a:t>
            </a:r>
            <a:r>
              <a:rPr kumimoji="0" lang="pt-BR" altLang="pt-BR" sz="1600" b="1" i="1" u="none" strike="noStrike" kern="1200" cap="none" spc="0" normalizeH="0" baseline="0" noProof="0" err="1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pricing</a:t>
            </a:r>
            <a:endParaRPr kumimoji="0" lang="pt-BR" altLang="pt-BR" sz="1600" b="1" i="0" u="none" strike="noStrike" kern="1200" cap="none" spc="0" normalizeH="0" baseline="0" noProof="0">
              <a:ln>
                <a:noFill/>
              </a:ln>
              <a:solidFill>
                <a:srgbClr val="020E66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cxnSp>
        <p:nvCxnSpPr>
          <p:cNvPr id="31" name="Conector reto 98">
            <a:extLst>
              <a:ext uri="{FF2B5EF4-FFF2-40B4-BE49-F238E27FC236}">
                <a16:creationId xmlns:a16="http://schemas.microsoft.com/office/drawing/2014/main" id="{48327B47-E5E1-4FD1-96CB-B591C43F7AF4}"/>
              </a:ext>
            </a:extLst>
          </p:cNvPr>
          <p:cNvCxnSpPr>
            <a:cxnSpLocks/>
          </p:cNvCxnSpPr>
          <p:nvPr/>
        </p:nvCxnSpPr>
        <p:spPr>
          <a:xfrm>
            <a:off x="6975566" y="1733355"/>
            <a:ext cx="48068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52">
            <a:extLst>
              <a:ext uri="{FF2B5EF4-FFF2-40B4-BE49-F238E27FC236}">
                <a16:creationId xmlns:a16="http://schemas.microsoft.com/office/drawing/2014/main" id="{D6FB7ABE-4EF6-4430-84D6-2916158E2D5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349760" y="1898413"/>
            <a:ext cx="5432517" cy="427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marL="193471" marR="0" lvl="1" indent="-191886" algn="l" defTabSz="89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charset="0"/>
              <a:buChar char="▪"/>
              <a:tabLst/>
              <a:defRPr/>
            </a:pP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Diagnóstico </a:t>
            </a:r>
            <a:r>
              <a:rPr kumimoji="0" lang="pt-BR" sz="160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 </a:t>
            </a:r>
            <a:r>
              <a:rPr kumimoji="0" lang="pt-BR" sz="1600" i="1" u="none" strike="noStrike" kern="1200" cap="none" spc="0" normalizeH="0" baseline="0" noProof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pricing</a:t>
            </a:r>
            <a:r>
              <a:rPr kumimoji="0" lang="pt-BR" sz="1600" i="1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 identificação de </a:t>
            </a: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oportunidades de ganho</a:t>
            </a:r>
          </a:p>
          <a:p>
            <a:pPr marL="193471" marR="0" lvl="1" indent="-191886" algn="l" defTabSz="89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charset="0"/>
              <a:buChar char="▪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Revisão de </a:t>
            </a: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estratégia e políticas</a:t>
            </a: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de </a:t>
            </a:r>
            <a:r>
              <a:rPr kumimoji="0" lang="pt-BR" sz="1600" b="0" i="1" u="none" strike="noStrike" kern="1200" cap="none" spc="0" normalizeH="0" baseline="0" noProof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pricing</a:t>
            </a: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193471" marR="0" lvl="1" indent="-191886" algn="l" defTabSz="89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charset="0"/>
              <a:buChar char="▪"/>
              <a:tabLst/>
              <a:defRPr/>
            </a:pPr>
            <a:r>
              <a:rPr kumimoji="0" lang="pt-BR" sz="1600" b="1" i="1" u="none" strike="noStrike" kern="1200" cap="none" spc="0" normalizeH="0" baseline="0" noProof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Pricing</a:t>
            </a:r>
            <a:r>
              <a:rPr kumimoji="0" lang="pt-BR" sz="1600" b="1" i="1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app </a:t>
            </a: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para força de vendas</a:t>
            </a:r>
            <a:endParaRPr kumimoji="0" lang="pt-BR" sz="1600" b="0" i="1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193471" marR="0" lvl="1" indent="-191886" algn="l" defTabSz="89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charset="0"/>
              <a:buChar char="▪"/>
              <a:tabLst/>
              <a:defRPr/>
            </a:pP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Segmentação inovadora</a:t>
            </a: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de clientes e implicações para o </a:t>
            </a:r>
            <a:r>
              <a:rPr kumimoji="0" lang="pt-BR" sz="1600" b="0" i="1" u="none" strike="noStrike" kern="1200" cap="none" spc="0" normalizeH="0" baseline="0" noProof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pricing</a:t>
            </a: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193471" marR="0" lvl="1" indent="-191886" algn="l" defTabSz="89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charset="0"/>
              <a:buChar char="▪"/>
              <a:tabLst/>
              <a:defRPr/>
            </a:pP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Otimização</a:t>
            </a: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do </a:t>
            </a:r>
            <a:r>
              <a:rPr kumimoji="0" lang="pt-BR" sz="1600" b="0" i="1" u="none" strike="noStrike" kern="1200" cap="none" spc="0" normalizeH="0" baseline="0" noProof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pricing</a:t>
            </a:r>
            <a:r>
              <a:rPr kumimoji="0" lang="pt-BR" sz="1600" b="0" i="1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</a:t>
            </a: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160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itens opcionais</a:t>
            </a:r>
          </a:p>
          <a:p>
            <a:pPr marL="193471" marR="0" lvl="1" indent="-191886" algn="l" defTabSz="89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charset="0"/>
              <a:buChar char="▪"/>
              <a:tabLst/>
              <a:defRPr/>
            </a:pP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Otimização do sortimento </a:t>
            </a: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 definição de </a:t>
            </a: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estratégia </a:t>
            </a:r>
            <a:r>
              <a:rPr kumimoji="0" lang="pt-BR" sz="160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 </a:t>
            </a:r>
            <a:r>
              <a:rPr kumimoji="0" lang="pt-BR" sz="1600" i="1" u="none" strike="noStrike" kern="1200" cap="none" spc="0" normalizeH="0" baseline="0" noProof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pricing</a:t>
            </a:r>
            <a:r>
              <a:rPr kumimoji="0" lang="pt-BR" sz="160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por categoria</a:t>
            </a:r>
          </a:p>
          <a:p>
            <a:pPr marL="193471" marR="0" lvl="1" indent="-191886" algn="l" defTabSz="89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charset="0"/>
              <a:buChar char="▪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Desenvolvimento de </a:t>
            </a: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ferramenta de </a:t>
            </a:r>
            <a:r>
              <a:rPr kumimoji="0" lang="pt-BR" sz="1600" b="1" i="1" u="none" strike="noStrike" kern="1200" cap="none" spc="0" normalizeH="0" baseline="0" noProof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pricing</a:t>
            </a: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para</a:t>
            </a:r>
            <a:b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</a:br>
            <a:r>
              <a:rPr kumimoji="0" lang="pt-BR" sz="1600" b="1" i="1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e-commerce</a:t>
            </a: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160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(“motor de preços”)</a:t>
            </a:r>
          </a:p>
          <a:p>
            <a:pPr marL="193471" marR="0" lvl="1" indent="-191886" algn="l" defTabSz="89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charset="0"/>
              <a:buChar char="▪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Estruturação de </a:t>
            </a: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área e processos </a:t>
            </a:r>
            <a:r>
              <a:rPr kumimoji="0" lang="pt-BR" sz="160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de </a:t>
            </a:r>
            <a:r>
              <a:rPr kumimoji="0" lang="pt-BR" sz="1600" i="1" u="none" strike="noStrike" kern="1200" cap="none" spc="0" normalizeH="0" baseline="0" noProof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pricing</a:t>
            </a:r>
            <a:endParaRPr kumimoji="0" lang="pt-BR" sz="1600" i="0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193471" marR="0" lvl="1" indent="-191886" algn="l" defTabSz="89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charset="0"/>
              <a:buChar char="▪"/>
              <a:tabLst/>
              <a:defRPr/>
            </a:pP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Estruturação</a:t>
            </a: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de </a:t>
            </a:r>
            <a:r>
              <a:rPr kumimoji="0" lang="pt-BR" sz="1600" b="0" i="1" u="none" strike="noStrike" kern="1200" cap="none" spc="0" normalizeH="0" baseline="0" noProof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pricing</a:t>
            </a: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para </a:t>
            </a: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leilões eletrônicos</a:t>
            </a:r>
          </a:p>
          <a:p>
            <a:pPr marL="193471" marR="0" lvl="1" indent="-191886" algn="l" defTabSz="89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25000"/>
              <a:buFont typeface="Arial" charset="0"/>
              <a:buChar char="▪"/>
              <a:tabLst/>
              <a:defRPr/>
            </a:pP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Treinamento</a:t>
            </a: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 </a:t>
            </a:r>
            <a:r>
              <a:rPr kumimoji="0" lang="pt-BR" sz="16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da equipe comercial </a:t>
            </a: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em metodologias e ferramentas de </a:t>
            </a:r>
            <a:r>
              <a:rPr kumimoji="0" lang="pt-BR" sz="1600" b="0" i="1" u="none" strike="noStrike" kern="1200" cap="none" spc="0" normalizeH="0" baseline="0" noProof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pricing</a:t>
            </a:r>
            <a:endParaRPr kumimoji="0" lang="pt-BR" sz="1600" b="0" i="1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Rectangle 52">
            <a:extLst>
              <a:ext uri="{FF2B5EF4-FFF2-40B4-BE49-F238E27FC236}">
                <a16:creationId xmlns:a16="http://schemas.microsoft.com/office/drawing/2014/main" id="{92E75A48-B016-4C3A-8D37-3D444AEF9440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399" y="2076376"/>
            <a:ext cx="20439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585" marR="0" lvl="1" algn="l" defTabSz="89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25000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Produtores de painéis</a:t>
            </a:r>
          </a:p>
        </p:txBody>
      </p:sp>
      <p:grpSp>
        <p:nvGrpSpPr>
          <p:cNvPr id="8" name="Group 64">
            <a:extLst>
              <a:ext uri="{FF2B5EF4-FFF2-40B4-BE49-F238E27FC236}">
                <a16:creationId xmlns:a16="http://schemas.microsoft.com/office/drawing/2014/main" id="{DE42F4B4-9945-8434-70B6-38937E268670}"/>
              </a:ext>
            </a:extLst>
          </p:cNvPr>
          <p:cNvGrpSpPr/>
          <p:nvPr/>
        </p:nvGrpSpPr>
        <p:grpSpPr>
          <a:xfrm>
            <a:off x="10677839" y="320026"/>
            <a:ext cx="1286620" cy="212928"/>
            <a:chOff x="7476600" y="285750"/>
            <a:chExt cx="1261000" cy="208689"/>
          </a:xfrm>
        </p:grpSpPr>
        <p:sp>
          <p:nvSpPr>
            <p:cNvPr id="9" name="StickerRectangle">
              <a:extLst>
                <a:ext uri="{FF2B5EF4-FFF2-40B4-BE49-F238E27FC236}">
                  <a16:creationId xmlns:a16="http://schemas.microsoft.com/office/drawing/2014/main" id="{6F91C618-4FDF-4C1E-BAE1-2062536A3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6600" y="285750"/>
              <a:ext cx="1261000" cy="20868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989" tIns="0" rIns="0" bIns="27989">
              <a:spAutoFit/>
            </a:bodyPr>
            <a:lstStyle/>
            <a:p>
              <a:pPr marL="0" marR="0" lvl="0" indent="0" algn="r" defTabSz="9135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E66"/>
                </a:buClr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NÃO EXAUSTIVO</a:t>
              </a:r>
            </a:p>
          </p:txBody>
        </p:sp>
        <p:cxnSp>
          <p:nvCxnSpPr>
            <p:cNvPr id="10" name="AutoShape 31">
              <a:extLst>
                <a:ext uri="{FF2B5EF4-FFF2-40B4-BE49-F238E27FC236}">
                  <a16:creationId xmlns:a16="http://schemas.microsoft.com/office/drawing/2014/main" id="{AABA6860-CE88-677E-90B4-90DEA6C7B805}"/>
                </a:ext>
              </a:extLst>
            </p:cNvPr>
            <p:cNvCxnSpPr>
              <a:cxnSpLocks noChangeShapeType="1"/>
              <a:stCxn id="9" idx="2"/>
              <a:endCxn id="9" idx="4"/>
            </p:cNvCxnSpPr>
            <p:nvPr/>
          </p:nvCxnSpPr>
          <p:spPr bwMode="auto">
            <a:xfrm>
              <a:off x="7476600" y="285750"/>
              <a:ext cx="0" cy="208689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32">
              <a:extLst>
                <a:ext uri="{FF2B5EF4-FFF2-40B4-BE49-F238E27FC236}">
                  <a16:creationId xmlns:a16="http://schemas.microsoft.com/office/drawing/2014/main" id="{ECA28CC1-3C42-024E-95F5-417B70358FCE}"/>
                </a:ext>
              </a:extLst>
            </p:cNvPr>
            <p:cNvCxnSpPr>
              <a:cxnSpLocks noChangeShapeType="1"/>
              <a:stCxn id="9" idx="4"/>
              <a:endCxn id="9" idx="6"/>
            </p:cNvCxnSpPr>
            <p:nvPr/>
          </p:nvCxnSpPr>
          <p:spPr bwMode="auto">
            <a:xfrm>
              <a:off x="7476600" y="494439"/>
              <a:ext cx="126100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3E15877F-2317-2282-09A7-BBBA4A62A6BF}"/>
              </a:ext>
            </a:extLst>
          </p:cNvPr>
          <p:cNvSpPr/>
          <p:nvPr/>
        </p:nvSpPr>
        <p:spPr>
          <a:xfrm>
            <a:off x="374196" y="1239340"/>
            <a:ext cx="643370" cy="643370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chemeClr val="bg1"/>
              </a:solidFill>
            </a:endParaRPr>
          </a:p>
        </p:txBody>
      </p:sp>
      <p:pic>
        <p:nvPicPr>
          <p:cNvPr id="245769" name="Picture 9" descr="Industry Icon 3210044">
            <a:extLst>
              <a:ext uri="{FF2B5EF4-FFF2-40B4-BE49-F238E27FC236}">
                <a16:creationId xmlns:a16="http://schemas.microsoft.com/office/drawing/2014/main" id="{2962CE8C-87AB-4EB1-AC20-4D506A9F6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941" y="1127993"/>
            <a:ext cx="653335" cy="65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Elipse 20">
            <a:extLst>
              <a:ext uri="{FF2B5EF4-FFF2-40B4-BE49-F238E27FC236}">
                <a16:creationId xmlns:a16="http://schemas.microsoft.com/office/drawing/2014/main" id="{F8ED78EA-E066-896F-32EA-EAB8F94B9BAA}"/>
              </a:ext>
            </a:extLst>
          </p:cNvPr>
          <p:cNvSpPr/>
          <p:nvPr/>
        </p:nvSpPr>
        <p:spPr>
          <a:xfrm>
            <a:off x="6108146" y="1239340"/>
            <a:ext cx="643370" cy="643370"/>
          </a:xfrm>
          <a:prstGeom prst="ellipse">
            <a:avLst/>
          </a:prstGeom>
          <a:solidFill>
            <a:srgbClr val="D5D5D5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chemeClr val="bg1"/>
              </a:solidFill>
            </a:endParaRPr>
          </a:p>
        </p:txBody>
      </p:sp>
      <p:pic>
        <p:nvPicPr>
          <p:cNvPr id="1026" name="Picture 2" descr="Pricing - Free business icons">
            <a:extLst>
              <a:ext uri="{FF2B5EF4-FFF2-40B4-BE49-F238E27FC236}">
                <a16:creationId xmlns:a16="http://schemas.microsoft.com/office/drawing/2014/main" id="{3AFF24E9-7613-8B9F-2728-1C0F84E1D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25904" y="1206435"/>
            <a:ext cx="574893" cy="57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52">
            <a:extLst>
              <a:ext uri="{FF2B5EF4-FFF2-40B4-BE49-F238E27FC236}">
                <a16:creationId xmlns:a16="http://schemas.microsoft.com/office/drawing/2014/main" id="{610CF7E7-43F8-C140-DB92-AA186CAD660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399" y="2503186"/>
            <a:ext cx="20439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585" marR="0" lvl="1" algn="l" defTabSz="89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25000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Material de construção</a:t>
            </a:r>
          </a:p>
        </p:txBody>
      </p:sp>
      <p:sp>
        <p:nvSpPr>
          <p:cNvPr id="24" name="Rectangle 52">
            <a:extLst>
              <a:ext uri="{FF2B5EF4-FFF2-40B4-BE49-F238E27FC236}">
                <a16:creationId xmlns:a16="http://schemas.microsoft.com/office/drawing/2014/main" id="{C3B89CCC-89D2-C9DA-281F-38AC5D6CF9A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14399" y="3176218"/>
            <a:ext cx="20439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585" marR="0" lvl="1" algn="l" defTabSz="89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25000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Cimento</a:t>
            </a:r>
          </a:p>
        </p:txBody>
      </p:sp>
      <p:sp>
        <p:nvSpPr>
          <p:cNvPr id="25" name="Rectangle 52">
            <a:extLst>
              <a:ext uri="{FF2B5EF4-FFF2-40B4-BE49-F238E27FC236}">
                <a16:creationId xmlns:a16="http://schemas.microsoft.com/office/drawing/2014/main" id="{0209F1B3-0804-F5FA-0CF1-630E5C04A85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399" y="3603028"/>
            <a:ext cx="20439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585" marR="0" lvl="1" algn="l" defTabSz="89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25000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Distribuidora de combustíveis</a:t>
            </a:r>
          </a:p>
        </p:txBody>
      </p:sp>
      <p:sp>
        <p:nvSpPr>
          <p:cNvPr id="36" name="Rectangle 52">
            <a:extLst>
              <a:ext uri="{FF2B5EF4-FFF2-40B4-BE49-F238E27FC236}">
                <a16:creationId xmlns:a16="http://schemas.microsoft.com/office/drawing/2014/main" id="{401A0D75-A556-33F4-9323-C406A407C9DB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14399" y="4276060"/>
            <a:ext cx="20439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585" marR="0" lvl="1" algn="l" defTabSz="89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25000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Lojas de conveniência</a:t>
            </a:r>
          </a:p>
        </p:txBody>
      </p:sp>
      <p:sp>
        <p:nvSpPr>
          <p:cNvPr id="37" name="Rectangle 52">
            <a:extLst>
              <a:ext uri="{FF2B5EF4-FFF2-40B4-BE49-F238E27FC236}">
                <a16:creationId xmlns:a16="http://schemas.microsoft.com/office/drawing/2014/main" id="{7E3DD897-4DE8-0DE4-2995-953807F52A46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14399" y="4825981"/>
            <a:ext cx="20439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585" marR="0" lvl="1" algn="l" defTabSz="89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25000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Redes de franquias</a:t>
            </a:r>
          </a:p>
        </p:txBody>
      </p:sp>
      <p:sp>
        <p:nvSpPr>
          <p:cNvPr id="38" name="Rectangle 52">
            <a:extLst>
              <a:ext uri="{FF2B5EF4-FFF2-40B4-BE49-F238E27FC236}">
                <a16:creationId xmlns:a16="http://schemas.microsoft.com/office/drawing/2014/main" id="{DE1EB8C7-D647-5373-14DC-6342D80C89A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14399" y="5375902"/>
            <a:ext cx="20439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585" marR="0" lvl="1" algn="l" defTabSz="89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25000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Lubrificantes</a:t>
            </a:r>
          </a:p>
        </p:txBody>
      </p:sp>
      <p:sp>
        <p:nvSpPr>
          <p:cNvPr id="39" name="Rectangle 52">
            <a:extLst>
              <a:ext uri="{FF2B5EF4-FFF2-40B4-BE49-F238E27FC236}">
                <a16:creationId xmlns:a16="http://schemas.microsoft.com/office/drawing/2014/main" id="{DB06BE90-BC14-0F24-6B76-A4260958DCC3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914399" y="5802710"/>
            <a:ext cx="20439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585" marR="0" lvl="1" algn="l" defTabSz="89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25000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Caminhões e automóveis</a:t>
            </a:r>
          </a:p>
        </p:txBody>
      </p:sp>
      <p:sp>
        <p:nvSpPr>
          <p:cNvPr id="42" name="Rectangle 52">
            <a:extLst>
              <a:ext uri="{FF2B5EF4-FFF2-40B4-BE49-F238E27FC236}">
                <a16:creationId xmlns:a16="http://schemas.microsoft.com/office/drawing/2014/main" id="{2622189F-5ED0-28DB-40F8-57D234A61733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547574" y="2076376"/>
            <a:ext cx="20439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585" marR="0" lvl="1" algn="l" defTabSz="89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25000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Transporte e logística</a:t>
            </a:r>
          </a:p>
        </p:txBody>
      </p:sp>
      <p:sp>
        <p:nvSpPr>
          <p:cNvPr id="43" name="Rectangle 52">
            <a:extLst>
              <a:ext uri="{FF2B5EF4-FFF2-40B4-BE49-F238E27FC236}">
                <a16:creationId xmlns:a16="http://schemas.microsoft.com/office/drawing/2014/main" id="{B8A139B2-1D12-70DA-FA1A-CEA038375CD0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547574" y="2626297"/>
            <a:ext cx="20439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585" marR="0" lvl="1" algn="l" defTabSz="89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25000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Infraestrutura </a:t>
            </a:r>
          </a:p>
        </p:txBody>
      </p:sp>
      <p:sp>
        <p:nvSpPr>
          <p:cNvPr id="44" name="Rectangle 52">
            <a:extLst>
              <a:ext uri="{FF2B5EF4-FFF2-40B4-BE49-F238E27FC236}">
                <a16:creationId xmlns:a16="http://schemas.microsoft.com/office/drawing/2014/main" id="{2114D803-1CF9-41D6-3C9A-FA04ACCBE5A4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547574" y="3053107"/>
            <a:ext cx="204398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585" marR="0" lvl="1" algn="l" defTabSz="89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25000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Fertilizantes e químicos</a:t>
            </a:r>
          </a:p>
        </p:txBody>
      </p:sp>
      <p:sp>
        <p:nvSpPr>
          <p:cNvPr id="45" name="Rectangle 52">
            <a:extLst>
              <a:ext uri="{FF2B5EF4-FFF2-40B4-BE49-F238E27FC236}">
                <a16:creationId xmlns:a16="http://schemas.microsoft.com/office/drawing/2014/main" id="{8A9E4A6B-4FEE-A640-6EF6-41D9C4BFE722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547574" y="3726139"/>
            <a:ext cx="20439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585" marR="0" lvl="1" algn="l" defTabSz="89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25000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Papel &amp; embalagens</a:t>
            </a:r>
          </a:p>
        </p:txBody>
      </p:sp>
      <p:sp>
        <p:nvSpPr>
          <p:cNvPr id="46" name="Rectangle 52">
            <a:extLst>
              <a:ext uri="{FF2B5EF4-FFF2-40B4-BE49-F238E27FC236}">
                <a16:creationId xmlns:a16="http://schemas.microsoft.com/office/drawing/2014/main" id="{1EEA1753-88D9-8AF5-FB91-DC938D378750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3547574" y="4276060"/>
            <a:ext cx="20439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585" marR="0" lvl="1" algn="l" defTabSz="89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25000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Bens de consumo</a:t>
            </a:r>
          </a:p>
        </p:txBody>
      </p:sp>
      <p:sp>
        <p:nvSpPr>
          <p:cNvPr id="47" name="Rectangle 52">
            <a:extLst>
              <a:ext uri="{FF2B5EF4-FFF2-40B4-BE49-F238E27FC236}">
                <a16:creationId xmlns:a16="http://schemas.microsoft.com/office/drawing/2014/main" id="{CB4B27D8-0C53-1BE0-DAA1-CC499C304C74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547574" y="4825981"/>
            <a:ext cx="20439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585" marR="0" lvl="1" algn="l" defTabSz="89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25000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Alimentos &amp; bebidas</a:t>
            </a:r>
          </a:p>
        </p:txBody>
      </p:sp>
      <p:sp>
        <p:nvSpPr>
          <p:cNvPr id="48" name="Rectangle 52">
            <a:extLst>
              <a:ext uri="{FF2B5EF4-FFF2-40B4-BE49-F238E27FC236}">
                <a16:creationId xmlns:a16="http://schemas.microsoft.com/office/drawing/2014/main" id="{CE5DE936-7F11-00E7-99FA-7F0ECB286037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547574" y="5375902"/>
            <a:ext cx="20439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585" marR="0" lvl="1" algn="l" defTabSz="89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25000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Varejo</a:t>
            </a:r>
          </a:p>
        </p:txBody>
      </p:sp>
      <p:sp>
        <p:nvSpPr>
          <p:cNvPr id="49" name="Rectangle 52">
            <a:extLst>
              <a:ext uri="{FF2B5EF4-FFF2-40B4-BE49-F238E27FC236}">
                <a16:creationId xmlns:a16="http://schemas.microsoft.com/office/drawing/2014/main" id="{1AA705DE-F716-F153-61B2-828868F04E56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547574" y="5925821"/>
            <a:ext cx="20439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1585" marR="0" lvl="1" algn="l" defTabSz="89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125000"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Serviços financeiros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69C50CF-E987-D525-254E-C4E4D02637B9}"/>
              </a:ext>
            </a:extLst>
          </p:cNvPr>
          <p:cNvSpPr/>
          <p:nvPr/>
        </p:nvSpPr>
        <p:spPr>
          <a:xfrm>
            <a:off x="271004" y="2052280"/>
            <a:ext cx="392482" cy="392482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rgbClr val="7AB5D3"/>
              </a:solidFill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E4B6714-9EA8-D4F9-A267-E17C0F1856F6}"/>
              </a:ext>
            </a:extLst>
          </p:cNvPr>
          <p:cNvSpPr/>
          <p:nvPr/>
        </p:nvSpPr>
        <p:spPr>
          <a:xfrm>
            <a:off x="2970025" y="2052280"/>
            <a:ext cx="392482" cy="392482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rgbClr val="7AB5D3"/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82A3FAC-A593-3770-F1FA-4B88BE52B156}"/>
              </a:ext>
            </a:extLst>
          </p:cNvPr>
          <p:cNvSpPr/>
          <p:nvPr/>
        </p:nvSpPr>
        <p:spPr>
          <a:xfrm>
            <a:off x="271004" y="2585267"/>
            <a:ext cx="392482" cy="392482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rgbClr val="7AB5D3"/>
              </a:solidFill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19C9957-ACEB-8CAD-4B41-A9E50A7EDB5C}"/>
              </a:ext>
            </a:extLst>
          </p:cNvPr>
          <p:cNvSpPr/>
          <p:nvPr/>
        </p:nvSpPr>
        <p:spPr>
          <a:xfrm>
            <a:off x="2970025" y="2585267"/>
            <a:ext cx="392482" cy="392482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rgbClr val="7AB5D3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0148C371-FE75-CE86-4B1C-591D706D537C}"/>
              </a:ext>
            </a:extLst>
          </p:cNvPr>
          <p:cNvSpPr/>
          <p:nvPr/>
        </p:nvSpPr>
        <p:spPr>
          <a:xfrm>
            <a:off x="271004" y="3112827"/>
            <a:ext cx="392482" cy="392482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rgbClr val="7AB5D3"/>
              </a:solidFill>
            </a:endParaRP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C169CF3-3F34-3DA2-B197-8277C520111F}"/>
              </a:ext>
            </a:extLst>
          </p:cNvPr>
          <p:cNvSpPr/>
          <p:nvPr/>
        </p:nvSpPr>
        <p:spPr>
          <a:xfrm>
            <a:off x="2970025" y="3112827"/>
            <a:ext cx="392482" cy="392482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rgbClr val="7AB5D3"/>
              </a:solidFill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039D1B0-34B4-C67E-837B-FEC16D9CF1CF}"/>
              </a:ext>
            </a:extLst>
          </p:cNvPr>
          <p:cNvSpPr/>
          <p:nvPr/>
        </p:nvSpPr>
        <p:spPr>
          <a:xfrm>
            <a:off x="271004" y="3683971"/>
            <a:ext cx="392482" cy="392482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rgbClr val="7AB5D3"/>
              </a:solidFill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5834880-80C1-E515-0A4F-A8D676E7A8FE}"/>
              </a:ext>
            </a:extLst>
          </p:cNvPr>
          <p:cNvSpPr/>
          <p:nvPr/>
        </p:nvSpPr>
        <p:spPr>
          <a:xfrm>
            <a:off x="2970025" y="3683971"/>
            <a:ext cx="392482" cy="392482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rgbClr val="7AB5D3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CC4DDE6-1C32-62BC-5CE5-0319A9C42A4A}"/>
              </a:ext>
            </a:extLst>
          </p:cNvPr>
          <p:cNvSpPr/>
          <p:nvPr/>
        </p:nvSpPr>
        <p:spPr>
          <a:xfrm>
            <a:off x="271004" y="4255054"/>
            <a:ext cx="392482" cy="392482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rgbClr val="7AB5D3"/>
              </a:solidFill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C29A44F-3E5F-6A9F-4FB0-960CFF31ED55}"/>
              </a:ext>
            </a:extLst>
          </p:cNvPr>
          <p:cNvSpPr/>
          <p:nvPr/>
        </p:nvSpPr>
        <p:spPr>
          <a:xfrm>
            <a:off x="2970025" y="4255054"/>
            <a:ext cx="392482" cy="392482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rgbClr val="7AB5D3"/>
              </a:solidFill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63996028-0FB7-0BDE-772D-957D3B815605}"/>
              </a:ext>
            </a:extLst>
          </p:cNvPr>
          <p:cNvSpPr/>
          <p:nvPr/>
        </p:nvSpPr>
        <p:spPr>
          <a:xfrm>
            <a:off x="271004" y="4788418"/>
            <a:ext cx="392482" cy="392482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rgbClr val="7AB5D3"/>
              </a:solidFill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63A7AC6-0A43-253E-865F-6123B8862C16}"/>
              </a:ext>
            </a:extLst>
          </p:cNvPr>
          <p:cNvSpPr/>
          <p:nvPr/>
        </p:nvSpPr>
        <p:spPr>
          <a:xfrm>
            <a:off x="2970025" y="4788418"/>
            <a:ext cx="392482" cy="392482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rgbClr val="7AB5D3"/>
              </a:solidFill>
            </a:endParaRP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CFEEDF7C-0EB0-C5B7-79DC-51EF4F963633}"/>
              </a:ext>
            </a:extLst>
          </p:cNvPr>
          <p:cNvSpPr/>
          <p:nvPr/>
        </p:nvSpPr>
        <p:spPr>
          <a:xfrm>
            <a:off x="271004" y="5341587"/>
            <a:ext cx="392482" cy="392482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rgbClr val="7AB5D3"/>
              </a:solidFill>
            </a:endParaRP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33743804-5A5B-210D-DB85-01A229EB81E4}"/>
              </a:ext>
            </a:extLst>
          </p:cNvPr>
          <p:cNvSpPr/>
          <p:nvPr/>
        </p:nvSpPr>
        <p:spPr>
          <a:xfrm>
            <a:off x="2970025" y="5341587"/>
            <a:ext cx="392482" cy="392482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rgbClr val="7AB5D3"/>
              </a:solidFill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A7C9D80E-2847-E9EF-4D71-171BAB7AE893}"/>
              </a:ext>
            </a:extLst>
          </p:cNvPr>
          <p:cNvSpPr/>
          <p:nvPr/>
        </p:nvSpPr>
        <p:spPr>
          <a:xfrm>
            <a:off x="271004" y="5919989"/>
            <a:ext cx="392482" cy="392482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rgbClr val="7AB5D3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9C627D0F-A9ED-8646-2F0A-3103DD1E2165}"/>
              </a:ext>
            </a:extLst>
          </p:cNvPr>
          <p:cNvSpPr/>
          <p:nvPr/>
        </p:nvSpPr>
        <p:spPr>
          <a:xfrm>
            <a:off x="2970025" y="5919989"/>
            <a:ext cx="392482" cy="392482"/>
          </a:xfrm>
          <a:prstGeom prst="ellipse">
            <a:avLst/>
          </a:prstGeom>
          <a:solidFill>
            <a:srgbClr val="499AC3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algn="l"/>
            <a:endParaRPr lang="pt-BR" sz="1400" err="1">
              <a:solidFill>
                <a:srgbClr val="7AB5D3"/>
              </a:solidFill>
            </a:endParaRPr>
          </a:p>
        </p:txBody>
      </p:sp>
      <p:pic>
        <p:nvPicPr>
          <p:cNvPr id="13" name="Picture 2" descr="Energia solar - ícones de eletrônicos grátis">
            <a:extLst>
              <a:ext uri="{FF2B5EF4-FFF2-40B4-BE49-F238E27FC236}">
                <a16:creationId xmlns:a16="http://schemas.microsoft.com/office/drawing/2014/main" id="{4C177D22-32AF-529B-8515-7252E73C7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060" y="1974170"/>
            <a:ext cx="482988" cy="4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Ícones de Tijolos para download gratuito | Ferramentas de desenho,  Ferramentas de construção, Apartamento em construção">
            <a:extLst>
              <a:ext uri="{FF2B5EF4-FFF2-40B4-BE49-F238E27FC236}">
                <a16:creationId xmlns:a16="http://schemas.microsoft.com/office/drawing/2014/main" id="{FB8271EA-A9AD-4DBE-8CA0-3FC83140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108" y="2530145"/>
            <a:ext cx="400893" cy="40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imento - ícones de construção e ferramentas grátis">
            <a:extLst>
              <a:ext uri="{FF2B5EF4-FFF2-40B4-BE49-F238E27FC236}">
                <a16:creationId xmlns:a16="http://schemas.microsoft.com/office/drawing/2014/main" id="{4B13A359-B1A1-3EC4-B20F-1D81A3A0E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620" y="3069423"/>
            <a:ext cx="377869" cy="37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gística - Iconos gratis de envío y entrega">
            <a:extLst>
              <a:ext uri="{FF2B5EF4-FFF2-40B4-BE49-F238E27FC236}">
                <a16:creationId xmlns:a16="http://schemas.microsoft.com/office/drawing/2014/main" id="{2793B7F2-38C0-4DA9-D22C-494E1DC9C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19697" y="1968368"/>
            <a:ext cx="400893" cy="40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955D7B5-9339-4BAF-D407-6A70FA1C6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2788" y="2506722"/>
            <a:ext cx="394710" cy="4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ertilizante - Iconos gratis de agricultura y jardinería">
            <a:extLst>
              <a:ext uri="{FF2B5EF4-FFF2-40B4-BE49-F238E27FC236}">
                <a16:creationId xmlns:a16="http://schemas.microsoft.com/office/drawing/2014/main" id="{4102DC6D-1818-D78D-2D18-20639CDD9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19696" y="3054326"/>
            <a:ext cx="400894" cy="40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mbustible - Iconos Transporte y Vehiculos">
            <a:extLst>
              <a:ext uri="{FF2B5EF4-FFF2-40B4-BE49-F238E27FC236}">
                <a16:creationId xmlns:a16="http://schemas.microsoft.com/office/drawing/2014/main" id="{13001752-A537-B0DD-5002-D47CF6FCD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567" y="3552197"/>
            <a:ext cx="561975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4384217-270C-377F-079C-473947CF4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7023" y="4184639"/>
            <a:ext cx="429062" cy="42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ranquia - ícones de comércio grátis">
            <a:extLst>
              <a:ext uri="{FF2B5EF4-FFF2-40B4-BE49-F238E27FC236}">
                <a16:creationId xmlns:a16="http://schemas.microsoft.com/office/drawing/2014/main" id="{83A1E8D4-3249-9E6D-B00A-CF31CD2CB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7780" y="4663813"/>
            <a:ext cx="499739" cy="49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Embalagem - ícones de envio e entrega grátis">
            <a:extLst>
              <a:ext uri="{FF2B5EF4-FFF2-40B4-BE49-F238E27FC236}">
                <a16:creationId xmlns:a16="http://schemas.microsoft.com/office/drawing/2014/main" id="{17494370-3E26-C7F9-CC66-540DFD91A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6384" y="3586095"/>
            <a:ext cx="447518" cy="447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Lubrificante - ícones de transporte grátis">
            <a:extLst>
              <a:ext uri="{FF2B5EF4-FFF2-40B4-BE49-F238E27FC236}">
                <a16:creationId xmlns:a16="http://schemas.microsoft.com/office/drawing/2014/main" id="{24D36BFC-BE1D-A4E3-F127-67DE524B6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4397" y="5276314"/>
            <a:ext cx="482988" cy="4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Vehículos - Iconos gratis de transporte">
            <a:extLst>
              <a:ext uri="{FF2B5EF4-FFF2-40B4-BE49-F238E27FC236}">
                <a16:creationId xmlns:a16="http://schemas.microsoft.com/office/drawing/2014/main" id="{5BFA97F5-609D-4FFC-94D7-3153D3EA1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1004" y="5701351"/>
            <a:ext cx="662443" cy="66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Carrinho de compras - ícones de comércio e compras grátis">
            <a:extLst>
              <a:ext uri="{FF2B5EF4-FFF2-40B4-BE49-F238E27FC236}">
                <a16:creationId xmlns:a16="http://schemas.microsoft.com/office/drawing/2014/main" id="{A5F48ECB-7B8C-FB88-A5B1-CE367ACF1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6385" y="4184639"/>
            <a:ext cx="447516" cy="44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E2B756B8-FACF-E0B9-57BF-CD6F0CE8A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273" y="4664442"/>
            <a:ext cx="499740" cy="49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Varejo - ícones de comércio e compras grátis">
            <a:extLst>
              <a:ext uri="{FF2B5EF4-FFF2-40B4-BE49-F238E27FC236}">
                <a16:creationId xmlns:a16="http://schemas.microsoft.com/office/drawing/2014/main" id="{1073AD06-F7B5-E503-3E18-DB691774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8649" y="5235767"/>
            <a:ext cx="482988" cy="4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Financeiro - ícones de negócios e finanças grátis">
            <a:extLst>
              <a:ext uri="{FF2B5EF4-FFF2-40B4-BE49-F238E27FC236}">
                <a16:creationId xmlns:a16="http://schemas.microsoft.com/office/drawing/2014/main" id="{ADE6DAD1-AC7E-73A0-84B4-0011CCF3B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3377" y="5804138"/>
            <a:ext cx="482988" cy="48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02F31FEE-7A5A-11ED-D88B-DF8D422AAE5F}"/>
              </a:ext>
            </a:extLst>
          </p:cNvPr>
          <p:cNvSpPr/>
          <p:nvPr/>
        </p:nvSpPr>
        <p:spPr>
          <a:xfrm>
            <a:off x="12258030" y="0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165283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 hidden="1">
            <a:extLst>
              <a:ext uri="{FF2B5EF4-FFF2-40B4-BE49-F238E27FC236}">
                <a16:creationId xmlns:a16="http://schemas.microsoft.com/office/drawing/2014/main" id="{6C5B34D5-249E-4E5E-8E03-55E8B5FF419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Objeto 4" hidden="1">
                        <a:extLst>
                          <a:ext uri="{FF2B5EF4-FFF2-40B4-BE49-F238E27FC236}">
                            <a16:creationId xmlns:a16="http://schemas.microsoft.com/office/drawing/2014/main" id="{6C5B34D5-249E-4E5E-8E03-55E8B5FF41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ângulo 3" hidden="1">
            <a:extLst>
              <a:ext uri="{FF2B5EF4-FFF2-40B4-BE49-F238E27FC236}">
                <a16:creationId xmlns:a16="http://schemas.microsoft.com/office/drawing/2014/main" id="{44D400E4-D658-4E5E-AE1F-345F0A389CB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  <a:miter lim="400000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F7595F-B4C7-A40B-A616-21E5BE9075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Fonte: Mirow &amp; Co.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9960F48B-00AD-4DB7-963A-606859CF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 dirty="0"/>
              <a:t>Em nossos projetos de </a:t>
            </a:r>
            <a:r>
              <a:rPr lang="pt-BR" i="1" dirty="0" err="1"/>
              <a:t>pricing</a:t>
            </a:r>
            <a:r>
              <a:rPr lang="pt-BR" dirty="0"/>
              <a:t>, temos ajudado clientes a melhorar significativamente seus resultados – exemplos de projetos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BE75B49-BF58-5A66-7C01-B63F8498A088}"/>
              </a:ext>
            </a:extLst>
          </p:cNvPr>
          <p:cNvSpPr/>
          <p:nvPr/>
        </p:nvSpPr>
        <p:spPr>
          <a:xfrm>
            <a:off x="12258030" y="0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MS</a:t>
            </a:r>
          </a:p>
        </p:txBody>
      </p:sp>
      <p:grpSp>
        <p:nvGrpSpPr>
          <p:cNvPr id="20" name="Group 64">
            <a:extLst>
              <a:ext uri="{FF2B5EF4-FFF2-40B4-BE49-F238E27FC236}">
                <a16:creationId xmlns:a16="http://schemas.microsoft.com/office/drawing/2014/main" id="{0C9B0E65-1C7F-3613-C48A-EBED541943E6}"/>
              </a:ext>
            </a:extLst>
          </p:cNvPr>
          <p:cNvGrpSpPr/>
          <p:nvPr/>
        </p:nvGrpSpPr>
        <p:grpSpPr>
          <a:xfrm>
            <a:off x="10677839" y="627802"/>
            <a:ext cx="1286620" cy="212928"/>
            <a:chOff x="7476600" y="285750"/>
            <a:chExt cx="1261000" cy="208689"/>
          </a:xfrm>
        </p:grpSpPr>
        <p:sp>
          <p:nvSpPr>
            <p:cNvPr id="21" name="StickerRectangle">
              <a:extLst>
                <a:ext uri="{FF2B5EF4-FFF2-40B4-BE49-F238E27FC236}">
                  <a16:creationId xmlns:a16="http://schemas.microsoft.com/office/drawing/2014/main" id="{58AF7B9A-0BB0-56D8-8671-F15397555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6600" y="285750"/>
              <a:ext cx="1261000" cy="20868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989" tIns="0" rIns="0" bIns="27989">
              <a:spAutoFit/>
            </a:bodyPr>
            <a:lstStyle/>
            <a:p>
              <a:pPr marL="0" marR="0" lvl="0" indent="0" algn="r" defTabSz="9135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E66"/>
                </a:buClr>
                <a:buSzTx/>
                <a:buFontTx/>
                <a:buNone/>
                <a:tabLst/>
                <a:defRPr/>
              </a:pPr>
              <a:r>
                <a:rPr kumimoji="0" lang="pt-BR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NÃO EXAUSTIVO</a:t>
              </a:r>
            </a:p>
          </p:txBody>
        </p:sp>
        <p:cxnSp>
          <p:nvCxnSpPr>
            <p:cNvPr id="22" name="AutoShape 31">
              <a:extLst>
                <a:ext uri="{FF2B5EF4-FFF2-40B4-BE49-F238E27FC236}">
                  <a16:creationId xmlns:a16="http://schemas.microsoft.com/office/drawing/2014/main" id="{C0FB05A4-8999-3972-E058-AF36BB12A5B1}"/>
                </a:ext>
              </a:extLst>
            </p:cNvPr>
            <p:cNvCxnSpPr>
              <a:cxnSpLocks noChangeShapeType="1"/>
              <a:stCxn id="21" idx="2"/>
              <a:endCxn id="21" idx="4"/>
            </p:cNvCxnSpPr>
            <p:nvPr/>
          </p:nvCxnSpPr>
          <p:spPr bwMode="auto">
            <a:xfrm>
              <a:off x="7476600" y="285750"/>
              <a:ext cx="0" cy="208689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2">
              <a:extLst>
                <a:ext uri="{FF2B5EF4-FFF2-40B4-BE49-F238E27FC236}">
                  <a16:creationId xmlns:a16="http://schemas.microsoft.com/office/drawing/2014/main" id="{68CF7664-B473-06B6-A374-D7D3FD25A0BB}"/>
                </a:ext>
              </a:extLst>
            </p:cNvPr>
            <p:cNvCxnSpPr>
              <a:cxnSpLocks noChangeShapeType="1"/>
              <a:stCxn id="21" idx="4"/>
              <a:endCxn id="21" idx="6"/>
            </p:cNvCxnSpPr>
            <p:nvPr/>
          </p:nvCxnSpPr>
          <p:spPr bwMode="auto">
            <a:xfrm>
              <a:off x="7476600" y="494439"/>
              <a:ext cx="1261000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4" name="Straight Connector 11">
            <a:extLst>
              <a:ext uri="{FF2B5EF4-FFF2-40B4-BE49-F238E27FC236}">
                <a16:creationId xmlns:a16="http://schemas.microsoft.com/office/drawing/2014/main" id="{9C56937D-D52D-F6A4-E67F-7481E24AD36D}"/>
              </a:ext>
            </a:extLst>
          </p:cNvPr>
          <p:cNvCxnSpPr>
            <a:cxnSpLocks/>
          </p:cNvCxnSpPr>
          <p:nvPr/>
        </p:nvCxnSpPr>
        <p:spPr>
          <a:xfrm>
            <a:off x="2348345" y="2641753"/>
            <a:ext cx="961550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</a:ln>
          <a:effectLst/>
        </p:spPr>
      </p:cxn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id="{3BD901E7-88DC-6C52-09CF-8640438694C3}"/>
              </a:ext>
            </a:extLst>
          </p:cNvPr>
          <p:cNvCxnSpPr>
            <a:cxnSpLocks/>
          </p:cNvCxnSpPr>
          <p:nvPr/>
        </p:nvCxnSpPr>
        <p:spPr>
          <a:xfrm>
            <a:off x="2348345" y="3682982"/>
            <a:ext cx="961550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</a:ln>
          <a:effectLst/>
        </p:spPr>
      </p:cxnSp>
      <p:cxnSp>
        <p:nvCxnSpPr>
          <p:cNvPr id="26" name="Straight Connector 27">
            <a:extLst>
              <a:ext uri="{FF2B5EF4-FFF2-40B4-BE49-F238E27FC236}">
                <a16:creationId xmlns:a16="http://schemas.microsoft.com/office/drawing/2014/main" id="{9A9B42E5-78BC-707D-5687-CEB1189FE66D}"/>
              </a:ext>
            </a:extLst>
          </p:cNvPr>
          <p:cNvCxnSpPr>
            <a:cxnSpLocks/>
          </p:cNvCxnSpPr>
          <p:nvPr/>
        </p:nvCxnSpPr>
        <p:spPr>
          <a:xfrm>
            <a:off x="2348345" y="4940111"/>
            <a:ext cx="961550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</a:ln>
          <a:effectLst/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42B244-FBC3-6C1D-457A-4A4B07954D40}"/>
              </a:ext>
            </a:extLst>
          </p:cNvPr>
          <p:cNvGrpSpPr/>
          <p:nvPr/>
        </p:nvGrpSpPr>
        <p:grpSpPr>
          <a:xfrm>
            <a:off x="2348345" y="1133524"/>
            <a:ext cx="9616113" cy="251795"/>
            <a:chOff x="2339963" y="1112742"/>
            <a:chExt cx="9419236" cy="251795"/>
          </a:xfrm>
        </p:grpSpPr>
        <p:cxnSp>
          <p:nvCxnSpPr>
            <p:cNvPr id="28" name="Straight Connector 29">
              <a:extLst>
                <a:ext uri="{FF2B5EF4-FFF2-40B4-BE49-F238E27FC236}">
                  <a16:creationId xmlns:a16="http://schemas.microsoft.com/office/drawing/2014/main" id="{538AC0F8-E5B2-546D-26E2-DC309CF3F453}"/>
                </a:ext>
              </a:extLst>
            </p:cNvPr>
            <p:cNvCxnSpPr>
              <a:cxnSpLocks/>
            </p:cNvCxnSpPr>
            <p:nvPr/>
          </p:nvCxnSpPr>
          <p:spPr>
            <a:xfrm>
              <a:off x="5276844" y="1364537"/>
              <a:ext cx="3849669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29" name="TextBox 30">
              <a:extLst>
                <a:ext uri="{FF2B5EF4-FFF2-40B4-BE49-F238E27FC236}">
                  <a16:creationId xmlns:a16="http://schemas.microsoft.com/office/drawing/2014/main" id="{5DFEC2B4-93E0-1DC9-A331-AB2357DC8ED4}"/>
                </a:ext>
              </a:extLst>
            </p:cNvPr>
            <p:cNvSpPr txBox="1"/>
            <p:nvPr/>
          </p:nvSpPr>
          <p:spPr bwMode="auto">
            <a:xfrm>
              <a:off x="5276844" y="1143001"/>
              <a:ext cx="3849688" cy="221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3600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>
                  <a:ln>
                    <a:noFill/>
                  </a:ln>
                  <a:solidFill>
                    <a:srgbClr val="020E66"/>
                  </a:solidFill>
                  <a:effectLst/>
                  <a:uLnTx/>
                  <a:uFillTx/>
                  <a:latin typeface="Arial"/>
                  <a:ea typeface="+mn-ea"/>
                  <a:cs typeface="Arial" charset="0"/>
                </a:rPr>
                <a:t>Solução</a:t>
              </a:r>
              <a:endParaRPr kumimoji="0" lang="en-CA" sz="1400" b="1" i="0" u="none" strike="noStrike" kern="0" cap="none" spc="0" normalizeH="0" baseline="0" noProof="0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Arial" charset="0"/>
              </a:endParaRPr>
            </a:p>
          </p:txBody>
        </p:sp>
        <p:cxnSp>
          <p:nvCxnSpPr>
            <p:cNvPr id="30" name="Straight Connector 32">
              <a:extLst>
                <a:ext uri="{FF2B5EF4-FFF2-40B4-BE49-F238E27FC236}">
                  <a16:creationId xmlns:a16="http://schemas.microsoft.com/office/drawing/2014/main" id="{1DA4E99F-0682-DA9F-0F12-59DEC59B0427}"/>
                </a:ext>
              </a:extLst>
            </p:cNvPr>
            <p:cNvCxnSpPr>
              <a:cxnSpLocks/>
            </p:cNvCxnSpPr>
            <p:nvPr/>
          </p:nvCxnSpPr>
          <p:spPr>
            <a:xfrm>
              <a:off x="9347199" y="1364537"/>
              <a:ext cx="2412000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31" name="TextBox 33">
              <a:extLst>
                <a:ext uri="{FF2B5EF4-FFF2-40B4-BE49-F238E27FC236}">
                  <a16:creationId xmlns:a16="http://schemas.microsoft.com/office/drawing/2014/main" id="{2E905851-0296-430A-7CA2-7E96C6C880B0}"/>
                </a:ext>
              </a:extLst>
            </p:cNvPr>
            <p:cNvSpPr txBox="1"/>
            <p:nvPr/>
          </p:nvSpPr>
          <p:spPr bwMode="auto">
            <a:xfrm>
              <a:off x="9347199" y="1112742"/>
              <a:ext cx="2411854" cy="251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3600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>
                  <a:ln>
                    <a:noFill/>
                  </a:ln>
                  <a:solidFill>
                    <a:srgbClr val="020E66"/>
                  </a:solidFill>
                  <a:effectLst/>
                  <a:uLnTx/>
                  <a:uFillTx/>
                  <a:latin typeface="Arial"/>
                  <a:ea typeface="+mn-ea"/>
                  <a:cs typeface="Arial" charset="0"/>
                </a:rPr>
                <a:t>Resultado</a:t>
              </a:r>
              <a:endParaRPr kumimoji="0" lang="en-CA" sz="1400" b="1" i="0" u="none" strike="noStrike" kern="0" cap="none" spc="0" normalizeH="0" baseline="0" noProof="0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Arial" charset="0"/>
              </a:endParaRPr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:a16="http://schemas.microsoft.com/office/drawing/2014/main" id="{5BFFB2B2-639B-9F22-6842-BD87E0F6C906}"/>
                </a:ext>
              </a:extLst>
            </p:cNvPr>
            <p:cNvCxnSpPr>
              <a:cxnSpLocks/>
            </p:cNvCxnSpPr>
            <p:nvPr/>
          </p:nvCxnSpPr>
          <p:spPr>
            <a:xfrm>
              <a:off x="2339963" y="1364537"/>
              <a:ext cx="2715814" cy="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D08A8243-AD73-B9C5-3042-FFA884E55AD7}"/>
                </a:ext>
              </a:extLst>
            </p:cNvPr>
            <p:cNvSpPr txBox="1"/>
            <p:nvPr/>
          </p:nvSpPr>
          <p:spPr bwMode="auto">
            <a:xfrm>
              <a:off x="2339963" y="1112742"/>
              <a:ext cx="2716213" cy="251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36000" numCol="1" rtlCol="0" anchor="b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1" i="0" u="none" strike="noStrike" kern="0" cap="none" spc="0" normalizeH="0" baseline="0" noProof="0">
                  <a:ln>
                    <a:noFill/>
                  </a:ln>
                  <a:solidFill>
                    <a:srgbClr val="020E66"/>
                  </a:solidFill>
                  <a:effectLst/>
                  <a:uLnTx/>
                  <a:uFillTx/>
                  <a:latin typeface="Arial"/>
                  <a:ea typeface="+mn-ea"/>
                  <a:cs typeface="Arial" charset="0"/>
                </a:rPr>
                <a:t>Situação</a:t>
              </a:r>
              <a:endParaRPr kumimoji="0" lang="en-CA" sz="1400" b="1" i="0" u="none" strike="noStrike" kern="0" cap="none" spc="0" normalizeH="0" baseline="0" noProof="0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Arial" charset="0"/>
              </a:endParaRPr>
            </a:p>
          </p:txBody>
        </p:sp>
      </p:grpSp>
      <p:sp>
        <p:nvSpPr>
          <p:cNvPr id="34" name="Arrow: Pentagon 6">
            <a:extLst>
              <a:ext uri="{FF2B5EF4-FFF2-40B4-BE49-F238E27FC236}">
                <a16:creationId xmlns:a16="http://schemas.microsoft.com/office/drawing/2014/main" id="{4A85AD32-80D3-47F3-B34F-68DA0F42C5EF}"/>
              </a:ext>
            </a:extLst>
          </p:cNvPr>
          <p:cNvSpPr/>
          <p:nvPr/>
        </p:nvSpPr>
        <p:spPr>
          <a:xfrm>
            <a:off x="0" y="2731361"/>
            <a:ext cx="2192482" cy="8620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</a:ln>
          <a:effectLst/>
        </p:spPr>
        <p:txBody>
          <a:bodyPr lIns="900000" rIns="108000" rtlCol="0" anchor="ctr"/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Terminal de </a:t>
            </a:r>
            <a:r>
              <a:rPr kumimoji="0" lang="pt-BR" sz="1400" b="1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contêineres</a:t>
            </a:r>
            <a:endParaRPr kumimoji="0" lang="en-CA" sz="1400" b="1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A13F000-737D-0261-5982-A349F0E39501}"/>
              </a:ext>
            </a:extLst>
          </p:cNvPr>
          <p:cNvGrpSpPr/>
          <p:nvPr/>
        </p:nvGrpSpPr>
        <p:grpSpPr>
          <a:xfrm>
            <a:off x="2348345" y="2731480"/>
            <a:ext cx="9616112" cy="861774"/>
            <a:chOff x="2339963" y="2698185"/>
            <a:chExt cx="9419235" cy="861774"/>
          </a:xfrm>
        </p:grpSpPr>
        <p:sp>
          <p:nvSpPr>
            <p:cNvPr id="36" name="TextBox 38">
              <a:extLst>
                <a:ext uri="{FF2B5EF4-FFF2-40B4-BE49-F238E27FC236}">
                  <a16:creationId xmlns:a16="http://schemas.microsoft.com/office/drawing/2014/main" id="{93498C65-AE49-AF32-4FCA-053C3C1267AC}"/>
                </a:ext>
              </a:extLst>
            </p:cNvPr>
            <p:cNvSpPr txBox="1"/>
            <p:nvPr/>
          </p:nvSpPr>
          <p:spPr bwMode="auto">
            <a:xfrm>
              <a:off x="5276844" y="2698185"/>
              <a:ext cx="3849669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pt-BR"/>
              </a:defPPr>
              <a:lvl1pPr lvl="0" indent="0" defTabSz="895350">
                <a:buClr>
                  <a:schemeClr val="tx2"/>
                </a:buClr>
                <a:defRPr baseline="0"/>
              </a:lvl1pPr>
              <a:lvl2pPr marL="193675" lvl="1" indent="-192088" defTabSz="895350">
                <a:buClrTx/>
                <a:buSzPct val="125000"/>
                <a:buFont typeface="Arial" charset="0"/>
                <a:buChar char="▪"/>
                <a:defRPr sz="1400" baseline="0"/>
              </a:lvl2pPr>
              <a:lvl3pPr marL="457200" lvl="2" indent="-261938" defTabSz="895350">
                <a:buClrTx/>
                <a:buSzPct val="120000"/>
                <a:buFont typeface="Arial" charset="0"/>
                <a:buChar char="–"/>
                <a:defRPr sz="1400" baseline="0"/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baseline="0"/>
              </a:lvl4pPr>
              <a:lvl5pPr marL="749808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9pPr>
            </a:lstStyle>
            <a:p>
              <a:pPr marL="180000" marR="0" lvl="1" indent="-1800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Criação de ferramentas de negociação para o cliente</a:t>
              </a:r>
            </a:p>
            <a:p>
              <a:pPr marL="180000" marR="0" lvl="1" indent="-1800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Remodelagem da precificação de diversos serviços, incluindo armazenagem</a:t>
              </a:r>
              <a:endParaRPr kumimoji="0" lang="en-CA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TextBox 44">
              <a:extLst>
                <a:ext uri="{FF2B5EF4-FFF2-40B4-BE49-F238E27FC236}">
                  <a16:creationId xmlns:a16="http://schemas.microsoft.com/office/drawing/2014/main" id="{11BFC342-0011-7D3C-2846-E2126E8044E7}"/>
                </a:ext>
              </a:extLst>
            </p:cNvPr>
            <p:cNvSpPr txBox="1"/>
            <p:nvPr/>
          </p:nvSpPr>
          <p:spPr bwMode="auto">
            <a:xfrm>
              <a:off x="9347199" y="2698185"/>
              <a:ext cx="2411999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pt-BR"/>
              </a:defPPr>
              <a:lvl1pPr lvl="0" indent="0" defTabSz="895350">
                <a:buClr>
                  <a:schemeClr val="tx2"/>
                </a:buClr>
                <a:defRPr baseline="0"/>
              </a:lvl1pPr>
              <a:lvl2pPr marL="193675" lvl="1" indent="-192088" defTabSz="895350">
                <a:buClrTx/>
                <a:buSzPct val="125000"/>
                <a:buFont typeface="Arial" charset="0"/>
                <a:buChar char="▪"/>
                <a:defRPr sz="1400" baseline="0"/>
              </a:lvl2pPr>
              <a:lvl3pPr marL="457200" lvl="2" indent="-261938" defTabSz="895350">
                <a:buClrTx/>
                <a:buSzPct val="120000"/>
                <a:buFont typeface="Arial" charset="0"/>
                <a:buChar char="–"/>
                <a:defRPr sz="1400" baseline="0"/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baseline="0"/>
              </a:lvl4pPr>
              <a:lvl5pPr marL="749808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9pPr>
            </a:lstStyle>
            <a:p>
              <a:pPr marL="180000" marR="0" lvl="1" indent="-1800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7,0% de aumento de receita líquida</a:t>
              </a:r>
              <a:endParaRPr kumimoji="0" lang="en-CA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041BD7DC-EE8A-C46E-2DA0-091955AC0967}"/>
                </a:ext>
              </a:extLst>
            </p:cNvPr>
            <p:cNvSpPr txBox="1"/>
            <p:nvPr/>
          </p:nvSpPr>
          <p:spPr bwMode="auto">
            <a:xfrm>
              <a:off x="2339963" y="2698185"/>
              <a:ext cx="2715814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pt-BR"/>
              </a:defPPr>
              <a:lvl1pPr lvl="0" indent="0" defTabSz="895350">
                <a:buClr>
                  <a:schemeClr val="tx2"/>
                </a:buClr>
                <a:defRPr baseline="0"/>
              </a:lvl1pPr>
              <a:lvl2pPr marL="193675" lvl="1" indent="-192088" defTabSz="895350">
                <a:buClrTx/>
                <a:buSzPct val="125000"/>
                <a:buFont typeface="Arial" charset="0"/>
                <a:buChar char="▪"/>
                <a:defRPr sz="1400" baseline="0"/>
              </a:lvl2pPr>
              <a:lvl3pPr marL="457200" lvl="2" indent="-261938" defTabSz="895350">
                <a:buClrTx/>
                <a:buSzPct val="120000"/>
                <a:buFont typeface="Arial" charset="0"/>
                <a:buChar char="–"/>
                <a:defRPr sz="1400" baseline="0"/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baseline="0"/>
              </a:lvl4pPr>
              <a:lvl5pPr marL="749808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9pPr>
            </a:lstStyle>
            <a:p>
              <a:pPr marL="180000" marR="0" lvl="1" indent="-1800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Cliente não tinha prática de reajuste de preços e sofria pressão de clientes para baixar preço</a:t>
              </a:r>
              <a:endPara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9" name="Arrow: Pentagon 17">
            <a:extLst>
              <a:ext uri="{FF2B5EF4-FFF2-40B4-BE49-F238E27FC236}">
                <a16:creationId xmlns:a16="http://schemas.microsoft.com/office/drawing/2014/main" id="{A8EF60B1-EE3C-F1B9-EDA5-C57E94048BB7}"/>
              </a:ext>
            </a:extLst>
          </p:cNvPr>
          <p:cNvSpPr/>
          <p:nvPr/>
        </p:nvSpPr>
        <p:spPr>
          <a:xfrm>
            <a:off x="0" y="3772590"/>
            <a:ext cx="2192482" cy="107791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</a:ln>
          <a:effectLst/>
        </p:spPr>
        <p:txBody>
          <a:bodyPr lIns="900000" rIns="108000" rtlCol="0" anchor="ctr"/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Fabricante de painéis de madeira</a:t>
            </a:r>
            <a:endParaRPr kumimoji="0" lang="en-CA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4A2197-2B1F-94D2-5257-25BBF91FEF38}"/>
              </a:ext>
            </a:extLst>
          </p:cNvPr>
          <p:cNvGrpSpPr/>
          <p:nvPr/>
        </p:nvGrpSpPr>
        <p:grpSpPr>
          <a:xfrm>
            <a:off x="2348345" y="3772937"/>
            <a:ext cx="9616110" cy="1077218"/>
            <a:chOff x="2339963" y="3712724"/>
            <a:chExt cx="9419233" cy="1077218"/>
          </a:xfrm>
        </p:grpSpPr>
        <p:sp>
          <p:nvSpPr>
            <p:cNvPr id="41" name="TextBox 39">
              <a:extLst>
                <a:ext uri="{FF2B5EF4-FFF2-40B4-BE49-F238E27FC236}">
                  <a16:creationId xmlns:a16="http://schemas.microsoft.com/office/drawing/2014/main" id="{E1605BA1-9E94-C302-45A0-B06AF8A53EC0}"/>
                </a:ext>
              </a:extLst>
            </p:cNvPr>
            <p:cNvSpPr txBox="1"/>
            <p:nvPr/>
          </p:nvSpPr>
          <p:spPr bwMode="auto">
            <a:xfrm>
              <a:off x="5276844" y="3712724"/>
              <a:ext cx="3849669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pt-BR"/>
              </a:defPPr>
              <a:lvl1pPr lvl="0" indent="0" defTabSz="895350">
                <a:buClr>
                  <a:schemeClr val="tx2"/>
                </a:buClr>
                <a:defRPr baseline="0"/>
              </a:lvl1pPr>
              <a:lvl2pPr marL="193675" lvl="1" indent="-192088" defTabSz="895350">
                <a:buClrTx/>
                <a:buSzPct val="125000"/>
                <a:buFont typeface="Arial" charset="0"/>
                <a:buChar char="▪"/>
                <a:defRPr sz="1400" baseline="0"/>
              </a:lvl2pPr>
              <a:lvl3pPr marL="457200" lvl="2" indent="-261938" defTabSz="895350">
                <a:buClrTx/>
                <a:buSzPct val="120000"/>
                <a:buFont typeface="Arial" charset="0"/>
                <a:buChar char="–"/>
                <a:defRPr sz="1400" baseline="0"/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baseline="0"/>
              </a:lvl4pPr>
              <a:lvl5pPr marL="749808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9pPr>
            </a:lstStyle>
            <a:p>
              <a:pPr marL="180000" marR="0" lvl="1" indent="-1800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Revisão das políticas comerciais/</a:t>
              </a:r>
              <a:r>
                <a:rPr kumimoji="0" lang="pt-BR" b="0" i="1" u="none" strike="noStrike" kern="1200" cap="none" spc="0" normalizeH="0" baseline="0" noProof="0" err="1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pricing</a:t>
              </a:r>
              <a:endParaRPr kumimoji="0" lang="pt-BR" b="0" i="1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180000" marR="0" lvl="1" indent="-1800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Implementação de gestão de </a:t>
              </a:r>
              <a:r>
                <a:rPr kumimoji="0" lang="pt-BR" b="0" i="1" u="none" strike="noStrike" kern="1200" cap="none" spc="0" normalizeH="0" baseline="0" noProof="0" err="1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key</a:t>
              </a:r>
              <a:r>
                <a:rPr kumimoji="0" lang="pt-BR" b="0" i="1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</a:t>
              </a:r>
              <a:r>
                <a:rPr kumimoji="0" lang="pt-BR" b="0" i="1" u="none" strike="noStrike" kern="1200" cap="none" spc="0" normalizeH="0" baseline="0" noProof="0" err="1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accounts</a:t>
              </a:r>
              <a:endParaRPr kumimoji="0" lang="pt-BR" b="0" i="1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180000" marR="0" lvl="1" indent="-1800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Planos de reajuste de preço de produtos inelásticos</a:t>
              </a:r>
              <a:endParaRPr kumimoji="0" lang="en-CA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TextBox 45">
              <a:extLst>
                <a:ext uri="{FF2B5EF4-FFF2-40B4-BE49-F238E27FC236}">
                  <a16:creationId xmlns:a16="http://schemas.microsoft.com/office/drawing/2014/main" id="{9C75738B-5948-11FA-7580-FEECF44EAF0C}"/>
                </a:ext>
              </a:extLst>
            </p:cNvPr>
            <p:cNvSpPr txBox="1"/>
            <p:nvPr/>
          </p:nvSpPr>
          <p:spPr bwMode="auto">
            <a:xfrm>
              <a:off x="9347199" y="3712724"/>
              <a:ext cx="2411997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pt-BR"/>
              </a:defPPr>
              <a:lvl1pPr lvl="0" indent="0" defTabSz="895350">
                <a:buClr>
                  <a:schemeClr val="tx2"/>
                </a:buClr>
                <a:defRPr baseline="0"/>
              </a:lvl1pPr>
              <a:lvl2pPr marL="193675" lvl="1" indent="-192088" defTabSz="895350">
                <a:buClrTx/>
                <a:buSzPct val="125000"/>
                <a:buFont typeface="Arial" charset="0"/>
                <a:buChar char="▪"/>
                <a:defRPr sz="1400" baseline="0"/>
              </a:lvl2pPr>
              <a:lvl3pPr marL="457200" lvl="2" indent="-261938" defTabSz="895350">
                <a:buClrTx/>
                <a:buSzPct val="120000"/>
                <a:buFont typeface="Arial" charset="0"/>
                <a:buChar char="–"/>
                <a:defRPr sz="1400" baseline="0"/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baseline="0"/>
              </a:lvl4pPr>
              <a:lvl5pPr marL="749808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9pPr>
            </a:lstStyle>
            <a:p>
              <a:pPr marL="180000" marR="0" lvl="1" indent="-1800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2,1% de aumento de receita líquida</a:t>
              </a:r>
              <a:endParaRPr kumimoji="0" lang="en-CA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TextBox 35">
              <a:extLst>
                <a:ext uri="{FF2B5EF4-FFF2-40B4-BE49-F238E27FC236}">
                  <a16:creationId xmlns:a16="http://schemas.microsoft.com/office/drawing/2014/main" id="{3F32A1BD-56C3-60F3-AE3B-AE8553A3EE7F}"/>
                </a:ext>
              </a:extLst>
            </p:cNvPr>
            <p:cNvSpPr txBox="1"/>
            <p:nvPr/>
          </p:nvSpPr>
          <p:spPr bwMode="auto">
            <a:xfrm>
              <a:off x="2339963" y="3712724"/>
              <a:ext cx="2715814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pt-BR"/>
              </a:defPPr>
              <a:lvl1pPr lvl="0" indent="0" defTabSz="895350">
                <a:buClr>
                  <a:schemeClr val="tx2"/>
                </a:buClr>
                <a:defRPr baseline="0"/>
              </a:lvl1pPr>
              <a:lvl2pPr marL="193675" lvl="1" indent="-192088" defTabSz="895350">
                <a:buClrTx/>
                <a:buSzPct val="125000"/>
                <a:buFont typeface="Arial" charset="0"/>
                <a:buChar char="▪"/>
                <a:defRPr sz="1400" baseline="0"/>
              </a:lvl2pPr>
              <a:lvl3pPr marL="457200" lvl="2" indent="-261938" defTabSz="895350">
                <a:buClrTx/>
                <a:buSzPct val="120000"/>
                <a:buFont typeface="Arial" charset="0"/>
                <a:buChar char="–"/>
                <a:defRPr sz="1400" baseline="0"/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baseline="0"/>
              </a:lvl4pPr>
              <a:lvl5pPr marL="749808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9pPr>
            </a:lstStyle>
            <a:p>
              <a:pPr marL="180000" marR="0" lvl="1" indent="-1800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Queda de preços por desequilíbrio de oferta e demanda</a:t>
              </a:r>
            </a:p>
            <a:p>
              <a:pPr marL="180000" marR="0" lvl="1" indent="-1800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Perda de governança de preços a partir da crise de 2014</a:t>
              </a:r>
              <a:endPara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4" name="Arrow: Pentagon 18">
            <a:extLst>
              <a:ext uri="{FF2B5EF4-FFF2-40B4-BE49-F238E27FC236}">
                <a16:creationId xmlns:a16="http://schemas.microsoft.com/office/drawing/2014/main" id="{651C3B21-D920-BA92-C2C3-6DEF5A9E7B9C}"/>
              </a:ext>
            </a:extLst>
          </p:cNvPr>
          <p:cNvSpPr/>
          <p:nvPr/>
        </p:nvSpPr>
        <p:spPr>
          <a:xfrm>
            <a:off x="0" y="5029938"/>
            <a:ext cx="2192482" cy="12922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</a:ln>
          <a:effectLst/>
        </p:spPr>
        <p:txBody>
          <a:bodyPr lIns="900000" rIns="108000" rtlCol="0" anchor="ctr"/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Rede de</a:t>
            </a:r>
            <a:b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lojas de conveniência</a:t>
            </a:r>
            <a:endParaRPr kumimoji="0" lang="en-CA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6F32A0-B70F-A6CA-E0D5-01947BD89188}"/>
              </a:ext>
            </a:extLst>
          </p:cNvPr>
          <p:cNvGrpSpPr/>
          <p:nvPr/>
        </p:nvGrpSpPr>
        <p:grpSpPr>
          <a:xfrm>
            <a:off x="2348345" y="5029719"/>
            <a:ext cx="9616111" cy="1077218"/>
            <a:chOff x="2339963" y="4929676"/>
            <a:chExt cx="9419234" cy="1077218"/>
          </a:xfrm>
        </p:grpSpPr>
        <p:sp>
          <p:nvSpPr>
            <p:cNvPr id="46" name="TextBox 42">
              <a:extLst>
                <a:ext uri="{FF2B5EF4-FFF2-40B4-BE49-F238E27FC236}">
                  <a16:creationId xmlns:a16="http://schemas.microsoft.com/office/drawing/2014/main" id="{3D5B4BFC-CADD-9517-8B49-59430ABE2ACE}"/>
                </a:ext>
              </a:extLst>
            </p:cNvPr>
            <p:cNvSpPr txBox="1"/>
            <p:nvPr/>
          </p:nvSpPr>
          <p:spPr bwMode="auto">
            <a:xfrm>
              <a:off x="5276844" y="4929676"/>
              <a:ext cx="3849669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pt-BR"/>
              </a:defPPr>
              <a:lvl1pPr lvl="0" indent="0" defTabSz="895350">
                <a:buClr>
                  <a:schemeClr val="tx2"/>
                </a:buClr>
                <a:defRPr baseline="0"/>
              </a:lvl1pPr>
              <a:lvl2pPr marL="193675" lvl="1" indent="-192088" defTabSz="895350">
                <a:buClrTx/>
                <a:buSzPct val="125000"/>
                <a:buFont typeface="Arial" charset="0"/>
                <a:buChar char="▪"/>
                <a:defRPr sz="1400" baseline="0"/>
              </a:lvl2pPr>
              <a:lvl3pPr marL="457200" lvl="2" indent="-261938" defTabSz="895350">
                <a:buClrTx/>
                <a:buSzPct val="120000"/>
                <a:buFont typeface="Arial" charset="0"/>
                <a:buChar char="–"/>
                <a:defRPr sz="1400" baseline="0"/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baseline="0"/>
              </a:lvl4pPr>
              <a:lvl5pPr marL="749808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9pPr>
            </a:lstStyle>
            <a:p>
              <a:pPr marL="180000" marR="0" lvl="1" indent="-1800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Gestão de preço de </a:t>
              </a:r>
              <a:r>
                <a:rPr kumimoji="0" lang="pt-BR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sell</a:t>
              </a:r>
              <a:r>
                <a:rPr kumimoji="0" lang="pt-BR" b="0" i="1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-out</a:t>
              </a:r>
            </a:p>
            <a:p>
              <a:pPr marL="360000" marR="0" lvl="2" indent="-1800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Arial" panose="020B0604020202020204" pitchFamily="34" charset="0"/>
                <a:buChar char="–"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Preço sugerido e </a:t>
              </a:r>
              <a:r>
                <a:rPr kumimoji="0" lang="pt-BR" b="0" i="1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markups</a:t>
              </a: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no sistema para 100 maiores </a:t>
              </a:r>
              <a:r>
                <a:rPr kumimoji="0" lang="pt-BR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SKUs</a:t>
              </a: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e </a:t>
              </a:r>
              <a:r>
                <a:rPr kumimoji="0" lang="pt-BR" b="0" i="1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markups</a:t>
              </a: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por categorias</a:t>
              </a:r>
            </a:p>
            <a:p>
              <a:pPr marL="360000" marR="0" lvl="2" indent="-1800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Arial" panose="020B0604020202020204" pitchFamily="34" charset="0"/>
                <a:buChar char="–"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Estudo de elasticidade para ajuste de preço por região/SKU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294E264-6B16-95FE-A655-B9AA6E4856CA}"/>
                </a:ext>
              </a:extLst>
            </p:cNvPr>
            <p:cNvSpPr txBox="1"/>
            <p:nvPr/>
          </p:nvSpPr>
          <p:spPr bwMode="auto">
            <a:xfrm>
              <a:off x="9347199" y="4929676"/>
              <a:ext cx="241199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pt-BR"/>
              </a:defPPr>
              <a:lvl1pPr lvl="0" indent="0" defTabSz="895350">
                <a:buClr>
                  <a:schemeClr val="tx2"/>
                </a:buClr>
                <a:defRPr baseline="0"/>
              </a:lvl1pPr>
              <a:lvl2pPr marL="193675" lvl="1" indent="-192088" defTabSz="895350">
                <a:buClrTx/>
                <a:buSzPct val="125000"/>
                <a:buFont typeface="Arial" charset="0"/>
                <a:buChar char="▪"/>
                <a:defRPr sz="1400" baseline="0"/>
              </a:lvl2pPr>
              <a:lvl3pPr marL="457200" lvl="2" indent="-261938" defTabSz="895350">
                <a:buClrTx/>
                <a:buSzPct val="120000"/>
                <a:buFont typeface="Arial" charset="0"/>
                <a:buChar char="–"/>
                <a:defRPr sz="1400" baseline="0"/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baseline="0"/>
              </a:lvl4pPr>
              <a:lvl5pPr marL="749808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9pPr>
            </a:lstStyle>
            <a:p>
              <a:pPr marL="180000" marR="0" lvl="1" indent="-1800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Iniciativa implementada trouxe ganho de R$ 12 MM na receita líquida</a:t>
              </a:r>
              <a:endParaRPr kumimoji="0" lang="en-CA" b="0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8" name="TextBox 36">
              <a:extLst>
                <a:ext uri="{FF2B5EF4-FFF2-40B4-BE49-F238E27FC236}">
                  <a16:creationId xmlns:a16="http://schemas.microsoft.com/office/drawing/2014/main" id="{D21A39AA-5449-B861-FA82-291211C57726}"/>
                </a:ext>
              </a:extLst>
            </p:cNvPr>
            <p:cNvSpPr txBox="1"/>
            <p:nvPr/>
          </p:nvSpPr>
          <p:spPr bwMode="auto">
            <a:xfrm>
              <a:off x="2339963" y="4929676"/>
              <a:ext cx="27158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pt-BR"/>
              </a:defPPr>
              <a:lvl1pPr lvl="0" indent="0" defTabSz="895350">
                <a:buClr>
                  <a:schemeClr val="tx2"/>
                </a:buClr>
                <a:defRPr baseline="0"/>
              </a:lvl1pPr>
              <a:lvl2pPr marL="193675" lvl="1" indent="-192088" defTabSz="895350">
                <a:buClrTx/>
                <a:buSzPct val="125000"/>
                <a:buFont typeface="Arial" charset="0"/>
                <a:buChar char="▪"/>
                <a:defRPr sz="1400" baseline="0"/>
              </a:lvl2pPr>
              <a:lvl3pPr marL="457200" lvl="2" indent="-261938" defTabSz="895350">
                <a:buClrTx/>
                <a:buSzPct val="120000"/>
                <a:buFont typeface="Arial" charset="0"/>
                <a:buChar char="–"/>
                <a:defRPr sz="1400" baseline="0"/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baseline="0"/>
              </a:lvl4pPr>
              <a:lvl5pPr marL="749808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9pPr>
            </a:lstStyle>
            <a:p>
              <a:pPr marL="180000" marR="0" lvl="1" indent="-18000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Ausência da presença de preço sugerido de </a:t>
              </a:r>
              <a:r>
                <a:rPr kumimoji="0" lang="pt-BR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sell</a:t>
              </a:r>
              <a:r>
                <a:rPr kumimoji="0" lang="pt-BR" b="0" i="1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-out</a:t>
              </a: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para franqueado</a:t>
              </a:r>
              <a:endParaRPr kumimoji="0" lang="en-CA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49" name="Arrow: Pentagon 19">
            <a:extLst>
              <a:ext uri="{FF2B5EF4-FFF2-40B4-BE49-F238E27FC236}">
                <a16:creationId xmlns:a16="http://schemas.microsoft.com/office/drawing/2014/main" id="{4C91984A-5F34-7BD1-2E88-32E9D38D5037}"/>
              </a:ext>
            </a:extLst>
          </p:cNvPr>
          <p:cNvSpPr/>
          <p:nvPr/>
        </p:nvSpPr>
        <p:spPr>
          <a:xfrm>
            <a:off x="0" y="1475374"/>
            <a:ext cx="2192482" cy="107632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</a:ln>
          <a:effectLst/>
        </p:spPr>
        <p:txBody>
          <a:bodyPr lIns="900000" rIns="108000" rtlCol="0" anchor="ctr"/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Fabricante de</a:t>
            </a:r>
          </a:p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caminhões</a:t>
            </a:r>
            <a:endParaRPr kumimoji="0" lang="en-CA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4A41AA-8EB4-F774-B18F-7223114DF9CB}"/>
              </a:ext>
            </a:extLst>
          </p:cNvPr>
          <p:cNvGrpSpPr/>
          <p:nvPr/>
        </p:nvGrpSpPr>
        <p:grpSpPr>
          <a:xfrm>
            <a:off x="2348345" y="1474927"/>
            <a:ext cx="9616112" cy="1077218"/>
            <a:chOff x="2339963" y="1481754"/>
            <a:chExt cx="9419235" cy="1077218"/>
          </a:xfrm>
        </p:grpSpPr>
        <p:sp>
          <p:nvSpPr>
            <p:cNvPr id="51" name="TextBox 43">
              <a:extLst>
                <a:ext uri="{FF2B5EF4-FFF2-40B4-BE49-F238E27FC236}">
                  <a16:creationId xmlns:a16="http://schemas.microsoft.com/office/drawing/2014/main" id="{DE98A3C1-7346-666D-C231-81A84DC172B0}"/>
                </a:ext>
              </a:extLst>
            </p:cNvPr>
            <p:cNvSpPr txBox="1"/>
            <p:nvPr/>
          </p:nvSpPr>
          <p:spPr bwMode="auto">
            <a:xfrm>
              <a:off x="5276844" y="1481754"/>
              <a:ext cx="3849669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pt-BR"/>
              </a:defPPr>
              <a:lvl1pPr lvl="0" indent="0" defTabSz="895350">
                <a:buClr>
                  <a:schemeClr val="tx2"/>
                </a:buClr>
                <a:defRPr baseline="0"/>
              </a:lvl1pPr>
              <a:lvl2pPr marL="193675" lvl="1" indent="-192088" defTabSz="895350">
                <a:buClrTx/>
                <a:buSzPct val="125000"/>
                <a:buFont typeface="Arial" charset="0"/>
                <a:buChar char="▪"/>
                <a:defRPr sz="1400" baseline="0"/>
              </a:lvl2pPr>
              <a:lvl3pPr marL="457200" lvl="2" indent="-261938" defTabSz="895350">
                <a:buClrTx/>
                <a:buSzPct val="120000"/>
                <a:buFont typeface="Arial" charset="0"/>
                <a:buChar char="–"/>
                <a:defRPr sz="1400" baseline="0"/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baseline="0"/>
              </a:lvl4pPr>
              <a:lvl5pPr marL="749808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9pPr>
            </a:lstStyle>
            <a:p>
              <a:pPr marL="285750" marR="0" lvl="1" indent="-28575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Desenvolvimento de uma nova política de </a:t>
              </a:r>
              <a:r>
                <a:rPr kumimoji="0" lang="pt-BR" b="0" i="1" u="none" strike="noStrike" kern="1200" cap="none" spc="0" normalizeH="0" baseline="0" noProof="0" err="1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pricing</a:t>
              </a:r>
              <a:endParaRPr kumimoji="0" lang="pt-BR" b="0" i="1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285750" marR="0" lvl="1" indent="-28575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Revisão de portfólio (pacotes) dos principais modelos</a:t>
              </a:r>
            </a:p>
            <a:p>
              <a:pPr marL="285750" marR="0" lvl="1" indent="-28575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Implementação do projeto em </a:t>
              </a:r>
              <a:r>
                <a:rPr kumimoji="0" lang="pt-BR" b="0" i="1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workflow</a:t>
              </a:r>
              <a:r>
                <a:rPr kumimoji="0" lang="pt-BR" b="0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digital</a:t>
              </a:r>
            </a:p>
          </p:txBody>
        </p:sp>
        <p:sp>
          <p:nvSpPr>
            <p:cNvPr id="52" name="TextBox 47">
              <a:extLst>
                <a:ext uri="{FF2B5EF4-FFF2-40B4-BE49-F238E27FC236}">
                  <a16:creationId xmlns:a16="http://schemas.microsoft.com/office/drawing/2014/main" id="{186F07F8-51C9-B0CB-15FF-7DEA35703AA4}"/>
                </a:ext>
              </a:extLst>
            </p:cNvPr>
            <p:cNvSpPr txBox="1"/>
            <p:nvPr/>
          </p:nvSpPr>
          <p:spPr bwMode="auto">
            <a:xfrm>
              <a:off x="9347199" y="1481754"/>
              <a:ext cx="2411999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pt-BR"/>
              </a:defPPr>
              <a:lvl1pPr lvl="0" indent="0" defTabSz="895350">
                <a:buClr>
                  <a:schemeClr val="tx2"/>
                </a:buClr>
                <a:defRPr baseline="0"/>
              </a:lvl1pPr>
              <a:lvl2pPr marL="193675" lvl="1" indent="-192088" defTabSz="895350">
                <a:buClrTx/>
                <a:buSzPct val="125000"/>
                <a:buFont typeface="Arial" charset="0"/>
                <a:buChar char="▪"/>
                <a:defRPr sz="1400" baseline="0"/>
              </a:lvl2pPr>
              <a:lvl3pPr marL="457200" lvl="2" indent="-261938" defTabSz="895350">
                <a:buClrTx/>
                <a:buSzPct val="120000"/>
                <a:buFont typeface="Arial" charset="0"/>
                <a:buChar char="–"/>
                <a:defRPr sz="1400" baseline="0"/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baseline="0"/>
              </a:lvl4pPr>
              <a:lvl5pPr marL="749808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9pPr>
            </a:lstStyle>
            <a:p>
              <a:pPr marL="285750" marR="0" lvl="1" indent="-28575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Impacto no EBIT superior a R$ 50 milhões nesse ano – maior projeto do cliente no Brasil em 2019</a:t>
              </a:r>
            </a:p>
          </p:txBody>
        </p:sp>
        <p:sp>
          <p:nvSpPr>
            <p:cNvPr id="53" name="TextBox 41">
              <a:extLst>
                <a:ext uri="{FF2B5EF4-FFF2-40B4-BE49-F238E27FC236}">
                  <a16:creationId xmlns:a16="http://schemas.microsoft.com/office/drawing/2014/main" id="{E109D333-E193-D76C-B580-AD1E6A81A03F}"/>
                </a:ext>
              </a:extLst>
            </p:cNvPr>
            <p:cNvSpPr txBox="1"/>
            <p:nvPr/>
          </p:nvSpPr>
          <p:spPr bwMode="auto">
            <a:xfrm>
              <a:off x="2339963" y="1481754"/>
              <a:ext cx="271573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defPPr>
                <a:defRPr lang="pt-BR"/>
              </a:defPPr>
              <a:lvl1pPr lvl="0" indent="0" defTabSz="895350">
                <a:buClr>
                  <a:schemeClr val="tx2"/>
                </a:buClr>
                <a:defRPr baseline="0"/>
              </a:lvl1pPr>
              <a:lvl2pPr marL="193675" lvl="1" indent="-192088" defTabSz="895350">
                <a:buClrTx/>
                <a:buSzPct val="125000"/>
                <a:buFont typeface="Arial" charset="0"/>
                <a:buChar char="▪"/>
                <a:defRPr sz="1400" baseline="0"/>
              </a:lvl2pPr>
              <a:lvl3pPr marL="457200" lvl="2" indent="-261938" defTabSz="895350">
                <a:buClrTx/>
                <a:buSzPct val="120000"/>
                <a:buFont typeface="Arial" charset="0"/>
                <a:buChar char="–"/>
                <a:defRPr sz="1400" baseline="0"/>
              </a:lvl3pPr>
              <a:lvl4pPr marL="614363" lvl="3" indent="-155575" defTabSz="895350">
                <a:buClr>
                  <a:schemeClr val="tx2"/>
                </a:buClr>
                <a:buSzPct val="120000"/>
                <a:buFont typeface="Arial" charset="0"/>
                <a:buChar char="▫"/>
                <a:defRPr baseline="0"/>
              </a:lvl4pPr>
              <a:lvl5pPr marL="749808" lvl="4" indent="-130175" defTabSz="895350"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5pPr>
              <a:lvl6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6pPr>
              <a:lvl7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7pPr>
              <a:lvl8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8pPr>
              <a:lvl9pPr marL="749808" indent="-130175" defTabSz="895350" fontAlgn="base">
                <a:spcBef>
                  <a:spcPct val="0"/>
                </a:spcBef>
                <a:spcAft>
                  <a:spcPct val="0"/>
                </a:spcAft>
                <a:buClr>
                  <a:schemeClr val="tx2"/>
                </a:buClr>
                <a:buSzPct val="89000"/>
                <a:buFont typeface="Arial" charset="0"/>
                <a:buChar char="-"/>
                <a:defRPr baseline="0"/>
              </a:lvl9pPr>
            </a:lstStyle>
            <a:p>
              <a:pPr marL="285750" marR="0" lvl="1" indent="-285750" algn="l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pt-BR" b="0" i="0" u="none" strike="noStrike" kern="1200" cap="none" spc="0" normalizeH="0" baseline="0" noProof="0" dirty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Erosão de preço na categoria nos últimos 5 anos, com queda de mais de 40% na receita</a:t>
              </a:r>
            </a:p>
          </p:txBody>
        </p:sp>
      </p:grpSp>
      <p:pic>
        <p:nvPicPr>
          <p:cNvPr id="54" name="Graphic 53">
            <a:extLst>
              <a:ext uri="{FF2B5EF4-FFF2-40B4-BE49-F238E27FC236}">
                <a16:creationId xmlns:a16="http://schemas.microsoft.com/office/drawing/2014/main" id="{C9EFAC19-9FF3-26F1-BBBF-9E605969F97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8293" t="23093" r="18293" b="43505"/>
          <a:stretch/>
        </p:blipFill>
        <p:spPr>
          <a:xfrm>
            <a:off x="107078" y="1851536"/>
            <a:ext cx="615112" cy="324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83C14CAF-69DA-36D0-A4EC-9F7529A900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8864" t="4348" r="18864" b="23732"/>
          <a:stretch/>
        </p:blipFill>
        <p:spPr>
          <a:xfrm>
            <a:off x="180282" y="2822813"/>
            <a:ext cx="468704" cy="679108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53D5073B-97D3-E3EE-EBE5-E9F5176AEA5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2320" t="16482" r="2320" b="36817"/>
          <a:stretch/>
        </p:blipFill>
        <p:spPr>
          <a:xfrm>
            <a:off x="56416" y="4092259"/>
            <a:ext cx="716436" cy="438575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0425C7C-7A2C-44DE-4292-C379784DB06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9375" t="8438" r="9375" b="28125"/>
          <a:stretch/>
        </p:blipFill>
        <p:spPr>
          <a:xfrm>
            <a:off x="166984" y="5434353"/>
            <a:ext cx="495300" cy="4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28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96B15-8B9B-8589-42C3-9729345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hink-cell data - do not delete" hidden="1">
            <a:extLst>
              <a:ext uri="{FF2B5EF4-FFF2-40B4-BE49-F238E27FC236}">
                <a16:creationId xmlns:a16="http://schemas.microsoft.com/office/drawing/2014/main" id="{19BF4F03-7CFC-D6DA-DAF8-865D93BAF2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2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9BF4F03-7CFC-D6DA-DAF8-865D93BAF2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0" name="Picture 2" descr="Este é o Top10 dos fabricantes de máquinas de construção - Construção  Latino Americana">
            <a:extLst>
              <a:ext uri="{FF2B5EF4-FFF2-40B4-BE49-F238E27FC236}">
                <a16:creationId xmlns:a16="http://schemas.microsoft.com/office/drawing/2014/main" id="{0505099D-0558-829A-00BA-D087371A08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25150" y="1626680"/>
            <a:ext cx="4466848" cy="469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957EC-A14C-5FF6-46B3-BBF3E076F8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/>
              <a:t>Fonte: Mirow &amp; Co.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EC0E0-3D06-CD75-AE36-3D03FD6F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 dirty="0"/>
              <a:t>Nova política de </a:t>
            </a:r>
            <a:r>
              <a:rPr lang="pt-BR" i="1" dirty="0" err="1"/>
              <a:t>pricing</a:t>
            </a:r>
            <a:r>
              <a:rPr lang="pt-BR" i="1" dirty="0"/>
              <a:t> </a:t>
            </a:r>
            <a:r>
              <a:rPr lang="pt-BR" dirty="0"/>
              <a:t>conseguiu aumentar a margem operacional em 7 </a:t>
            </a:r>
            <a:r>
              <a:rPr lang="pt-BR" dirty="0" err="1"/>
              <a:t>p.p</a:t>
            </a:r>
            <a:r>
              <a:rPr lang="pt-BR" dirty="0"/>
              <a:t>. sem perdas no volume total em revendedor de peças de reposição para máquinas da linha amarela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45BED-CDDF-D87F-0A13-08DB791ED1DE}"/>
              </a:ext>
            </a:extLst>
          </p:cNvPr>
          <p:cNvSpPr/>
          <p:nvPr/>
        </p:nvSpPr>
        <p:spPr>
          <a:xfrm>
            <a:off x="0" y="1086682"/>
            <a:ext cx="12192000" cy="540000"/>
          </a:xfrm>
          <a:prstGeom prst="rect">
            <a:avLst/>
          </a:prstGeom>
          <a:solidFill>
            <a:schemeClr val="accent2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88D73-DCC0-6122-A3D7-214B97D17504}"/>
              </a:ext>
            </a:extLst>
          </p:cNvPr>
          <p:cNvSpPr txBox="1"/>
          <p:nvPr/>
        </p:nvSpPr>
        <p:spPr bwMode="auto">
          <a:xfrm>
            <a:off x="644194" y="1233572"/>
            <a:ext cx="1069200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Nova política de </a:t>
            </a:r>
            <a:r>
              <a:rPr kumimoji="0" lang="pt-BR" sz="1400" b="1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pricing</a:t>
            </a:r>
            <a:r>
              <a:rPr kumimoji="0" lang="pt-B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 construção de </a:t>
            </a:r>
            <a:r>
              <a:rPr kumimoji="0" lang="pt-BR" sz="1400" b="1" i="1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pricing</a:t>
            </a:r>
            <a:r>
              <a:rPr kumimoji="0" lang="pt-BR" sz="14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cockpit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59FB0BC4-B8BD-8295-E850-16A98551887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102" b="23046"/>
          <a:stretch/>
        </p:blipFill>
        <p:spPr>
          <a:xfrm>
            <a:off x="45412" y="1129373"/>
            <a:ext cx="523874" cy="442668"/>
          </a:xfrm>
          <a:prstGeom prst="rect">
            <a:avLst/>
          </a:prstGeom>
        </p:spPr>
      </p:pic>
      <p:sp>
        <p:nvSpPr>
          <p:cNvPr id="37" name="Pentagon 53">
            <a:extLst>
              <a:ext uri="{FF2B5EF4-FFF2-40B4-BE49-F238E27FC236}">
                <a16:creationId xmlns:a16="http://schemas.microsoft.com/office/drawing/2014/main" id="{D1009A63-89E3-EC63-EB8F-E3F046387981}"/>
              </a:ext>
            </a:extLst>
          </p:cNvPr>
          <p:cNvSpPr/>
          <p:nvPr/>
        </p:nvSpPr>
        <p:spPr>
          <a:xfrm>
            <a:off x="1" y="3344964"/>
            <a:ext cx="2022744" cy="1468410"/>
          </a:xfrm>
          <a:prstGeom prst="homePlate">
            <a:avLst>
              <a:gd name="adj" fmla="val 9602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56000" rIns="18000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20E66"/>
              </a:buClr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Solução</a:t>
            </a:r>
          </a:p>
        </p:txBody>
      </p:sp>
      <p:sp>
        <p:nvSpPr>
          <p:cNvPr id="38" name="Pentagon 53">
            <a:extLst>
              <a:ext uri="{FF2B5EF4-FFF2-40B4-BE49-F238E27FC236}">
                <a16:creationId xmlns:a16="http://schemas.microsoft.com/office/drawing/2014/main" id="{1F6C31BF-2B24-E4C9-1916-317188903B8A}"/>
              </a:ext>
            </a:extLst>
          </p:cNvPr>
          <p:cNvSpPr/>
          <p:nvPr/>
        </p:nvSpPr>
        <p:spPr>
          <a:xfrm>
            <a:off x="1" y="1808633"/>
            <a:ext cx="2022744" cy="1363458"/>
          </a:xfrm>
          <a:prstGeom prst="homePlate">
            <a:avLst>
              <a:gd name="adj" fmla="val 9602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56000" rIns="180000" anchor="ctr" anchorCtr="0"/>
          <a:lstStyle/>
          <a:p>
            <a:pPr marL="0" marR="0" lvl="0" indent="0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E66"/>
              </a:buClr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Desafio</a:t>
            </a:r>
          </a:p>
        </p:txBody>
      </p:sp>
      <p:sp>
        <p:nvSpPr>
          <p:cNvPr id="39" name="Pentagon 53">
            <a:extLst>
              <a:ext uri="{FF2B5EF4-FFF2-40B4-BE49-F238E27FC236}">
                <a16:creationId xmlns:a16="http://schemas.microsoft.com/office/drawing/2014/main" id="{1363CD53-72C5-CC83-D796-A86E7465E0BB}"/>
              </a:ext>
            </a:extLst>
          </p:cNvPr>
          <p:cNvSpPr/>
          <p:nvPr/>
        </p:nvSpPr>
        <p:spPr>
          <a:xfrm>
            <a:off x="1" y="4990857"/>
            <a:ext cx="2022744" cy="1363458"/>
          </a:xfrm>
          <a:prstGeom prst="homePlate">
            <a:avLst>
              <a:gd name="adj" fmla="val 9602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56000" rIns="18000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20E66"/>
              </a:buClr>
              <a:buSzTx/>
              <a:buFontTx/>
              <a:buNone/>
              <a:tabLst/>
              <a:defRPr/>
            </a:pPr>
            <a:r>
              <a:rPr kumimoji="0" lang="pt-BR" sz="14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Impacto</a:t>
            </a:r>
            <a:endParaRPr kumimoji="0" lang="pt-BR" sz="1400" b="1" i="1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9AFA80-D710-49CC-1B99-73C5FDCD3E7B}"/>
              </a:ext>
            </a:extLst>
          </p:cNvPr>
          <p:cNvCxnSpPr>
            <a:cxnSpLocks/>
          </p:cNvCxnSpPr>
          <p:nvPr/>
        </p:nvCxnSpPr>
        <p:spPr>
          <a:xfrm>
            <a:off x="1180678" y="3256222"/>
            <a:ext cx="639999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5C549E-4182-207A-6DC8-CAEFD2358C83}"/>
              </a:ext>
            </a:extLst>
          </p:cNvPr>
          <p:cNvCxnSpPr>
            <a:cxnSpLocks/>
          </p:cNvCxnSpPr>
          <p:nvPr/>
        </p:nvCxnSpPr>
        <p:spPr>
          <a:xfrm>
            <a:off x="1180678" y="4902116"/>
            <a:ext cx="6399993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53">
            <a:extLst>
              <a:ext uri="{FF2B5EF4-FFF2-40B4-BE49-F238E27FC236}">
                <a16:creationId xmlns:a16="http://schemas.microsoft.com/office/drawing/2014/main" id="{A23CA111-815B-8B84-4661-69C6D7BFEA7C}"/>
              </a:ext>
            </a:extLst>
          </p:cNvPr>
          <p:cNvSpPr txBox="1"/>
          <p:nvPr/>
        </p:nvSpPr>
        <p:spPr>
          <a:xfrm>
            <a:off x="2168743" y="1805559"/>
            <a:ext cx="5398002" cy="133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93675" marR="0" lvl="1" indent="-192088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25000"/>
              <a:buFont typeface="Arial" charset="0"/>
              <a:buChar char="▪"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Cliente fornece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+370 mil peças de reposição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 uma das principais marcas do mercado de máquinas de construção, com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posicionamento </a:t>
            </a:r>
            <a:r>
              <a:rPr kumimoji="0" lang="pt-BR" sz="1400" b="1" i="1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premium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</a:t>
            </a:r>
            <a:r>
              <a:rPr kumimoji="0" lang="pt-BR" sz="1400" b="1" i="1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preços acima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dos concorrentes</a:t>
            </a:r>
          </a:p>
          <a:p>
            <a:pPr marL="193675" marR="0" lvl="1" indent="-192088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25000"/>
              <a:buFont typeface="Arial" charset="0"/>
              <a:buChar char="▪"/>
              <a:tabLst/>
              <a:defRPr/>
            </a:pPr>
            <a:r>
              <a:rPr kumimoji="0" lang="pt-BR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Pricing</a:t>
            </a:r>
            <a:r>
              <a:rPr kumimoji="0" lang="pt-BR" sz="1400" b="0" i="1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 peças utilizava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metodologia simples de </a:t>
            </a:r>
            <a:r>
              <a:rPr kumimoji="0" lang="pt-BR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cost</a:t>
            </a:r>
            <a:r>
              <a:rPr kumimoji="0" lang="pt-BR" sz="1400" b="1" i="1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plus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 partir do preço sugerido pelo fabricante, havendo oportunidade de explorar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outros fatores para precificação</a:t>
            </a:r>
          </a:p>
        </p:txBody>
      </p:sp>
      <p:sp>
        <p:nvSpPr>
          <p:cNvPr id="44" name="Rectangle 53">
            <a:extLst>
              <a:ext uri="{FF2B5EF4-FFF2-40B4-BE49-F238E27FC236}">
                <a16:creationId xmlns:a16="http://schemas.microsoft.com/office/drawing/2014/main" id="{E74EC92F-6D2B-7136-77DB-43B332A45535}"/>
              </a:ext>
            </a:extLst>
          </p:cNvPr>
          <p:cNvSpPr txBox="1"/>
          <p:nvPr/>
        </p:nvSpPr>
        <p:spPr>
          <a:xfrm>
            <a:off x="2168743" y="3286644"/>
            <a:ext cx="5398002" cy="158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93675" marR="0" lvl="1" indent="-192088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25000"/>
              <a:buFont typeface="Arial" charset="0"/>
              <a:buChar char="▪"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Análise detalhada do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portfólio de produtos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modelagem do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novo preço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sugerido (</a:t>
            </a:r>
            <a:r>
              <a:rPr kumimoji="0" lang="pt-B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incl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elasticidade-preço da demanda), revisão de </a:t>
            </a:r>
            <a:r>
              <a:rPr kumimoji="0" lang="pt-BR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overs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políticas de desconto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 de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incentivos comerciais</a:t>
            </a:r>
          </a:p>
          <a:p>
            <a:pPr marL="193675" marR="0" lvl="1" indent="-192088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25000"/>
              <a:buFont typeface="Arial" charset="0"/>
              <a:buChar char="▪"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Construção do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Pricing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Control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Cockpit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ferramenta para monitorar e identificar automaticamente oportunidades de revisão de preço, incluindo </a:t>
            </a:r>
            <a:r>
              <a:rPr kumimoji="0" lang="pt-BR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 </a:t>
            </a:r>
            <a:r>
              <a:rPr kumimoji="0" lang="pt-BR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crawlers</a:t>
            </a:r>
            <a:r>
              <a:rPr kumimoji="0" lang="pt-BR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 automatização de rebates</a:t>
            </a:r>
          </a:p>
        </p:txBody>
      </p:sp>
      <p:sp>
        <p:nvSpPr>
          <p:cNvPr id="45" name="Rectangle 53">
            <a:extLst>
              <a:ext uri="{FF2B5EF4-FFF2-40B4-BE49-F238E27FC236}">
                <a16:creationId xmlns:a16="http://schemas.microsoft.com/office/drawing/2014/main" id="{EA2001D1-F67C-B8BA-A175-082B8C116B1E}"/>
              </a:ext>
            </a:extLst>
          </p:cNvPr>
          <p:cNvSpPr txBox="1"/>
          <p:nvPr/>
        </p:nvSpPr>
        <p:spPr>
          <a:xfrm>
            <a:off x="2168743" y="5011800"/>
            <a:ext cx="5398002" cy="133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lvl="0" indent="0" defTabSz="895350" eaLnBrk="1" hangingPunct="1">
              <a:buClr>
                <a:schemeClr val="tx2"/>
              </a:buClr>
              <a:defRPr baseline="0">
                <a:latin typeface="+mn-lt"/>
              </a:defRPr>
            </a:lvl1pPr>
            <a:lvl2pPr marL="193675" lvl="1" indent="-192088" defTabSz="895350" eaLnBrk="1" hangingPunct="1">
              <a:buClr>
                <a:schemeClr val="tx2"/>
              </a:buClr>
              <a:buSzPct val="125000"/>
              <a:buFont typeface="Arial" charset="0"/>
              <a:buChar char="▪"/>
              <a:defRPr baseline="0">
                <a:latin typeface="+mn-lt"/>
              </a:defRPr>
            </a:lvl2pPr>
            <a:lvl3pPr marL="457200" lvl="2" indent="-261938" defTabSz="895350" eaLnBrk="1" hangingPunct="1">
              <a:buClr>
                <a:schemeClr val="tx2"/>
              </a:buClr>
              <a:buSzPct val="120000"/>
              <a:buFont typeface="Arial" charset="0"/>
              <a:buChar char="–"/>
              <a:defRPr baseline="0">
                <a:latin typeface="+mn-lt"/>
              </a:defRPr>
            </a:lvl3pPr>
            <a:lvl4pPr marL="614363" lvl="3" indent="-155575" defTabSz="895350" eaLnBrk="1" hangingPunct="1">
              <a:buClr>
                <a:schemeClr val="tx2"/>
              </a:buClr>
              <a:buSzPct val="120000"/>
              <a:buFont typeface="Arial" charset="0"/>
              <a:buChar char="▫"/>
              <a:defRPr baseline="0">
                <a:latin typeface="+mn-lt"/>
              </a:defRPr>
            </a:lvl4pPr>
            <a:lvl5pPr marL="749808" lvl="4" indent="-130175" defTabSz="895350" eaLnBrk="1" hangingPunct="1"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5pPr>
            <a:lvl6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6pPr>
            <a:lvl7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7pPr>
            <a:lvl8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8pPr>
            <a:lvl9pPr marL="749808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baseline="0">
                <a:latin typeface="+mn-lt"/>
              </a:defRPr>
            </a:lvl9pPr>
          </a:lstStyle>
          <a:p>
            <a:pPr marL="193675" marR="0" lvl="1" indent="-192088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25000"/>
              <a:buFont typeface="Arial" charset="0"/>
              <a:buChar char="▪"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Aumento de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7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p.p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</a:t>
            </a:r>
            <a:r>
              <a:rPr lang="pt-BR" sz="1400" b="1" dirty="0">
                <a:solidFill>
                  <a:srgbClr val="071C25"/>
                </a:solidFill>
                <a:latin typeface="Arial"/>
              </a:rPr>
              <a:t>na margem dos itens com revisão de preço</a:t>
            </a:r>
            <a:r>
              <a:rPr lang="pt-BR" sz="1400" dirty="0">
                <a:solidFill>
                  <a:srgbClr val="071C25"/>
                </a:solidFill>
                <a:latin typeface="Arial"/>
              </a:rPr>
              <a:t>, sem perdas volume de vendas (+R$ 30 milhões em margem bruta)</a:t>
            </a:r>
          </a:p>
          <a:p>
            <a:pPr marL="193675" marR="0" lvl="1" indent="-192088" algn="l" defTabSz="895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Pct val="125000"/>
              <a:buFont typeface="Arial" charset="0"/>
              <a:buChar char="▪"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Entrega de aplicativo </a:t>
            </a:r>
            <a:r>
              <a:rPr kumimoji="0" lang="pt-BR" sz="1400" b="0" i="1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t-BR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pricing</a:t>
            </a:r>
            <a:r>
              <a:rPr kumimoji="0" lang="pt-BR" sz="1400" b="1" i="1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cockpit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para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gestão automatizada da nova política,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 time de </a:t>
            </a:r>
            <a:r>
              <a:rPr kumimoji="0" lang="pt-BR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pricing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do cliente treinado para uso imediato pós-projeto</a:t>
            </a:r>
            <a:endParaRPr kumimoji="0" lang="pt-BR" sz="1400" b="0" i="1" u="none" strike="noStrike" kern="1200" cap="none" spc="0" normalizeH="0" baseline="0" noProof="0" dirty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FB0AE196-1E8A-3509-5B50-A92C84C215E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b="21644"/>
          <a:stretch/>
        </p:blipFill>
        <p:spPr>
          <a:xfrm>
            <a:off x="32538" y="2120640"/>
            <a:ext cx="689098" cy="662671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2FA2FB14-604D-224C-4054-26B49556BC3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18876"/>
          <a:stretch/>
        </p:blipFill>
        <p:spPr>
          <a:xfrm>
            <a:off x="26430" y="5315554"/>
            <a:ext cx="701315" cy="714065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76664F3A-DAF1-F197-DCE5-E3DEDA04BE6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b="17831"/>
          <a:stretch/>
        </p:blipFill>
        <p:spPr>
          <a:xfrm>
            <a:off x="68066" y="3761100"/>
            <a:ext cx="618042" cy="636138"/>
          </a:xfrm>
          <a:prstGeom prst="rect">
            <a:avLst/>
          </a:prstGeom>
        </p:spPr>
      </p:pic>
      <p:grpSp>
        <p:nvGrpSpPr>
          <p:cNvPr id="4" name="Group 1">
            <a:extLst>
              <a:ext uri="{FF2B5EF4-FFF2-40B4-BE49-F238E27FC236}">
                <a16:creationId xmlns:a16="http://schemas.microsoft.com/office/drawing/2014/main" id="{5A5FEE8F-11C2-A615-2E1E-264D75C3C3B4}"/>
              </a:ext>
            </a:extLst>
          </p:cNvPr>
          <p:cNvGrpSpPr/>
          <p:nvPr/>
        </p:nvGrpSpPr>
        <p:grpSpPr>
          <a:xfrm>
            <a:off x="10243987" y="857211"/>
            <a:ext cx="1720472" cy="212725"/>
            <a:chOff x="7020303" y="285750"/>
            <a:chExt cx="1720472" cy="212366"/>
          </a:xfrm>
        </p:grpSpPr>
        <p:sp>
          <p:nvSpPr>
            <p:cNvPr id="7" name="StickerRectangle">
              <a:extLst>
                <a:ext uri="{FF2B5EF4-FFF2-40B4-BE49-F238E27FC236}">
                  <a16:creationId xmlns:a16="http://schemas.microsoft.com/office/drawing/2014/main" id="{3FD1C940-A733-5FA9-81BE-FEE619EFC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0303" y="285750"/>
              <a:ext cx="1720472" cy="21200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marL="0" marR="0" lvl="0" indent="0" algn="r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E66"/>
                </a:buClr>
                <a:buSzTx/>
                <a:buFontTx/>
                <a:buNone/>
                <a:tabLst/>
                <a:defRPr/>
              </a:pPr>
              <a:r>
                <a:rPr lang="pt-BR" sz="1200" dirty="0">
                  <a:solidFill>
                    <a:srgbClr val="808080"/>
                  </a:solidFill>
                  <a:latin typeface="Arial"/>
                </a:rPr>
                <a:t>EXEMPLO DE CLIENTE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8" name="AutoShape 31">
              <a:extLst>
                <a:ext uri="{FF2B5EF4-FFF2-40B4-BE49-F238E27FC236}">
                  <a16:creationId xmlns:a16="http://schemas.microsoft.com/office/drawing/2014/main" id="{05F0D121-A967-1824-E379-1C8325DCABB9}"/>
                </a:ext>
              </a:extLst>
            </p:cNvPr>
            <p:cNvCxnSpPr>
              <a:cxnSpLocks noChangeShapeType="1"/>
              <a:stCxn id="7" idx="2"/>
              <a:endCxn id="7" idx="4"/>
            </p:cNvCxnSpPr>
            <p:nvPr/>
          </p:nvCxnSpPr>
          <p:spPr bwMode="auto">
            <a:xfrm>
              <a:off x="7020303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AutoShape 32">
              <a:extLst>
                <a:ext uri="{FF2B5EF4-FFF2-40B4-BE49-F238E27FC236}">
                  <a16:creationId xmlns:a16="http://schemas.microsoft.com/office/drawing/2014/main" id="{3BDD0E0B-5F9D-DAC2-49CB-C985BD841C78}"/>
                </a:ext>
              </a:extLst>
            </p:cNvPr>
            <p:cNvCxnSpPr>
              <a:cxnSpLocks noChangeShapeType="1"/>
              <a:stCxn id="7" idx="4"/>
              <a:endCxn id="7" idx="6"/>
            </p:cNvCxnSpPr>
            <p:nvPr/>
          </p:nvCxnSpPr>
          <p:spPr bwMode="auto">
            <a:xfrm>
              <a:off x="7020303" y="497758"/>
              <a:ext cx="1720472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14357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08FBEC3-2DFE-2651-74E3-2CAADEDF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1F74705-B0EE-7DE6-3A8F-D59DB809C85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25" imgH="426" progId="TCLayout.ActiveDocument.1">
                  <p:embed/>
                </p:oleObj>
              </mc:Choice>
              <mc:Fallback>
                <p:oleObj name="think-cell Slide" r:id="rId23" imgW="425" imgH="42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F74705-B0EE-7DE6-3A8F-D59DB809C8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" name="Agrupar 1026">
            <a:extLst>
              <a:ext uri="{FF2B5EF4-FFF2-40B4-BE49-F238E27FC236}">
                <a16:creationId xmlns:a16="http://schemas.microsoft.com/office/drawing/2014/main" id="{C365EFF2-245B-D6AB-1990-78BBBC90FE93}"/>
              </a:ext>
            </a:extLst>
          </p:cNvPr>
          <p:cNvGrpSpPr/>
          <p:nvPr/>
        </p:nvGrpSpPr>
        <p:grpSpPr>
          <a:xfrm>
            <a:off x="5352288" y="3979863"/>
            <a:ext cx="2066102" cy="1751013"/>
            <a:chOff x="5607373" y="4489583"/>
            <a:chExt cx="1872371" cy="1526004"/>
          </a:xfrm>
        </p:grpSpPr>
        <p:pic>
          <p:nvPicPr>
            <p:cNvPr id="89" name="Imagem 88" descr="Desenho de estrelas&#10;&#10;Descrição gerada automaticamente com confiança baixa">
              <a:extLst>
                <a:ext uri="{FF2B5EF4-FFF2-40B4-BE49-F238E27FC236}">
                  <a16:creationId xmlns:a16="http://schemas.microsoft.com/office/drawing/2014/main" id="{A922EC2C-698F-EBE5-BC1A-8225E2979B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sharpenSoften amount="20000"/>
                      </a14:imgEffect>
                      <a14:imgEffect>
                        <a14:brightnessContrast bright="-10000" contrast="5000"/>
                      </a14:imgEffect>
                    </a14:imgLayer>
                  </a14:imgProps>
                </a:ext>
              </a:extLst>
            </a:blip>
            <a:srcRect l="11517" t="30081" r="31372" b="28732"/>
            <a:stretch/>
          </p:blipFill>
          <p:spPr>
            <a:xfrm>
              <a:off x="5607373" y="4489583"/>
              <a:ext cx="1756392" cy="1526004"/>
            </a:xfrm>
            <a:prstGeom prst="rect">
              <a:avLst/>
            </a:prstGeom>
          </p:spPr>
        </p:pic>
        <p:sp>
          <p:nvSpPr>
            <p:cNvPr id="92" name="Rectangle 3">
              <a:extLst>
                <a:ext uri="{FF2B5EF4-FFF2-40B4-BE49-F238E27FC236}">
                  <a16:creationId xmlns:a16="http://schemas.microsoft.com/office/drawing/2014/main" id="{7E0AC9F6-0CE4-7C53-5191-9BDD38D73241}"/>
                </a:ext>
              </a:extLst>
            </p:cNvPr>
            <p:cNvSpPr/>
            <p:nvPr/>
          </p:nvSpPr>
          <p:spPr>
            <a:xfrm>
              <a:off x="6573596" y="5489033"/>
              <a:ext cx="409575" cy="87313"/>
            </a:xfrm>
            <a:prstGeom prst="rect">
              <a:avLst/>
            </a:prstGeom>
            <a:noFill/>
            <a:ln w="12700">
              <a:noFill/>
              <a:miter lim="4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0%</a:t>
              </a:r>
            </a:p>
          </p:txBody>
        </p:sp>
        <p:sp>
          <p:nvSpPr>
            <p:cNvPr id="94" name="Rectangle 3">
              <a:extLst>
                <a:ext uri="{FF2B5EF4-FFF2-40B4-BE49-F238E27FC236}">
                  <a16:creationId xmlns:a16="http://schemas.microsoft.com/office/drawing/2014/main" id="{16FEB5D4-F808-A857-0C9F-C85E9C8851D1}"/>
                </a:ext>
              </a:extLst>
            </p:cNvPr>
            <p:cNvSpPr/>
            <p:nvPr/>
          </p:nvSpPr>
          <p:spPr>
            <a:xfrm>
              <a:off x="6570117" y="5023793"/>
              <a:ext cx="409575" cy="88900"/>
            </a:xfrm>
            <a:prstGeom prst="rect">
              <a:avLst/>
            </a:prstGeom>
            <a:noFill/>
            <a:ln w="12700">
              <a:noFill/>
              <a:miter lim="4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+ 5%</a:t>
              </a:r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6D4BBAF9-B827-C7A2-16CE-8C8889B98C94}"/>
                </a:ext>
              </a:extLst>
            </p:cNvPr>
            <p:cNvSpPr/>
            <p:nvPr/>
          </p:nvSpPr>
          <p:spPr>
            <a:xfrm>
              <a:off x="6274854" y="5466335"/>
              <a:ext cx="409575" cy="88900"/>
            </a:xfrm>
            <a:prstGeom prst="rect">
              <a:avLst/>
            </a:prstGeom>
            <a:noFill/>
            <a:ln w="12700">
              <a:noFill/>
              <a:miter lim="4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-5%</a:t>
              </a:r>
            </a:p>
          </p:txBody>
        </p:sp>
        <p:sp>
          <p:nvSpPr>
            <p:cNvPr id="96" name="Rectangle 3">
              <a:extLst>
                <a:ext uri="{FF2B5EF4-FFF2-40B4-BE49-F238E27FC236}">
                  <a16:creationId xmlns:a16="http://schemas.microsoft.com/office/drawing/2014/main" id="{154FC92D-22A0-F641-E7E3-F8EA8E98848F}"/>
                </a:ext>
              </a:extLst>
            </p:cNvPr>
            <p:cNvSpPr/>
            <p:nvPr/>
          </p:nvSpPr>
          <p:spPr>
            <a:xfrm>
              <a:off x="7070169" y="5545886"/>
              <a:ext cx="409575" cy="87313"/>
            </a:xfrm>
            <a:prstGeom prst="rect">
              <a:avLst/>
            </a:prstGeom>
            <a:noFill/>
            <a:ln w="12700">
              <a:noFill/>
              <a:miter lim="4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-10%</a:t>
              </a:r>
            </a:p>
          </p:txBody>
        </p:sp>
        <p:sp>
          <p:nvSpPr>
            <p:cNvPr id="97" name="Rectangle 3">
              <a:extLst>
                <a:ext uri="{FF2B5EF4-FFF2-40B4-BE49-F238E27FC236}">
                  <a16:creationId xmlns:a16="http://schemas.microsoft.com/office/drawing/2014/main" id="{72488C4F-59CF-71A3-89A4-20785BAFD8E5}"/>
                </a:ext>
              </a:extLst>
            </p:cNvPr>
            <p:cNvSpPr/>
            <p:nvPr/>
          </p:nvSpPr>
          <p:spPr>
            <a:xfrm>
              <a:off x="6937685" y="4960293"/>
              <a:ext cx="409031" cy="88900"/>
            </a:xfrm>
            <a:prstGeom prst="rect">
              <a:avLst/>
            </a:prstGeom>
            <a:noFill/>
            <a:ln w="12700">
              <a:noFill/>
              <a:miter lim="4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+10%</a:t>
              </a:r>
            </a:p>
          </p:txBody>
        </p:sp>
        <p:sp>
          <p:nvSpPr>
            <p:cNvPr id="186" name="Rectangle 3">
              <a:extLst>
                <a:ext uri="{FF2B5EF4-FFF2-40B4-BE49-F238E27FC236}">
                  <a16:creationId xmlns:a16="http://schemas.microsoft.com/office/drawing/2014/main" id="{01AFC80E-A3F2-5F66-053B-BE5AADBE8514}"/>
                </a:ext>
              </a:extLst>
            </p:cNvPr>
            <p:cNvSpPr/>
            <p:nvPr/>
          </p:nvSpPr>
          <p:spPr>
            <a:xfrm>
              <a:off x="6749411" y="5910982"/>
              <a:ext cx="409575" cy="87313"/>
            </a:xfrm>
            <a:prstGeom prst="rect">
              <a:avLst/>
            </a:prstGeom>
            <a:noFill/>
            <a:ln w="12700">
              <a:noFill/>
              <a:miter lim="4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900" b="1" i="0" u="none" strike="noStrike" kern="1200" cap="none" spc="0" normalizeH="0" baseline="0" noProof="0">
                  <a:ln>
                    <a:noFill/>
                  </a:ln>
                  <a:solidFill>
                    <a:srgbClr val="071C25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-10%</a:t>
              </a:r>
            </a:p>
          </p:txBody>
        </p:sp>
      </p:grp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CA5AD4C-065A-B434-A7B9-D11FFD961F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Fonte: Análise Mirow &amp; Co.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6CB25C8-EBE4-CDBC-B505-B5498AF1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pt-BR"/>
              <a:t>Revisões de preço foram feitas com base no novo modelo de </a:t>
            </a:r>
            <a:r>
              <a:rPr lang="pt-BR" i="1" err="1"/>
              <a:t>pricing</a:t>
            </a:r>
            <a:r>
              <a:rPr lang="pt-BR"/>
              <a:t>, que considera quatro dimensões estratégias-táticas como fatores de construção do preço</a:t>
            </a:r>
          </a:p>
        </p:txBody>
      </p:sp>
      <p:sp>
        <p:nvSpPr>
          <p:cNvPr id="263" name="Seta: Divisa 262">
            <a:extLst>
              <a:ext uri="{FF2B5EF4-FFF2-40B4-BE49-F238E27FC236}">
                <a16:creationId xmlns:a16="http://schemas.microsoft.com/office/drawing/2014/main" id="{7F7A4818-433A-449E-BA46-00F9335E9693}"/>
              </a:ext>
            </a:extLst>
          </p:cNvPr>
          <p:cNvSpPr/>
          <p:nvPr/>
        </p:nvSpPr>
        <p:spPr>
          <a:xfrm>
            <a:off x="5162164" y="1430338"/>
            <a:ext cx="2549203" cy="531813"/>
          </a:xfrm>
          <a:prstGeom prst="chevron">
            <a:avLst/>
          </a:prstGeom>
          <a:solidFill>
            <a:schemeClr val="accent3"/>
          </a:solidFill>
          <a:ln w="12700">
            <a:solidFill>
              <a:schemeClr val="accent3"/>
            </a:solidFill>
            <a:miter lim="400000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2. Estrutura de mercado</a:t>
            </a:r>
          </a:p>
        </p:txBody>
      </p:sp>
      <p:sp>
        <p:nvSpPr>
          <p:cNvPr id="269" name="Seta: Divisa 268">
            <a:extLst>
              <a:ext uri="{FF2B5EF4-FFF2-40B4-BE49-F238E27FC236}">
                <a16:creationId xmlns:a16="http://schemas.microsoft.com/office/drawing/2014/main" id="{425CAD4A-0AD4-102A-35D4-5727BC6B2F42}"/>
              </a:ext>
            </a:extLst>
          </p:cNvPr>
          <p:cNvSpPr/>
          <p:nvPr/>
        </p:nvSpPr>
        <p:spPr>
          <a:xfrm>
            <a:off x="7535290" y="1430338"/>
            <a:ext cx="2203521" cy="531813"/>
          </a:xfrm>
          <a:prstGeom prst="chevron">
            <a:avLst/>
          </a:prstGeom>
          <a:solidFill>
            <a:schemeClr val="bg1">
              <a:lumMod val="65000"/>
            </a:schemeClr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3. Segmentação de clientes e canais</a:t>
            </a:r>
          </a:p>
        </p:txBody>
      </p:sp>
      <p:sp>
        <p:nvSpPr>
          <p:cNvPr id="279" name="Seta: Divisa 278">
            <a:extLst>
              <a:ext uri="{FF2B5EF4-FFF2-40B4-BE49-F238E27FC236}">
                <a16:creationId xmlns:a16="http://schemas.microsoft.com/office/drawing/2014/main" id="{E66365C5-6E59-83F2-1AAB-4F1FACF391D3}"/>
              </a:ext>
            </a:extLst>
          </p:cNvPr>
          <p:cNvSpPr/>
          <p:nvPr/>
        </p:nvSpPr>
        <p:spPr>
          <a:xfrm>
            <a:off x="9558337" y="1430338"/>
            <a:ext cx="2462621" cy="531813"/>
          </a:xfrm>
          <a:prstGeom prst="chevron">
            <a:avLst/>
          </a:prstGeom>
          <a:solidFill>
            <a:schemeClr val="bg1">
              <a:lumMod val="65000"/>
            </a:schemeClr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4. Oportunidades da transação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135A9905-EDAB-21C4-BA70-34F72C09FE08}"/>
              </a:ext>
            </a:extLst>
          </p:cNvPr>
          <p:cNvSpPr txBox="1"/>
          <p:nvPr/>
        </p:nvSpPr>
        <p:spPr bwMode="auto">
          <a:xfrm>
            <a:off x="5289329" y="2003425"/>
            <a:ext cx="2277120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Expectativa de custos logísticos 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Intensidade competitiva (implementação futura)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18F5A37F-6E5C-0C3E-DB0A-D310073D53B8}"/>
              </a:ext>
            </a:extLst>
          </p:cNvPr>
          <p:cNvSpPr txBox="1"/>
          <p:nvPr/>
        </p:nvSpPr>
        <p:spPr bwMode="auto">
          <a:xfrm>
            <a:off x="7693579" y="2003425"/>
            <a:ext cx="1837278" cy="96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Perfil de compras do cliente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Comportamento de negociação</a:t>
            </a:r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6C451E88-7D0B-47CF-6059-49D641F0AD79}"/>
              </a:ext>
            </a:extLst>
          </p:cNvPr>
          <p:cNvSpPr txBox="1"/>
          <p:nvPr/>
        </p:nvSpPr>
        <p:spPr bwMode="auto">
          <a:xfrm>
            <a:off x="9738811" y="2003425"/>
            <a:ext cx="2282160" cy="24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200" b="0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Urgência de compra</a:t>
            </a:r>
          </a:p>
        </p:txBody>
      </p:sp>
      <p:sp>
        <p:nvSpPr>
          <p:cNvPr id="55" name="Paralelogramo 54">
            <a:extLst>
              <a:ext uri="{FF2B5EF4-FFF2-40B4-BE49-F238E27FC236}">
                <a16:creationId xmlns:a16="http://schemas.microsoft.com/office/drawing/2014/main" id="{58DB65C4-A407-6886-4858-1717C83CD331}"/>
              </a:ext>
            </a:extLst>
          </p:cNvPr>
          <p:cNvSpPr/>
          <p:nvPr/>
        </p:nvSpPr>
        <p:spPr>
          <a:xfrm>
            <a:off x="7535290" y="3192463"/>
            <a:ext cx="1957246" cy="360363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 w="12700">
            <a:noFill/>
            <a:miter lim="400000"/>
          </a:ln>
          <a:effectLst/>
        </p:spPr>
        <p:txBody>
          <a:bodyPr lIns="0" tIns="0" rIns="7200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Segmento de cliente</a:t>
            </a:r>
          </a:p>
        </p:txBody>
      </p:sp>
      <p:sp>
        <p:nvSpPr>
          <p:cNvPr id="100" name="Paralelogramo 99">
            <a:extLst>
              <a:ext uri="{FF2B5EF4-FFF2-40B4-BE49-F238E27FC236}">
                <a16:creationId xmlns:a16="http://schemas.microsoft.com/office/drawing/2014/main" id="{81DAD81E-FD26-F58E-8BEC-50D960C240A8}"/>
              </a:ext>
            </a:extLst>
          </p:cNvPr>
          <p:cNvSpPr/>
          <p:nvPr/>
        </p:nvSpPr>
        <p:spPr>
          <a:xfrm>
            <a:off x="5162164" y="3192463"/>
            <a:ext cx="2369555" cy="360363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 w="12700">
            <a:noFill/>
            <a:miter lim="400000"/>
          </a:ln>
          <a:effectLst/>
        </p:spPr>
        <p:txBody>
          <a:bodyPr lIns="0" tIns="0" rIns="10800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Intensidade competitiva</a:t>
            </a:r>
          </a:p>
        </p:txBody>
      </p:sp>
      <p:sp>
        <p:nvSpPr>
          <p:cNvPr id="207" name="Paralelogramo 206">
            <a:extLst>
              <a:ext uri="{FF2B5EF4-FFF2-40B4-BE49-F238E27FC236}">
                <a16:creationId xmlns:a16="http://schemas.microsoft.com/office/drawing/2014/main" id="{F7715DBB-23D0-ECA6-6EF8-9EBCDEB5130B}"/>
              </a:ext>
            </a:extLst>
          </p:cNvPr>
          <p:cNvSpPr/>
          <p:nvPr/>
        </p:nvSpPr>
        <p:spPr>
          <a:xfrm>
            <a:off x="9492536" y="3192463"/>
            <a:ext cx="2464269" cy="360363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 w="12700">
            <a:noFill/>
            <a:miter lim="400000"/>
          </a:ln>
          <a:effectLst/>
        </p:spPr>
        <p:txBody>
          <a:bodyPr lIns="0" tIns="0" rIns="10800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Ocasião</a:t>
            </a:r>
          </a:p>
        </p:txBody>
      </p:sp>
      <p:sp>
        <p:nvSpPr>
          <p:cNvPr id="1079" name="Paralelogramo 1078">
            <a:extLst>
              <a:ext uri="{FF2B5EF4-FFF2-40B4-BE49-F238E27FC236}">
                <a16:creationId xmlns:a16="http://schemas.microsoft.com/office/drawing/2014/main" id="{66AEC4CF-F1AC-9689-7F13-FF1C8CDEFF12}"/>
              </a:ext>
            </a:extLst>
          </p:cNvPr>
          <p:cNvSpPr/>
          <p:nvPr/>
        </p:nvSpPr>
        <p:spPr>
          <a:xfrm>
            <a:off x="5116671" y="3597275"/>
            <a:ext cx="2239963" cy="328613"/>
          </a:xfrm>
          <a:prstGeom prst="parallelogram">
            <a:avLst>
              <a:gd name="adj" fmla="val 0"/>
            </a:avLst>
          </a:prstGeom>
          <a:noFill/>
          <a:ln w="12700">
            <a:noFill/>
            <a:miter lim="400000"/>
          </a:ln>
          <a:effectLst/>
        </p:spPr>
        <p:txBody>
          <a:bodyPr lIns="0" tIns="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Margem por intensidade competitiva</a:t>
            </a:r>
            <a:endParaRPr kumimoji="0" lang="pt-BR" sz="10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80" name="Paralelogramo 1079">
            <a:extLst>
              <a:ext uri="{FF2B5EF4-FFF2-40B4-BE49-F238E27FC236}">
                <a16:creationId xmlns:a16="http://schemas.microsoft.com/office/drawing/2014/main" id="{412AEFA0-D843-D908-5E64-314BAFC48E21}"/>
              </a:ext>
            </a:extLst>
          </p:cNvPr>
          <p:cNvSpPr/>
          <p:nvPr/>
        </p:nvSpPr>
        <p:spPr>
          <a:xfrm>
            <a:off x="7454869" y="3597275"/>
            <a:ext cx="2052000" cy="328613"/>
          </a:xfrm>
          <a:prstGeom prst="parallelogram">
            <a:avLst>
              <a:gd name="adj" fmla="val 0"/>
            </a:avLst>
          </a:prstGeom>
          <a:noFill/>
          <a:ln w="12700">
            <a:noFill/>
            <a:miter lim="400000"/>
          </a:ln>
          <a:effectLst/>
        </p:spPr>
        <p:txBody>
          <a:bodyPr lIns="0" tIns="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Previsão do comportamento</a:t>
            </a:r>
            <a:br>
              <a:rPr kumimoji="0" lang="pt-BR" sz="1000" b="1" i="0" u="none" strike="noStrike" kern="0" cap="none" spc="0" normalizeH="0" baseline="0" noProof="0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pt-BR" sz="1000" b="1" i="0" u="none" strike="noStrike" kern="0" cap="none" spc="0" normalizeH="0" baseline="0" noProof="0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cliente</a:t>
            </a:r>
          </a:p>
        </p:txBody>
      </p:sp>
      <p:graphicFrame>
        <p:nvGraphicFramePr>
          <p:cNvPr id="32" name="Chart 3">
            <a:extLst>
              <a:ext uri="{FF2B5EF4-FFF2-40B4-BE49-F238E27FC236}">
                <a16:creationId xmlns:a16="http://schemas.microsoft.com/office/drawing/2014/main" id="{BC2C91BB-0C82-7EEB-D206-EE13832A2D43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10693400" y="4059238"/>
          <a:ext cx="1125538" cy="173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cxnSp>
        <p:nvCxnSpPr>
          <p:cNvPr id="369" name="Conector reto 368">
            <a:extLst>
              <a:ext uri="{FF2B5EF4-FFF2-40B4-BE49-F238E27FC236}">
                <a16:creationId xmlns:a16="http://schemas.microsoft.com/office/drawing/2014/main" id="{4986D8E2-E0FA-C76F-1F2E-FCD8193BE3A2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gray">
          <a:xfrm>
            <a:off x="11207750" y="4141788"/>
            <a:ext cx="0" cy="1573213"/>
          </a:xfrm>
          <a:prstGeom prst="line">
            <a:avLst/>
          </a:prstGeom>
          <a:ln w="12700" cap="flat" cmpd="sng" algn="ctr">
            <a:solidFill>
              <a:schemeClr val="tx2"/>
            </a:solidFill>
            <a:prstDash val="lgDash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6" name="Retângulo 305">
            <a:extLst>
              <a:ext uri="{FF2B5EF4-FFF2-40B4-BE49-F238E27FC236}">
                <a16:creationId xmlns:a16="http://schemas.microsoft.com/office/drawing/2014/main" id="{FA97E59C-01E7-AFC1-D282-EF9599095E2B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9734550" y="4184650"/>
            <a:ext cx="946150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8509B7-7D4B-4536-8455-9627EBA597BB}" type="datetime'O''''''rd''''em d''''''e ''''v''''''''''''en''d''a'''''' 1'''">
              <a:rPr kumimoji="0" lang="pt-B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Ordem de venda 1</a:t>
            </a:fld>
            <a:endParaRPr kumimoji="0" lang="pt-BR" sz="900" b="0" i="0" u="none" strike="noStrike" kern="1200" cap="none" spc="0" normalizeH="0" baseline="0" noProof="0" err="1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7" name="Retângulo 326">
            <a:extLst>
              <a:ext uri="{FF2B5EF4-FFF2-40B4-BE49-F238E27FC236}">
                <a16:creationId xmlns:a16="http://schemas.microsoft.com/office/drawing/2014/main" id="{241EFEB0-99E8-73E1-0F82-1DF09D0818A7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9734550" y="4410075"/>
            <a:ext cx="946150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A76B84-4CB7-413D-9702-8F8B378A1228}" type="datetime'''''Or''''d''e''''''''m'''' d''''''e'''''''' v''e''nd''''a 2'">
              <a:rPr kumimoji="0" lang="pt-B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Ordem de venda 2</a:t>
            </a:fld>
            <a:endParaRPr kumimoji="0" lang="pt-BR" sz="900" b="0" i="0" u="none" strike="noStrike" kern="1200" cap="none" spc="0" normalizeH="0" baseline="0" noProof="0" err="1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9" name="Retângulo 328">
            <a:extLst>
              <a:ext uri="{FF2B5EF4-FFF2-40B4-BE49-F238E27FC236}">
                <a16:creationId xmlns:a16="http://schemas.microsoft.com/office/drawing/2014/main" id="{D1EDA421-F4FB-E738-697C-52616DE622B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9734550" y="4633913"/>
            <a:ext cx="946150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37B63C-072A-4691-9F6E-DB22A7DC3E0E}" type="datetime'''''''Orde''''m'''''''''''' de v''en''''da 3'''">
              <a:rPr kumimoji="0" lang="pt-B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Ordem de venda 3</a:t>
            </a:fld>
            <a:endParaRPr kumimoji="0" lang="pt-BR" sz="900" b="0" i="0" u="none" strike="noStrike" kern="1200" cap="none" spc="0" normalizeH="0" baseline="0" noProof="0" err="1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0" name="Retângulo 329">
            <a:extLst>
              <a:ext uri="{FF2B5EF4-FFF2-40B4-BE49-F238E27FC236}">
                <a16:creationId xmlns:a16="http://schemas.microsoft.com/office/drawing/2014/main" id="{8CAB0256-6A80-1C4D-F499-21DCE0F28360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9734550" y="4859338"/>
            <a:ext cx="946150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D7BC77-6835-4189-8D64-525AC073DD0F}" type="datetime'Orde''''''''m'''' ''''''''''''d''''''''''e'''' v''enda ''''4'">
              <a:rPr kumimoji="0" lang="pt-B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Ordem de venda 4</a:t>
            </a:fld>
            <a:endParaRPr kumimoji="0" lang="pt-BR" sz="900" b="0" i="0" u="none" strike="noStrike" kern="1200" cap="none" spc="0" normalizeH="0" baseline="0" noProof="0" err="1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6" name="Retângulo 335">
            <a:extLst>
              <a:ext uri="{FF2B5EF4-FFF2-40B4-BE49-F238E27FC236}">
                <a16:creationId xmlns:a16="http://schemas.microsoft.com/office/drawing/2014/main" id="{61E727DE-A4F9-2ED6-7CF4-FB1E0FC06226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9734550" y="5083175"/>
            <a:ext cx="946150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2AAFBBB-D1E9-4917-8E84-AD68374E78F5}" type="datetime'O''''''r''d''''''e''''m'' ''''de ve''''''''n''''d''''''a'' 5'">
              <a:rPr kumimoji="0" lang="pt-B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Ordem de venda 5</a:t>
            </a:fld>
            <a:endParaRPr kumimoji="0" lang="pt-BR" sz="900" b="0" i="0" u="none" strike="noStrike" kern="1200" cap="none" spc="0" normalizeH="0" baseline="0" noProof="0" err="1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3" name="Retângulo 342">
            <a:extLst>
              <a:ext uri="{FF2B5EF4-FFF2-40B4-BE49-F238E27FC236}">
                <a16:creationId xmlns:a16="http://schemas.microsoft.com/office/drawing/2014/main" id="{79F13ECC-FB7A-89B0-73E7-D5D9FFB5283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9734550" y="5308600"/>
            <a:ext cx="95250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977737-3AF0-4ABF-A204-B62F6583962F}" type="datetime'''''''''''''''''''''''''''''''''...'''''''''">
              <a:rPr kumimoji="0" lang="pt-B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...</a:t>
            </a:fld>
            <a:endParaRPr kumimoji="0" lang="pt-BR" sz="900" b="0" i="0" u="none" strike="noStrike" kern="1200" cap="none" spc="0" normalizeH="0" baseline="0" noProof="0" err="1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7" name="Retângulo 336">
            <a:extLst>
              <a:ext uri="{FF2B5EF4-FFF2-40B4-BE49-F238E27FC236}">
                <a16:creationId xmlns:a16="http://schemas.microsoft.com/office/drawing/2014/main" id="{A39D9411-1F61-C812-0CD7-CE1995DC7321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9734550" y="5532438"/>
            <a:ext cx="965200" cy="1365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0F8606-B8DB-4D6B-BF1E-1E4DD9B97E1F}" type="datetime'Ord''''''e''m d''''''''''''''e'' ''v''''''e''nd''''a'' ''''N'">
              <a:rPr kumimoji="0" lang="pt-B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Ordem de venda N</a:t>
            </a:fld>
            <a:endParaRPr kumimoji="0" lang="pt-BR" sz="900" b="0" i="0" u="none" strike="noStrike" kern="1200" cap="none" spc="0" normalizeH="0" baseline="0" noProof="0" err="1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63" name="Paralelogramo 362">
            <a:extLst>
              <a:ext uri="{FF2B5EF4-FFF2-40B4-BE49-F238E27FC236}">
                <a16:creationId xmlns:a16="http://schemas.microsoft.com/office/drawing/2014/main" id="{235CA2FB-66F6-ABBF-4E13-78B14F9EC116}"/>
              </a:ext>
            </a:extLst>
          </p:cNvPr>
          <p:cNvSpPr/>
          <p:nvPr/>
        </p:nvSpPr>
        <p:spPr>
          <a:xfrm>
            <a:off x="9515024" y="3597275"/>
            <a:ext cx="2239963" cy="190500"/>
          </a:xfrm>
          <a:prstGeom prst="parallelogram">
            <a:avLst>
              <a:gd name="adj" fmla="val 0"/>
            </a:avLst>
          </a:prstGeom>
          <a:noFill/>
          <a:ln w="12700">
            <a:noFill/>
            <a:miter lim="400000"/>
          </a:ln>
          <a:effectLst/>
        </p:spPr>
        <p:txBody>
          <a:bodyPr lIns="0" tIns="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1" u="none" strike="noStrike" kern="0" cap="none" spc="0" normalizeH="0" baseline="0" noProof="0" err="1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Need</a:t>
            </a:r>
            <a:r>
              <a:rPr kumimoji="0" lang="pt-BR" sz="1000" b="1" i="1" u="none" strike="noStrike" kern="0" cap="none" spc="0" normalizeH="0" baseline="0" noProof="0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</a:t>
            </a:r>
            <a:r>
              <a:rPr kumimoji="0" lang="pt-BR" sz="1000" b="1" i="1" u="none" strike="noStrike" kern="0" cap="none" spc="0" normalizeH="0" baseline="0" noProof="0" err="1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by</a:t>
            </a:r>
            <a:r>
              <a:rPr kumimoji="0" lang="pt-BR" sz="1000" b="1" i="1" u="none" strike="noStrike" kern="0" cap="none" spc="0" normalizeH="0" baseline="0" noProof="0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-date </a:t>
            </a:r>
            <a:r>
              <a:rPr kumimoji="0" lang="pt-BR" sz="1000" b="1" i="0" u="none" strike="noStrike" kern="0" cap="none" spc="0" normalizeH="0" baseline="0" noProof="0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do pedido</a:t>
            </a:r>
          </a:p>
        </p:txBody>
      </p:sp>
      <p:sp>
        <p:nvSpPr>
          <p:cNvPr id="1108" name="Paralelogramo 1107">
            <a:extLst>
              <a:ext uri="{FF2B5EF4-FFF2-40B4-BE49-F238E27FC236}">
                <a16:creationId xmlns:a16="http://schemas.microsoft.com/office/drawing/2014/main" id="{12606617-1B7A-7D85-3BED-526ACC894467}"/>
              </a:ext>
            </a:extLst>
          </p:cNvPr>
          <p:cNvSpPr/>
          <p:nvPr/>
        </p:nvSpPr>
        <p:spPr>
          <a:xfrm>
            <a:off x="10533471" y="3933825"/>
            <a:ext cx="1339850" cy="179388"/>
          </a:xfrm>
          <a:prstGeom prst="parallelogram">
            <a:avLst>
              <a:gd name="adj" fmla="val 0"/>
            </a:avLst>
          </a:prstGeom>
          <a:noFill/>
          <a:ln w="1270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Média da filial</a:t>
            </a:r>
          </a:p>
        </p:txBody>
      </p:sp>
      <p:sp>
        <p:nvSpPr>
          <p:cNvPr id="1125" name="Rectangle 3">
            <a:extLst>
              <a:ext uri="{FF2B5EF4-FFF2-40B4-BE49-F238E27FC236}">
                <a16:creationId xmlns:a16="http://schemas.microsoft.com/office/drawing/2014/main" id="{982CAD58-B14D-B042-B5C4-03CE31650CCA}"/>
              </a:ext>
            </a:extLst>
          </p:cNvPr>
          <p:cNvSpPr/>
          <p:nvPr/>
        </p:nvSpPr>
        <p:spPr>
          <a:xfrm>
            <a:off x="6972645" y="4672013"/>
            <a:ext cx="451353" cy="101600"/>
          </a:xfrm>
          <a:prstGeom prst="rect">
            <a:avLst/>
          </a:prstGeom>
          <a:noFill/>
          <a:ln w="1270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+10%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E25BF4-B932-C4EF-1335-6470381CE4B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550767" y="4287838"/>
            <a:ext cx="1859066" cy="1090613"/>
          </a:xfrm>
          <a:prstGeom prst="rect">
            <a:avLst/>
          </a:prstGeom>
        </p:spPr>
      </p:pic>
      <p:sp>
        <p:nvSpPr>
          <p:cNvPr id="213" name="Retângulo 212">
            <a:extLst>
              <a:ext uri="{FF2B5EF4-FFF2-40B4-BE49-F238E27FC236}">
                <a16:creationId xmlns:a16="http://schemas.microsoft.com/office/drawing/2014/main" id="{85FC8F97-34FA-ECD1-5CD7-166C55726DB1}"/>
              </a:ext>
            </a:extLst>
          </p:cNvPr>
          <p:cNvSpPr/>
          <p:nvPr/>
        </p:nvSpPr>
        <p:spPr>
          <a:xfrm>
            <a:off x="-4749" y="3535363"/>
            <a:ext cx="1067603" cy="2208213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accent6"/>
            </a:solidFill>
            <a:miter lim="400000"/>
          </a:ln>
          <a:effectLst/>
        </p:spPr>
        <p:txBody>
          <a:bodyPr lIns="36000" tIns="72000" rIns="36000" bIns="72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Metodologias de análise</a:t>
            </a:r>
          </a:p>
        </p:txBody>
      </p:sp>
      <p:sp>
        <p:nvSpPr>
          <p:cNvPr id="211" name="Retângulo 210">
            <a:extLst>
              <a:ext uri="{FF2B5EF4-FFF2-40B4-BE49-F238E27FC236}">
                <a16:creationId xmlns:a16="http://schemas.microsoft.com/office/drawing/2014/main" id="{E2F007A3-0360-99BE-5B6B-84E62BDEA770}"/>
              </a:ext>
            </a:extLst>
          </p:cNvPr>
          <p:cNvSpPr/>
          <p:nvPr/>
        </p:nvSpPr>
        <p:spPr>
          <a:xfrm>
            <a:off x="-3179" y="2003425"/>
            <a:ext cx="1066034" cy="1000125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ffectLst/>
        </p:spPr>
        <p:txBody>
          <a:bodyPr lIns="36000" tIns="72000" rIns="36000" bIns="72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Dimensões priorizadas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7" name="Retângulo: Cantos Arredondados 226">
            <a:extLst>
              <a:ext uri="{FF2B5EF4-FFF2-40B4-BE49-F238E27FC236}">
                <a16:creationId xmlns:a16="http://schemas.microsoft.com/office/drawing/2014/main" id="{447B31B9-9276-8D09-580E-11432713D949}"/>
              </a:ext>
            </a:extLst>
          </p:cNvPr>
          <p:cNvSpPr/>
          <p:nvPr/>
        </p:nvSpPr>
        <p:spPr>
          <a:xfrm>
            <a:off x="1168400" y="1430338"/>
            <a:ext cx="4183888" cy="531813"/>
          </a:xfrm>
          <a:prstGeom prst="homePlate">
            <a:avLst/>
          </a:prstGeom>
          <a:solidFill>
            <a:schemeClr val="tx2"/>
          </a:solidFill>
          <a:ln w="1270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1. Posicionamento de produto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3ACBBA1E-1228-FF67-288B-E6A154C9CC30}"/>
              </a:ext>
            </a:extLst>
          </p:cNvPr>
          <p:cNvSpPr txBox="1"/>
          <p:nvPr/>
        </p:nvSpPr>
        <p:spPr bwMode="auto">
          <a:xfrm>
            <a:off x="1168399" y="2003425"/>
            <a:ext cx="39274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Nível de catividade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Frequência de compra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200" b="0" i="1" u="none" strike="noStrike" kern="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Gaps</a:t>
            </a: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valor e preço percebido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Elasticidade-preço da demanda</a:t>
            </a:r>
          </a:p>
        </p:txBody>
      </p:sp>
      <p:graphicFrame>
        <p:nvGraphicFramePr>
          <p:cNvPr id="33" name="Chart 3">
            <a:extLst>
              <a:ext uri="{FF2B5EF4-FFF2-40B4-BE49-F238E27FC236}">
                <a16:creationId xmlns:a16="http://schemas.microsoft.com/office/drawing/2014/main" id="{9F4D0821-B77D-3065-2D35-81F869273C13}"/>
              </a:ext>
            </a:extLst>
          </p:cNvPr>
          <p:cNvGraphicFramePr/>
          <p:nvPr>
            <p:custDataLst>
              <p:tags r:id="rId11"/>
            </p:custDataLst>
          </p:nvPr>
        </p:nvGraphicFramePr>
        <p:xfrm>
          <a:off x="1314450" y="4000500"/>
          <a:ext cx="2239963" cy="176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9509A7B-A96F-336D-95FB-7EEEC83C97B8}"/>
              </a:ext>
            </a:extLst>
          </p:cNvPr>
          <p:cNvCxnSpPr>
            <a:cxnSpLocks/>
          </p:cNvCxnSpPr>
          <p:nvPr/>
        </p:nvCxnSpPr>
        <p:spPr>
          <a:xfrm>
            <a:off x="1589088" y="4808538"/>
            <a:ext cx="17811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49F51EA-F7BE-07A8-9015-E619E379E289}"/>
              </a:ext>
            </a:extLst>
          </p:cNvPr>
          <p:cNvCxnSpPr>
            <a:cxnSpLocks/>
          </p:cNvCxnSpPr>
          <p:nvPr/>
        </p:nvCxnSpPr>
        <p:spPr>
          <a:xfrm>
            <a:off x="2900288" y="4152900"/>
            <a:ext cx="0" cy="1260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47A59E-9D7E-C9AA-B333-7D1BE04A1E95}"/>
              </a:ext>
            </a:extLst>
          </p:cNvPr>
          <p:cNvSpPr txBox="1"/>
          <p:nvPr/>
        </p:nvSpPr>
        <p:spPr bwMode="auto">
          <a:xfrm>
            <a:off x="2535238" y="4141788"/>
            <a:ext cx="808038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pt-BR" sz="900" b="0" i="0" u="none" strike="noStrike" kern="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3" name="Paralelogramo 52">
            <a:extLst>
              <a:ext uri="{FF2B5EF4-FFF2-40B4-BE49-F238E27FC236}">
                <a16:creationId xmlns:a16="http://schemas.microsoft.com/office/drawing/2014/main" id="{1AFD8E10-7060-EEEA-8200-A52F81B04017}"/>
              </a:ext>
            </a:extLst>
          </p:cNvPr>
          <p:cNvSpPr/>
          <p:nvPr/>
        </p:nvSpPr>
        <p:spPr>
          <a:xfrm>
            <a:off x="1168399" y="3192463"/>
            <a:ext cx="3990193" cy="360363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 w="12700">
            <a:noFill/>
            <a:miter lim="400000"/>
          </a:ln>
          <a:effectLst/>
        </p:spPr>
        <p:txBody>
          <a:bodyPr lIns="0" tIns="0" rIns="10800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Características do produto</a:t>
            </a:r>
          </a:p>
        </p:txBody>
      </p:sp>
      <p:sp>
        <p:nvSpPr>
          <p:cNvPr id="1029" name="Paralelogramo 1028">
            <a:extLst>
              <a:ext uri="{FF2B5EF4-FFF2-40B4-BE49-F238E27FC236}">
                <a16:creationId xmlns:a16="http://schemas.microsoft.com/office/drawing/2014/main" id="{7190709F-43AB-D81E-7962-9E4FC61DDE1C}"/>
              </a:ext>
            </a:extLst>
          </p:cNvPr>
          <p:cNvSpPr/>
          <p:nvPr/>
        </p:nvSpPr>
        <p:spPr>
          <a:xfrm>
            <a:off x="1306294" y="3597275"/>
            <a:ext cx="2484000" cy="328613"/>
          </a:xfrm>
          <a:prstGeom prst="parallelogram">
            <a:avLst>
              <a:gd name="adj" fmla="val 0"/>
            </a:avLst>
          </a:prstGeom>
          <a:noFill/>
          <a:ln w="12700">
            <a:noFill/>
            <a:miter lim="400000"/>
          </a:ln>
          <a:effectLst/>
        </p:spPr>
        <p:txBody>
          <a:bodyPr lIns="0" tIns="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Matriz de catividade vs. frequência de troca</a:t>
            </a:r>
            <a:b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(margem alvo)</a:t>
            </a:r>
          </a:p>
        </p:txBody>
      </p:sp>
      <p:sp>
        <p:nvSpPr>
          <p:cNvPr id="1046" name="Paralelogramo 1045">
            <a:extLst>
              <a:ext uri="{FF2B5EF4-FFF2-40B4-BE49-F238E27FC236}">
                <a16:creationId xmlns:a16="http://schemas.microsoft.com/office/drawing/2014/main" id="{0242F6A8-24C2-6DAF-CB57-B3A5B3264390}"/>
              </a:ext>
            </a:extLst>
          </p:cNvPr>
          <p:cNvSpPr/>
          <p:nvPr/>
        </p:nvSpPr>
        <p:spPr>
          <a:xfrm>
            <a:off x="3562567" y="3597275"/>
            <a:ext cx="1539657" cy="328613"/>
          </a:xfrm>
          <a:prstGeom prst="parallelogram">
            <a:avLst>
              <a:gd name="adj" fmla="val 0"/>
            </a:avLst>
          </a:prstGeom>
          <a:noFill/>
          <a:ln w="12700">
            <a:noFill/>
            <a:miter lim="400000"/>
          </a:ln>
          <a:effectLst/>
        </p:spPr>
        <p:txBody>
          <a:bodyPr lIns="0" tIns="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0" cap="none" spc="0" normalizeH="0" baseline="0" noProof="0" dirty="0">
                <a:ln>
                  <a:noFill/>
                </a:ln>
                <a:solidFill>
                  <a:srgbClr val="020E6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Elasticidade-preço da demanda por grupo de produto</a:t>
            </a:r>
          </a:p>
        </p:txBody>
      </p:sp>
      <p:sp>
        <p:nvSpPr>
          <p:cNvPr id="1055" name="Paralelogramo 1054">
            <a:extLst>
              <a:ext uri="{FF2B5EF4-FFF2-40B4-BE49-F238E27FC236}">
                <a16:creationId xmlns:a16="http://schemas.microsoft.com/office/drawing/2014/main" id="{FBAFA06B-CE81-9CF2-08EB-A40D5E60B6CD}"/>
              </a:ext>
            </a:extLst>
          </p:cNvPr>
          <p:cNvSpPr/>
          <p:nvPr/>
        </p:nvSpPr>
        <p:spPr>
          <a:xfrm rot="16200000">
            <a:off x="619125" y="4649788"/>
            <a:ext cx="1281113" cy="182563"/>
          </a:xfrm>
          <a:prstGeom prst="parallelogram">
            <a:avLst>
              <a:gd name="adj" fmla="val 0"/>
            </a:avLst>
          </a:prstGeom>
          <a:noFill/>
          <a:ln w="1270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dirty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Nível de catividade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82BD972A-3037-28BD-274B-229B55BEEC19}"/>
              </a:ext>
            </a:extLst>
          </p:cNvPr>
          <p:cNvCxnSpPr>
            <a:cxnSpLocks/>
          </p:cNvCxnSpPr>
          <p:nvPr/>
        </p:nvCxnSpPr>
        <p:spPr>
          <a:xfrm>
            <a:off x="2330016" y="4152900"/>
            <a:ext cx="0" cy="1260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1733671-7B2B-A93C-F24B-F8A052FAF61A}"/>
              </a:ext>
            </a:extLst>
          </p:cNvPr>
          <p:cNvCxnSpPr>
            <a:cxnSpLocks/>
          </p:cNvCxnSpPr>
          <p:nvPr/>
        </p:nvCxnSpPr>
        <p:spPr>
          <a:xfrm>
            <a:off x="1589088" y="4518025"/>
            <a:ext cx="17811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5DE1BCCA-8065-FD1C-9CEE-49826FF9F41A}"/>
              </a:ext>
            </a:extLst>
          </p:cNvPr>
          <p:cNvCxnSpPr>
            <a:cxnSpLocks/>
          </p:cNvCxnSpPr>
          <p:nvPr/>
        </p:nvCxnSpPr>
        <p:spPr>
          <a:xfrm>
            <a:off x="1589088" y="4808538"/>
            <a:ext cx="17811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0E220945-47F5-431A-10AD-8DD90EF4F187}"/>
              </a:ext>
            </a:extLst>
          </p:cNvPr>
          <p:cNvCxnSpPr>
            <a:cxnSpLocks/>
          </p:cNvCxnSpPr>
          <p:nvPr/>
        </p:nvCxnSpPr>
        <p:spPr>
          <a:xfrm>
            <a:off x="2900288" y="4152900"/>
            <a:ext cx="0" cy="1260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4B130AD-216F-4420-16DC-114A87C40C42}"/>
              </a:ext>
            </a:extLst>
          </p:cNvPr>
          <p:cNvSpPr txBox="1"/>
          <p:nvPr/>
        </p:nvSpPr>
        <p:spPr bwMode="auto">
          <a:xfrm>
            <a:off x="2988669" y="5041900"/>
            <a:ext cx="302160" cy="10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20%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EE6572F9-4FA3-F9E7-8F90-1891C689EA4F}"/>
              </a:ext>
            </a:extLst>
          </p:cNvPr>
          <p:cNvSpPr txBox="1"/>
          <p:nvPr/>
        </p:nvSpPr>
        <p:spPr bwMode="auto">
          <a:xfrm>
            <a:off x="2535238" y="4141788"/>
            <a:ext cx="808038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pt-BR" sz="900" b="0" i="0" u="none" strike="noStrike" kern="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5" name="Paralelogramo 74">
            <a:extLst>
              <a:ext uri="{FF2B5EF4-FFF2-40B4-BE49-F238E27FC236}">
                <a16:creationId xmlns:a16="http://schemas.microsoft.com/office/drawing/2014/main" id="{79EE0F9B-E519-0B24-7B9F-0AC3660D283E}"/>
              </a:ext>
            </a:extLst>
          </p:cNvPr>
          <p:cNvSpPr/>
          <p:nvPr/>
        </p:nvSpPr>
        <p:spPr>
          <a:xfrm>
            <a:off x="1814513" y="5607050"/>
            <a:ext cx="1339850" cy="177800"/>
          </a:xfrm>
          <a:prstGeom prst="parallelogram">
            <a:avLst>
              <a:gd name="adj" fmla="val 0"/>
            </a:avLst>
          </a:prstGeom>
          <a:noFill/>
          <a:ln w="1270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Frequência de troca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5D0E0194-6EA2-EA86-18AA-BEA44160A291}"/>
              </a:ext>
            </a:extLst>
          </p:cNvPr>
          <p:cNvCxnSpPr>
            <a:cxnSpLocks/>
          </p:cNvCxnSpPr>
          <p:nvPr/>
        </p:nvCxnSpPr>
        <p:spPr>
          <a:xfrm>
            <a:off x="2330016" y="4152900"/>
            <a:ext cx="0" cy="1260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70BC0524-5D02-65CF-8DFE-EA4510F65D4F}"/>
              </a:ext>
            </a:extLst>
          </p:cNvPr>
          <p:cNvCxnSpPr>
            <a:cxnSpLocks/>
          </p:cNvCxnSpPr>
          <p:nvPr/>
        </p:nvCxnSpPr>
        <p:spPr>
          <a:xfrm>
            <a:off x="1589088" y="4518025"/>
            <a:ext cx="178117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B39FA17-D45E-24EA-F0B8-A5E7553B5F06}"/>
              </a:ext>
            </a:extLst>
          </p:cNvPr>
          <p:cNvSpPr txBox="1"/>
          <p:nvPr/>
        </p:nvSpPr>
        <p:spPr bwMode="auto">
          <a:xfrm>
            <a:off x="2988669" y="4265613"/>
            <a:ext cx="302160" cy="10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45%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592879ED-EE96-17A8-7701-1C5A5B65AB87}"/>
              </a:ext>
            </a:extLst>
          </p:cNvPr>
          <p:cNvSpPr txBox="1"/>
          <p:nvPr/>
        </p:nvSpPr>
        <p:spPr bwMode="auto">
          <a:xfrm>
            <a:off x="2988669" y="4610100"/>
            <a:ext cx="302160" cy="9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35%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8BCBC3B6-3D29-FF7F-31BF-A210265E0008}"/>
              </a:ext>
            </a:extLst>
          </p:cNvPr>
          <p:cNvSpPr txBox="1"/>
          <p:nvPr/>
        </p:nvSpPr>
        <p:spPr bwMode="auto">
          <a:xfrm>
            <a:off x="2464072" y="5041900"/>
            <a:ext cx="302160" cy="10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25%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7C844C9-503F-93C5-FCE3-C9ECF586EE62}"/>
              </a:ext>
            </a:extLst>
          </p:cNvPr>
          <p:cNvSpPr txBox="1"/>
          <p:nvPr/>
        </p:nvSpPr>
        <p:spPr bwMode="auto">
          <a:xfrm>
            <a:off x="1818304" y="5041900"/>
            <a:ext cx="302160" cy="10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35%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8BF50DE-AE8D-4083-8D58-0EC0A7100EBA}"/>
              </a:ext>
            </a:extLst>
          </p:cNvPr>
          <p:cNvSpPr txBox="1"/>
          <p:nvPr/>
        </p:nvSpPr>
        <p:spPr bwMode="auto">
          <a:xfrm>
            <a:off x="2464072" y="4619625"/>
            <a:ext cx="302160" cy="9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35%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0599B87-8D8A-E147-A20B-1EAF3032FA49}"/>
              </a:ext>
            </a:extLst>
          </p:cNvPr>
          <p:cNvSpPr txBox="1"/>
          <p:nvPr/>
        </p:nvSpPr>
        <p:spPr bwMode="auto">
          <a:xfrm>
            <a:off x="1818304" y="4619625"/>
            <a:ext cx="302160" cy="9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40%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102C0FF5-6B43-90E5-9E7C-64CAEB46A199}"/>
              </a:ext>
            </a:extLst>
          </p:cNvPr>
          <p:cNvSpPr txBox="1"/>
          <p:nvPr/>
        </p:nvSpPr>
        <p:spPr bwMode="auto">
          <a:xfrm>
            <a:off x="2464072" y="4257675"/>
            <a:ext cx="302160" cy="10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45%</a:t>
            </a: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653C843A-03B0-573F-5DD9-5D4D42046145}"/>
              </a:ext>
            </a:extLst>
          </p:cNvPr>
          <p:cNvSpPr txBox="1"/>
          <p:nvPr/>
        </p:nvSpPr>
        <p:spPr bwMode="auto">
          <a:xfrm>
            <a:off x="1818304" y="4257675"/>
            <a:ext cx="302160" cy="10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50%</a:t>
            </a:r>
          </a:p>
        </p:txBody>
      </p:sp>
      <p:graphicFrame>
        <p:nvGraphicFramePr>
          <p:cNvPr id="34" name="Chart 3">
            <a:extLst>
              <a:ext uri="{FF2B5EF4-FFF2-40B4-BE49-F238E27FC236}">
                <a16:creationId xmlns:a16="http://schemas.microsoft.com/office/drawing/2014/main" id="{DAC19058-69BF-8957-050E-7BDC21210732}"/>
              </a:ext>
            </a:extLst>
          </p:cNvPr>
          <p:cNvGraphicFramePr/>
          <p:nvPr>
            <p:custDataLst>
              <p:tags r:id="rId12"/>
            </p:custDataLst>
          </p:nvPr>
        </p:nvGraphicFramePr>
        <p:xfrm>
          <a:off x="3914775" y="4129088"/>
          <a:ext cx="1187450" cy="1331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20" name="Rectangle 23">
            <a:extLst>
              <a:ext uri="{FF2B5EF4-FFF2-40B4-BE49-F238E27FC236}">
                <a16:creationId xmlns:a16="http://schemas.microsoft.com/office/drawing/2014/main" id="{7C7E1C37-19D0-B03F-E901-6442E2218486}"/>
              </a:ext>
            </a:extLst>
          </p:cNvPr>
          <p:cNvSpPr/>
          <p:nvPr>
            <p:custDataLst>
              <p:tags r:id="rId13"/>
            </p:custDataLst>
          </p:nvPr>
        </p:nvSpPr>
        <p:spPr bwMode="gray">
          <a:xfrm>
            <a:off x="3914775" y="5426075"/>
            <a:ext cx="165100" cy="1238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E55654-56C0-47EE-96C3-A4EE0E109F01}" type="datetime'''''''''''''''''''''''''''''''''''''''''''''''''''0''%'">
              <a:rPr kumimoji="0" lang="pt-B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0%</a:t>
            </a:fld>
            <a:endParaRPr kumimoji="0" lang="pt-BR" sz="900" b="0" i="0" u="none" strike="noStrike" kern="1200" cap="none" spc="0" normalizeH="0" baseline="0" noProof="0" err="1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D48998D-8872-C61D-F224-04A22AB2D500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4394200" y="5426075"/>
            <a:ext cx="228600" cy="1238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125F26-1575-4DD4-ABC9-AB2CB7480D5B}" type="datetime'''''''''''''''''''1''''''''''''''0''''''%'''''''''''">
              <a:rPr kumimoji="0" lang="pt-B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10%</a:t>
            </a:fld>
            <a:endParaRPr kumimoji="0" lang="pt-BR" sz="900" b="0" i="0" u="none" strike="noStrike" kern="1200" cap="none" spc="0" normalizeH="0" baseline="0" noProof="0" err="1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0E3C49BC-0C18-5B79-E9E5-9755271B8F80}"/>
              </a:ext>
            </a:extLst>
          </p:cNvPr>
          <p:cNvSpPr/>
          <p:nvPr>
            <p:custDataLst>
              <p:tags r:id="rId15"/>
            </p:custDataLst>
          </p:nvPr>
        </p:nvSpPr>
        <p:spPr bwMode="gray">
          <a:xfrm>
            <a:off x="4905375" y="5426075"/>
            <a:ext cx="228600" cy="1238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C13E6A-6D0C-4E43-8FB8-A52E706D711B}" type="datetime'''''''''''''''''''''2''''0''''''''''''''''''%'''''''''''''''''">
              <a:rPr kumimoji="0" lang="pt-B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20%</a:t>
            </a:fld>
            <a:endParaRPr kumimoji="0" lang="pt-BR" sz="900" b="0" i="0" u="none" strike="noStrike" kern="1200" cap="none" spc="0" normalizeH="0" baseline="0" noProof="0" err="1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ectangle 81">
            <a:extLst>
              <a:ext uri="{FF2B5EF4-FFF2-40B4-BE49-F238E27FC236}">
                <a16:creationId xmlns:a16="http://schemas.microsoft.com/office/drawing/2014/main" id="{9AF18D3C-40D1-BBD9-4D07-72F78F03F980}"/>
              </a:ext>
            </a:extLst>
          </p:cNvPr>
          <p:cNvSpPr/>
          <p:nvPr>
            <p:custDataLst>
              <p:tags r:id="rId16"/>
            </p:custDataLst>
          </p:nvPr>
        </p:nvSpPr>
        <p:spPr bwMode="gray">
          <a:xfrm>
            <a:off x="3724275" y="5319713"/>
            <a:ext cx="158750" cy="1238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2CFFA0-0390-49CC-A402-A5770EB71596}" type="datetime'''''''0'''''''''''',''''''''''''''''''''''''2'''''''''''''">
              <a:rPr kumimoji="0" lang="pt-B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0,2</a:t>
            </a:fld>
            <a:endParaRPr kumimoji="0" lang="pt-BR" sz="900" b="0" i="0" u="none" strike="noStrike" kern="1200" cap="none" spc="0" normalizeH="0" baseline="0" noProof="0" err="1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Rectangle 82">
            <a:extLst>
              <a:ext uri="{FF2B5EF4-FFF2-40B4-BE49-F238E27FC236}">
                <a16:creationId xmlns:a16="http://schemas.microsoft.com/office/drawing/2014/main" id="{D9959620-7A7C-EE9F-B040-03BC0E9A1F68}"/>
              </a:ext>
            </a:extLst>
          </p:cNvPr>
          <p:cNvSpPr/>
          <p:nvPr>
            <p:custDataLst>
              <p:tags r:id="rId17"/>
            </p:custDataLst>
          </p:nvPr>
        </p:nvSpPr>
        <p:spPr bwMode="gray">
          <a:xfrm>
            <a:off x="3724275" y="5086350"/>
            <a:ext cx="158750" cy="1238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77D60D-1F2B-478B-B380-1A06EBA2BA4A}" type="datetime'''''''''''''''''0,''''''''''''4'''''''''''''''''''">
              <a:rPr kumimoji="0" lang="pt-B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0,4</a:t>
            </a:fld>
            <a:endParaRPr kumimoji="0" lang="pt-BR" sz="900" b="0" i="0" u="none" strike="noStrike" kern="1200" cap="none" spc="0" normalizeH="0" baseline="0" noProof="0" err="1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" name="Rectangle 83">
            <a:extLst>
              <a:ext uri="{FF2B5EF4-FFF2-40B4-BE49-F238E27FC236}">
                <a16:creationId xmlns:a16="http://schemas.microsoft.com/office/drawing/2014/main" id="{FEE54795-E484-91C2-68CF-3562BEAE4ADA}"/>
              </a:ext>
            </a:extLst>
          </p:cNvPr>
          <p:cNvSpPr/>
          <p:nvPr>
            <p:custDataLst>
              <p:tags r:id="rId18"/>
            </p:custDataLst>
          </p:nvPr>
        </p:nvSpPr>
        <p:spPr bwMode="gray">
          <a:xfrm>
            <a:off x="3724275" y="4852988"/>
            <a:ext cx="158750" cy="1238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4610C6-5D6C-4574-A168-D1F0C2763F38}" type="datetime'''0'''''',''6'''''''''''''''''''''''''''''''''''''''''''">
              <a:rPr kumimoji="0" lang="pt-B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0,6</a:t>
            </a:fld>
            <a:endParaRPr kumimoji="0" lang="pt-BR" sz="900" b="0" i="0" u="none" strike="noStrike" kern="1200" cap="none" spc="0" normalizeH="0" baseline="0" noProof="0" err="1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Rectangle 84">
            <a:extLst>
              <a:ext uri="{FF2B5EF4-FFF2-40B4-BE49-F238E27FC236}">
                <a16:creationId xmlns:a16="http://schemas.microsoft.com/office/drawing/2014/main" id="{F422F11B-8317-772C-7305-5EC8B3710B4A}"/>
              </a:ext>
            </a:extLst>
          </p:cNvPr>
          <p:cNvSpPr/>
          <p:nvPr>
            <p:custDataLst>
              <p:tags r:id="rId19"/>
            </p:custDataLst>
          </p:nvPr>
        </p:nvSpPr>
        <p:spPr bwMode="gray">
          <a:xfrm>
            <a:off x="3724275" y="4619625"/>
            <a:ext cx="158750" cy="1238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0D9C5D-1DC3-4D6B-8A40-3D03E6345573}" type="datetime'''''''''''''0'''''',''''''''''''''8'''''''">
              <a:rPr kumimoji="0" lang="pt-B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0,8</a:t>
            </a:fld>
            <a:endParaRPr kumimoji="0" lang="pt-BR" sz="900" b="0" i="0" u="none" strike="noStrike" kern="1200" cap="none" spc="0" normalizeH="0" baseline="0" noProof="0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9" name="Rectangle 85">
            <a:extLst>
              <a:ext uri="{FF2B5EF4-FFF2-40B4-BE49-F238E27FC236}">
                <a16:creationId xmlns:a16="http://schemas.microsoft.com/office/drawing/2014/main" id="{F35FE704-D9F1-4F1A-6D0D-2E736093E3A5}"/>
              </a:ext>
            </a:extLst>
          </p:cNvPr>
          <p:cNvSpPr/>
          <p:nvPr>
            <p:custDataLst>
              <p:tags r:id="rId20"/>
            </p:custDataLst>
          </p:nvPr>
        </p:nvSpPr>
        <p:spPr bwMode="gray">
          <a:xfrm>
            <a:off x="3724275" y="4386263"/>
            <a:ext cx="158750" cy="1238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53FEB3-2653-46C5-968D-65D6D44202D8}" type="datetime'''''''''''''''''''''''''''1,''''''''''''0'''''''''''''''''">
              <a:rPr kumimoji="0" lang="pt-B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1,0</a:t>
            </a:fld>
            <a:endParaRPr kumimoji="0" lang="pt-BR" sz="900" b="0" i="0" u="none" strike="noStrike" kern="1200" cap="none" spc="0" normalizeH="0" baseline="0" noProof="0" err="1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Rectangle 51">
            <a:extLst>
              <a:ext uri="{FF2B5EF4-FFF2-40B4-BE49-F238E27FC236}">
                <a16:creationId xmlns:a16="http://schemas.microsoft.com/office/drawing/2014/main" id="{4E0CDCD6-394C-15C9-AD55-62D097CDEFE0}"/>
              </a:ext>
            </a:extLst>
          </p:cNvPr>
          <p:cNvSpPr/>
          <p:nvPr>
            <p:custDataLst>
              <p:tags r:id="rId21"/>
            </p:custDataLst>
          </p:nvPr>
        </p:nvSpPr>
        <p:spPr bwMode="gray">
          <a:xfrm>
            <a:off x="3724275" y="4152900"/>
            <a:ext cx="158750" cy="123825"/>
          </a:xfrm>
          <a:prstGeom prst="rect">
            <a:avLst/>
          </a:prstGeom>
          <a:noFill/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4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0" tIns="0" rIns="0" bIns="0" rtlCol="0" anchor="ctr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184E68-75C7-4F80-A29D-8D0FE8D32412}" type="datetime'''''1'''''''''',''''''''2'">
              <a:rPr kumimoji="0" lang="pt-B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1,2</a:t>
            </a:fld>
            <a:endParaRPr kumimoji="0" lang="pt-BR" sz="900" b="0" i="0" u="none" strike="noStrike" kern="1200" cap="none" spc="0" normalizeH="0" baseline="0" noProof="0" err="1">
              <a:ln>
                <a:noFill/>
              </a:ln>
              <a:solidFill>
                <a:srgbClr val="071C2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28" name="Paralelogramo 1027">
            <a:extLst>
              <a:ext uri="{FF2B5EF4-FFF2-40B4-BE49-F238E27FC236}">
                <a16:creationId xmlns:a16="http://schemas.microsoft.com/office/drawing/2014/main" id="{8ABEAA4C-50FD-832B-C7C8-8E22D1AE172A}"/>
              </a:ext>
            </a:extLst>
          </p:cNvPr>
          <p:cNvSpPr/>
          <p:nvPr/>
        </p:nvSpPr>
        <p:spPr>
          <a:xfrm rot="16200000">
            <a:off x="2995613" y="4786313"/>
            <a:ext cx="1203325" cy="180975"/>
          </a:xfrm>
          <a:prstGeom prst="parallelogram">
            <a:avLst>
              <a:gd name="adj" fmla="val 0"/>
            </a:avLst>
          </a:prstGeom>
          <a:noFill/>
          <a:ln w="1270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Margem absoluta</a:t>
            </a:r>
          </a:p>
        </p:txBody>
      </p:sp>
      <p:sp>
        <p:nvSpPr>
          <p:cNvPr id="1032" name="Paralelogramo 1031">
            <a:extLst>
              <a:ext uri="{FF2B5EF4-FFF2-40B4-BE49-F238E27FC236}">
                <a16:creationId xmlns:a16="http://schemas.microsoft.com/office/drawing/2014/main" id="{E2734B61-FC75-F92D-0308-12AF48D78781}"/>
              </a:ext>
            </a:extLst>
          </p:cNvPr>
          <p:cNvSpPr/>
          <p:nvPr/>
        </p:nvSpPr>
        <p:spPr>
          <a:xfrm>
            <a:off x="3889375" y="5568950"/>
            <a:ext cx="1339850" cy="177800"/>
          </a:xfrm>
          <a:prstGeom prst="parallelogram">
            <a:avLst>
              <a:gd name="adj" fmla="val 0"/>
            </a:avLst>
          </a:prstGeom>
          <a:noFill/>
          <a:ln w="1270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Redução de preços</a:t>
            </a:r>
          </a:p>
        </p:txBody>
      </p:sp>
      <p:sp>
        <p:nvSpPr>
          <p:cNvPr id="1035" name="CaixaDeTexto 1034">
            <a:extLst>
              <a:ext uri="{FF2B5EF4-FFF2-40B4-BE49-F238E27FC236}">
                <a16:creationId xmlns:a16="http://schemas.microsoft.com/office/drawing/2014/main" id="{9F4D2E3D-4658-D022-33FE-E7D59F6EF437}"/>
              </a:ext>
            </a:extLst>
          </p:cNvPr>
          <p:cNvSpPr txBox="1"/>
          <p:nvPr/>
        </p:nvSpPr>
        <p:spPr bwMode="auto">
          <a:xfrm>
            <a:off x="5111750" y="5191125"/>
            <a:ext cx="200025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-4,5</a:t>
            </a:r>
          </a:p>
        </p:txBody>
      </p:sp>
      <p:sp>
        <p:nvSpPr>
          <p:cNvPr id="1036" name="CaixaDeTexto 1035">
            <a:extLst>
              <a:ext uri="{FF2B5EF4-FFF2-40B4-BE49-F238E27FC236}">
                <a16:creationId xmlns:a16="http://schemas.microsoft.com/office/drawing/2014/main" id="{938531FC-A54A-E346-6B17-289C6281D133}"/>
              </a:ext>
            </a:extLst>
          </p:cNvPr>
          <p:cNvSpPr txBox="1"/>
          <p:nvPr/>
        </p:nvSpPr>
        <p:spPr bwMode="auto">
          <a:xfrm>
            <a:off x="5111750" y="5046663"/>
            <a:ext cx="2000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-6,1</a:t>
            </a:r>
          </a:p>
        </p:txBody>
      </p:sp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C3B5DC83-C68D-2D5E-153B-E4714D7A314C}"/>
              </a:ext>
            </a:extLst>
          </p:cNvPr>
          <p:cNvSpPr txBox="1"/>
          <p:nvPr/>
        </p:nvSpPr>
        <p:spPr bwMode="auto">
          <a:xfrm>
            <a:off x="5080000" y="4852988"/>
            <a:ext cx="26352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-11,1</a:t>
            </a:r>
          </a:p>
        </p:txBody>
      </p:sp>
      <p:sp>
        <p:nvSpPr>
          <p:cNvPr id="1039" name="CaixaDeTexto 1038">
            <a:extLst>
              <a:ext uri="{FF2B5EF4-FFF2-40B4-BE49-F238E27FC236}">
                <a16:creationId xmlns:a16="http://schemas.microsoft.com/office/drawing/2014/main" id="{262AE58B-E2CC-4660-863B-AD3326A66CA0}"/>
              </a:ext>
            </a:extLst>
          </p:cNvPr>
          <p:cNvSpPr txBox="1"/>
          <p:nvPr/>
        </p:nvSpPr>
        <p:spPr bwMode="auto">
          <a:xfrm>
            <a:off x="5057775" y="4672013"/>
            <a:ext cx="307975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0" cap="none" spc="0" normalizeH="0" baseline="0" noProof="0" err="1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</a:t>
            </a:r>
            <a:r>
              <a:rPr kumimoji="0" lang="pt-BR" sz="900" b="1" i="0" u="none" strike="noStrike" kern="0" cap="none" spc="0" normalizeH="0" baseline="0" noProof="0">
                <a:ln>
                  <a:noFill/>
                </a:ln>
                <a:solidFill>
                  <a:srgbClr val="071C2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</p:txBody>
      </p:sp>
      <p:sp>
        <p:nvSpPr>
          <p:cNvPr id="1047" name="Elipse 1046">
            <a:extLst>
              <a:ext uri="{FF2B5EF4-FFF2-40B4-BE49-F238E27FC236}">
                <a16:creationId xmlns:a16="http://schemas.microsoft.com/office/drawing/2014/main" id="{43DAE829-729F-3899-BF1E-9F0B029BC718}"/>
              </a:ext>
            </a:extLst>
          </p:cNvPr>
          <p:cNvSpPr/>
          <p:nvPr/>
        </p:nvSpPr>
        <p:spPr>
          <a:xfrm>
            <a:off x="1219218" y="3678238"/>
            <a:ext cx="190464" cy="1889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400000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</a:p>
        </p:txBody>
      </p:sp>
      <p:sp>
        <p:nvSpPr>
          <p:cNvPr id="1048" name="Elipse 1047">
            <a:extLst>
              <a:ext uri="{FF2B5EF4-FFF2-40B4-BE49-F238E27FC236}">
                <a16:creationId xmlns:a16="http://schemas.microsoft.com/office/drawing/2014/main" id="{BA014C51-3916-0AC2-55FB-209B2C1774B5}"/>
              </a:ext>
            </a:extLst>
          </p:cNvPr>
          <p:cNvSpPr/>
          <p:nvPr/>
        </p:nvSpPr>
        <p:spPr>
          <a:xfrm>
            <a:off x="3444234" y="3678238"/>
            <a:ext cx="190464" cy="188913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miter lim="400000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C1807B-C9AA-CF31-B418-15E65A94D0B9}"/>
              </a:ext>
            </a:extLst>
          </p:cNvPr>
          <p:cNvSpPr/>
          <p:nvPr/>
        </p:nvSpPr>
        <p:spPr>
          <a:xfrm>
            <a:off x="12258030" y="0"/>
            <a:ext cx="360000" cy="360000"/>
          </a:xfrm>
          <a:prstGeom prst="ellipse">
            <a:avLst/>
          </a:prstGeom>
          <a:solidFill>
            <a:srgbClr val="00B050"/>
          </a:solidFill>
          <a:ln w="19050">
            <a:noFill/>
            <a:miter lim="400000"/>
          </a:ln>
          <a:effectLst/>
        </p:spPr>
        <p:txBody>
          <a:bodyPr lIns="0" tIns="0" rIns="0" bIns="0"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MS</a:t>
            </a:r>
          </a:p>
        </p:txBody>
      </p:sp>
      <p:sp>
        <p:nvSpPr>
          <p:cNvPr id="35" name="Retângulo 19">
            <a:extLst>
              <a:ext uri="{FF2B5EF4-FFF2-40B4-BE49-F238E27FC236}">
                <a16:creationId xmlns:a16="http://schemas.microsoft.com/office/drawing/2014/main" id="{A5FE5ECE-10C9-BB1D-6B7F-DE43E6654C82}"/>
              </a:ext>
            </a:extLst>
          </p:cNvPr>
          <p:cNvSpPr/>
          <p:nvPr/>
        </p:nvSpPr>
        <p:spPr>
          <a:xfrm>
            <a:off x="0" y="5934112"/>
            <a:ext cx="12192000" cy="495935"/>
          </a:xfrm>
          <a:prstGeom prst="rect">
            <a:avLst/>
          </a:prstGeom>
          <a:solidFill>
            <a:schemeClr val="accent2"/>
          </a:solidFill>
          <a:ln w="19050">
            <a:noFill/>
            <a:miter lim="400000"/>
          </a:ln>
          <a:effectLst/>
        </p:spPr>
        <p:txBody>
          <a:bodyPr lIns="108000" tIns="72000" rIns="108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Modelo de arquitetura de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pricing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precisa ser adaptado para cada cliente dependendo da indústria, da dinâmica de negócio, etc.</a:t>
            </a:r>
          </a:p>
        </p:txBody>
      </p:sp>
      <p:grpSp>
        <p:nvGrpSpPr>
          <p:cNvPr id="36" name="Group 1">
            <a:extLst>
              <a:ext uri="{FF2B5EF4-FFF2-40B4-BE49-F238E27FC236}">
                <a16:creationId xmlns:a16="http://schemas.microsoft.com/office/drawing/2014/main" id="{27A4A6A4-352F-A548-2AD9-E95939879684}"/>
              </a:ext>
            </a:extLst>
          </p:cNvPr>
          <p:cNvGrpSpPr/>
          <p:nvPr/>
        </p:nvGrpSpPr>
        <p:grpSpPr>
          <a:xfrm>
            <a:off x="10236333" y="1026690"/>
            <a:ext cx="1720472" cy="212725"/>
            <a:chOff x="7020303" y="285750"/>
            <a:chExt cx="1720472" cy="212366"/>
          </a:xfrm>
        </p:grpSpPr>
        <p:sp>
          <p:nvSpPr>
            <p:cNvPr id="37" name="StickerRectangle">
              <a:extLst>
                <a:ext uri="{FF2B5EF4-FFF2-40B4-BE49-F238E27FC236}">
                  <a16:creationId xmlns:a16="http://schemas.microsoft.com/office/drawing/2014/main" id="{EBF5BC78-16C6-8F51-0D8D-97C622732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0303" y="285750"/>
              <a:ext cx="1720472" cy="21200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marL="0" marR="0" lvl="0" indent="0" algn="r" defTabSz="895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20E66"/>
                </a:buClr>
                <a:buSzTx/>
                <a:buFontTx/>
                <a:buNone/>
                <a:tabLst/>
                <a:defRPr/>
              </a:pPr>
              <a:r>
                <a:rPr lang="pt-BR" sz="1200" dirty="0">
                  <a:solidFill>
                    <a:srgbClr val="808080"/>
                  </a:solidFill>
                  <a:latin typeface="Arial"/>
                </a:rPr>
                <a:t>EXEMPLO DE CLIENTE</a:t>
              </a:r>
              <a:endPara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38" name="AutoShape 31">
              <a:extLst>
                <a:ext uri="{FF2B5EF4-FFF2-40B4-BE49-F238E27FC236}">
                  <a16:creationId xmlns:a16="http://schemas.microsoft.com/office/drawing/2014/main" id="{285B57D7-2B7A-8648-3168-983BE58C542C}"/>
                </a:ext>
              </a:extLst>
            </p:cNvPr>
            <p:cNvCxnSpPr>
              <a:cxnSpLocks noChangeShapeType="1"/>
              <a:stCxn id="37" idx="2"/>
              <a:endCxn id="37" idx="4"/>
            </p:cNvCxnSpPr>
            <p:nvPr/>
          </p:nvCxnSpPr>
          <p:spPr bwMode="auto">
            <a:xfrm>
              <a:off x="7020303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AutoShape 32">
              <a:extLst>
                <a:ext uri="{FF2B5EF4-FFF2-40B4-BE49-F238E27FC236}">
                  <a16:creationId xmlns:a16="http://schemas.microsoft.com/office/drawing/2014/main" id="{B918BE19-2625-6C1E-F45E-7BC39D223CBF}"/>
                </a:ext>
              </a:extLst>
            </p:cNvPr>
            <p:cNvCxnSpPr>
              <a:cxnSpLocks noChangeShapeType="1"/>
              <a:stCxn id="37" idx="4"/>
              <a:endCxn id="37" idx="6"/>
            </p:cNvCxnSpPr>
            <p:nvPr/>
          </p:nvCxnSpPr>
          <p:spPr bwMode="auto">
            <a:xfrm>
              <a:off x="7020303" y="497758"/>
              <a:ext cx="1720472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11" name="Graphic 10">
            <a:hlinkClick r:id="" action="ppaction://noaction"/>
            <a:extLst>
              <a:ext uri="{FF2B5EF4-FFF2-40B4-BE49-F238E27FC236}">
                <a16:creationId xmlns:a16="http://schemas.microsoft.com/office/drawing/2014/main" id="{4F93B808-5CD4-7AB2-8321-44A4AD4D5CF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rcRect l="8060" t="12519" r="7740" b="32441"/>
          <a:stretch>
            <a:fillRect/>
          </a:stretch>
        </p:blipFill>
        <p:spPr>
          <a:xfrm>
            <a:off x="11971708" y="0"/>
            <a:ext cx="220292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28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COLOR1" val="6299648"/>
  <p:tag name="FONTCOLOR2" val="27135"/>
  <p:tag name="FONTCOLOR3" val="12566463"/>
  <p:tag name="FONTCOLOR4" val="8355711"/>
  <p:tag name="FONTCOLOR5" val="0"/>
  <p:tag name="FILLLINECOLOR1" val="6299648"/>
  <p:tag name="FILLLINECOLOR2" val="16770006"/>
  <p:tag name="FILLLINECOLOR3" val="16759448"/>
  <p:tag name="FILLLINECOLOR4" val="16741680"/>
  <p:tag name="FILLLINECOLOR5" val="6962967"/>
  <p:tag name="FILLLINECOLOR6" val="3446547"/>
  <p:tag name="FILLLINECOLOR7" val="27135"/>
  <p:tag name="FILLLINECOLOR8" val="13427199"/>
  <p:tag name="FILLLINECOLOR9" val="10077183"/>
  <p:tag name="FILLLINECOLOR10" val="6727167"/>
  <p:tag name="FILLLINECOLOR11" val="20415"/>
  <p:tag name="FILLLINECOLOR12" val="13440"/>
  <p:tag name="FILLLINECOLOR13" val="15921906"/>
  <p:tag name="FILLLINECOLOR14" val="14277081"/>
  <p:tag name="FILLLINECOLOR15" val="12566463"/>
  <p:tag name="FILLLINECOLOR16" val="10921638"/>
  <p:tag name="FILLLINECOLOR17" val="8355711"/>
  <p:tag name="FILLLINECOLOR18" val="5855577"/>
  <p:tag name="FILLLINECOLOR19" val="0"/>
  <p:tag name="FILLLINECOLOR20" val="16777215"/>
  <p:tag name="FILLLINECOLOR22" val="65535"/>
  <p:tag name="FILLLINECOLOR23" val="49407"/>
  <p:tag name="FILLLINECOLOR24" val="255"/>
  <p:tag name="THINKCELLUNDODONOTDELETE" val="0"/>
  <p:tag name="THINKCELLPRESENTATIONDONOTDELETE" val="&lt;?xml version=&quot;1.0&quot; encoding=&quot;UTF-16&quot; standalone=&quot;yes&quot;?&gt;&lt;root reqver=&quot;28224&quot;&gt;&lt;version val=&quot;3555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d.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1&quot;&gt;&lt;elem m_fUsage=&quot;6.88423345409430798014E+00&quot;&gt;&lt;m_msothmcolidx val=&quot;0&quot;/&gt;&lt;m_rgb r=&quot;F2&quot; g=&quot;F2&quot; b=&quot;F2&quot;/&gt;&lt;/elem&gt;&lt;elem m_fUsage=&quot;1.23099564372208170049E+00&quot;&gt;&lt;m_msothmcolidx val=&quot;0&quot;/&gt;&lt;m_rgb r=&quot;FF&quot; g=&quot;CD&quot; b=&quot;11&quot;/&gt;&lt;/elem&gt;&lt;elem m_fUsage=&quot;9.00000000000000022204E-01&quot;&gt;&lt;m_msothmcolidx val=&quot;0&quot;/&gt;&lt;m_rgb r=&quot;F8&quot; g=&quot;C0&quot; b=&quot;10&quot;/&gt;&lt;/elem&gt;&lt;elem m_fUsage=&quot;2.66872914491758816968E-01&quot;&gt;&lt;m_msothmcolidx val=&quot;0&quot;/&gt;&lt;m_rgb r=&quot;FF&quot; g=&quot;00&quot; b=&quot;00&quot;/&gt;&lt;/elem&gt;&lt;elem m_fUsage=&quot;1.36400617661452033813E-01&quot;&gt;&lt;m_msothmcolidx val=&quot;0&quot;/&gt;&lt;m_rgb r=&quot;E2&quot; g=&quot;8C&quot; b=&quot;05&quot;/&gt;&lt;/elem&gt;&lt;elem m_fUsage=&quot;9.30528315299271741035E-02&quot;&gt;&lt;m_msothmcolidx val=&quot;0&quot;/&gt;&lt;m_rgb r=&quot;5A&quot; g=&quot;B0&quot; b=&quot;4E&quot;/&gt;&lt;/elem&gt;&lt;elem m_fUsage=&quot;5.81497370030401097840E-02&quot;&gt;&lt;m_msothmcolidx val=&quot;0&quot;/&gt;&lt;m_rgb r=&quot;5B&quot; g=&quot;87&quot; b=&quot;72&quot;/&gt;&lt;/elem&gt;&lt;elem m_fUsage=&quot;5.23347633027360994995E-02&quot;&gt;&lt;m_msothmcolidx val=&quot;0&quot;/&gt;&lt;m_rgb r=&quot;21&quot; g=&quot;D9&quot; b=&quot;ED&quot;/&gt;&lt;/elem&gt;&lt;elem m_fUsage=&quot;4.71012869724624916312E-02&quot;&gt;&lt;m_msothmcolidx val=&quot;0&quot;/&gt;&lt;m_rgb r=&quot;02&quot; g=&quot;0E&quot; b=&quot;66&quot;/&gt;&lt;/elem&gt;&lt;elem m_fUsage=&quot;4.23911582752162438559E-02&quot;&gt;&lt;m_msothmcolidx val=&quot;0&quot;/&gt;&lt;m_rgb r=&quot;0B&quot; g=&quot;51&quot; b=&quot;8A&quot;/&gt;&lt;/elem&gt;&lt;elem m_fUsage=&quot;3.81520424476946215520E-02&quot;&gt;&lt;m_msothmcolidx val=&quot;0&quot;/&gt;&lt;m_rgb r=&quot;F8&quot; g=&quot;F8&quot; b=&quot;F8&quot;/&gt;&lt;/elem&gt;&lt;/m_vecMRU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c5CwaLvlVF2iU6L0KsV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8bTt8y4IqLXqtsMKSFJQ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ocPLB0L1eIncOtNO4H6K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859b6ehonD7_ZnbKc1.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YcrE6m3Jg0zCV_UvxNeq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NvulR.eaG9Fc2fUIvTl.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AauxtzadqL8112wbJIdl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x1MozHlHravDLatbpeC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AZBGQbXT8undPt4_CRI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qEzGWlJN9RgJvql4s1q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.lsM_h7nCdOi0yJJiQL0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GNSx4A57KHjt9Uwr8tT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O2XVMS0r3GSlZXSBCK_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xMC01KP69zZEG7fZmAM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tLWyv2QWwXTLhBifUW9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bDtRsZvEvcOpcHmvi_Dsg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ObrgUQ0RTbwLRK3ipBE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xS9543H32bfzvfGuNZxxA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.tak92.qvHzre9n0RqIe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qCDU3W.44f2mhtaguox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Vhk_0xidrdrDV3mhL4pA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BUBwLDQ2_9PbERKBho3X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R88lfg028HUutXFxto3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dOloEtBhS0sDVIj7_GD6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1R8WEGil0O6BG1eAVFs.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9gR48NMR875g4YhlPTkk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ugvc._Al21JY4GjnT27o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CbkqSFD.DjnzaAZnLK2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3aWE2BfD47Rm0YpvMRP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Y4FAIl8cnx5w0D9gkYkU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X.8yBZVA7ewg.OwFTyW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wiMjJOEQm8azOGOxzbgg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gX4jmCCR.0a4qAKYpDsw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jQGW_UfiANgK1WscOso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r2JSV6Yvbw9mfawZ.1A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C0NgDr3Ts.m2DyvxTK0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qanVhEMBtQF2MT_8Eq4S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Tw7fevOVsk3K3ZqRkBo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wCk77GvYiugOrbQCHaQ1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8xRinJ6dufqHfvyVIt3i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BpjNEsk8KpcUBLb47_u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DlMHBRkZoZWuWpcCck2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Y90tf_pzfJfxENKdaSY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IGR0J4RdQfsKECQDmRT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iY.01A9fc6XLTo7yLrI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6fAkoKCegOSDed4Eq0Phg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vecCEU7kEMgUJstLuHf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6oK.86Kw3v.Q.tkagYf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Xf9Bu6PrUaHFL6D9b9i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U1xOXErhLZ7LQIkf9ot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CUcJmeYY7CxaQ5NiC0p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uNjVAUHUD.4JXWH9Lgs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gHWYD0rhFzjhSmG2O4H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.2_nEh3iBk5rN9m6xG2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oo4QFJRCWy48d5HJdak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2208xhcEr9KGcohrIOh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kJdbXc93aQEnH98hxHrR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Awvzdki_HoXywvDVxpV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L7HGGytEMCciChvBDG1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bO2Y17wFf0ToBdg_X__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N_3tiFSk6KmkvLBElAW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pW3TGczxCCaSocyIKaw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QWSWDGZVnZJs_Vxs1jW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y9kfI1IdgLspwKr8.0E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8.ulKb8JMAIN1xvDbwGV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WTitAbnXYreipkZReRe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qmoNqPVdhkVvwDXcisl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2keSXHjwV9CqOgbvAVk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396CC8kKZ4UogQQEjZl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VLe0DHBeHoPdbSXsjQ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zbQ2R_Wb7c3STMViY4KH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QafjA5u1umYVNqM32Ox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HzU24IcEExzPtNiLHqeQ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SShsMkdumNulnXMjWOM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7WZSGCpqOkoTVem6tC_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hIPSRd454nJWLq4Me7t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Fam2x5GRnGQVa0cvI56A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Ut6V3YqDfFLgSIcxY0q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B8xN6HAIGIv7QZH22StI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B0fVMVbCvVMOt_PrVaO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Xm2c.6kaRILS_9oeR40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5YlcEcXavk_V0fb5Qssj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Dy3iIujuefVgxbMId2T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Cs5AR4Ol4WkPfaNwKoD7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y8sSXcprM0FNHbvhUL1R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SvmmG6ggLI3yphh.jx5n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180vJa3zwYKky9SJVvOo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UDj40O5RieZ6dGWGjEm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BZYFHPiEyTclXrWvHpTR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1etx86Tqo.RLDw_kD3jX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F9AoOPr7Liw_eACoC.W9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.jtBCFgp4C29k6_9l0tq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WeDNEgUj1ekR3cDwmIY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frhEipQGPRUtC56Gp_qv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m7Lw6.huzB4bzzqkhbQ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VPGZEdESATrBT.gD2T4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cWfrTBMum4x4PSDpPD2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wNUY5y3GkrSGGMD5eWj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VWFMoGP94AGj25ZFeoWx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H5HpY0Omo0KJse4jZj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7sAKD6vMpsMIoJF7jW8k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NH5HpY0Omo0KJse4jZj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VWFMoGP94AGj25ZFeoW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7sAKD6vMpsMIoJF7jW8k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ANSBwzJGZ3gZH7XyA0F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chgvhiI80rLaKFbejFn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V_kRdTLFBTE7JPdIGA8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u7XcLPtqsVcVuqCMx4sP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9GwIuScABXSPBQAtUGV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ANSBwzJGZ3gZH7XyA0F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.DlMHBRkZoZWuWpcCck2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.gHWYD0rhFzjhSmG2O4H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p5FTJ8WRtRbmhQIDPkP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Vhk_0xidrdrDV3mhL4p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dSRiv7GngPi5Ol80Hel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0AM7U3cPE6UnHqQgfY7N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dSRiv7GngPi5Ol80He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nygoJgpYluPq7Lv1Wet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ZdS2V6VpI4.uUPBTEBO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GC_lh1newY3HjHpaQEou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FnNmepx8v9JsKtWi3Ni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ggcCyj_Pj85jS3yHt8m7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3KehXtxtWqRWpvgaFfZ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BPFpToIG7lV_qRk89qh3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MbSTYxbDt2avnHcstc3s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cWfrTBMum4x4PSDpPD2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73xd6b6QlvuAxzDMsJoA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NqUtyvAdIxCwvMLhrJl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8Ov89GILqAs2Rxgal4jw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itYSteKZQ6nnrXlgm89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bNEUNrM1Uise7JBika.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iOC2YhdfMOoeIfmg7I1K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xNgcAI_Gy6KeeuXCaQN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yvHE0xEgYepepSsMxT9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eLzBVmE2_TCyM5oLvtAg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y5ranAXWsXDWvb.1Ztp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cWfrTBMum4x4PSDpPD2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6JhREPerT2xkRMTG3q7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hte7axjowQtqgvKTfRi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loMTZBeibk3qQc0zoC3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25VPib3dNZRe06WfLk7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3.PjOZOh1fo80dwr74l0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uREdJLnYqvb0.pxIp6b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GMUkqrpMRJrh1Om03Sd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lVg63494m1_GS1TmcMig"/>
</p:tagLst>
</file>

<file path=ppt/theme/theme1.xml><?xml version="1.0" encoding="utf-8"?>
<a:theme xmlns:a="http://schemas.openxmlformats.org/drawingml/2006/main" name="2_Mirow 2019">
  <a:themeElements>
    <a:clrScheme name="Custom 20">
      <a:dk1>
        <a:srgbClr val="071C25"/>
      </a:dk1>
      <a:lt1>
        <a:sysClr val="window" lastClr="FFFFFF"/>
      </a:lt1>
      <a:dk2>
        <a:srgbClr val="020E66"/>
      </a:dk2>
      <a:lt2>
        <a:srgbClr val="FFFFFF"/>
      </a:lt2>
      <a:accent1>
        <a:srgbClr val="AAD5E8"/>
      </a:accent1>
      <a:accent2>
        <a:srgbClr val="00ADEC"/>
      </a:accent2>
      <a:accent3>
        <a:srgbClr val="7AB5D3"/>
      </a:accent3>
      <a:accent4>
        <a:srgbClr val="D2D2D2"/>
      </a:accent4>
      <a:accent5>
        <a:srgbClr val="020E66"/>
      </a:accent5>
      <a:accent6>
        <a:srgbClr val="7F7F7F"/>
      </a:accent6>
      <a:hlink>
        <a:srgbClr val="020E66"/>
      </a:hlink>
      <a:folHlink>
        <a:srgbClr val="954F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9050">
          <a:solidFill>
            <a:schemeClr val="accent2"/>
          </a:solidFill>
          <a:miter lim="400000"/>
        </a:ln>
        <a:effectLst/>
      </a:spPr>
      <a:bodyPr lIns="108000" tIns="72000" rIns="108000" bIns="72000" rtlCol="0" anchor="ctr"/>
      <a:lstStyle>
        <a:defPPr algn="l">
          <a:defRPr sz="1400" dirty="0" err="1" smtClean="0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>
          <a:spcBef>
            <a:spcPts val="0"/>
          </a:spcBef>
          <a:spcAft>
            <a:spcPts val="600"/>
          </a:spcAft>
          <a:defRPr kern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809-My Template 2019-v2" id="{B63447E8-8EC6-BE43-8B23-49428FDA8112}" vid="{38570F2B-E1D8-A64F-9D32-890782DCDA49}"/>
    </a:ext>
  </a:extLst>
</a:theme>
</file>

<file path=ppt/theme/theme2.xml><?xml version="1.0" encoding="utf-8"?>
<a:theme xmlns:a="http://schemas.openxmlformats.org/drawingml/2006/main" name="Tema11">
  <a:themeElements>
    <a:clrScheme name="Custom 20">
      <a:dk1>
        <a:srgbClr val="071C25"/>
      </a:dk1>
      <a:lt1>
        <a:sysClr val="window" lastClr="FFFFFF"/>
      </a:lt1>
      <a:dk2>
        <a:srgbClr val="020E66"/>
      </a:dk2>
      <a:lt2>
        <a:srgbClr val="FFFFFF"/>
      </a:lt2>
      <a:accent1>
        <a:srgbClr val="AAD5E8"/>
      </a:accent1>
      <a:accent2>
        <a:srgbClr val="00ADEC"/>
      </a:accent2>
      <a:accent3>
        <a:srgbClr val="7AB5D3"/>
      </a:accent3>
      <a:accent4>
        <a:srgbClr val="D2D2D2"/>
      </a:accent4>
      <a:accent5>
        <a:srgbClr val="020E66"/>
      </a:accent5>
      <a:accent6>
        <a:srgbClr val="7F7F7F"/>
      </a:accent6>
      <a:hlink>
        <a:srgbClr val="020E66"/>
      </a:hlink>
      <a:folHlink>
        <a:srgbClr val="954F72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accent4"/>
          </a:solidFill>
          <a:miter lim="400000"/>
        </a:ln>
        <a:effectLst/>
      </a:spPr>
      <a:bodyPr lIns="108000" tIns="72000" rIns="108000" bIns="72000" rtlCol="0" anchor="ctr"/>
      <a:lstStyle>
        <a:defPPr algn="l">
          <a:defRPr sz="1400" dirty="0" err="1">
            <a:solidFill>
              <a:schemeClr val="bg1"/>
            </a:solidFill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>
          <a:spcBef>
            <a:spcPts val="0"/>
          </a:spcBef>
          <a:spcAft>
            <a:spcPts val="600"/>
          </a:spcAft>
          <a:defRPr kern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a11" id="{7BD311FF-9055-47B5-9CC0-C4746DACAEF8}" vid="{754FB54A-587E-4E33-92E6-17D275761A2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36B4D4D1935A4EB1F3222AACEA614A" ma:contentTypeVersion="13" ma:contentTypeDescription="Crie um novo documento." ma:contentTypeScope="" ma:versionID="e4dd3b94f9418c8af6bfcbf6b3702b95">
  <xsd:schema xmlns:xsd="http://www.w3.org/2001/XMLSchema" xmlns:xs="http://www.w3.org/2001/XMLSchema" xmlns:p="http://schemas.microsoft.com/office/2006/metadata/properties" xmlns:ns3="65034c24-d831-41ce-a07b-b8402ec9e121" xmlns:ns4="9189cfa9-068a-4726-98a9-b0fea7b3caec" targetNamespace="http://schemas.microsoft.com/office/2006/metadata/properties" ma:root="true" ma:fieldsID="9b5373a1abe851310548433da392a52b" ns3:_="" ns4:_="">
    <xsd:import namespace="65034c24-d831-41ce-a07b-b8402ec9e121"/>
    <xsd:import namespace="9189cfa9-068a-4726-98a9-b0fea7b3cae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34c24-d831-41ce-a07b-b8402ec9e1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9cfa9-068a-4726-98a9-b0fea7b3cae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C2D149-E9D9-450C-A20C-E6D4AA9ACA12}">
  <ds:schemaRefs>
    <ds:schemaRef ds:uri="65034c24-d831-41ce-a07b-b8402ec9e121"/>
    <ds:schemaRef ds:uri="9189cfa9-068a-4726-98a9-b0fea7b3cae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49604E-B9CF-4D07-AFF3-8D8C2BEB3BB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9189cfa9-068a-4726-98a9-b0fea7b3caec"/>
    <ds:schemaRef ds:uri="65034c24-d831-41ce-a07b-b8402ec9e121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04A20A-4578-40C6-915B-6D73BBDB1E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5260</TotalTime>
  <Words>2395</Words>
  <Application>Microsoft Office PowerPoint</Application>
  <PresentationFormat>Widescreen</PresentationFormat>
  <Paragraphs>473</Paragraphs>
  <Slides>16</Slides>
  <Notes>7</Notes>
  <HiddenSlides>7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ＭＳ Ｐゴシック</vt:lpstr>
      <vt:lpstr>Arial</vt:lpstr>
      <vt:lpstr>Calibri</vt:lpstr>
      <vt:lpstr>Cambria Math</vt:lpstr>
      <vt:lpstr>Georgia</vt:lpstr>
      <vt:lpstr>Poppins</vt:lpstr>
      <vt:lpstr>Wingdings</vt:lpstr>
      <vt:lpstr>2_Mirow 2019</vt:lpstr>
      <vt:lpstr>Tema11</vt:lpstr>
      <vt:lpstr>think-cell Slide</vt:lpstr>
      <vt:lpstr>PowerPoint Presentation</vt:lpstr>
      <vt:lpstr>Nossos diferenciais – de acordo com nossos clientes</vt:lpstr>
      <vt:lpstr>Price is the factor with the greatest potential to impact a company’s profit</vt:lpstr>
      <vt:lpstr>Apesar de sua importância, ainda observamos 10 erros típicos na gestão de pricing</vt:lpstr>
      <vt:lpstr>PowerPoint Presentation</vt:lpstr>
      <vt:lpstr>Temos ampla experiência em pricing, em diversas empresas B2B e B2C</vt:lpstr>
      <vt:lpstr>Em nossos projetos de pricing, temos ajudado clientes a melhorar significativamente seus resultados – exemplos de projetos</vt:lpstr>
      <vt:lpstr>Nova política de pricing conseguiu aumentar a margem operacional em 7 p.p. sem perdas no volume total em revendedor de peças de reposição para máquinas da linha amarela</vt:lpstr>
      <vt:lpstr>Revisões de preço foram feitas com base no novo modelo de pricing, que considera quatro dimensões estratégias-táticas como fatores de construção do preço</vt:lpstr>
      <vt:lpstr>Elasticidade-preço da demanda dos SKUs foi calculada por meio de regressão de dados em painel – modelo precisa ser adaptado para cada indústria e dinâmica de negócio</vt:lpstr>
      <vt:lpstr>As elasticidades também serviram para refinar os percentuais de ajuste de preços a serem sugeridos, buscando-se pontos ótimos de receita vs. margem</vt:lpstr>
      <vt:lpstr>Para auxiliar na condução da nova política de preços, foi construído o Pricing Cockpit que permite monitorar e atualizar a política de preços de forma fácil e ágil</vt:lpstr>
      <vt:lpstr>A Mirow oferece um portfólio de soluções modulares de pricing</vt:lpstr>
      <vt:lpstr>No segundo passo do Pricing Check-up®, poderemos realizar algumas análises quantitativas para gerar insights adicionais</vt:lpstr>
      <vt:lpstr>Como resultado, teremos uma macro estimativa de quick wins e oportunidades estruturais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Mirow - Qualificações em pricing</dc:title>
  <dc:creator>carlos.jorge@mirow.com.br</dc:creator>
  <cp:lastModifiedBy>João Favoreto</cp:lastModifiedBy>
  <cp:revision>21</cp:revision>
  <dcterms:created xsi:type="dcterms:W3CDTF">2017-07-26T18:55:08Z</dcterms:created>
  <dcterms:modified xsi:type="dcterms:W3CDTF">2025-08-18T21:02:06Z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0x0101009E36B4D4D1935A4EB1F3222AACEA614A</vt:lpwstr>
  </property>
  <property fmtid="{D5CDD505-2E9C-101B-9397-08002B2CF9AE}" pid="3" name="_dlc_DocIdItemGuid">
    <vt:lpwstr>11ee8347-527d-4b9b-a659-f1de18ff8b40</vt:lpwstr>
  </property>
</Properties>
</file>