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Arvo"/>
      <p:regular r:id="rId31"/>
      <p:bold r:id="rId32"/>
      <p:italic r:id="rId33"/>
      <p:boldItalic r:id="rId34"/>
    </p:embeddedFont>
    <p:embeddedFont>
      <p:font typeface="Proxima Nova Extrabold"/>
      <p:bold r:id="rId35"/>
    </p:embeddedFont>
    <p:embeddedFont>
      <p:font typeface="Spectral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  <p:embeddedFont>
      <p:font typeface="Spectral Light"/>
      <p:regular r:id="rId42"/>
      <p:bold r:id="rId43"/>
      <p:italic r:id="rId44"/>
      <p:boldItalic r:id="rId45"/>
    </p:embeddedFont>
    <p:embeddedFont>
      <p:font typeface="Quicksand Light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7" orient="horz"/>
        <p:guide pos="5558"/>
        <p:guide pos="1304"/>
        <p:guide pos="1620" orient="horz"/>
        <p:guide pos="2623" orient="horz"/>
        <p:guide pos="4320"/>
        <p:guide pos="3118"/>
        <p:guide pos="2976"/>
        <p:guide pos="590" orient="horz"/>
        <p:guide pos="2268"/>
        <p:guide pos="3902"/>
        <p:guide pos="105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42" Type="http://schemas.openxmlformats.org/officeDocument/2006/relationships/font" Target="fonts/SpectralLight-regular.fntdata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7.xml"/><Relationship Id="rId44" Type="http://schemas.openxmlformats.org/officeDocument/2006/relationships/font" Target="fonts/SpectralLight-italic.fntdata"/><Relationship Id="rId21" Type="http://schemas.openxmlformats.org/officeDocument/2006/relationships/slide" Target="slides/slide16.xml"/><Relationship Id="rId43" Type="http://schemas.openxmlformats.org/officeDocument/2006/relationships/font" Target="fonts/SpectralLight-bold.fntdata"/><Relationship Id="rId24" Type="http://schemas.openxmlformats.org/officeDocument/2006/relationships/font" Target="fonts/MontserratSemiBold-bold.fntdata"/><Relationship Id="rId46" Type="http://schemas.openxmlformats.org/officeDocument/2006/relationships/font" Target="fonts/QuicksandLight-regular.fntdata"/><Relationship Id="rId23" Type="http://schemas.openxmlformats.org/officeDocument/2006/relationships/font" Target="fonts/MontserratSemiBold-regular.fntdata"/><Relationship Id="rId45" Type="http://schemas.openxmlformats.org/officeDocument/2006/relationships/font" Target="fonts/Spectral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47" Type="http://schemas.openxmlformats.org/officeDocument/2006/relationships/font" Target="fonts/QuicksandLight-bold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Arvo-italic.fntdata"/><Relationship Id="rId10" Type="http://schemas.openxmlformats.org/officeDocument/2006/relationships/slide" Target="slides/slide5.xml"/><Relationship Id="rId32" Type="http://schemas.openxmlformats.org/officeDocument/2006/relationships/font" Target="fonts/Arvo-bold.fntdata"/><Relationship Id="rId13" Type="http://schemas.openxmlformats.org/officeDocument/2006/relationships/slide" Target="slides/slide8.xml"/><Relationship Id="rId35" Type="http://schemas.openxmlformats.org/officeDocument/2006/relationships/font" Target="fonts/ProximaNovaExtrabold-bold.fntdata"/><Relationship Id="rId12" Type="http://schemas.openxmlformats.org/officeDocument/2006/relationships/slide" Target="slides/slide7.xml"/><Relationship Id="rId34" Type="http://schemas.openxmlformats.org/officeDocument/2006/relationships/font" Target="fonts/Arvo-boldItalic.fntdata"/><Relationship Id="rId15" Type="http://schemas.openxmlformats.org/officeDocument/2006/relationships/slide" Target="slides/slide10.xml"/><Relationship Id="rId37" Type="http://schemas.openxmlformats.org/officeDocument/2006/relationships/font" Target="fonts/Spectral-bold.fntdata"/><Relationship Id="rId14" Type="http://schemas.openxmlformats.org/officeDocument/2006/relationships/slide" Target="slides/slide9.xml"/><Relationship Id="rId36" Type="http://schemas.openxmlformats.org/officeDocument/2006/relationships/font" Target="fonts/Spectral-regular.fntdata"/><Relationship Id="rId17" Type="http://schemas.openxmlformats.org/officeDocument/2006/relationships/slide" Target="slides/slide12.xml"/><Relationship Id="rId39" Type="http://schemas.openxmlformats.org/officeDocument/2006/relationships/font" Target="fonts/Spectral-boldItalic.fntdata"/><Relationship Id="rId16" Type="http://schemas.openxmlformats.org/officeDocument/2006/relationships/slide" Target="slides/slide11.xml"/><Relationship Id="rId38" Type="http://schemas.openxmlformats.org/officeDocument/2006/relationships/font" Target="fonts/Spectral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931bb6b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931bb6b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92fe4a5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92fe4a5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931bb6b2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931bb6b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931bb6b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5931bb6b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92fe4a51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92fe4a51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92fe4a51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92fe4a51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92fe4a51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92fe4a51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92fe4a51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92fe4a51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92fe4a5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92fe4a5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981306b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981306b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92fe4a5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92fe4a5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981306be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981306be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981306be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981306b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981306be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981306be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981306be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981306be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931bb6b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931bb6b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16500" y="1001050"/>
            <a:ext cx="6809100" cy="31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4600"/>
              <a:buNone/>
              <a:defRPr sz="4600">
                <a:solidFill>
                  <a:srgbClr val="25252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" name="Google Shape;56;p11"/>
          <p:cNvSpPr/>
          <p:nvPr/>
        </p:nvSpPr>
        <p:spPr>
          <a:xfrm rot="-5400000">
            <a:off x="-164762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-5400000">
            <a:off x="3988138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1105337" y="2225996"/>
            <a:ext cx="33993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2" type="subTitle"/>
          </p:nvPr>
        </p:nvSpPr>
        <p:spPr>
          <a:xfrm>
            <a:off x="1105325" y="3315875"/>
            <a:ext cx="33993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3" type="subTitle"/>
          </p:nvPr>
        </p:nvSpPr>
        <p:spPr>
          <a:xfrm>
            <a:off x="5247791" y="2225996"/>
            <a:ext cx="33993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4" type="subTitle"/>
          </p:nvPr>
        </p:nvSpPr>
        <p:spPr>
          <a:xfrm>
            <a:off x="5247800" y="3315875"/>
            <a:ext cx="33993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 1">
  <p:cSld name="TITLE_AND_TWO_COLUMNS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726100" y="-773300"/>
            <a:ext cx="51351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2"/>
          <p:cNvSpPr/>
          <p:nvPr/>
        </p:nvSpPr>
        <p:spPr>
          <a:xfrm rot="-5400000">
            <a:off x="168112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 rot="-5400000">
            <a:off x="4301550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 rot="-5400000">
            <a:off x="6921975" y="3021925"/>
            <a:ext cx="296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700650" y="15855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2" type="subTitle"/>
          </p:nvPr>
        </p:nvSpPr>
        <p:spPr>
          <a:xfrm>
            <a:off x="700650" y="23181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3" type="subTitle"/>
          </p:nvPr>
        </p:nvSpPr>
        <p:spPr>
          <a:xfrm>
            <a:off x="3330150" y="15855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4" type="subTitle"/>
          </p:nvPr>
        </p:nvSpPr>
        <p:spPr>
          <a:xfrm>
            <a:off x="3330150" y="23181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5" type="subTitle"/>
          </p:nvPr>
        </p:nvSpPr>
        <p:spPr>
          <a:xfrm>
            <a:off x="5959650" y="15855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6" type="subTitle"/>
          </p:nvPr>
        </p:nvSpPr>
        <p:spPr>
          <a:xfrm>
            <a:off x="5959650" y="23181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7" type="subTitle"/>
          </p:nvPr>
        </p:nvSpPr>
        <p:spPr>
          <a:xfrm>
            <a:off x="700650" y="30816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8" type="subTitle"/>
          </p:nvPr>
        </p:nvSpPr>
        <p:spPr>
          <a:xfrm>
            <a:off x="700650" y="38142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9" type="subTitle"/>
          </p:nvPr>
        </p:nvSpPr>
        <p:spPr>
          <a:xfrm>
            <a:off x="3330150" y="30816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3" type="subTitle"/>
          </p:nvPr>
        </p:nvSpPr>
        <p:spPr>
          <a:xfrm>
            <a:off x="3330150" y="38142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4" type="subTitle"/>
          </p:nvPr>
        </p:nvSpPr>
        <p:spPr>
          <a:xfrm>
            <a:off x="5959650" y="3081623"/>
            <a:ext cx="22785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5" type="subTitle"/>
          </p:nvPr>
        </p:nvSpPr>
        <p:spPr>
          <a:xfrm>
            <a:off x="5959650" y="3814224"/>
            <a:ext cx="22785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322125" y="506525"/>
            <a:ext cx="35238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14"/>
          <p:cNvSpPr/>
          <p:nvPr/>
        </p:nvSpPr>
        <p:spPr>
          <a:xfrm rot="10800000">
            <a:off x="6556325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">
  <p:cSld name="TITLE_ONL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hasCustomPrompt="1" type="title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b="1" sz="5600">
                <a:solidFill>
                  <a:srgbClr val="D9D9D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">
  <p:cSld name="TITLE_ONLY_1_1">
    <p:bg>
      <p:bgPr>
        <a:solidFill>
          <a:srgbClr val="25252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hasCustomPrompt="1" type="title"/>
          </p:nvPr>
        </p:nvSpPr>
        <p:spPr>
          <a:xfrm>
            <a:off x="542950" y="609775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b="1" sz="4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194950" y="1378775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hasCustomPrompt="1" idx="2" type="title"/>
          </p:nvPr>
        </p:nvSpPr>
        <p:spPr>
          <a:xfrm>
            <a:off x="542950" y="1833775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b="1" sz="4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1194950" y="2602775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hasCustomPrompt="1" idx="4" type="title"/>
          </p:nvPr>
        </p:nvSpPr>
        <p:spPr>
          <a:xfrm>
            <a:off x="542950" y="3176350"/>
            <a:ext cx="805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400"/>
              <a:buNone/>
              <a:defRPr b="1" sz="44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1194950" y="3945350"/>
            <a:ext cx="6754200" cy="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slide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7FF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slide 1">
  <p:cSld name="ONE_COLUMN_TEXT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‹#›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96300" y="-98500"/>
            <a:ext cx="4133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&amp; titl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Slide &amp; title">
  <p:cSld name="CUSTOM_1">
    <p:bg>
      <p:bgPr>
        <a:solidFill>
          <a:srgbClr val="25252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subtitle slide" type="secHead">
  <p:cSld name="SECTION_HEADER">
    <p:bg>
      <p:bgPr>
        <a:noFill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77425" y="209507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477425" y="4030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/ Content">
  <p:cSld name="BLANK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1" type="subTitle"/>
          </p:nvPr>
        </p:nvSpPr>
        <p:spPr>
          <a:xfrm>
            <a:off x="1335850" y="988350"/>
            <a:ext cx="15423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/ Content 2">
  <p:cSld name="BLANK_1_1_1_1_2">
    <p:bg>
      <p:bgPr>
        <a:solidFill>
          <a:srgbClr val="25252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2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1335850" y="3025950"/>
            <a:ext cx="15423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2" type="subTitle"/>
          </p:nvPr>
        </p:nvSpPr>
        <p:spPr>
          <a:xfrm>
            <a:off x="3373075" y="988350"/>
            <a:ext cx="1542300" cy="11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 1">
  <p:cSld name="BLANK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1088275" y="534300"/>
            <a:ext cx="4074600" cy="40752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088275" y="2571900"/>
            <a:ext cx="2037300" cy="20376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125575" y="2571900"/>
            <a:ext cx="2037300" cy="20376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3125575" y="534300"/>
            <a:ext cx="2037300" cy="2037600"/>
          </a:xfrm>
          <a:prstGeom prst="rect">
            <a:avLst/>
          </a:prstGeom>
          <a:solidFill>
            <a:srgbClr val="4888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5767571" y="2571900"/>
            <a:ext cx="31608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5200"/>
              <a:buNone/>
              <a:defRPr sz="52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1477900" y="1442400"/>
            <a:ext cx="15423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2" type="subTitle"/>
          </p:nvPr>
        </p:nvSpPr>
        <p:spPr>
          <a:xfrm>
            <a:off x="3217775" y="646250"/>
            <a:ext cx="1542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3" type="subTitle"/>
          </p:nvPr>
        </p:nvSpPr>
        <p:spPr>
          <a:xfrm>
            <a:off x="1240675" y="2571900"/>
            <a:ext cx="1542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4" type="subTitle"/>
          </p:nvPr>
        </p:nvSpPr>
        <p:spPr>
          <a:xfrm>
            <a:off x="3468175" y="3341400"/>
            <a:ext cx="1542300" cy="11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hasCustomPrompt="1" idx="5" type="title"/>
          </p:nvPr>
        </p:nvSpPr>
        <p:spPr>
          <a:xfrm rot="-5400000">
            <a:off x="1696225" y="823975"/>
            <a:ext cx="17910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3"/>
          <p:cNvSpPr txBox="1"/>
          <p:nvPr>
            <p:ph hasCustomPrompt="1" idx="6" type="title"/>
          </p:nvPr>
        </p:nvSpPr>
        <p:spPr>
          <a:xfrm rot="-5400000">
            <a:off x="2622124" y="894450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hasCustomPrompt="1" idx="7" type="title"/>
          </p:nvPr>
        </p:nvSpPr>
        <p:spPr>
          <a:xfrm rot="-5400000">
            <a:off x="3645874" y="2230400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3"/>
          <p:cNvSpPr txBox="1"/>
          <p:nvPr>
            <p:ph hasCustomPrompt="1" idx="8" type="title"/>
          </p:nvPr>
        </p:nvSpPr>
        <p:spPr>
          <a:xfrm rot="-5400000">
            <a:off x="593524" y="2942543"/>
            <a:ext cx="1982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b="1" sz="5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subtitle slide 1">
  <p:cSld name="SECTION_HEADER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477425" y="142332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477425" y="2977225"/>
            <a:ext cx="1894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subtitle slide 1 1">
  <p:cSld name="SECTION_HEADER_1_1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 flipH="1">
            <a:off x="3821950" y="142332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373334"/>
              </a:buClr>
              <a:buSzPts val="3300"/>
              <a:buNone/>
              <a:defRPr sz="3300">
                <a:solidFill>
                  <a:srgbClr val="373334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 flipH="1">
            <a:off x="5869750" y="2977225"/>
            <a:ext cx="1894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 rot="-5400000">
            <a:off x="5900000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028900" y="0"/>
            <a:ext cx="50862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3153525" y="1800750"/>
            <a:ext cx="2523300" cy="211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6"/>
          <p:cNvSpPr txBox="1"/>
          <p:nvPr>
            <p:ph idx="2" type="subTitle"/>
          </p:nvPr>
        </p:nvSpPr>
        <p:spPr>
          <a:xfrm>
            <a:off x="3153525" y="4011203"/>
            <a:ext cx="1894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9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285900" y="1173400"/>
            <a:ext cx="4736700" cy="4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1285875" y="1991650"/>
            <a:ext cx="4289400" cy="2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1">
  <p:cSld name="TITLE_AND_BODY_2">
    <p:bg>
      <p:bgPr>
        <a:solidFill>
          <a:srgbClr val="252525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1285900" y="458225"/>
            <a:ext cx="4736700" cy="26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Montserrat"/>
              <a:buNone/>
              <a:defRPr b="1" sz="4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1285900" y="2963125"/>
            <a:ext cx="39615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 1 1">
  <p:cSld name="TITLE_AND_BODY_2_1">
    <p:bg>
      <p:bgPr>
        <a:solidFill>
          <a:srgbClr val="252525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7115100" cy="5143500"/>
          </a:xfrm>
          <a:prstGeom prst="parallelogram">
            <a:avLst>
              <a:gd fmla="val 25000" name="adj"/>
            </a:avLst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3485550" y="458225"/>
            <a:ext cx="3245100" cy="26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485550" y="3039325"/>
            <a:ext cx="22374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slide">
  <p:cSld name="TITLE_AND_BODY_1">
    <p:bg>
      <p:bgPr>
        <a:solidFill>
          <a:srgbClr val="25252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515048" y="3403220"/>
            <a:ext cx="5413200" cy="10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roxima Nova Extrabold"/>
              <a:buNone/>
              <a:defRPr sz="6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919800" y="1785425"/>
            <a:ext cx="47901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●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○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ectral Light"/>
              <a:buChar char="■"/>
              <a:defRPr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" name="Google Shape;52;p10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gbgo@cin.ufpe.br" TargetMode="External"/><Relationship Id="rId4" Type="http://schemas.openxmlformats.org/officeDocument/2006/relationships/hyperlink" Target="mailto:jfbs@cin.ufpe.br" TargetMode="External"/><Relationship Id="rId5" Type="http://schemas.openxmlformats.org/officeDocument/2006/relationships/hyperlink" Target="mailto:jfbs@cin.ufpe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github.com/JoaoFelipe-B/Base_de_dados.git" TargetMode="External"/><Relationship Id="rId5" Type="http://schemas.openxmlformats.org/officeDocument/2006/relationships/hyperlink" Target="https://www.google.com.br/maps" TargetMode="External"/><Relationship Id="rId6" Type="http://schemas.openxmlformats.org/officeDocument/2006/relationships/hyperlink" Target="https://www.google.com/travel/things-to-do?dest_src=ut&amp;tcfs&amp;ved=2ahUKEwi3_Kfv9a76AhUaN7kGHdmtAB0QyJABegQIARAW&amp;ictx=3&amp;hl=pt-BR&amp;gl=br&amp;g2lb=2502548%2C2503771%2C2503781%2C4258168%2C4270442%2C4284970%2C4291517%2C4306835%2C4308227%2C4429192%2C4597339%2C4718358%2C4723331%2C4757164%2C4778035%2C4810792%2C4810794%2C4814050%2C4816977%2C4826689%2C4850738%2C4852066%2C485693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2680550" y="-146500"/>
            <a:ext cx="5436500" cy="54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type="ctrTitle"/>
          </p:nvPr>
        </p:nvSpPr>
        <p:spPr>
          <a:xfrm>
            <a:off x="1516500" y="1707450"/>
            <a:ext cx="4941600" cy="17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6000"/>
              <a:t>TourBrasil </a:t>
            </a:r>
            <a:r>
              <a:rPr lang="es" sz="6000">
                <a:solidFill>
                  <a:srgbClr val="0043C1"/>
                </a:solidFill>
              </a:rPr>
              <a:t>!</a:t>
            </a:r>
            <a:endParaRPr sz="6000">
              <a:solidFill>
                <a:srgbClr val="0043C1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 rot="-5400000">
            <a:off x="-1772935" y="1844264"/>
            <a:ext cx="49506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Algoritmos e Estruturas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8" name="Google Shape;228;p33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idx="1" type="subTitle"/>
          </p:nvPr>
        </p:nvSpPr>
        <p:spPr>
          <a:xfrm rot="-5400000">
            <a:off x="-1583685" y="1830289"/>
            <a:ext cx="495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Resolvendo o Problema</a:t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1442825" y="796925"/>
            <a:ext cx="3399300" cy="14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52525"/>
                </a:solidFill>
              </a:rPr>
              <a:t>Resolvendo o Problema</a:t>
            </a:r>
            <a:endParaRPr sz="3200">
              <a:solidFill>
                <a:srgbClr val="252525"/>
              </a:solidFill>
            </a:endParaRPr>
          </a:p>
        </p:txBody>
      </p:sp>
      <p:sp>
        <p:nvSpPr>
          <p:cNvPr id="231" name="Google Shape;231;p33"/>
          <p:cNvSpPr txBox="1"/>
          <p:nvPr>
            <p:ph idx="4294967295" type="subTitle"/>
          </p:nvPr>
        </p:nvSpPr>
        <p:spPr>
          <a:xfrm>
            <a:off x="1352550" y="3199950"/>
            <a:ext cx="51630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Para resolver o problema, foi proposto utilizar o ‘Algoritmo de Kruskal’, tendo como entrada um grafo ponderado e retornando uma árvore geradora mínima.</a:t>
            </a:r>
            <a:endParaRPr sz="1400"/>
          </a:p>
        </p:txBody>
      </p:sp>
      <p:sp>
        <p:nvSpPr>
          <p:cNvPr id="232" name="Google Shape;232;p33"/>
          <p:cNvSpPr txBox="1"/>
          <p:nvPr>
            <p:ph idx="1" type="subTitle"/>
          </p:nvPr>
        </p:nvSpPr>
        <p:spPr>
          <a:xfrm>
            <a:off x="1352550" y="2819273"/>
            <a:ext cx="33993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ALGORITMO DE </a:t>
            </a:r>
            <a:r>
              <a:rPr b="1" lang="es" sz="1600">
                <a:solidFill>
                  <a:srgbClr val="00BBED"/>
                </a:solidFill>
                <a:latin typeface="Montserrat"/>
                <a:ea typeface="Montserrat"/>
                <a:cs typeface="Montserrat"/>
                <a:sym typeface="Montserrat"/>
              </a:rPr>
              <a:t>KRUSKAL</a:t>
            </a:r>
            <a:endParaRPr b="1" sz="1600">
              <a:solidFill>
                <a:srgbClr val="00BB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550" y="663275"/>
            <a:ext cx="1752900" cy="1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9" name="Google Shape;239;p34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" type="subTitle"/>
          </p:nvPr>
        </p:nvSpPr>
        <p:spPr>
          <a:xfrm rot="-5400000">
            <a:off x="-1583685" y="1830289"/>
            <a:ext cx="495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Resolvendo o Problema</a:t>
            </a:r>
            <a:endParaRPr/>
          </a:p>
        </p:txBody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1422000" y="-551075"/>
            <a:ext cx="35280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52525"/>
                </a:solidFill>
              </a:rPr>
              <a:t>Resolvendo o Problema</a:t>
            </a:r>
            <a:endParaRPr sz="3200">
              <a:solidFill>
                <a:srgbClr val="252525"/>
              </a:solidFill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50" y="3007950"/>
            <a:ext cx="7054624" cy="16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idx="4294967295" type="subTitle"/>
          </p:nvPr>
        </p:nvSpPr>
        <p:spPr>
          <a:xfrm>
            <a:off x="1422000" y="1909738"/>
            <a:ext cx="30411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primeiro passo da </a:t>
            </a:r>
            <a:r>
              <a:rPr lang="es">
                <a:solidFill>
                  <a:schemeClr val="dk2"/>
                </a:solidFill>
              </a:rPr>
              <a:t>implementação </a:t>
            </a:r>
            <a:r>
              <a:rPr lang="es"/>
              <a:t>foi criar uma </a:t>
            </a:r>
            <a:r>
              <a:rPr lang="es">
                <a:solidFill>
                  <a:srgbClr val="00E7FF"/>
                </a:solidFill>
              </a:rPr>
              <a:t>classe </a:t>
            </a:r>
            <a:r>
              <a:rPr lang="es"/>
              <a:t>para armazenar as arestas do grafo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3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5"/>
          <p:cNvSpPr txBox="1"/>
          <p:nvPr>
            <p:ph idx="1" type="subTitle"/>
          </p:nvPr>
        </p:nvSpPr>
        <p:spPr>
          <a:xfrm rot="-5400000">
            <a:off x="-1583685" y="1830289"/>
            <a:ext cx="495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Resolvendo o Problema</a:t>
            </a:r>
            <a:endParaRPr/>
          </a:p>
        </p:txBody>
      </p:sp>
      <p:sp>
        <p:nvSpPr>
          <p:cNvPr id="251" name="Google Shape;251;p35"/>
          <p:cNvSpPr txBox="1"/>
          <p:nvPr>
            <p:ph type="title"/>
          </p:nvPr>
        </p:nvSpPr>
        <p:spPr>
          <a:xfrm>
            <a:off x="1422000" y="-551075"/>
            <a:ext cx="35280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52525"/>
                </a:solidFill>
              </a:rPr>
              <a:t>Resolvendo o Problema</a:t>
            </a:r>
            <a:endParaRPr sz="3200">
              <a:solidFill>
                <a:srgbClr val="252525"/>
              </a:solidFill>
            </a:endParaRPr>
          </a:p>
        </p:txBody>
      </p:sp>
      <p:sp>
        <p:nvSpPr>
          <p:cNvPr id="252" name="Google Shape;252;p35"/>
          <p:cNvSpPr txBox="1"/>
          <p:nvPr>
            <p:ph idx="4294967295" type="subTitle"/>
          </p:nvPr>
        </p:nvSpPr>
        <p:spPr>
          <a:xfrm>
            <a:off x="1422000" y="1762550"/>
            <a:ext cx="3302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Após isso, criaremos 2 métodos.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BBED"/>
                </a:solidFill>
              </a:rPr>
              <a:t>Busca</a:t>
            </a:r>
            <a:r>
              <a:rPr lang="es"/>
              <a:t>, onde encontrará o valor de </a:t>
            </a:r>
            <a:r>
              <a:rPr i="1" lang="es"/>
              <a:t>i</a:t>
            </a:r>
            <a:endParaRPr i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BBED"/>
                </a:solidFill>
              </a:rPr>
              <a:t>Conectar</a:t>
            </a:r>
            <a:r>
              <a:rPr lang="es"/>
              <a:t>, que conectara 2 raízes</a:t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00" y="2612675"/>
            <a:ext cx="5967099" cy="22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9" name="Google Shape;259;p36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 rot="-5400000">
            <a:off x="-1583685" y="1830289"/>
            <a:ext cx="495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Resolvendo o Problema</a:t>
            </a:r>
            <a:endParaRPr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1389275" y="-634950"/>
            <a:ext cx="35280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52525"/>
                </a:solidFill>
              </a:rPr>
              <a:t>Resolvendo o Problema</a:t>
            </a:r>
            <a:endParaRPr sz="3200">
              <a:solidFill>
                <a:srgbClr val="252525"/>
              </a:solidFill>
            </a:endParaRPr>
          </a:p>
        </p:txBody>
      </p:sp>
      <p:sp>
        <p:nvSpPr>
          <p:cNvPr id="262" name="Google Shape;262;p36"/>
          <p:cNvSpPr txBox="1"/>
          <p:nvPr>
            <p:ph idx="4294967295" type="subTitle"/>
          </p:nvPr>
        </p:nvSpPr>
        <p:spPr>
          <a:xfrm>
            <a:off x="6334575" y="1643475"/>
            <a:ext cx="2671200" cy="30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C6370"/>
                </a:solidFill>
                <a:latin typeface="Spectral"/>
                <a:ea typeface="Spectral"/>
                <a:cs typeface="Spectral"/>
                <a:sym typeface="Spectral"/>
              </a:rPr>
              <a:t>Esse </a:t>
            </a:r>
            <a:r>
              <a:rPr lang="es" sz="1200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algoritmo </a:t>
            </a:r>
            <a:r>
              <a:rPr lang="es" sz="1200">
                <a:solidFill>
                  <a:srgbClr val="5C6370"/>
                </a:solidFill>
                <a:latin typeface="Spectral"/>
                <a:ea typeface="Spectral"/>
                <a:cs typeface="Spectral"/>
                <a:sym typeface="Spectral"/>
              </a:rPr>
              <a:t>vai ordenar uma lista de arestas pelo seu peso e inicializa pai e rank matrizes</a:t>
            </a:r>
            <a:endParaRPr sz="1200">
              <a:solidFill>
                <a:srgbClr val="5C637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C637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C6370"/>
                </a:solidFill>
                <a:latin typeface="Spectral"/>
                <a:ea typeface="Spectral"/>
                <a:cs typeface="Spectral"/>
                <a:sym typeface="Spectral"/>
              </a:rPr>
              <a:t>Em seguida, ele itera sobre a lista ordenada de arestas, seleciona-as uma a uma e as adiciona à </a:t>
            </a:r>
            <a:r>
              <a:rPr lang="es" sz="1200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árvore resultante.</a:t>
            </a:r>
            <a:endParaRPr sz="1200">
              <a:solidFill>
                <a:srgbClr val="00BBE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C637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C6370"/>
                </a:solidFill>
                <a:latin typeface="Spectral"/>
                <a:ea typeface="Spectral"/>
                <a:cs typeface="Spectral"/>
                <a:sym typeface="Spectral"/>
              </a:rPr>
              <a:t>O algoritmo para quando o número de arestas da </a:t>
            </a:r>
            <a:r>
              <a:rPr lang="es" sz="1200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árvore resultante</a:t>
            </a:r>
            <a:r>
              <a:rPr lang="es" sz="1200">
                <a:solidFill>
                  <a:srgbClr val="5C6370"/>
                </a:solidFill>
                <a:latin typeface="Spectral"/>
                <a:ea typeface="Spectral"/>
                <a:cs typeface="Spectral"/>
                <a:sym typeface="Spectral"/>
              </a:rPr>
              <a:t> é igual a (self.V – 1).</a:t>
            </a:r>
            <a:endParaRPr sz="1200">
              <a:solidFill>
                <a:srgbClr val="5C637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C637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5C6370"/>
                </a:solidFill>
                <a:latin typeface="Spectral"/>
                <a:ea typeface="Spectral"/>
                <a:cs typeface="Spectral"/>
                <a:sym typeface="Spectral"/>
              </a:rPr>
              <a:t>A árvore resultante é a </a:t>
            </a:r>
            <a:r>
              <a:rPr lang="es" sz="1200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árvore geradora mínima</a:t>
            </a:r>
            <a:r>
              <a:rPr lang="es" sz="1200">
                <a:solidFill>
                  <a:srgbClr val="5C6370"/>
                </a:solidFill>
                <a:latin typeface="Spectral"/>
                <a:ea typeface="Spectral"/>
                <a:cs typeface="Spectral"/>
                <a:sym typeface="Spectral"/>
              </a:rPr>
              <a:t> que estamos tentando construir e o peso da soma das arestas</a:t>
            </a:r>
            <a:endParaRPr sz="1200">
              <a:solidFill>
                <a:srgbClr val="5C637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75" y="1595150"/>
            <a:ext cx="4872501" cy="32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9" name="Google Shape;269;p37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463700" y="140962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Resultados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Encontrados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1523350" y="3085700"/>
            <a:ext cx="39423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código em Python gerou como saída uma </a:t>
            </a:r>
            <a:r>
              <a:rPr b="1" lang="es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árvore geradora mínima</a:t>
            </a:r>
            <a:r>
              <a:rPr lang="es"/>
              <a:t> exposta a partir de </a:t>
            </a:r>
            <a:r>
              <a:rPr b="1" lang="es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arestas de “origem e destino”</a:t>
            </a:r>
            <a:r>
              <a:rPr lang="es"/>
              <a:t> (a1 e a2), além do </a:t>
            </a: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peso </a:t>
            </a:r>
            <a:r>
              <a:rPr lang="es"/>
              <a:t>de cada uma delas ordenado.</a:t>
            </a: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649" y="308978"/>
            <a:ext cx="2643975" cy="210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375" y="2649371"/>
            <a:ext cx="19335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9" name="Google Shape;279;p38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>
            <p:ph type="title"/>
          </p:nvPr>
        </p:nvSpPr>
        <p:spPr>
          <a:xfrm>
            <a:off x="1463700" y="140962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Resultados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1"/>
                </a:solidFill>
              </a:rPr>
              <a:t>Encontrados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81" name="Google Shape;281;p38"/>
          <p:cNvSpPr txBox="1"/>
          <p:nvPr>
            <p:ph idx="1" type="subTitle"/>
          </p:nvPr>
        </p:nvSpPr>
        <p:spPr>
          <a:xfrm>
            <a:off x="1523350" y="3085700"/>
            <a:ext cx="39423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Além das arestas e pesos, o código retornou o </a:t>
            </a:r>
            <a:r>
              <a:rPr b="1" lang="es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peso total</a:t>
            </a:r>
            <a:r>
              <a:rPr lang="es"/>
              <a:t> da árvore geradora mínima. No total, foram utilizadas </a:t>
            </a:r>
            <a:r>
              <a:rPr b="1" lang="es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103 </a:t>
            </a:r>
            <a:r>
              <a:rPr lang="es"/>
              <a:t>arestas para formar a </a:t>
            </a:r>
            <a:r>
              <a:rPr lang="es"/>
              <a:t>árvore</a:t>
            </a:r>
            <a:endParaRPr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649" y="308978"/>
            <a:ext cx="2643975" cy="210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263" y="2664337"/>
            <a:ext cx="3282375" cy="1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1477425" y="46002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Conclusão</a:t>
            </a:r>
            <a:endParaRPr/>
          </a:p>
        </p:txBody>
      </p:sp>
      <p:sp>
        <p:nvSpPr>
          <p:cNvPr id="289" name="Google Shape;289;p39"/>
          <p:cNvSpPr txBox="1"/>
          <p:nvPr>
            <p:ph idx="1" type="subTitle"/>
          </p:nvPr>
        </p:nvSpPr>
        <p:spPr>
          <a:xfrm>
            <a:off x="1477425" y="2397725"/>
            <a:ext cx="48174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Com o </a:t>
            </a:r>
            <a:r>
              <a:rPr lang="es" sz="1800"/>
              <a:t>auxílio</a:t>
            </a:r>
            <a:r>
              <a:rPr lang="es" sz="1800"/>
              <a:t> do Algoritmo de Kruskal, Adão desenvolveu seu programa </a:t>
            </a:r>
            <a:r>
              <a:rPr b="1" lang="es" sz="1800">
                <a:latin typeface="Spectral"/>
                <a:ea typeface="Spectral"/>
                <a:cs typeface="Spectral"/>
                <a:sym typeface="Spectral"/>
              </a:rPr>
              <a:t>‘</a:t>
            </a:r>
            <a:r>
              <a:rPr b="1" lang="es" sz="1800">
                <a:solidFill>
                  <a:srgbClr val="00BBED"/>
                </a:solidFill>
                <a:latin typeface="Spectral"/>
                <a:ea typeface="Spectral"/>
                <a:cs typeface="Spectral"/>
                <a:sym typeface="Spectral"/>
              </a:rPr>
              <a:t>TourBrasil</a:t>
            </a:r>
            <a:r>
              <a:rPr b="1" lang="es" sz="1800">
                <a:latin typeface="Spectral"/>
                <a:ea typeface="Spectral"/>
                <a:cs typeface="Spectral"/>
                <a:sym typeface="Spectral"/>
              </a:rPr>
              <a:t>’ </a:t>
            </a:r>
            <a:r>
              <a:rPr lang="es" sz="1800"/>
              <a:t>e conseguiu  aproveitar todos os pontos turísticos desejados com o menor custo possível</a:t>
            </a:r>
            <a:endParaRPr sz="1800"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825" y="401425"/>
            <a:ext cx="1702400" cy="1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628850" y="2071125"/>
            <a:ext cx="30954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Obrigado!</a:t>
            </a:r>
            <a:endParaRPr/>
          </a:p>
        </p:txBody>
      </p:sp>
      <p:sp>
        <p:nvSpPr>
          <p:cNvPr id="296" name="Google Shape;296;p40"/>
          <p:cNvSpPr txBox="1"/>
          <p:nvPr>
            <p:ph idx="1" type="subTitle"/>
          </p:nvPr>
        </p:nvSpPr>
        <p:spPr>
          <a:xfrm>
            <a:off x="1628850" y="2963525"/>
            <a:ext cx="3282000" cy="6003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Gabriel Barbosa - </a:t>
            </a:r>
            <a:r>
              <a:rPr lang="es" u="sng">
                <a:solidFill>
                  <a:schemeClr val="hlink"/>
                </a:solidFill>
                <a:hlinkClick r:id="rId3"/>
              </a:rPr>
              <a:t>gbgo@cin.ufpe.br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João Felipe - </a:t>
            </a:r>
            <a:r>
              <a:rPr lang="es" u="sng">
                <a:solidFill>
                  <a:schemeClr val="hlink"/>
                </a:solidFill>
                <a:hlinkClick r:id="rId4"/>
              </a:rPr>
              <a:t>jfbs@cin.ufpe.</a:t>
            </a:r>
            <a:r>
              <a:rPr lang="es" u="sng">
                <a:solidFill>
                  <a:schemeClr val="hlink"/>
                </a:solidFill>
                <a:hlinkClick r:id="rId5"/>
              </a:rPr>
              <a:t>br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6" name="Google Shape;166;p25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1477425" y="538275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90CCFA"/>
                </a:solidFill>
              </a:rPr>
              <a:t>Tour pelo Brasil</a:t>
            </a:r>
            <a:endParaRPr sz="3600">
              <a:solidFill>
                <a:srgbClr val="252525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subTitle"/>
          </p:nvPr>
        </p:nvSpPr>
        <p:spPr>
          <a:xfrm>
            <a:off x="1477425" y="2123475"/>
            <a:ext cx="26754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Plano de Viagem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Restrições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Algoritmo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Implementação</a:t>
            </a:r>
            <a:endParaRPr sz="1200"/>
          </a:p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 rot="-5400000">
            <a:off x="-1583685" y="1830289"/>
            <a:ext cx="495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Contexto do Problema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01" y="1679025"/>
            <a:ext cx="3299650" cy="2196176"/>
          </a:xfrm>
          <a:prstGeom prst="rect">
            <a:avLst/>
          </a:prstGeom>
          <a:noFill/>
          <a:ln>
            <a:noFill/>
          </a:ln>
          <a:effectLst>
            <a:outerShdw rotWithShape="0" algn="bl" dir="2580000" dist="123825">
              <a:srgbClr val="000000">
                <a:alpha val="8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p26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 rot="-5400000">
            <a:off x="-1583685" y="1830289"/>
            <a:ext cx="495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Resolvendo o Problema</a:t>
            </a:r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1442825" y="110050"/>
            <a:ext cx="3399300" cy="14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52525"/>
                </a:solidFill>
              </a:rPr>
              <a:t>Restrições</a:t>
            </a:r>
            <a:endParaRPr sz="3200">
              <a:solidFill>
                <a:srgbClr val="252525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1442825" y="1756223"/>
            <a:ext cx="33993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Passar sempre pelas </a:t>
            </a:r>
            <a:r>
              <a:rPr b="1" lang="es">
                <a:solidFill>
                  <a:srgbClr val="00BBED"/>
                </a:solidFill>
                <a:latin typeface="Montserrat"/>
                <a:ea typeface="Montserrat"/>
                <a:cs typeface="Montserrat"/>
                <a:sym typeface="Montserrat"/>
              </a:rPr>
              <a:t>capitais</a:t>
            </a:r>
            <a:r>
              <a:rPr b="1" lang="es">
                <a:solidFill>
                  <a:srgbClr val="00BBE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dos estados</a:t>
            </a:r>
            <a:endParaRPr b="1">
              <a:solidFill>
                <a:srgbClr val="00BB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1442825" y="2564473"/>
            <a:ext cx="33993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Dentro de um estado, cada ponto só se ligará com </a:t>
            </a:r>
            <a:r>
              <a:rPr b="1" lang="es">
                <a:solidFill>
                  <a:srgbClr val="00BBED"/>
                </a:solidFill>
                <a:latin typeface="Montserrat"/>
                <a:ea typeface="Montserrat"/>
                <a:cs typeface="Montserrat"/>
                <a:sym typeface="Montserrat"/>
              </a:rPr>
              <a:t>outros 2</a:t>
            </a:r>
            <a:endParaRPr b="1">
              <a:solidFill>
                <a:srgbClr val="00BB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1442825" y="3372723"/>
            <a:ext cx="33993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Só poderia mudar de estado </a:t>
            </a:r>
            <a:r>
              <a:rPr b="1" lang="es">
                <a:solidFill>
                  <a:srgbClr val="00BBED"/>
                </a:solidFill>
                <a:latin typeface="Montserrat"/>
                <a:ea typeface="Montserrat"/>
                <a:cs typeface="Montserrat"/>
                <a:sym typeface="Montserrat"/>
              </a:rPr>
              <a:t>através das capitais</a:t>
            </a:r>
            <a:endParaRPr b="1">
              <a:solidFill>
                <a:srgbClr val="00BB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>
            <p:ph idx="1" type="subTitle"/>
          </p:nvPr>
        </p:nvSpPr>
        <p:spPr>
          <a:xfrm>
            <a:off x="1442825" y="4180973"/>
            <a:ext cx="33993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Só poderia mudar de região através de capitais </a:t>
            </a:r>
            <a:r>
              <a:rPr b="1" lang="es">
                <a:solidFill>
                  <a:srgbClr val="00BBED"/>
                </a:solidFill>
                <a:latin typeface="Montserrat"/>
                <a:ea typeface="Montserrat"/>
                <a:cs typeface="Montserrat"/>
                <a:sym typeface="Montserrat"/>
              </a:rPr>
              <a:t>pré-definidas</a:t>
            </a:r>
            <a:endParaRPr b="1">
              <a:solidFill>
                <a:srgbClr val="00BBE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899400" y="4154575"/>
            <a:ext cx="39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Recife, Manaus, São Paulo, Porto Alegre e </a:t>
            </a:r>
            <a:r>
              <a:rPr lang="es">
                <a:solidFill>
                  <a:srgbClr val="434343"/>
                </a:solidFill>
                <a:latin typeface="Spectral Light"/>
                <a:ea typeface="Spectral Light"/>
                <a:cs typeface="Spectral Light"/>
                <a:sym typeface="Spectral Light"/>
              </a:rPr>
              <a:t>Goiânia</a:t>
            </a:r>
            <a:endParaRPr>
              <a:solidFill>
                <a:srgbClr val="434343"/>
              </a:solidFill>
              <a:latin typeface="Spectral Light"/>
              <a:ea typeface="Spectral Light"/>
              <a:cs typeface="Spectral Light"/>
              <a:sym typeface="Spectral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9" name="Google Shape;189;p27"/>
          <p:cNvSpPr/>
          <p:nvPr/>
        </p:nvSpPr>
        <p:spPr>
          <a:xfrm rot="-5400000">
            <a:off x="-1173125" y="2799675"/>
            <a:ext cx="46152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1494275" y="0"/>
            <a:ext cx="3942300" cy="15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90CCFA"/>
                </a:solidFill>
              </a:rPr>
              <a:t>Data Base</a:t>
            </a:r>
            <a:endParaRPr sz="3600">
              <a:solidFill>
                <a:srgbClr val="252525"/>
              </a:solidFill>
            </a:endParaRPr>
          </a:p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 rot="-5400000">
            <a:off x="-1583685" y="1830289"/>
            <a:ext cx="495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43C1"/>
                </a:solidFill>
                <a:latin typeface="Spectral"/>
                <a:ea typeface="Spectral"/>
                <a:cs typeface="Spectral"/>
                <a:sym typeface="Spectral"/>
              </a:rPr>
              <a:t>Base de Dados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500" y="2248850"/>
            <a:ext cx="1585201" cy="158520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3600000" dist="114300">
              <a:srgbClr val="000000">
                <a:alpha val="50000"/>
              </a:srgbClr>
            </a:outerShdw>
          </a:effectLst>
        </p:spPr>
      </p:pic>
      <p:sp>
        <p:nvSpPr>
          <p:cNvPr id="193" name="Google Shape;193;p27"/>
          <p:cNvSpPr txBox="1"/>
          <p:nvPr>
            <p:ph idx="4294967295" type="subTitle"/>
          </p:nvPr>
        </p:nvSpPr>
        <p:spPr>
          <a:xfrm>
            <a:off x="1494275" y="2095850"/>
            <a:ext cx="3906000" cy="1891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Repositório Github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 u="sng">
                <a:solidFill>
                  <a:schemeClr val="hlink"/>
                </a:solidFill>
                <a:hlinkClick r:id="rId4"/>
              </a:rPr>
              <a:t>https://github.com/JoaoFelipe-B/Base_de_dados.git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Maps</a:t>
            </a:r>
            <a:endParaRPr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Things to do</a:t>
            </a:r>
            <a:endParaRPr sz="13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00" y="832650"/>
            <a:ext cx="7443199" cy="365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25" y="936200"/>
            <a:ext cx="6590700" cy="35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50" y="936200"/>
            <a:ext cx="6450125" cy="3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875" y="1509100"/>
            <a:ext cx="7482124" cy="29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1863" l="0" r="0" t="1583"/>
          <a:stretch/>
        </p:blipFill>
        <p:spPr>
          <a:xfrm>
            <a:off x="5172225" y="534326"/>
            <a:ext cx="3267775" cy="24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rgbClr val="252525"/>
                </a:solidFill>
              </a:rPr>
              <a:t>O Problema</a:t>
            </a:r>
            <a:endParaRPr sz="3200">
              <a:solidFill>
                <a:srgbClr val="252525"/>
              </a:solidFill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1" name="Google Shape;221;p32"/>
          <p:cNvSpPr txBox="1"/>
          <p:nvPr>
            <p:ph idx="2" type="subTitle"/>
          </p:nvPr>
        </p:nvSpPr>
        <p:spPr>
          <a:xfrm>
            <a:off x="977400" y="3652975"/>
            <a:ext cx="3747000" cy="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Obter uma </a:t>
            </a:r>
            <a:r>
              <a:rPr lang="es" sz="1400"/>
              <a:t>sequência</a:t>
            </a:r>
            <a:r>
              <a:rPr lang="es" sz="1400"/>
              <a:t> dos caminhos mais curtos percorrendo todos os vértices</a:t>
            </a:r>
            <a:endParaRPr sz="1400"/>
          </a:p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977400" y="2808725"/>
            <a:ext cx="3647400" cy="8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Como viajar por TODOS os pontos turísticos com o menor custo possível  </a:t>
            </a:r>
            <a:r>
              <a:rPr lang="es">
                <a:solidFill>
                  <a:srgbClr val="00BBED"/>
                </a:solidFill>
              </a:rPr>
              <a:t>?</a:t>
            </a: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