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9" r:id="rId5"/>
    <p:sldId id="391" r:id="rId6"/>
    <p:sldId id="404" r:id="rId7"/>
    <p:sldId id="411" r:id="rId8"/>
    <p:sldId id="420" r:id="rId9"/>
    <p:sldId id="413" r:id="rId10"/>
    <p:sldId id="415" r:id="rId11"/>
    <p:sldId id="418" r:id="rId12"/>
    <p:sldId id="39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4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23/06/2024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61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35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0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87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14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en-US"/>
              <a:t>Click icon to add table</a:t>
            </a:r>
            <a:endParaRPr lang="pt-BR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en-US"/>
              <a:t>Click icon to add picture</a:t>
            </a:r>
            <a:endParaRPr lang="pt-BR"/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pt-BR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127" y="1307507"/>
            <a:ext cx="8908397" cy="2377865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>
              <a:lnSpc>
                <a:spcPct val="100000"/>
              </a:lnSpc>
            </a:pPr>
            <a:r>
              <a:rPr lang="pt-BR" sz="5400" b="0" dirty="0">
                <a:cs typeface="Calibri" panose="020F0502020204030204" pitchFamily="34" charset="0"/>
              </a:rPr>
              <a:t>Sistema GED (Gerenciamento eletrônico de documento)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9DE35-30F7-31AD-88C1-EADB507B1F72}"/>
              </a:ext>
            </a:extLst>
          </p:cNvPr>
          <p:cNvSpPr txBox="1"/>
          <p:nvPr/>
        </p:nvSpPr>
        <p:spPr>
          <a:xfrm>
            <a:off x="4941724" y="5258105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João Victor </a:t>
            </a:r>
            <a:r>
              <a:rPr lang="pt-BR" sz="1600" spc="100" dirty="0" err="1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Macam</a:t>
            </a:r>
            <a:r>
              <a:rPr lang="pt-BR" sz="1600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</a:t>
            </a:r>
            <a:r>
              <a:rPr lang="pt-BR" sz="1600" spc="100" dirty="0" err="1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Fontanella</a:t>
            </a:r>
            <a:r>
              <a:rPr lang="pt-BR" sz="1600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-  https://github.com/JoaoFontanella</a:t>
            </a:r>
          </a:p>
          <a:p>
            <a:r>
              <a:rPr lang="pt-BR" sz="1600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Renan Monteiro Tomaz – https://github.com/RenanMonteiroTomaz </a:t>
            </a:r>
            <a:endParaRPr lang="pt-B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FC7D7-CE22-1135-0A3D-D546CE5B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943" y="6858000"/>
            <a:ext cx="553581" cy="1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251588"/>
            <a:ext cx="4618575" cy="6247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Modelo ER Físico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9BBCE40-F705-D4B2-E9C1-AC105141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7" y="1016449"/>
            <a:ext cx="9668228" cy="5754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0779"/>
            <a:ext cx="5354371" cy="53871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92A545A-3AB4-E656-8E09-D50115C89F3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62363752"/>
              </p:ext>
            </p:extLst>
          </p:nvPr>
        </p:nvGraphicFramePr>
        <p:xfrm>
          <a:off x="411480" y="1162229"/>
          <a:ext cx="10057117" cy="50157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80068">
                  <a:extLst>
                    <a:ext uri="{9D8B030D-6E8A-4147-A177-3AD203B41FA5}">
                      <a16:colId xmlns:a16="http://schemas.microsoft.com/office/drawing/2014/main" val="2945047135"/>
                    </a:ext>
                  </a:extLst>
                </a:gridCol>
                <a:gridCol w="1276164">
                  <a:extLst>
                    <a:ext uri="{9D8B030D-6E8A-4147-A177-3AD203B41FA5}">
                      <a16:colId xmlns:a16="http://schemas.microsoft.com/office/drawing/2014/main" val="1224981903"/>
                    </a:ext>
                  </a:extLst>
                </a:gridCol>
                <a:gridCol w="1280068">
                  <a:extLst>
                    <a:ext uri="{9D8B030D-6E8A-4147-A177-3AD203B41FA5}">
                      <a16:colId xmlns:a16="http://schemas.microsoft.com/office/drawing/2014/main" val="3139945638"/>
                    </a:ext>
                  </a:extLst>
                </a:gridCol>
                <a:gridCol w="1280068">
                  <a:extLst>
                    <a:ext uri="{9D8B030D-6E8A-4147-A177-3AD203B41FA5}">
                      <a16:colId xmlns:a16="http://schemas.microsoft.com/office/drawing/2014/main" val="2627984870"/>
                    </a:ext>
                  </a:extLst>
                </a:gridCol>
                <a:gridCol w="1280068">
                  <a:extLst>
                    <a:ext uri="{9D8B030D-6E8A-4147-A177-3AD203B41FA5}">
                      <a16:colId xmlns:a16="http://schemas.microsoft.com/office/drawing/2014/main" val="3206293472"/>
                    </a:ext>
                  </a:extLst>
                </a:gridCol>
                <a:gridCol w="316113">
                  <a:extLst>
                    <a:ext uri="{9D8B030D-6E8A-4147-A177-3AD203B41FA5}">
                      <a16:colId xmlns:a16="http://schemas.microsoft.com/office/drawing/2014/main" val="3571645756"/>
                    </a:ext>
                  </a:extLst>
                </a:gridCol>
                <a:gridCol w="312212">
                  <a:extLst>
                    <a:ext uri="{9D8B030D-6E8A-4147-A177-3AD203B41FA5}">
                      <a16:colId xmlns:a16="http://schemas.microsoft.com/office/drawing/2014/main" val="365234902"/>
                    </a:ext>
                  </a:extLst>
                </a:gridCol>
                <a:gridCol w="3032356">
                  <a:extLst>
                    <a:ext uri="{9D8B030D-6E8A-4147-A177-3AD203B41FA5}">
                      <a16:colId xmlns:a16="http://schemas.microsoft.com/office/drawing/2014/main" val="2154357766"/>
                    </a:ext>
                  </a:extLst>
                </a:gridCol>
              </a:tblGrid>
              <a:tr h="197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 err="1">
                          <a:effectLst/>
                        </a:rPr>
                        <a:t>Usuario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00401"/>
                  </a:ext>
                </a:extLst>
              </a:tr>
              <a:tr h="197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Tabela responsável por armazenar os dados dos usuarios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70309"/>
                  </a:ext>
                </a:extLst>
              </a:tr>
              <a:tr h="19735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979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79669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usuario_id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SERIAL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6209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nome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Nome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75203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email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Email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99867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senha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senha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28336"/>
                  </a:ext>
                </a:extLst>
              </a:tr>
              <a:tr h="197351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50667"/>
                  </a:ext>
                </a:extLst>
              </a:tr>
              <a:tr h="2321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TipoDocumento</a:t>
                      </a:r>
                      <a:endParaRPr lang="pt-B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74866"/>
                  </a:ext>
                </a:extLst>
              </a:tr>
              <a:tr h="2478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Tabela responsável por armazenar os Tipos dos documentos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78743"/>
                  </a:ext>
                </a:extLst>
              </a:tr>
              <a:tr h="19414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64645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570"/>
                  </a:ext>
                </a:extLst>
              </a:tr>
              <a:tr h="394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tipo_id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SERIAL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tipo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53784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descrição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Descrição do tipo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87244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tipo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VARCHAR(20)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u="none" strike="noStrike">
                          <a:effectLst/>
                        </a:rPr>
                        <a:t>jan/20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Email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0430"/>
                  </a:ext>
                </a:extLst>
              </a:tr>
              <a:tr h="197351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17112"/>
                  </a:ext>
                </a:extLst>
              </a:tr>
              <a:tr h="197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>
                          <a:effectLst/>
                        </a:rPr>
                        <a:t>Categoria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54010"/>
                  </a:ext>
                </a:extLst>
              </a:tr>
              <a:tr h="197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Tabela responsável por armazenar as categorias dos documentos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03090"/>
                  </a:ext>
                </a:extLst>
              </a:tr>
              <a:tr h="19735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85061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7601"/>
                  </a:ext>
                </a:extLst>
              </a:tr>
              <a:tr h="394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categoria_id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SERIAL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da categoria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2213"/>
                  </a:ext>
                </a:extLst>
              </a:tr>
              <a:tr h="19735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nome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Nome/definição da categoria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9" marR="6529" marT="652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3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94" y="352233"/>
            <a:ext cx="5225326" cy="53871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6F4BAE7-113A-32C1-5282-1402E53184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1676038"/>
              </p:ext>
            </p:extLst>
          </p:nvPr>
        </p:nvGraphicFramePr>
        <p:xfrm>
          <a:off x="330394" y="1145135"/>
          <a:ext cx="10180934" cy="506588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95827">
                  <a:extLst>
                    <a:ext uri="{9D8B030D-6E8A-4147-A177-3AD203B41FA5}">
                      <a16:colId xmlns:a16="http://schemas.microsoft.com/office/drawing/2014/main" val="2120303546"/>
                    </a:ext>
                  </a:extLst>
                </a:gridCol>
                <a:gridCol w="1291877">
                  <a:extLst>
                    <a:ext uri="{9D8B030D-6E8A-4147-A177-3AD203B41FA5}">
                      <a16:colId xmlns:a16="http://schemas.microsoft.com/office/drawing/2014/main" val="4109264027"/>
                    </a:ext>
                  </a:extLst>
                </a:gridCol>
                <a:gridCol w="1295827">
                  <a:extLst>
                    <a:ext uri="{9D8B030D-6E8A-4147-A177-3AD203B41FA5}">
                      <a16:colId xmlns:a16="http://schemas.microsoft.com/office/drawing/2014/main" val="3382834103"/>
                    </a:ext>
                  </a:extLst>
                </a:gridCol>
                <a:gridCol w="1295827">
                  <a:extLst>
                    <a:ext uri="{9D8B030D-6E8A-4147-A177-3AD203B41FA5}">
                      <a16:colId xmlns:a16="http://schemas.microsoft.com/office/drawing/2014/main" val="307654127"/>
                    </a:ext>
                  </a:extLst>
                </a:gridCol>
                <a:gridCol w="1295827">
                  <a:extLst>
                    <a:ext uri="{9D8B030D-6E8A-4147-A177-3AD203B41FA5}">
                      <a16:colId xmlns:a16="http://schemas.microsoft.com/office/drawing/2014/main" val="1327803303"/>
                    </a:ext>
                  </a:extLst>
                </a:gridCol>
                <a:gridCol w="320005">
                  <a:extLst>
                    <a:ext uri="{9D8B030D-6E8A-4147-A177-3AD203B41FA5}">
                      <a16:colId xmlns:a16="http://schemas.microsoft.com/office/drawing/2014/main" val="4221742066"/>
                    </a:ext>
                  </a:extLst>
                </a:gridCol>
                <a:gridCol w="316055">
                  <a:extLst>
                    <a:ext uri="{9D8B030D-6E8A-4147-A177-3AD203B41FA5}">
                      <a16:colId xmlns:a16="http://schemas.microsoft.com/office/drawing/2014/main" val="2450550848"/>
                    </a:ext>
                  </a:extLst>
                </a:gridCol>
                <a:gridCol w="3069689">
                  <a:extLst>
                    <a:ext uri="{9D8B030D-6E8A-4147-A177-3AD203B41FA5}">
                      <a16:colId xmlns:a16="http://schemas.microsoft.com/office/drawing/2014/main" val="3950664788"/>
                    </a:ext>
                  </a:extLst>
                </a:gridCol>
              </a:tblGrid>
              <a:tr h="2295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Documento</a:t>
                      </a:r>
                      <a:endParaRPr lang="pt-B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01155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Tabela responsável por armazenar os dados dos documentos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53181"/>
                  </a:ext>
                </a:extLst>
              </a:tr>
              <a:tr h="22959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52122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6675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documento_id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SERIAL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48384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arquivo_nome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VARCHAR(255)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1 - 255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Nome do arquivo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57085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titulo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VARCHAR(200)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Titulo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049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conteudo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TEXT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Conteudo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95032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data_criacao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TIMESTAMP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Data que o documento foi criado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13237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usuario_id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Usuario que criou FK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00789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tipo_id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VARCHAR(100)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69999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arquivo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BYTEA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Definição do arquivo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9964"/>
                  </a:ext>
                </a:extLst>
              </a:tr>
              <a:tr h="24449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err="1">
                          <a:effectLst/>
                        </a:rPr>
                        <a:t>data_modificacao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TIMESTAMP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Ultima vez que o documento foi modificado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65436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72362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Permissao</a:t>
                      </a:r>
                      <a:endParaRPr lang="pt-B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8657"/>
                  </a:ext>
                </a:extLst>
              </a:tr>
              <a:tr h="2295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Tabela responsável por armazenar a permissão de cada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84739"/>
                  </a:ext>
                </a:extLst>
              </a:tr>
              <a:tr h="22959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23616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6127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permissao_id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SERIAL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da permissão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856744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documento_id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INTEGER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80033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usuario_id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INTEGER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95464"/>
                  </a:ext>
                </a:extLst>
              </a:tr>
              <a:tr h="2295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err="1">
                          <a:effectLst/>
                        </a:rPr>
                        <a:t>nivel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VARCHAR(50)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u="none" strike="noStrike">
                          <a:effectLst/>
                        </a:rPr>
                        <a:t>jan/50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err="1">
                          <a:effectLst/>
                        </a:rPr>
                        <a:t>Nivel</a:t>
                      </a:r>
                      <a:r>
                        <a:rPr lang="pt-BR" sz="800" u="none" strike="noStrike" dirty="0">
                          <a:effectLst/>
                        </a:rPr>
                        <a:t> de </a:t>
                      </a:r>
                      <a:r>
                        <a:rPr lang="pt-BR" sz="800" u="none" strike="noStrike" dirty="0" err="1">
                          <a:effectLst/>
                        </a:rPr>
                        <a:t>permissao</a:t>
                      </a:r>
                      <a:r>
                        <a:rPr lang="pt-BR" sz="800" u="none" strike="noStrike" dirty="0">
                          <a:effectLst/>
                        </a:rPr>
                        <a:t> do </a:t>
                      </a:r>
                      <a:r>
                        <a:rPr lang="pt-BR" sz="800" u="none" strike="noStrike" dirty="0" err="1">
                          <a:effectLst/>
                        </a:rPr>
                        <a:t>usuario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80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0" y="437691"/>
            <a:ext cx="5225326" cy="53871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C7222F0-FE6D-CE7C-6ACD-A92F91E841B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67405435"/>
              </p:ext>
            </p:extLst>
          </p:nvPr>
        </p:nvGraphicFramePr>
        <p:xfrm>
          <a:off x="415850" y="1231982"/>
          <a:ext cx="9907469" cy="44228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1021">
                  <a:extLst>
                    <a:ext uri="{9D8B030D-6E8A-4147-A177-3AD203B41FA5}">
                      <a16:colId xmlns:a16="http://schemas.microsoft.com/office/drawing/2014/main" val="2485994944"/>
                    </a:ext>
                  </a:extLst>
                </a:gridCol>
                <a:gridCol w="1257176">
                  <a:extLst>
                    <a:ext uri="{9D8B030D-6E8A-4147-A177-3AD203B41FA5}">
                      <a16:colId xmlns:a16="http://schemas.microsoft.com/office/drawing/2014/main" val="4084324752"/>
                    </a:ext>
                  </a:extLst>
                </a:gridCol>
                <a:gridCol w="1261021">
                  <a:extLst>
                    <a:ext uri="{9D8B030D-6E8A-4147-A177-3AD203B41FA5}">
                      <a16:colId xmlns:a16="http://schemas.microsoft.com/office/drawing/2014/main" val="3514718086"/>
                    </a:ext>
                  </a:extLst>
                </a:gridCol>
                <a:gridCol w="1261021">
                  <a:extLst>
                    <a:ext uri="{9D8B030D-6E8A-4147-A177-3AD203B41FA5}">
                      <a16:colId xmlns:a16="http://schemas.microsoft.com/office/drawing/2014/main" val="2110505683"/>
                    </a:ext>
                  </a:extLst>
                </a:gridCol>
                <a:gridCol w="1261021">
                  <a:extLst>
                    <a:ext uri="{9D8B030D-6E8A-4147-A177-3AD203B41FA5}">
                      <a16:colId xmlns:a16="http://schemas.microsoft.com/office/drawing/2014/main" val="414050883"/>
                    </a:ext>
                  </a:extLst>
                </a:gridCol>
                <a:gridCol w="311410">
                  <a:extLst>
                    <a:ext uri="{9D8B030D-6E8A-4147-A177-3AD203B41FA5}">
                      <a16:colId xmlns:a16="http://schemas.microsoft.com/office/drawing/2014/main" val="2340034380"/>
                    </a:ext>
                  </a:extLst>
                </a:gridCol>
                <a:gridCol w="307565">
                  <a:extLst>
                    <a:ext uri="{9D8B030D-6E8A-4147-A177-3AD203B41FA5}">
                      <a16:colId xmlns:a16="http://schemas.microsoft.com/office/drawing/2014/main" val="3821419058"/>
                    </a:ext>
                  </a:extLst>
                </a:gridCol>
                <a:gridCol w="2987234">
                  <a:extLst>
                    <a:ext uri="{9D8B030D-6E8A-4147-A177-3AD203B41FA5}">
                      <a16:colId xmlns:a16="http://schemas.microsoft.com/office/drawing/2014/main" val="3576986124"/>
                    </a:ext>
                  </a:extLst>
                </a:gridCol>
              </a:tblGrid>
              <a:tr h="296589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LogAcesso</a:t>
                      </a:r>
                      <a:endParaRPr lang="pt-B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67892"/>
                  </a:ext>
                </a:extLst>
              </a:tr>
              <a:tr h="296589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Tabela responsável por armazenar os logs de acesso aos documentos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42966"/>
                  </a:ext>
                </a:extLst>
              </a:tr>
              <a:tr h="29658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04717"/>
                  </a:ext>
                </a:extLst>
              </a:tr>
              <a:tr h="29658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46299"/>
                  </a:ext>
                </a:extLst>
              </a:tr>
              <a:tr h="29658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log_id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SERIAL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log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04465"/>
                  </a:ext>
                </a:extLst>
              </a:tr>
              <a:tr h="29658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documento_id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INTEGER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65706"/>
                  </a:ext>
                </a:extLst>
              </a:tr>
              <a:tr h="29658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usuario_id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INTEGER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usuario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701560"/>
                  </a:ext>
                </a:extLst>
              </a:tr>
              <a:tr h="2554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 err="1">
                          <a:effectLst/>
                        </a:rPr>
                        <a:t>data_acesso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TIMESTAMP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u="none" strike="noStrike">
                          <a:effectLst/>
                        </a:rPr>
                        <a:t>jan/50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Data de acesso do usuario no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733979"/>
                  </a:ext>
                </a:extLst>
              </a:tr>
              <a:tr h="296589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50336"/>
                  </a:ext>
                </a:extLst>
              </a:tr>
              <a:tr h="296589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BFBFBF"/>
                          </a:highlight>
                        </a:rPr>
                        <a:t>Tabela</a:t>
                      </a:r>
                      <a:endParaRPr lang="pt-BR" sz="8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DocumentoCategoria</a:t>
                      </a:r>
                      <a:endParaRPr lang="pt-B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77767"/>
                  </a:ext>
                </a:extLst>
              </a:tr>
              <a:tr h="296589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Tabela responsável por rdizer a qual categoria pertence o documento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13152"/>
                  </a:ext>
                </a:extLst>
              </a:tr>
              <a:tr h="29658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Atributos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0019"/>
                  </a:ext>
                </a:extLst>
              </a:tr>
              <a:tr h="29658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Nome da Coluna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Tipo do Dado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Valor min e max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Nulidade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PK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FK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  <a:highlight>
                            <a:srgbClr val="BFBFBF"/>
                          </a:highlight>
                        </a:rPr>
                        <a:t>Descrição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FBFB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99073"/>
                  </a:ext>
                </a:extLst>
              </a:tr>
              <a:tr h="3116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documento_id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INTEGER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Código de identificador do documento FK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29197"/>
                  </a:ext>
                </a:extLst>
              </a:tr>
              <a:tr h="29658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categoria_id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INTEGER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 – sem limite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NOT NULL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X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Categoria do documento FK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6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6" y="1444238"/>
            <a:ext cx="2285573" cy="5896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Inserts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906" y="2462880"/>
            <a:ext cx="2923280" cy="3976202"/>
          </a:xfrm>
          <a:solidFill>
            <a:schemeClr val="tx1">
              <a:lumMod val="95000"/>
            </a:schemeClr>
          </a:solidFill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Inserção de dados na tabela </a:t>
            </a:r>
            <a:r>
              <a:rPr lang="pt-BR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endParaRPr lang="pt-B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(nome,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senha)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('Alice Silva', 'alice.silva@gmail.com', 'senha123'),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('Bruno Pereira', 'bruno.pereira@gmail.com', 'senha456'),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('Carla Souza', 'carla.souza@gmail.com', 'senha789'),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('Daniel Fernandes', 'daniel.fernandes@gmail.com', 'senha321'),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('Elisa Costa', 'elisa.costa@gmail.com', 'senha654');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62000" y="2462880"/>
            <a:ext cx="3045942" cy="3570451"/>
          </a:xfrm>
          <a:solidFill>
            <a:schemeClr val="tx1">
              <a:lumMod val="95000"/>
            </a:schemeClr>
          </a:solidFill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Inserção de dados na tabela </a:t>
            </a:r>
            <a:r>
              <a:rPr lang="pt-BR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TipoDocumento</a:t>
            </a:r>
            <a:endParaRPr lang="pt-B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TipoDocumento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descricao,tipo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('Relatório','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('Contrato','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('Memorando','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('Fatura','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('Plano de Projeto','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</a:p>
          <a:p>
            <a:pPr rtl="0"/>
            <a:endParaRPr lang="pt-B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35468-A6B8-251C-3575-1EB0AF103AC0}"/>
              </a:ext>
            </a:extLst>
          </p:cNvPr>
          <p:cNvSpPr txBox="1"/>
          <p:nvPr/>
        </p:nvSpPr>
        <p:spPr>
          <a:xfrm>
            <a:off x="7784722" y="2462880"/>
            <a:ext cx="2053145" cy="26296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Inserção de dados na tabela Categoria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Categoria (nome)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('Financeiro'),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('RH'),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('TI'),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('Marketing'),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('Vendas');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4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906" y="2338356"/>
            <a:ext cx="2923280" cy="4358756"/>
          </a:xfrm>
          <a:solidFill>
            <a:schemeClr val="tx1">
              <a:lumMod val="95000"/>
            </a:schemeClr>
          </a:solidFill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Inserção de dados na tabela Documento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Documento (titulo,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conteudo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usuario_id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tipo_id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('Relatório Anual 2023', 'Conteúdo do relatório anual de 2023', 1, 1),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('Contrato de Prestação de Serviços', 'Detalhes do contrato de prestação de serviços', 2, 2),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('Memorando Interno', 'Instruções internas sobre novo procedimento', 3, 3),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('Fatura de Serviços de TI', 'Detalhes da fatura dos serviços de TI', 4, 4),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('Plano de Projeto Alpha', 'Detalhes do plano de projeto Alpha', 5, 5);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82906" y="2338356"/>
            <a:ext cx="3045942" cy="3600971"/>
          </a:xfrm>
          <a:solidFill>
            <a:schemeClr val="tx1">
              <a:lumMod val="95000"/>
            </a:schemeClr>
          </a:solidFill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1100" b="1" dirty="0">
                <a:latin typeface="Calibri" panose="020F0502020204030204" pitchFamily="34" charset="0"/>
                <a:cs typeface="Calibri" panose="020F0502020204030204" pitchFamily="34" charset="0"/>
              </a:rPr>
              <a:t>-- Inserção de dados na tabela </a:t>
            </a:r>
            <a:r>
              <a:rPr lang="pt-B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DocumentoCategoria</a:t>
            </a:r>
            <a:endParaRPr lang="pt-B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DocumentoCategoria</a:t>
            </a: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documento_id</a:t>
            </a: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categoria_id</a:t>
            </a: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) VALUES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(1, 1),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(2, 2),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(3, 3),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(4, 4),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(5, 5),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(1, 5), </a:t>
            </a:r>
          </a:p>
          <a:p>
            <a:pPr rtl="0"/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(2, 1); </a:t>
            </a:r>
          </a:p>
          <a:p>
            <a:pPr rtl="0"/>
            <a:endParaRPr lang="pt-B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35468-A6B8-251C-3575-1EB0AF103AC0}"/>
              </a:ext>
            </a:extLst>
          </p:cNvPr>
          <p:cNvSpPr txBox="1"/>
          <p:nvPr/>
        </p:nvSpPr>
        <p:spPr>
          <a:xfrm>
            <a:off x="7746710" y="2338356"/>
            <a:ext cx="2646371" cy="327576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Inserção de dados na tabela </a:t>
            </a:r>
            <a:r>
              <a:rPr lang="pt-BR" sz="1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Permissao</a:t>
            </a:r>
            <a:endParaRPr lang="pt-BR" sz="1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pt-BR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Permissao</a:t>
            </a: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documento_id</a:t>
            </a: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usuario_id</a:t>
            </a: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</a:t>
            </a: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1, 'escrita'),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2, 'escrita'),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3, 'escrita'),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 4, 'escrita'),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 5, 'escrita'),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2, 'escrita'),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1, 'escrita');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939B1E-F70E-5855-1D6D-3D31A17ADF5E}"/>
              </a:ext>
            </a:extLst>
          </p:cNvPr>
          <p:cNvSpPr txBox="1">
            <a:spLocks/>
          </p:cNvSpPr>
          <p:nvPr/>
        </p:nvSpPr>
        <p:spPr>
          <a:xfrm>
            <a:off x="602906" y="1444238"/>
            <a:ext cx="2285573" cy="5896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Inserts</a:t>
            </a:r>
          </a:p>
        </p:txBody>
      </p:sp>
    </p:spTree>
    <p:extLst>
      <p:ext uri="{BB962C8B-B14F-4D97-AF65-F5344CB8AC3E}">
        <p14:creationId xmlns:p14="http://schemas.microsoft.com/office/powerpoint/2010/main" val="38764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2D9F734-8BFE-BEA9-9249-0F250EEB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51" y="1333144"/>
            <a:ext cx="1704459" cy="637944"/>
          </a:xfrm>
        </p:spPr>
        <p:txBody>
          <a:bodyPr/>
          <a:lstStyle/>
          <a:p>
            <a:r>
              <a:rPr lang="en-US" dirty="0"/>
              <a:t>CRUD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800A3B-D26D-9C70-B46B-68037A54C1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24" y="1333144"/>
            <a:ext cx="6683666" cy="4598902"/>
          </a:xfrm>
        </p:spPr>
      </p:pic>
    </p:spTree>
    <p:extLst>
      <p:ext uri="{BB962C8B-B14F-4D97-AF65-F5344CB8AC3E}">
        <p14:creationId xmlns:p14="http://schemas.microsoft.com/office/powerpoint/2010/main" val="69392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{084CFA34-5E83-4503-8A3C-67F2F873AD15}tf78853419_win32</Template>
  <TotalTime>432</TotalTime>
  <Words>1094</Words>
  <Application>Microsoft Office PowerPoint</Application>
  <PresentationFormat>Widescreen</PresentationFormat>
  <Paragraphs>345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Personalizado</vt:lpstr>
      <vt:lpstr>Sistema GED (Gerenciamento eletrônico de documento)</vt:lpstr>
      <vt:lpstr>Modelo ER Físico</vt:lpstr>
      <vt:lpstr>Dicionário de dados</vt:lpstr>
      <vt:lpstr>Dicionário de dados</vt:lpstr>
      <vt:lpstr>Dicionário de dados</vt:lpstr>
      <vt:lpstr>Inserts</vt:lpstr>
      <vt:lpstr>Apresentação do PowerPoint</vt:lpstr>
      <vt:lpstr>CRUD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Renan Monteiro Tomaz</dc:creator>
  <cp:lastModifiedBy>Fontanella</cp:lastModifiedBy>
  <cp:revision>5</cp:revision>
  <dcterms:created xsi:type="dcterms:W3CDTF">2024-06-23T12:55:17Z</dcterms:created>
  <dcterms:modified xsi:type="dcterms:W3CDTF">2024-06-23T21:03:11Z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