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76" r:id="rId2"/>
    <p:sldId id="257" r:id="rId3"/>
    <p:sldId id="57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577" r:id="rId12"/>
    <p:sldId id="458" r:id="rId13"/>
    <p:sldId id="459" r:id="rId14"/>
    <p:sldId id="460" r:id="rId15"/>
    <p:sldId id="461" r:id="rId16"/>
    <p:sldId id="462" r:id="rId17"/>
    <p:sldId id="342" r:id="rId18"/>
    <p:sldId id="343" r:id="rId19"/>
    <p:sldId id="344" r:id="rId20"/>
    <p:sldId id="345" r:id="rId21"/>
    <p:sldId id="346" r:id="rId22"/>
    <p:sldId id="347" r:id="rId23"/>
    <p:sldId id="571" r:id="rId24"/>
    <p:sldId id="572" r:id="rId25"/>
    <p:sldId id="573" r:id="rId26"/>
    <p:sldId id="574" r:id="rId27"/>
    <p:sldId id="575" r:id="rId28"/>
    <p:sldId id="348" r:id="rId29"/>
    <p:sldId id="349" r:id="rId30"/>
    <p:sldId id="481" r:id="rId31"/>
    <p:sldId id="482" r:id="rId32"/>
    <p:sldId id="483" r:id="rId33"/>
    <p:sldId id="484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B" initials="U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00A68B"/>
    <a:srgbClr val="047C7C"/>
    <a:srgbClr val="2E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9519E-4C01-43DA-AF72-39D88A32BF26}" type="datetimeFigureOut">
              <a:rPr lang="pt-BR" smtClean="0"/>
              <a:t>31/01/22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1B02-E317-4C8B-A130-327D949C14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797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DDEB0-F526-4A16-B134-871C9B4CBC6D}" type="datetimeFigureOut">
              <a:rPr lang="pt-BR" smtClean="0"/>
              <a:t>31/01/22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20C10-D299-4FB1-BE7E-E11BADE5B5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83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4268039"/>
            <a:ext cx="9144000" cy="102973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Insira o nome do curso</a:t>
            </a:r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99" y="1726837"/>
            <a:ext cx="5666801" cy="19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258006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375837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0" r="-1"/>
          <a:stretch/>
        </p:blipFill>
        <p:spPr>
          <a:xfrm>
            <a:off x="1" y="-2568"/>
            <a:ext cx="12192000" cy="68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5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1F3B2BE-2B3D-4DD4-AA30-E3F5FA2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2030-ACC8-41AB-A591-8C9286384BB4}" type="datetime1">
              <a:rPr lang="pt-BR"/>
              <a:pPr>
                <a:defRPr/>
              </a:pPr>
              <a:t>31/01/22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FB4A87F-099E-4E61-8C0C-4C58D88E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5 - 25/08/2010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E24F975-396E-4E4C-A8C7-26ADB2E5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A9811-5B6B-47BA-B709-AB8CE6EB5B03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739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2F28-4622-2443-AE91-45D1FD4F635C}" type="datetime1">
              <a:rPr lang="pt-BR"/>
              <a:pPr>
                <a:defRPr/>
              </a:pPr>
              <a:t>31/01/22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83567" y="630872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1 - 11/08/10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636F9-6766-8B4B-962A-5C8EF8E6850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4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14" y="6533164"/>
            <a:ext cx="10306050" cy="25558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Titulo do Curso Ofertado</a:t>
            </a:r>
          </a:p>
        </p:txBody>
      </p:sp>
    </p:spTree>
    <p:extLst>
      <p:ext uri="{BB962C8B-B14F-4D97-AF65-F5344CB8AC3E}">
        <p14:creationId xmlns:p14="http://schemas.microsoft.com/office/powerpoint/2010/main" val="199457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21994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B0619-28F1-4F11-A0E2-8032678AFA3A}" type="datetimeFigureOut">
              <a:rPr lang="pt-BR" smtClean="0"/>
              <a:t>31/01/22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0BCE0-F60B-430A-B143-EE92939C1C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45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35293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135460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16745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32108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50571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0" y="6458465"/>
            <a:ext cx="12192000" cy="399536"/>
          </a:xfrm>
          <a:prstGeom prst="rect">
            <a:avLst/>
          </a:prstGeom>
          <a:solidFill>
            <a:srgbClr val="00A68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124" y="6474941"/>
            <a:ext cx="1048447" cy="3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ic.unb.br/~weigang/" TargetMode="Externa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png"/><Relationship Id="rId5" Type="http://schemas.openxmlformats.org/officeDocument/2006/relationships/image" Target="../media/image15.w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0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ctrTitle"/>
          </p:nvPr>
        </p:nvSpPr>
        <p:spPr>
          <a:xfrm>
            <a:off x="313570" y="1052514"/>
            <a:ext cx="11476668" cy="2833687"/>
          </a:xfrm>
        </p:spPr>
        <p:txBody>
          <a:bodyPr/>
          <a:lstStyle/>
          <a:p>
            <a:pPr algn="ctr"/>
            <a:r>
              <a:rPr lang="pt-BR" b="1" dirty="0">
                <a:latin typeface="Calibri" charset="0"/>
              </a:rPr>
              <a:t/>
            </a:r>
            <a:br>
              <a:rPr lang="pt-BR" b="1" dirty="0">
                <a:latin typeface="Calibri" charset="0"/>
              </a:rPr>
            </a:br>
            <a:r>
              <a:rPr lang="pt-BR" b="1" dirty="0"/>
              <a:t>CIC 116653 Introdução à Inteligência Artificial</a:t>
            </a:r>
            <a:r>
              <a:rPr lang="pt-BR" b="1" dirty="0" smtClean="0">
                <a:latin typeface="Calibri" charset="0"/>
              </a:rPr>
              <a:t/>
            </a:r>
            <a:br>
              <a:rPr lang="pt-BR" b="1" dirty="0" smtClean="0">
                <a:latin typeface="Calibri" charset="0"/>
              </a:rPr>
            </a:br>
            <a:r>
              <a:rPr lang="pt-BR" b="1" dirty="0" smtClean="0">
                <a:latin typeface="Calibri" charset="0"/>
              </a:rPr>
              <a:t/>
            </a:r>
            <a:br>
              <a:rPr lang="pt-BR" b="1" dirty="0" smtClean="0">
                <a:latin typeface="Calibri" charset="0"/>
              </a:rPr>
            </a:br>
            <a:r>
              <a:rPr lang="pt-BR" b="1" dirty="0" smtClean="0">
                <a:latin typeface="Calibri" charset="0"/>
              </a:rPr>
              <a:t> Turma </a:t>
            </a:r>
            <a:r>
              <a:rPr lang="pt-BR" b="1" dirty="0">
                <a:latin typeface="Calibri" charset="0"/>
              </a:rPr>
              <a:t>A, </a:t>
            </a:r>
            <a:r>
              <a:rPr lang="pt-BR" b="1" dirty="0" smtClean="0">
                <a:latin typeface="Calibri" charset="0"/>
              </a:rPr>
              <a:t>02/2021</a:t>
            </a:r>
            <a:endParaRPr lang="pt-BR" b="1" dirty="0">
              <a:latin typeface="Calibri" charset="0"/>
            </a:endParaRPr>
          </a:p>
        </p:txBody>
      </p:sp>
      <p:sp>
        <p:nvSpPr>
          <p:cNvPr id="15362" name="Subtítulo 2"/>
          <p:cNvSpPr>
            <a:spLocks noGrp="1"/>
          </p:cNvSpPr>
          <p:nvPr>
            <p:ph type="subTitle" idx="1"/>
          </p:nvPr>
        </p:nvSpPr>
        <p:spPr>
          <a:xfrm>
            <a:off x="1828800" y="4581525"/>
            <a:ext cx="8534400" cy="1752600"/>
          </a:xfrm>
        </p:spPr>
        <p:txBody>
          <a:bodyPr/>
          <a:lstStyle/>
          <a:p>
            <a:pPr eaLnBrk="1" hangingPunct="1"/>
            <a:r>
              <a:rPr lang="pt-BR" dirty="0" err="1">
                <a:solidFill>
                  <a:schemeClr val="tx1"/>
                </a:solidFill>
                <a:latin typeface="Calibri" charset="0"/>
              </a:rPr>
              <a:t>PPGInf</a:t>
            </a:r>
            <a:r>
              <a:rPr lang="pt-BR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alibri" charset="0"/>
              </a:rPr>
              <a:t>- CIC/UnB</a:t>
            </a:r>
            <a:endParaRPr lang="pt-BR" dirty="0">
              <a:solidFill>
                <a:schemeClr val="tx1"/>
              </a:solidFill>
              <a:latin typeface="Calibri" charset="0"/>
            </a:endParaRPr>
          </a:p>
          <a:p>
            <a:pPr eaLnBrk="1" hangingPunct="1"/>
            <a:r>
              <a:rPr lang="pt-BR" dirty="0">
                <a:solidFill>
                  <a:schemeClr val="tx1"/>
                </a:solidFill>
                <a:latin typeface="Calibri" charset="0"/>
              </a:rPr>
              <a:t>Prof. Li </a:t>
            </a:r>
            <a:r>
              <a:rPr lang="pt-BR" dirty="0" err="1">
                <a:solidFill>
                  <a:schemeClr val="tx1"/>
                </a:solidFill>
                <a:latin typeface="Calibri" charset="0"/>
              </a:rPr>
              <a:t>Weigang</a:t>
            </a:r>
            <a:endParaRPr lang="pt-BR" dirty="0">
              <a:solidFill>
                <a:schemeClr val="tx1"/>
              </a:solidFill>
              <a:latin typeface="Calibri" charset="0"/>
            </a:endParaRPr>
          </a:p>
          <a:p>
            <a:pPr eaLnBrk="1" hangingPunct="1"/>
            <a:r>
              <a:rPr lang="pt-BR" dirty="0" err="1">
                <a:solidFill>
                  <a:schemeClr val="tx1"/>
                </a:solidFill>
                <a:latin typeface="Calibri" charset="0"/>
              </a:rPr>
              <a:t>weigang@unb.br</a:t>
            </a:r>
            <a:r>
              <a:rPr lang="pt-BR" dirty="0">
                <a:solidFill>
                  <a:schemeClr val="tx1"/>
                </a:solidFill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="" xmlns:a16="http://schemas.microsoft.com/office/drawing/2014/main" id="{E95FFB33-7BF2-418F-B5CE-65DF7B19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15" name="Rectangle 3">
            <a:extLst>
              <a:ext uri="{FF2B5EF4-FFF2-40B4-BE49-F238E27FC236}">
                <a16:creationId xmlns="" xmlns:a16="http://schemas.microsoft.com/office/drawing/2014/main" id="{17F2B3B7-D799-45CB-B941-332CB3068D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0983" y="1784951"/>
            <a:ext cx="8688387" cy="414533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Busca Gulosa</a:t>
            </a:r>
          </a:p>
          <a:p>
            <a:pPr marL="1085850" lvl="2"/>
            <a:r>
              <a:rPr lang="pt-BR" altLang="pt-BR" sz="2400" dirty="0"/>
              <a:t>Não é </a:t>
            </a:r>
            <a:r>
              <a:rPr lang="pt-BR" altLang="pt-BR" sz="2400" i="1" dirty="0"/>
              <a:t>ótima</a:t>
            </a:r>
            <a:r>
              <a:rPr lang="pt-BR" altLang="pt-BR" sz="2400" dirty="0"/>
              <a:t>... (</a:t>
            </a:r>
            <a:r>
              <a:rPr lang="pt-BR" altLang="pt-BR" sz="2400" i="1" dirty="0"/>
              <a:t>semelhante à busca em profundidade</a:t>
            </a:r>
            <a:r>
              <a:rPr lang="pt-BR" altLang="pt-BR" sz="2400" dirty="0"/>
              <a:t>)</a:t>
            </a:r>
          </a:p>
          <a:p>
            <a:pPr marL="1539875" lvl="3">
              <a:buNone/>
            </a:pPr>
            <a:r>
              <a:rPr lang="pt-BR" altLang="pt-BR" sz="2000" dirty="0"/>
              <a:t>	Só olha para o futuro! </a:t>
            </a:r>
          </a:p>
          <a:p>
            <a:pPr marL="1085850" lvl="2">
              <a:buNone/>
            </a:pPr>
            <a:r>
              <a:rPr lang="pt-BR" altLang="pt-BR" sz="2400" dirty="0"/>
              <a:t>	... nem é </a:t>
            </a:r>
            <a:r>
              <a:rPr lang="pt-BR" altLang="pt-BR" sz="2400" i="1" dirty="0"/>
              <a:t>completa</a:t>
            </a:r>
            <a:endParaRPr lang="pt-BR" altLang="pt-BR" sz="2400" dirty="0"/>
          </a:p>
          <a:p>
            <a:pPr marL="1539875" lvl="3"/>
            <a:r>
              <a:rPr lang="pt-BR" altLang="pt-BR" sz="2000" dirty="0"/>
              <a:t>Pode entrar em </a:t>
            </a:r>
            <a:r>
              <a:rPr lang="pt-BR" altLang="en-US" sz="2000" dirty="0"/>
              <a:t>“</a:t>
            </a:r>
            <a:r>
              <a:rPr lang="pt-BR" altLang="pt-BR" sz="2000" dirty="0"/>
              <a:t>loop</a:t>
            </a:r>
            <a:r>
              <a:rPr lang="pt-BR" altLang="en-US" sz="2000" dirty="0"/>
              <a:t>”</a:t>
            </a:r>
            <a:r>
              <a:rPr lang="pt-BR" altLang="pt-BR" sz="2000" dirty="0"/>
              <a:t> se não detectar a expansão de estados repetidos</a:t>
            </a:r>
          </a:p>
          <a:p>
            <a:pPr marL="1539875" lvl="3"/>
            <a:r>
              <a:rPr lang="pt-BR" altLang="pt-BR" sz="2000" dirty="0"/>
              <a:t>Pode tentar desenvolver um caminho infinito</a:t>
            </a:r>
          </a:p>
          <a:p>
            <a:pPr marL="1085850" lvl="2"/>
            <a:r>
              <a:rPr lang="pt-BR" altLang="pt-BR" sz="2400" b="1" dirty="0"/>
              <a:t>Custo de tempo e memória</a:t>
            </a:r>
            <a:r>
              <a:rPr lang="pt-BR" altLang="pt-BR" sz="2400" dirty="0"/>
              <a:t>: </a:t>
            </a:r>
            <a:r>
              <a:rPr lang="pt-BR" altLang="pt-BR" sz="2400" i="1" dirty="0"/>
              <a:t>O</a:t>
            </a:r>
            <a:r>
              <a:rPr lang="pt-BR" altLang="pt-BR" sz="2400" dirty="0"/>
              <a:t>(</a:t>
            </a:r>
            <a:r>
              <a:rPr lang="pt-BR" altLang="pt-BR" sz="2400" i="1" dirty="0" err="1"/>
              <a:t>b</a:t>
            </a:r>
            <a:r>
              <a:rPr lang="pt-BR" altLang="pt-BR" sz="2400" i="1" baseline="30000" dirty="0" err="1"/>
              <a:t>d</a:t>
            </a:r>
            <a:r>
              <a:rPr lang="pt-BR" altLang="pt-BR" sz="2400" dirty="0"/>
              <a:t>)</a:t>
            </a:r>
            <a:endParaRPr lang="pt-BR" altLang="pt-BR" sz="2400" b="1" i="1" dirty="0"/>
          </a:p>
          <a:p>
            <a:pPr marL="1539875" lvl="3"/>
            <a:r>
              <a:rPr lang="pt-BR" altLang="pt-BR" sz="2000" dirty="0"/>
              <a:t>Guarda todos os nós expandidos na memória</a:t>
            </a:r>
            <a:endParaRPr lang="pt-BR" altLang="pt-BR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="" xmlns:a16="http://schemas.microsoft.com/office/drawing/2014/main" id="{E95FFB33-7BF2-418F-B5CE-65DF7B19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4484" r="4484"/>
          <a:stretch>
            <a:fillRect/>
          </a:stretch>
        </p:blipFill>
        <p:spPr>
          <a:xfrm>
            <a:off x="838200" y="1521043"/>
            <a:ext cx="5742882" cy="4822684"/>
          </a:xfrm>
        </p:spPr>
      </p:pic>
    </p:spTree>
    <p:extLst>
      <p:ext uri="{BB962C8B-B14F-4D97-AF65-F5344CB8AC3E}">
        <p14:creationId xmlns:p14="http://schemas.microsoft.com/office/powerpoint/2010/main" val="353618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="" xmlns:a16="http://schemas.microsoft.com/office/drawing/2014/main" id="{6C4FDFB7-16E4-4C35-AF20-D9DE87A7A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026" y="53976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9139" name="Rectangle 3">
            <a:extLst>
              <a:ext uri="{FF2B5EF4-FFF2-40B4-BE49-F238E27FC236}">
                <a16:creationId xmlns="" xmlns:a16="http://schemas.microsoft.com/office/drawing/2014/main" id="{167AD7E3-B342-4034-A3FA-5F3CCF0A30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4851" y="1185864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r>
              <a:rPr lang="pt-BR" altLang="pt-BR" sz="3200" b="1" dirty="0"/>
              <a:t>Busca Gulosa</a:t>
            </a:r>
          </a:p>
        </p:txBody>
      </p:sp>
      <p:pic>
        <p:nvPicPr>
          <p:cNvPr id="78851" name="Picture 4" descr="img3">
            <a:extLst>
              <a:ext uri="{FF2B5EF4-FFF2-40B4-BE49-F238E27FC236}">
                <a16:creationId xmlns="" xmlns:a16="http://schemas.microsoft.com/office/drawing/2014/main" id="{1B5D314B-168E-4A7B-9979-83B34C54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804484"/>
            <a:ext cx="87947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1" name="Text Box 5">
            <a:extLst>
              <a:ext uri="{FF2B5EF4-FFF2-40B4-BE49-F238E27FC236}">
                <a16:creationId xmlns="" xmlns:a16="http://schemas.microsoft.com/office/drawing/2014/main" id="{C99DA0D1-4223-4A7A-92D4-884E1719F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8" y="1719263"/>
            <a:ext cx="182245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pt-BR" sz="1400">
                <a:latin typeface="Times New Roman" charset="0"/>
                <a:ea typeface="ＭＳ Ｐゴシック" charset="0"/>
              </a:rPr>
              <a:t>Distância em linha reta para Bucharest:</a:t>
            </a:r>
            <a:endParaRPr lang="pt-BR">
              <a:latin typeface="Times New Roman" charset="0"/>
              <a:ea typeface="ＭＳ Ｐゴシック" charset="0"/>
            </a:endParaRPr>
          </a:p>
        </p:txBody>
      </p:sp>
      <p:sp>
        <p:nvSpPr>
          <p:cNvPr id="219142" name="Line 6">
            <a:extLst>
              <a:ext uri="{FF2B5EF4-FFF2-40B4-BE49-F238E27FC236}">
                <a16:creationId xmlns="" xmlns:a16="http://schemas.microsoft.com/office/drawing/2014/main" id="{29720215-43E7-4CAA-B832-C4EA233A4D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58225" y="2203450"/>
            <a:ext cx="1709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9143" name="Rectangle 7">
            <a:extLst>
              <a:ext uri="{FF2B5EF4-FFF2-40B4-BE49-F238E27FC236}">
                <a16:creationId xmlns="" xmlns:a16="http://schemas.microsoft.com/office/drawing/2014/main" id="{61ECE18D-D6F0-4707-B165-CAD690761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3157538"/>
            <a:ext cx="144463" cy="14446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19144" name="Group 8">
            <a:extLst>
              <a:ext uri="{FF2B5EF4-FFF2-40B4-BE49-F238E27FC236}">
                <a16:creationId xmlns="" xmlns:a16="http://schemas.microsoft.com/office/drawing/2014/main" id="{7BD5077A-6C11-4F99-82FD-788BF6B3D291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2538413"/>
            <a:ext cx="1689100" cy="2049462"/>
            <a:chOff x="909" y="1465"/>
            <a:chExt cx="1228" cy="1330"/>
          </a:xfrm>
        </p:grpSpPr>
        <p:sp>
          <p:nvSpPr>
            <p:cNvPr id="219145" name="Rectangle 9">
              <a:extLst>
                <a:ext uri="{FF2B5EF4-FFF2-40B4-BE49-F238E27FC236}">
                  <a16:creationId xmlns="" xmlns:a16="http://schemas.microsoft.com/office/drawing/2014/main" id="{93AEE91F-BAF6-4C3E-84EC-C0C30CD56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1465"/>
              <a:ext cx="132" cy="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46" name="Rectangle 10">
              <a:extLst>
                <a:ext uri="{FF2B5EF4-FFF2-40B4-BE49-F238E27FC236}">
                  <a16:creationId xmlns="" xmlns:a16="http://schemas.microsoft.com/office/drawing/2014/main" id="{963D43A7-FF4E-4B33-998F-5F9CB3E61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200"/>
              <a:ext cx="132" cy="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47" name="Rectangle 11">
              <a:extLst>
                <a:ext uri="{FF2B5EF4-FFF2-40B4-BE49-F238E27FC236}">
                  <a16:creationId xmlns="" xmlns:a16="http://schemas.microsoft.com/office/drawing/2014/main" id="{4B1DDE48-3AA5-4FAA-848C-2ED49E529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678"/>
              <a:ext cx="132" cy="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48" name="Line 12">
              <a:extLst>
                <a:ext uri="{FF2B5EF4-FFF2-40B4-BE49-F238E27FC236}">
                  <a16:creationId xmlns="" xmlns:a16="http://schemas.microsoft.com/office/drawing/2014/main" id="{08C608E0-65BB-492A-8569-0E6928058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1" y="1590"/>
              <a:ext cx="11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49" name="Line 13">
              <a:extLst>
                <a:ext uri="{FF2B5EF4-FFF2-40B4-BE49-F238E27FC236}">
                  <a16:creationId xmlns="" xmlns:a16="http://schemas.microsoft.com/office/drawing/2014/main" id="{38ECDE5A-A2E5-431B-A3D7-7AAE0E40B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2" y="1974"/>
              <a:ext cx="7" cy="7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50" name="Line 14">
              <a:extLst>
                <a:ext uri="{FF2B5EF4-FFF2-40B4-BE49-F238E27FC236}">
                  <a16:creationId xmlns="" xmlns:a16="http://schemas.microsoft.com/office/drawing/2014/main" id="{326DA918-8215-42BA-B7F0-1FBFA87D4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1919"/>
              <a:ext cx="1004" cy="3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19151" name="Rectangle 15">
            <a:extLst>
              <a:ext uri="{FF2B5EF4-FFF2-40B4-BE49-F238E27FC236}">
                <a16:creationId xmlns="" xmlns:a16="http://schemas.microsoft.com/office/drawing/2014/main" id="{EE3A85C0-349C-4642-BCD5-D1F746A97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6" y="5684838"/>
            <a:ext cx="144463" cy="14446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19152" name="Group 16">
            <a:extLst>
              <a:ext uri="{FF2B5EF4-FFF2-40B4-BE49-F238E27FC236}">
                <a16:creationId xmlns="" xmlns:a16="http://schemas.microsoft.com/office/drawing/2014/main" id="{363B5EB7-603E-436A-B21B-A904174A230C}"/>
              </a:ext>
            </a:extLst>
          </p:cNvPr>
          <p:cNvGrpSpPr>
            <a:grpSpLocks/>
          </p:cNvGrpSpPr>
          <p:nvPr/>
        </p:nvGrpSpPr>
        <p:grpSpPr bwMode="auto">
          <a:xfrm>
            <a:off x="8645526" y="5635625"/>
            <a:ext cx="1806575" cy="1187450"/>
            <a:chOff x="4618" y="3549"/>
            <a:chExt cx="1138" cy="748"/>
          </a:xfrm>
        </p:grpSpPr>
        <p:sp>
          <p:nvSpPr>
            <p:cNvPr id="219153" name="Rectangle 17">
              <a:extLst>
                <a:ext uri="{FF2B5EF4-FFF2-40B4-BE49-F238E27FC236}">
                  <a16:creationId xmlns="" xmlns:a16="http://schemas.microsoft.com/office/drawing/2014/main" id="{9F5A619A-F762-4C72-BBA1-1B7C460F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4138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54" name="Rectangle 18">
              <a:extLst>
                <a:ext uri="{FF2B5EF4-FFF2-40B4-BE49-F238E27FC236}">
                  <a16:creationId xmlns="" xmlns:a16="http://schemas.microsoft.com/office/drawing/2014/main" id="{402F6E3B-054C-4794-8DD8-EF23EA1AB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549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55" name="Rectangle 19">
              <a:extLst>
                <a:ext uri="{FF2B5EF4-FFF2-40B4-BE49-F238E27FC236}">
                  <a16:creationId xmlns="" xmlns:a16="http://schemas.microsoft.com/office/drawing/2014/main" id="{79219E76-44EE-490F-B5D2-FB8B945B2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3705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19156" name="Line 20">
            <a:extLst>
              <a:ext uri="{FF2B5EF4-FFF2-40B4-BE49-F238E27FC236}">
                <a16:creationId xmlns="" xmlns:a16="http://schemas.microsoft.com/office/drawing/2014/main" id="{E62170D8-869D-4DF1-A8E8-887C20B37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2689" y="3394076"/>
            <a:ext cx="384175" cy="238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9157" name="Line 21">
            <a:extLst>
              <a:ext uri="{FF2B5EF4-FFF2-40B4-BE49-F238E27FC236}">
                <a16:creationId xmlns="" xmlns:a16="http://schemas.microsoft.com/office/drawing/2014/main" id="{9FC14F19-2F90-4C26-BCDB-080438698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4513" y="3403601"/>
            <a:ext cx="444500" cy="85725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19158" name="Group 22">
            <a:extLst>
              <a:ext uri="{FF2B5EF4-FFF2-40B4-BE49-F238E27FC236}">
                <a16:creationId xmlns="" xmlns:a16="http://schemas.microsoft.com/office/drawing/2014/main" id="{17F9F64D-B923-4453-8569-1AA395BA9BAD}"/>
              </a:ext>
            </a:extLst>
          </p:cNvPr>
          <p:cNvGrpSpPr>
            <a:grpSpLocks/>
          </p:cNvGrpSpPr>
          <p:nvPr/>
        </p:nvGrpSpPr>
        <p:grpSpPr bwMode="auto">
          <a:xfrm>
            <a:off x="8645526" y="5635625"/>
            <a:ext cx="1806575" cy="1187450"/>
            <a:chOff x="4618" y="3549"/>
            <a:chExt cx="1138" cy="748"/>
          </a:xfrm>
        </p:grpSpPr>
        <p:sp>
          <p:nvSpPr>
            <p:cNvPr id="219159" name="Rectangle 23">
              <a:extLst>
                <a:ext uri="{FF2B5EF4-FFF2-40B4-BE49-F238E27FC236}">
                  <a16:creationId xmlns="" xmlns:a16="http://schemas.microsoft.com/office/drawing/2014/main" id="{FC3F890B-CA36-456B-A162-479C0D580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4138"/>
              <a:ext cx="1134" cy="15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60" name="Rectangle 24">
              <a:extLst>
                <a:ext uri="{FF2B5EF4-FFF2-40B4-BE49-F238E27FC236}">
                  <a16:creationId xmlns="" xmlns:a16="http://schemas.microsoft.com/office/drawing/2014/main" id="{AD944E0A-B70E-4890-859A-F04101D31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549"/>
              <a:ext cx="1134" cy="15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61" name="Rectangle 25">
              <a:extLst>
                <a:ext uri="{FF2B5EF4-FFF2-40B4-BE49-F238E27FC236}">
                  <a16:creationId xmlns="" xmlns:a16="http://schemas.microsoft.com/office/drawing/2014/main" id="{CD070598-3BF3-4A51-9A81-448B67E4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3705"/>
              <a:ext cx="1134" cy="15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19162" name="Line 26">
            <a:extLst>
              <a:ext uri="{FF2B5EF4-FFF2-40B4-BE49-F238E27FC236}">
                <a16:creationId xmlns="" xmlns:a16="http://schemas.microsoft.com/office/drawing/2014/main" id="{A2E683A3-A6CC-4F83-A07D-624A2A301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088" y="3241675"/>
            <a:ext cx="1282700" cy="45720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19163" name="Group 27">
            <a:extLst>
              <a:ext uri="{FF2B5EF4-FFF2-40B4-BE49-F238E27FC236}">
                <a16:creationId xmlns="" xmlns:a16="http://schemas.microsoft.com/office/drawing/2014/main" id="{EDB2AD76-7FE0-4C6A-8184-88865DC2B4B5}"/>
              </a:ext>
            </a:extLst>
          </p:cNvPr>
          <p:cNvGrpSpPr>
            <a:grpSpLocks/>
          </p:cNvGrpSpPr>
          <p:nvPr/>
        </p:nvGrpSpPr>
        <p:grpSpPr bwMode="auto">
          <a:xfrm>
            <a:off x="3568700" y="3790950"/>
            <a:ext cx="1328738" cy="787400"/>
            <a:chOff x="1424" y="2410"/>
            <a:chExt cx="837" cy="496"/>
          </a:xfrm>
        </p:grpSpPr>
        <p:sp>
          <p:nvSpPr>
            <p:cNvPr id="219164" name="Rectangle 28">
              <a:extLst>
                <a:ext uri="{FF2B5EF4-FFF2-40B4-BE49-F238E27FC236}">
                  <a16:creationId xmlns="" xmlns:a16="http://schemas.microsoft.com/office/drawing/2014/main" id="{6DDF2343-9BAE-4393-88A7-EE39DFC6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2797"/>
              <a:ext cx="99" cy="1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65" name="Line 29">
              <a:extLst>
                <a:ext uri="{FF2B5EF4-FFF2-40B4-BE49-F238E27FC236}">
                  <a16:creationId xmlns="" xmlns:a16="http://schemas.microsoft.com/office/drawing/2014/main" id="{622A3C82-679B-4A0F-A274-BF6B51F70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4" y="2460"/>
              <a:ext cx="156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66" name="Rectangle 30">
              <a:extLst>
                <a:ext uri="{FF2B5EF4-FFF2-40B4-BE49-F238E27FC236}">
                  <a16:creationId xmlns="" xmlns:a16="http://schemas.microsoft.com/office/drawing/2014/main" id="{DBCAD6A5-E0D8-41D6-BDC2-A1C6DE12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2417"/>
              <a:ext cx="99" cy="1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67" name="Line 31">
              <a:extLst>
                <a:ext uri="{FF2B5EF4-FFF2-40B4-BE49-F238E27FC236}">
                  <a16:creationId xmlns="" xmlns:a16="http://schemas.microsoft.com/office/drawing/2014/main" id="{E06D9B64-34F1-4234-918E-55F161D86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4" y="2410"/>
              <a:ext cx="673" cy="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19168" name="Group 32">
            <a:extLst>
              <a:ext uri="{FF2B5EF4-FFF2-40B4-BE49-F238E27FC236}">
                <a16:creationId xmlns="" xmlns:a16="http://schemas.microsoft.com/office/drawing/2014/main" id="{9FAB9A80-3FBA-4C79-9674-B8A4B7CBD1EF}"/>
              </a:ext>
            </a:extLst>
          </p:cNvPr>
          <p:cNvGrpSpPr>
            <a:grpSpLocks/>
          </p:cNvGrpSpPr>
          <p:nvPr/>
        </p:nvGrpSpPr>
        <p:grpSpPr bwMode="auto">
          <a:xfrm>
            <a:off x="8640764" y="3322638"/>
            <a:ext cx="1800225" cy="2322512"/>
            <a:chOff x="4619" y="2139"/>
            <a:chExt cx="1134" cy="1433"/>
          </a:xfrm>
        </p:grpSpPr>
        <p:sp>
          <p:nvSpPr>
            <p:cNvPr id="219169" name="Rectangle 33">
              <a:extLst>
                <a:ext uri="{FF2B5EF4-FFF2-40B4-BE49-F238E27FC236}">
                  <a16:creationId xmlns="" xmlns:a16="http://schemas.microsoft.com/office/drawing/2014/main" id="{DC21CFCE-B705-4514-8B72-C8C0E91AC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139"/>
              <a:ext cx="1134" cy="1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70" name="Rectangle 34">
              <a:extLst>
                <a:ext uri="{FF2B5EF4-FFF2-40B4-BE49-F238E27FC236}">
                  <a16:creationId xmlns="" xmlns:a16="http://schemas.microsoft.com/office/drawing/2014/main" id="{65D21EB6-6445-4FC9-B433-8AD4EFA6F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3413"/>
              <a:ext cx="1134" cy="1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19171" name="Line 35">
            <a:extLst>
              <a:ext uri="{FF2B5EF4-FFF2-40B4-BE49-F238E27FC236}">
                <a16:creationId xmlns="" xmlns:a16="http://schemas.microsoft.com/office/drawing/2014/main" id="{2944F35A-08F4-455C-8A4E-8FA8B350E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5651501"/>
            <a:ext cx="444500" cy="85725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19172" name="Group 36">
            <a:extLst>
              <a:ext uri="{FF2B5EF4-FFF2-40B4-BE49-F238E27FC236}">
                <a16:creationId xmlns="" xmlns:a16="http://schemas.microsoft.com/office/drawing/2014/main" id="{2CED65F0-C2EF-4CE7-A58A-050C9EFC8AF8}"/>
              </a:ext>
            </a:extLst>
          </p:cNvPr>
          <p:cNvGrpSpPr>
            <a:grpSpLocks/>
          </p:cNvGrpSpPr>
          <p:nvPr/>
        </p:nvGrpSpPr>
        <p:grpSpPr bwMode="auto">
          <a:xfrm>
            <a:off x="8642351" y="3322639"/>
            <a:ext cx="1800225" cy="2332037"/>
            <a:chOff x="4619" y="2139"/>
            <a:chExt cx="1134" cy="1433"/>
          </a:xfrm>
        </p:grpSpPr>
        <p:sp>
          <p:nvSpPr>
            <p:cNvPr id="219173" name="Rectangle 37">
              <a:extLst>
                <a:ext uri="{FF2B5EF4-FFF2-40B4-BE49-F238E27FC236}">
                  <a16:creationId xmlns="" xmlns:a16="http://schemas.microsoft.com/office/drawing/2014/main" id="{7527D426-52DA-4CA0-B224-7B291791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139"/>
              <a:ext cx="1134" cy="159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9174" name="Rectangle 38">
              <a:extLst>
                <a:ext uri="{FF2B5EF4-FFF2-40B4-BE49-F238E27FC236}">
                  <a16:creationId xmlns="" xmlns:a16="http://schemas.microsoft.com/office/drawing/2014/main" id="{389E009C-7C55-4408-B043-8611C4B17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3413"/>
              <a:ext cx="1134" cy="159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19175" name="Line 39">
            <a:extLst>
              <a:ext uri="{FF2B5EF4-FFF2-40B4-BE49-F238E27FC236}">
                <a16:creationId xmlns="" xmlns:a16="http://schemas.microsoft.com/office/drawing/2014/main" id="{C993DC44-369A-46CB-9528-0C2FD36A9D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7613" y="3698876"/>
            <a:ext cx="260350" cy="142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9176" name="Line 40">
            <a:extLst>
              <a:ext uri="{FF2B5EF4-FFF2-40B4-BE49-F238E27FC236}">
                <a16:creationId xmlns="" xmlns:a16="http://schemas.microsoft.com/office/drawing/2014/main" id="{CE692536-98AF-48DF-8AA3-AA2AB4A1A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0138" y="3790951"/>
            <a:ext cx="1060450" cy="60325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9177" name="Line 41">
            <a:extLst>
              <a:ext uri="{FF2B5EF4-FFF2-40B4-BE49-F238E27FC236}">
                <a16:creationId xmlns="" xmlns:a16="http://schemas.microsoft.com/office/drawing/2014/main" id="{418C998F-FF27-4F47-ADEC-F7EF3F11F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3" y="3981450"/>
            <a:ext cx="1117600" cy="168910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9178" name="Freeform 42">
            <a:extLst>
              <a:ext uri="{FF2B5EF4-FFF2-40B4-BE49-F238E27FC236}">
                <a16:creationId xmlns="" xmlns:a16="http://schemas.microsoft.com/office/drawing/2014/main" id="{F6CD5974-346E-43D4-A5F4-CBF9982229EA}"/>
              </a:ext>
            </a:extLst>
          </p:cNvPr>
          <p:cNvSpPr>
            <a:spLocks/>
          </p:cNvSpPr>
          <p:nvPr/>
        </p:nvSpPr>
        <p:spPr bwMode="auto">
          <a:xfrm>
            <a:off x="1576388" y="2197101"/>
            <a:ext cx="5086350" cy="3883025"/>
          </a:xfrm>
          <a:custGeom>
            <a:avLst/>
            <a:gdLst>
              <a:gd name="T0" fmla="*/ 525463 w 3204"/>
              <a:gd name="T1" fmla="*/ 2513013 h 2446"/>
              <a:gd name="T2" fmla="*/ 190500 w 3204"/>
              <a:gd name="T3" fmla="*/ 2300288 h 2446"/>
              <a:gd name="T4" fmla="*/ 101600 w 3204"/>
              <a:gd name="T5" fmla="*/ 854075 h 2446"/>
              <a:gd name="T6" fmla="*/ 596900 w 3204"/>
              <a:gd name="T7" fmla="*/ 149225 h 2446"/>
              <a:gd name="T8" fmla="*/ 3683000 w 3204"/>
              <a:gd name="T9" fmla="*/ 1754188 h 2446"/>
              <a:gd name="T10" fmla="*/ 4741863 w 3204"/>
              <a:gd name="T11" fmla="*/ 3800475 h 2446"/>
              <a:gd name="T12" fmla="*/ 1619250 w 3204"/>
              <a:gd name="T13" fmla="*/ 2247900 h 2446"/>
              <a:gd name="T14" fmla="*/ 525463 w 3204"/>
              <a:gd name="T15" fmla="*/ 2513013 h 24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04" h="2446">
                <a:moveTo>
                  <a:pt x="331" y="1583"/>
                </a:moveTo>
                <a:cubicBezTo>
                  <a:pt x="181" y="1588"/>
                  <a:pt x="164" y="1623"/>
                  <a:pt x="120" y="1449"/>
                </a:cubicBezTo>
                <a:cubicBezTo>
                  <a:pt x="76" y="1275"/>
                  <a:pt x="21" y="764"/>
                  <a:pt x="64" y="538"/>
                </a:cubicBezTo>
                <a:cubicBezTo>
                  <a:pt x="107" y="312"/>
                  <a:pt x="0" y="0"/>
                  <a:pt x="376" y="94"/>
                </a:cubicBezTo>
                <a:cubicBezTo>
                  <a:pt x="752" y="188"/>
                  <a:pt x="1885" y="722"/>
                  <a:pt x="2320" y="1105"/>
                </a:cubicBezTo>
                <a:cubicBezTo>
                  <a:pt x="2755" y="1488"/>
                  <a:pt x="3204" y="2342"/>
                  <a:pt x="2987" y="2394"/>
                </a:cubicBezTo>
                <a:cubicBezTo>
                  <a:pt x="2770" y="2446"/>
                  <a:pt x="1463" y="1549"/>
                  <a:pt x="1020" y="1416"/>
                </a:cubicBezTo>
                <a:cubicBezTo>
                  <a:pt x="577" y="1283"/>
                  <a:pt x="481" y="1578"/>
                  <a:pt x="331" y="1583"/>
                </a:cubicBezTo>
                <a:close/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8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1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3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="" xmlns:a16="http://schemas.microsoft.com/office/drawing/2014/main" id="{745F83AC-504E-43FE-881E-E52AC0EB6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4216" y="81040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0163" name="Rectangle 3">
            <a:extLst>
              <a:ext uri="{FF2B5EF4-FFF2-40B4-BE49-F238E27FC236}">
                <a16:creationId xmlns="" xmlns:a16="http://schemas.microsoft.com/office/drawing/2014/main" id="{2DAE69EB-A45B-414E-A6B2-0C512386D1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074738"/>
            <a:ext cx="9594851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Algoritmo A*</a:t>
            </a:r>
          </a:p>
          <a:p>
            <a:pPr marL="1085850" lvl="2">
              <a:buNone/>
            </a:pPr>
            <a:r>
              <a:rPr lang="pt-BR" altLang="pt-BR" sz="2400" dirty="0"/>
              <a:t>	Tenta minimizar o custo total da solução combinando:</a:t>
            </a:r>
          </a:p>
          <a:p>
            <a:pPr marL="1539875" lvl="3"/>
            <a:r>
              <a:rPr lang="pt-BR" altLang="pt-BR" sz="2000" b="1" dirty="0"/>
              <a:t>Busca Gulosa</a:t>
            </a:r>
            <a:r>
              <a:rPr lang="pt-BR" altLang="pt-BR" sz="2000" dirty="0"/>
              <a:t>: Econômica, porém não é completa nem ótima</a:t>
            </a:r>
          </a:p>
          <a:p>
            <a:pPr marL="1539875" lvl="3"/>
            <a:r>
              <a:rPr lang="pt-BR" altLang="pt-BR" sz="2000" b="1" dirty="0"/>
              <a:t>Busca de Custo Uniforme</a:t>
            </a:r>
            <a:r>
              <a:rPr lang="pt-BR" altLang="pt-BR" sz="2000" dirty="0"/>
              <a:t>: Ineficiente, porém completa e ótima</a:t>
            </a:r>
          </a:p>
          <a:p>
            <a:pPr marL="1085850" lvl="2"/>
            <a:r>
              <a:rPr lang="pt-BR" altLang="pt-BR" sz="2400" b="1" dirty="0"/>
              <a:t>Função de avaliação</a:t>
            </a:r>
            <a:r>
              <a:rPr lang="pt-BR" altLang="pt-BR" sz="2400" dirty="0"/>
              <a:t>: </a:t>
            </a:r>
            <a:r>
              <a:rPr lang="pt-BR" altLang="pt-BR" sz="2400" i="1" dirty="0"/>
              <a:t>f</a:t>
            </a:r>
            <a:r>
              <a:rPr lang="pt-BR" altLang="pt-BR" sz="2400" dirty="0"/>
              <a:t>(</a:t>
            </a:r>
            <a:r>
              <a:rPr lang="pt-BR" altLang="pt-BR" sz="2400" i="1" dirty="0"/>
              <a:t>n</a:t>
            </a:r>
            <a:r>
              <a:rPr lang="pt-BR" altLang="pt-BR" sz="2400" dirty="0"/>
              <a:t>) = </a:t>
            </a:r>
            <a:r>
              <a:rPr lang="pt-BR" altLang="pt-BR" sz="2400" i="1" dirty="0"/>
              <a:t>g</a:t>
            </a:r>
            <a:r>
              <a:rPr lang="pt-BR" altLang="pt-BR" sz="2400" dirty="0"/>
              <a:t>(</a:t>
            </a:r>
            <a:r>
              <a:rPr lang="pt-BR" altLang="pt-BR" sz="2400" i="1" dirty="0"/>
              <a:t>n</a:t>
            </a:r>
            <a:r>
              <a:rPr lang="pt-BR" altLang="pt-BR" sz="2400" dirty="0"/>
              <a:t>) + </a:t>
            </a:r>
            <a:r>
              <a:rPr lang="pt-BR" altLang="pt-BR" sz="2400" i="1" dirty="0"/>
              <a:t>h</a:t>
            </a:r>
            <a:r>
              <a:rPr lang="pt-BR" altLang="pt-BR" sz="2400" dirty="0"/>
              <a:t>(</a:t>
            </a:r>
            <a:r>
              <a:rPr lang="pt-BR" altLang="pt-BR" sz="2400" i="1" dirty="0"/>
              <a:t>n</a:t>
            </a:r>
            <a:r>
              <a:rPr lang="pt-BR" altLang="pt-BR" sz="2400" dirty="0"/>
              <a:t>) </a:t>
            </a:r>
          </a:p>
          <a:p>
            <a:pPr marL="1539875" lvl="3"/>
            <a:r>
              <a:rPr lang="pt-BR" altLang="pt-BR" sz="2000" i="1" dirty="0"/>
              <a:t>g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 = distância de </a:t>
            </a:r>
            <a:r>
              <a:rPr lang="pt-BR" altLang="pt-BR" sz="2000" i="1" dirty="0"/>
              <a:t>n</a:t>
            </a:r>
            <a:r>
              <a:rPr lang="pt-BR" altLang="pt-BR" sz="2000" dirty="0"/>
              <a:t> ao nó inicial e </a:t>
            </a:r>
          </a:p>
          <a:p>
            <a:pPr marL="1539875" lvl="3"/>
            <a:r>
              <a:rPr lang="pt-BR" altLang="pt-BR" sz="2000" i="1" dirty="0"/>
              <a:t>h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 = distância estimada de </a:t>
            </a:r>
            <a:r>
              <a:rPr lang="pt-BR" altLang="pt-BR" sz="2000" i="1" dirty="0"/>
              <a:t>n</a:t>
            </a:r>
            <a:r>
              <a:rPr lang="pt-BR" altLang="pt-BR" sz="2000" dirty="0"/>
              <a:t> ao nó final</a:t>
            </a:r>
          </a:p>
          <a:p>
            <a:pPr marL="1085850" lvl="2"/>
            <a:r>
              <a:rPr lang="pt-BR" altLang="pt-BR" sz="2400" dirty="0"/>
              <a:t>A* expande o nó de menor valor de </a:t>
            </a:r>
            <a:r>
              <a:rPr lang="pt-BR" altLang="pt-BR" sz="2400" i="1" dirty="0"/>
              <a:t>f</a:t>
            </a:r>
            <a:r>
              <a:rPr lang="pt-BR" altLang="pt-BR" sz="2400" dirty="0"/>
              <a:t> na fronteira do espaço de estados</a:t>
            </a:r>
          </a:p>
          <a:p>
            <a:pPr marL="1539875" lvl="3"/>
            <a:r>
              <a:rPr lang="pt-BR" altLang="pt-BR" sz="2000" dirty="0"/>
              <a:t>Olha o futuro sem esquecer do passado!</a:t>
            </a:r>
          </a:p>
          <a:p>
            <a:pPr marL="1539875" lvl="3"/>
            <a:r>
              <a:rPr lang="pt-BR" altLang="pt-BR" sz="2000" dirty="0"/>
              <a:t>Se</a:t>
            </a:r>
            <a:r>
              <a:rPr lang="pt-BR" altLang="pt-BR" sz="2000" i="1" dirty="0"/>
              <a:t> h</a:t>
            </a:r>
            <a:r>
              <a:rPr lang="pt-BR" altLang="pt-BR" sz="2000" dirty="0"/>
              <a:t> é </a:t>
            </a:r>
            <a:r>
              <a:rPr lang="pt-BR" altLang="pt-BR" sz="2000" i="1" dirty="0"/>
              <a:t>admissível</a:t>
            </a:r>
            <a:r>
              <a:rPr lang="pt-BR" altLang="pt-BR" sz="2000" dirty="0"/>
              <a:t>, </a:t>
            </a:r>
            <a:r>
              <a:rPr lang="pt-BR" altLang="pt-BR" sz="2000" i="1" dirty="0"/>
              <a:t>f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 nunca irá superestimar o custo real da melhor solução através de </a:t>
            </a:r>
            <a:r>
              <a:rPr lang="pt-BR" altLang="pt-BR" sz="2000" i="1" dirty="0"/>
              <a:t>n</a:t>
            </a:r>
          </a:p>
          <a:p>
            <a:pPr marL="1539875" lvl="3">
              <a:buNone/>
            </a:pPr>
            <a:r>
              <a:rPr lang="pt-BR" altLang="pt-BR" sz="2000" dirty="0"/>
              <a:t>	(Neste caso, pode-se encontrar a rota de fato mais curta entre </a:t>
            </a:r>
            <a:r>
              <a:rPr lang="pt-BR" altLang="pt-BR" sz="2000" i="1" dirty="0"/>
              <a:t>Arad</a:t>
            </a:r>
            <a:r>
              <a:rPr lang="pt-BR" altLang="pt-BR" sz="2000" dirty="0"/>
              <a:t> e </a:t>
            </a:r>
            <a:r>
              <a:rPr lang="pt-BR" altLang="pt-BR" sz="2000" i="1" dirty="0" err="1"/>
              <a:t>Bucarest</a:t>
            </a:r>
            <a:r>
              <a:rPr lang="pt-BR" altLang="pt-BR" sz="2000" dirty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="" xmlns:a16="http://schemas.microsoft.com/office/drawing/2014/main" id="{776B4150-0FCD-45BC-986E-2CE929D48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38" y="37486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1187" name="Rectangle 3">
            <a:extLst>
              <a:ext uri="{FF2B5EF4-FFF2-40B4-BE49-F238E27FC236}">
                <a16:creationId xmlns="" xmlns:a16="http://schemas.microsoft.com/office/drawing/2014/main" id="{688DBC66-D5F2-4D61-B848-E3BD5A2914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4664" y="1074738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Algoritmo A*</a:t>
            </a:r>
          </a:p>
        </p:txBody>
      </p:sp>
      <p:grpSp>
        <p:nvGrpSpPr>
          <p:cNvPr id="221200" name="Group 16">
            <a:extLst>
              <a:ext uri="{FF2B5EF4-FFF2-40B4-BE49-F238E27FC236}">
                <a16:creationId xmlns="" xmlns:a16="http://schemas.microsoft.com/office/drawing/2014/main" id="{F78F8CCF-3134-471B-A52D-7FF534CC572E}"/>
              </a:ext>
            </a:extLst>
          </p:cNvPr>
          <p:cNvGrpSpPr>
            <a:grpSpLocks/>
          </p:cNvGrpSpPr>
          <p:nvPr/>
        </p:nvGrpSpPr>
        <p:grpSpPr bwMode="auto">
          <a:xfrm>
            <a:off x="8645526" y="5635625"/>
            <a:ext cx="1806575" cy="1187450"/>
            <a:chOff x="4618" y="3549"/>
            <a:chExt cx="1138" cy="748"/>
          </a:xfrm>
        </p:grpSpPr>
        <p:sp>
          <p:nvSpPr>
            <p:cNvPr id="221201" name="Rectangle 17">
              <a:extLst>
                <a:ext uri="{FF2B5EF4-FFF2-40B4-BE49-F238E27FC236}">
                  <a16:creationId xmlns="" xmlns:a16="http://schemas.microsoft.com/office/drawing/2014/main" id="{50E01117-63EA-4BBC-BF72-CC0F7300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4138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02" name="Rectangle 18">
              <a:extLst>
                <a:ext uri="{FF2B5EF4-FFF2-40B4-BE49-F238E27FC236}">
                  <a16:creationId xmlns="" xmlns:a16="http://schemas.microsoft.com/office/drawing/2014/main" id="{9E7FEAF4-D03D-4BD8-A16D-4B965C69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549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03" name="Rectangle 19">
              <a:extLst>
                <a:ext uri="{FF2B5EF4-FFF2-40B4-BE49-F238E27FC236}">
                  <a16:creationId xmlns="" xmlns:a16="http://schemas.microsoft.com/office/drawing/2014/main" id="{C1D84E5C-F106-41C5-8A57-FBFF48593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3705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21206" name="Group 22">
            <a:extLst>
              <a:ext uri="{FF2B5EF4-FFF2-40B4-BE49-F238E27FC236}">
                <a16:creationId xmlns="" xmlns:a16="http://schemas.microsoft.com/office/drawing/2014/main" id="{B94AB077-8962-4D84-90FD-519D95E51211}"/>
              </a:ext>
            </a:extLst>
          </p:cNvPr>
          <p:cNvGrpSpPr>
            <a:grpSpLocks/>
          </p:cNvGrpSpPr>
          <p:nvPr/>
        </p:nvGrpSpPr>
        <p:grpSpPr bwMode="auto">
          <a:xfrm>
            <a:off x="8645526" y="5635625"/>
            <a:ext cx="1806575" cy="1187450"/>
            <a:chOff x="4618" y="3549"/>
            <a:chExt cx="1138" cy="748"/>
          </a:xfrm>
        </p:grpSpPr>
        <p:sp>
          <p:nvSpPr>
            <p:cNvPr id="221207" name="Rectangle 23">
              <a:extLst>
                <a:ext uri="{FF2B5EF4-FFF2-40B4-BE49-F238E27FC236}">
                  <a16:creationId xmlns="" xmlns:a16="http://schemas.microsoft.com/office/drawing/2014/main" id="{22A72B26-05EB-48D5-AD87-1B216494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4138"/>
              <a:ext cx="1134" cy="15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08" name="Rectangle 24">
              <a:extLst>
                <a:ext uri="{FF2B5EF4-FFF2-40B4-BE49-F238E27FC236}">
                  <a16:creationId xmlns="" xmlns:a16="http://schemas.microsoft.com/office/drawing/2014/main" id="{14C9ED98-5499-42EA-B60E-B5910031D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549"/>
              <a:ext cx="1134" cy="15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09" name="Rectangle 25">
              <a:extLst>
                <a:ext uri="{FF2B5EF4-FFF2-40B4-BE49-F238E27FC236}">
                  <a16:creationId xmlns="" xmlns:a16="http://schemas.microsoft.com/office/drawing/2014/main" id="{6FA33676-A260-479C-9199-312B8C863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3705"/>
              <a:ext cx="1134" cy="15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80901" name="Group 43">
            <a:extLst>
              <a:ext uri="{FF2B5EF4-FFF2-40B4-BE49-F238E27FC236}">
                <a16:creationId xmlns="" xmlns:a16="http://schemas.microsoft.com/office/drawing/2014/main" id="{171D52B6-7F58-455B-821F-5961B1A0C4CD}"/>
              </a:ext>
            </a:extLst>
          </p:cNvPr>
          <p:cNvGrpSpPr>
            <a:grpSpLocks/>
          </p:cNvGrpSpPr>
          <p:nvPr/>
        </p:nvGrpSpPr>
        <p:grpSpPr bwMode="auto">
          <a:xfrm>
            <a:off x="1563689" y="1736726"/>
            <a:ext cx="8866187" cy="5019675"/>
            <a:chOff x="175" y="1105"/>
            <a:chExt cx="5585" cy="3162"/>
          </a:xfrm>
        </p:grpSpPr>
        <p:pic>
          <p:nvPicPr>
            <p:cNvPr id="81007" name="Picture 44" descr="img3">
              <a:extLst>
                <a:ext uri="{FF2B5EF4-FFF2-40B4-BE49-F238E27FC236}">
                  <a16:creationId xmlns="" xmlns:a16="http://schemas.microsoft.com/office/drawing/2014/main" id="{B97A5AFD-9411-4F95-A14A-F2D1821AD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100000"/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" y="1165"/>
              <a:ext cx="5540" cy="3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229" name="Text Box 45">
              <a:extLst>
                <a:ext uri="{FF2B5EF4-FFF2-40B4-BE49-F238E27FC236}">
                  <a16:creationId xmlns="" xmlns:a16="http://schemas.microsoft.com/office/drawing/2014/main" id="{3A67AE64-AA5A-45DF-8DC5-875C9383F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1105"/>
              <a:ext cx="1148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1400">
                  <a:latin typeface="Times New Roman" charset="0"/>
                  <a:ea typeface="ＭＳ Ｐゴシック" charset="0"/>
                </a:rPr>
                <a:t>Distância em linha reta para Bucharest:</a:t>
              </a:r>
              <a:endParaRPr lang="pt-BR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30" name="Line 46">
              <a:extLst>
                <a:ext uri="{FF2B5EF4-FFF2-40B4-BE49-F238E27FC236}">
                  <a16:creationId xmlns="" xmlns:a16="http://schemas.microsoft.com/office/drawing/2014/main" id="{FFB11CBB-6B70-4AE3-B45B-1479058A4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7" y="1410"/>
              <a:ext cx="1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1231" name="Rectangle 47">
            <a:extLst>
              <a:ext uri="{FF2B5EF4-FFF2-40B4-BE49-F238E27FC236}">
                <a16:creationId xmlns="" xmlns:a16="http://schemas.microsoft.com/office/drawing/2014/main" id="{CC0F2FF3-717A-48F3-964A-0EA74B46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3175001"/>
            <a:ext cx="144462" cy="144463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232" name="Rectangle 48">
            <a:extLst>
              <a:ext uri="{FF2B5EF4-FFF2-40B4-BE49-F238E27FC236}">
                <a16:creationId xmlns="" xmlns:a16="http://schemas.microsoft.com/office/drawing/2014/main" id="{5B3E4CBA-A6F4-4211-B8B7-0CBC7882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5702301"/>
            <a:ext cx="144462" cy="144463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233" name="Group 49">
            <a:extLst>
              <a:ext uri="{FF2B5EF4-FFF2-40B4-BE49-F238E27FC236}">
                <a16:creationId xmlns="" xmlns:a16="http://schemas.microsoft.com/office/drawing/2014/main" id="{08AD90E8-5E99-42B6-ABA7-200C06B35E95}"/>
              </a:ext>
            </a:extLst>
          </p:cNvPr>
          <p:cNvGrpSpPr>
            <a:grpSpLocks/>
          </p:cNvGrpSpPr>
          <p:nvPr/>
        </p:nvGrpSpPr>
        <p:grpSpPr bwMode="auto">
          <a:xfrm>
            <a:off x="1912938" y="2555876"/>
            <a:ext cx="1689100" cy="2049463"/>
            <a:chOff x="909" y="1465"/>
            <a:chExt cx="1228" cy="1330"/>
          </a:xfrm>
        </p:grpSpPr>
        <p:sp>
          <p:nvSpPr>
            <p:cNvPr id="221234" name="Rectangle 50">
              <a:extLst>
                <a:ext uri="{FF2B5EF4-FFF2-40B4-BE49-F238E27FC236}">
                  <a16:creationId xmlns="" xmlns:a16="http://schemas.microsoft.com/office/drawing/2014/main" id="{C01142D6-6A37-44DE-8868-E40B0915D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1465"/>
              <a:ext cx="132" cy="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35" name="Rectangle 51">
              <a:extLst>
                <a:ext uri="{FF2B5EF4-FFF2-40B4-BE49-F238E27FC236}">
                  <a16:creationId xmlns="" xmlns:a16="http://schemas.microsoft.com/office/drawing/2014/main" id="{704ABE86-DC63-4AEE-BBE4-3404B1D5E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200"/>
              <a:ext cx="132" cy="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36" name="Rectangle 52">
              <a:extLst>
                <a:ext uri="{FF2B5EF4-FFF2-40B4-BE49-F238E27FC236}">
                  <a16:creationId xmlns="" xmlns:a16="http://schemas.microsoft.com/office/drawing/2014/main" id="{E1E7F6E3-136E-4172-8049-E493274C7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678"/>
              <a:ext cx="132" cy="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37" name="Line 53">
              <a:extLst>
                <a:ext uri="{FF2B5EF4-FFF2-40B4-BE49-F238E27FC236}">
                  <a16:creationId xmlns="" xmlns:a16="http://schemas.microsoft.com/office/drawing/2014/main" id="{62AB484B-0746-450D-9E89-6F19BD4D4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1" y="1590"/>
              <a:ext cx="11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38" name="Line 54">
              <a:extLst>
                <a:ext uri="{FF2B5EF4-FFF2-40B4-BE49-F238E27FC236}">
                  <a16:creationId xmlns="" xmlns:a16="http://schemas.microsoft.com/office/drawing/2014/main" id="{3AE6CCE5-469B-4E57-9E91-7B62F97F3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2" y="1974"/>
              <a:ext cx="7" cy="7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39" name="Line 55">
              <a:extLst>
                <a:ext uri="{FF2B5EF4-FFF2-40B4-BE49-F238E27FC236}">
                  <a16:creationId xmlns="" xmlns:a16="http://schemas.microsoft.com/office/drawing/2014/main" id="{AB33D8DA-BB4B-412F-9E0A-9A950C9C2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1919"/>
              <a:ext cx="1004" cy="3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1240" name="Line 56">
            <a:extLst>
              <a:ext uri="{FF2B5EF4-FFF2-40B4-BE49-F238E27FC236}">
                <a16:creationId xmlns="" xmlns:a16="http://schemas.microsoft.com/office/drawing/2014/main" id="{2A5F8154-7FDA-40ED-BF02-48FAE25F6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050" y="2640014"/>
            <a:ext cx="444500" cy="85725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241" name="Line 57">
            <a:extLst>
              <a:ext uri="{FF2B5EF4-FFF2-40B4-BE49-F238E27FC236}">
                <a16:creationId xmlns="" xmlns:a16="http://schemas.microsoft.com/office/drawing/2014/main" id="{641BF7F1-F645-47F4-AC9E-B7A50F644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588" y="2703513"/>
            <a:ext cx="3649662" cy="297021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242" name="Group 58">
            <a:extLst>
              <a:ext uri="{FF2B5EF4-FFF2-40B4-BE49-F238E27FC236}">
                <a16:creationId xmlns="" xmlns:a16="http://schemas.microsoft.com/office/drawing/2014/main" id="{1D135232-94A5-4836-A292-92DDCDA220B1}"/>
              </a:ext>
            </a:extLst>
          </p:cNvPr>
          <p:cNvGrpSpPr>
            <a:grpSpLocks/>
          </p:cNvGrpSpPr>
          <p:nvPr/>
        </p:nvGrpSpPr>
        <p:grpSpPr bwMode="auto">
          <a:xfrm>
            <a:off x="3017838" y="3048001"/>
            <a:ext cx="7416800" cy="3756025"/>
            <a:chOff x="1091" y="1931"/>
            <a:chExt cx="4672" cy="2366"/>
          </a:xfrm>
        </p:grpSpPr>
        <p:sp>
          <p:nvSpPr>
            <p:cNvPr id="221243" name="Rectangle 59">
              <a:extLst>
                <a:ext uri="{FF2B5EF4-FFF2-40B4-BE49-F238E27FC236}">
                  <a16:creationId xmlns="" xmlns:a16="http://schemas.microsoft.com/office/drawing/2014/main" id="{0375F1EA-9164-4B02-AC4D-DF1360FD5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4138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80998" name="Group 60">
              <a:extLst>
                <a:ext uri="{FF2B5EF4-FFF2-40B4-BE49-F238E27FC236}">
                  <a16:creationId xmlns="" xmlns:a16="http://schemas.microsoft.com/office/drawing/2014/main" id="{E9BABDDB-B145-4931-980F-FF986CA13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31"/>
              <a:ext cx="4114" cy="2207"/>
              <a:chOff x="1091" y="1931"/>
              <a:chExt cx="4114" cy="2207"/>
            </a:xfrm>
          </p:grpSpPr>
          <p:sp>
            <p:nvSpPr>
              <p:cNvPr id="221245" name="Freeform 61">
                <a:extLst>
                  <a:ext uri="{FF2B5EF4-FFF2-40B4-BE49-F238E27FC236}">
                    <a16:creationId xmlns="" xmlns:a16="http://schemas.microsoft.com/office/drawing/2014/main" id="{49B6EAEA-DE9C-4473-877D-76A6B6B4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7" y="2237"/>
                <a:ext cx="3888" cy="1901"/>
              </a:xfrm>
              <a:custGeom>
                <a:avLst/>
                <a:gdLst>
                  <a:gd name="T0" fmla="*/ 0 w 3888"/>
                  <a:gd name="T1" fmla="*/ 0 h 1901"/>
                  <a:gd name="T2" fmla="*/ 2844 w 3888"/>
                  <a:gd name="T3" fmla="*/ 724 h 1901"/>
                  <a:gd name="T4" fmla="*/ 3888 w 3888"/>
                  <a:gd name="T5" fmla="*/ 1901 h 190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88" h="1901">
                    <a:moveTo>
                      <a:pt x="0" y="0"/>
                    </a:moveTo>
                    <a:cubicBezTo>
                      <a:pt x="1098" y="203"/>
                      <a:pt x="2196" y="407"/>
                      <a:pt x="2844" y="724"/>
                    </a:cubicBezTo>
                    <a:cubicBezTo>
                      <a:pt x="3492" y="1041"/>
                      <a:pt x="3690" y="1471"/>
                      <a:pt x="3888" y="1901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1246" name="Text Box 62">
                <a:extLst>
                  <a:ext uri="{FF2B5EF4-FFF2-40B4-BE49-F238E27FC236}">
                    <a16:creationId xmlns="" xmlns:a16="http://schemas.microsoft.com/office/drawing/2014/main" id="{EB891CE1-C574-4ED0-BB7D-210D65989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" y="1931"/>
                <a:ext cx="498" cy="1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200" b="1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rPr>
                  <a:t>75 + </a:t>
                </a:r>
                <a:r>
                  <a:rPr lang="pt-BR" sz="12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ＭＳ Ｐゴシック" charset="0"/>
                  </a:rPr>
                  <a:t>374</a:t>
                </a:r>
                <a:endParaRPr lang="pt-BR" sz="12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sp>
        <p:nvSpPr>
          <p:cNvPr id="221247" name="Text Box 63">
            <a:extLst>
              <a:ext uri="{FF2B5EF4-FFF2-40B4-BE49-F238E27FC236}">
                <a16:creationId xmlns="" xmlns:a16="http://schemas.microsoft.com/office/drawing/2014/main" id="{948DDEA5-F83B-4730-B7AB-2FB4507E0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2886075"/>
            <a:ext cx="30638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449</a:t>
            </a:r>
            <a:endParaRPr lang="pt-BR" sz="1200" b="1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1248" name="Line 64">
            <a:extLst>
              <a:ext uri="{FF2B5EF4-FFF2-40B4-BE49-F238E27FC236}">
                <a16:creationId xmlns="" xmlns:a16="http://schemas.microsoft.com/office/drawing/2014/main" id="{E3D7B55E-6BE6-4E13-9C76-20A77D468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7989" y="3795713"/>
            <a:ext cx="427037" cy="2667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249" name="Line 65">
            <a:extLst>
              <a:ext uri="{FF2B5EF4-FFF2-40B4-BE49-F238E27FC236}">
                <a16:creationId xmlns="" xmlns:a16="http://schemas.microsoft.com/office/drawing/2014/main" id="{656D1D84-DDC8-45F1-AA7E-8D43B895A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3625" y="3870326"/>
            <a:ext cx="2338388" cy="18653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250" name="Group 66">
            <a:extLst>
              <a:ext uri="{FF2B5EF4-FFF2-40B4-BE49-F238E27FC236}">
                <a16:creationId xmlns="" xmlns:a16="http://schemas.microsoft.com/office/drawing/2014/main" id="{40F340DF-F968-4E03-B097-65BBCE75672F}"/>
              </a:ext>
            </a:extLst>
          </p:cNvPr>
          <p:cNvGrpSpPr>
            <a:grpSpLocks/>
          </p:cNvGrpSpPr>
          <p:nvPr/>
        </p:nvGrpSpPr>
        <p:grpSpPr bwMode="auto">
          <a:xfrm>
            <a:off x="3678238" y="3856038"/>
            <a:ext cx="6750050" cy="2012950"/>
            <a:chOff x="1507" y="2440"/>
            <a:chExt cx="4252" cy="1268"/>
          </a:xfrm>
        </p:grpSpPr>
        <p:sp>
          <p:nvSpPr>
            <p:cNvPr id="221251" name="Rectangle 67">
              <a:extLst>
                <a:ext uri="{FF2B5EF4-FFF2-40B4-BE49-F238E27FC236}">
                  <a16:creationId xmlns="" xmlns:a16="http://schemas.microsoft.com/office/drawing/2014/main" id="{D788FD09-1ED1-4536-B201-392FB3B13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3549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52" name="Freeform 68">
              <a:extLst>
                <a:ext uri="{FF2B5EF4-FFF2-40B4-BE49-F238E27FC236}">
                  <a16:creationId xmlns="" xmlns:a16="http://schemas.microsoft.com/office/drawing/2014/main" id="{09DD9EA3-06B7-483B-A1AF-0329EA1F5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2440"/>
              <a:ext cx="3702" cy="1061"/>
            </a:xfrm>
            <a:custGeom>
              <a:avLst/>
              <a:gdLst>
                <a:gd name="T0" fmla="*/ 0 w 3888"/>
                <a:gd name="T1" fmla="*/ 0 h 1901"/>
                <a:gd name="T2" fmla="*/ 2708 w 3888"/>
                <a:gd name="T3" fmla="*/ 404 h 1901"/>
                <a:gd name="T4" fmla="*/ 3702 w 3888"/>
                <a:gd name="T5" fmla="*/ 1061 h 19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88" h="1901">
                  <a:moveTo>
                    <a:pt x="0" y="0"/>
                  </a:moveTo>
                  <a:cubicBezTo>
                    <a:pt x="1098" y="203"/>
                    <a:pt x="2196" y="407"/>
                    <a:pt x="2844" y="724"/>
                  </a:cubicBezTo>
                  <a:cubicBezTo>
                    <a:pt x="3492" y="1041"/>
                    <a:pt x="3690" y="1471"/>
                    <a:pt x="3888" y="1901"/>
                  </a:cubicBezTo>
                </a:path>
              </a:pathLst>
            </a:custGeom>
            <a:noFill/>
            <a:ln w="9525" cap="rnd">
              <a:solidFill>
                <a:srgbClr val="FF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53" name="Text Box 69">
              <a:extLst>
                <a:ext uri="{FF2B5EF4-FFF2-40B4-BE49-F238E27FC236}">
                  <a16:creationId xmlns="" xmlns:a16="http://schemas.microsoft.com/office/drawing/2014/main" id="{BAE28D08-17DE-4CD6-B8C8-DE4B4125C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2492"/>
              <a:ext cx="534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2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140 + </a:t>
              </a:r>
              <a:r>
                <a:rPr lang="pt-B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ＭＳ Ｐゴシック" charset="0"/>
                </a:rPr>
                <a:t>253</a:t>
              </a:r>
              <a:endParaRPr lang="pt-BR" sz="1200" b="1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1254" name="Text Box 70">
            <a:extLst>
              <a:ext uri="{FF2B5EF4-FFF2-40B4-BE49-F238E27FC236}">
                <a16:creationId xmlns="" xmlns:a16="http://schemas.microsoft.com/office/drawing/2014/main" id="{B935E583-D48F-4EFD-AC5D-B34EADCB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4457700"/>
            <a:ext cx="4397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393</a:t>
            </a:r>
            <a:endParaRPr lang="pt-BR" sz="1200" b="1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1255" name="Line 71">
            <a:extLst>
              <a:ext uri="{FF2B5EF4-FFF2-40B4-BE49-F238E27FC236}">
                <a16:creationId xmlns="" xmlns:a16="http://schemas.microsoft.com/office/drawing/2014/main" id="{ADBA2712-97DB-4631-9E78-B3C22BA1A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238" y="4203701"/>
            <a:ext cx="444501" cy="85725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256" name="Group 72">
            <a:extLst>
              <a:ext uri="{FF2B5EF4-FFF2-40B4-BE49-F238E27FC236}">
                <a16:creationId xmlns="" xmlns:a16="http://schemas.microsoft.com/office/drawing/2014/main" id="{A88980C3-37EF-4779-9EE8-701285B95C07}"/>
              </a:ext>
            </a:extLst>
          </p:cNvPr>
          <p:cNvGrpSpPr>
            <a:grpSpLocks/>
          </p:cNvGrpSpPr>
          <p:nvPr/>
        </p:nvGrpSpPr>
        <p:grpSpPr bwMode="auto">
          <a:xfrm>
            <a:off x="2155825" y="4427539"/>
            <a:ext cx="8274050" cy="1679575"/>
            <a:chOff x="548" y="2800"/>
            <a:chExt cx="5212" cy="1058"/>
          </a:xfrm>
        </p:grpSpPr>
        <p:sp>
          <p:nvSpPr>
            <p:cNvPr id="221257" name="Rectangle 73">
              <a:extLst>
                <a:ext uri="{FF2B5EF4-FFF2-40B4-BE49-F238E27FC236}">
                  <a16:creationId xmlns="" xmlns:a16="http://schemas.microsoft.com/office/drawing/2014/main" id="{DD4C02D4-9C56-4552-A481-AC02FE58A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3699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58" name="Freeform 74">
              <a:extLst>
                <a:ext uri="{FF2B5EF4-FFF2-40B4-BE49-F238E27FC236}">
                  <a16:creationId xmlns="" xmlns:a16="http://schemas.microsoft.com/office/drawing/2014/main" id="{9F9B1442-DBC2-438B-BF9D-CC33CAE6B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2860"/>
              <a:ext cx="4668" cy="833"/>
            </a:xfrm>
            <a:custGeom>
              <a:avLst/>
              <a:gdLst>
                <a:gd name="T0" fmla="*/ 0 w 3888"/>
                <a:gd name="T1" fmla="*/ 0 h 1901"/>
                <a:gd name="T2" fmla="*/ 3415 w 3888"/>
                <a:gd name="T3" fmla="*/ 317 h 1901"/>
                <a:gd name="T4" fmla="*/ 4668 w 3888"/>
                <a:gd name="T5" fmla="*/ 833 h 19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88" h="1901">
                  <a:moveTo>
                    <a:pt x="0" y="0"/>
                  </a:moveTo>
                  <a:cubicBezTo>
                    <a:pt x="1098" y="203"/>
                    <a:pt x="2196" y="407"/>
                    <a:pt x="2844" y="724"/>
                  </a:cubicBezTo>
                  <a:cubicBezTo>
                    <a:pt x="3492" y="1041"/>
                    <a:pt x="3690" y="1471"/>
                    <a:pt x="3888" y="1901"/>
                  </a:cubicBezTo>
                </a:path>
              </a:pathLst>
            </a:custGeom>
            <a:noFill/>
            <a:ln w="9525" cap="rnd">
              <a:solidFill>
                <a:srgbClr val="FF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59" name="Text Box 75">
              <a:extLst>
                <a:ext uri="{FF2B5EF4-FFF2-40B4-BE49-F238E27FC236}">
                  <a16:creationId xmlns="" xmlns:a16="http://schemas.microsoft.com/office/drawing/2014/main" id="{E6F9F5A3-96FB-473E-BED8-452A69A74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2800"/>
              <a:ext cx="534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2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118 + </a:t>
              </a:r>
              <a:r>
                <a:rPr lang="pt-B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ＭＳ Ｐゴシック" charset="0"/>
                </a:rPr>
                <a:t>329</a:t>
              </a:r>
              <a:endParaRPr lang="pt-BR" sz="1200" b="1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1260" name="Line 76">
            <a:extLst>
              <a:ext uri="{FF2B5EF4-FFF2-40B4-BE49-F238E27FC236}">
                <a16:creationId xmlns="" xmlns:a16="http://schemas.microsoft.com/office/drawing/2014/main" id="{620ED9A1-8C3C-4AE1-BF38-40929DE10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575175"/>
            <a:ext cx="3822700" cy="12001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261" name="Text Box 77">
            <a:extLst>
              <a:ext uri="{FF2B5EF4-FFF2-40B4-BE49-F238E27FC236}">
                <a16:creationId xmlns="" xmlns:a16="http://schemas.microsoft.com/office/drawing/2014/main" id="{FB7F4308-7588-4500-9058-37D62C2D7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4676775"/>
            <a:ext cx="439738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447</a:t>
            </a:r>
            <a:endParaRPr lang="pt-BR" sz="1200" b="1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1262" name="Line 78">
            <a:extLst>
              <a:ext uri="{FF2B5EF4-FFF2-40B4-BE49-F238E27FC236}">
                <a16:creationId xmlns="" xmlns:a16="http://schemas.microsoft.com/office/drawing/2014/main" id="{16819CE5-EA23-4FEE-9EC0-DAB0EE4AD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2051" y="3392489"/>
            <a:ext cx="384175" cy="238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263" name="Group 79">
            <a:extLst>
              <a:ext uri="{FF2B5EF4-FFF2-40B4-BE49-F238E27FC236}">
                <a16:creationId xmlns="" xmlns:a16="http://schemas.microsoft.com/office/drawing/2014/main" id="{AFE2B321-2CD5-461C-B179-7C5E1EED585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700339"/>
            <a:ext cx="3822700" cy="3074987"/>
            <a:chOff x="524" y="1714"/>
            <a:chExt cx="2408" cy="1935"/>
          </a:xfrm>
        </p:grpSpPr>
        <p:sp>
          <p:nvSpPr>
            <p:cNvPr id="221264" name="Line 80">
              <a:extLst>
                <a:ext uri="{FF2B5EF4-FFF2-40B4-BE49-F238E27FC236}">
                  <a16:creationId xmlns="" xmlns:a16="http://schemas.microsoft.com/office/drawing/2014/main" id="{9CB3CE11-57DE-4D78-BA7F-F2B9DA35B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1714"/>
              <a:ext cx="2299" cy="1871"/>
            </a:xfrm>
            <a:prstGeom prst="line">
              <a:avLst/>
            </a:prstGeom>
            <a:noFill/>
            <a:ln w="28575">
              <a:solidFill>
                <a:srgbClr val="FF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65" name="Text Box 81">
              <a:extLst>
                <a:ext uri="{FF2B5EF4-FFF2-40B4-BE49-F238E27FC236}">
                  <a16:creationId xmlns="" xmlns:a16="http://schemas.microsoft.com/office/drawing/2014/main" id="{96FD4A07-303A-492C-B543-5F74F40D1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" y="1835"/>
              <a:ext cx="193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pt-BR" sz="1200" b="1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66" name="Line 82">
              <a:extLst>
                <a:ext uri="{FF2B5EF4-FFF2-40B4-BE49-F238E27FC236}">
                  <a16:creationId xmlns="" xmlns:a16="http://schemas.microsoft.com/office/drawing/2014/main" id="{1497DD51-C58E-434B-B104-AA959A869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" y="2893"/>
              <a:ext cx="2408" cy="756"/>
            </a:xfrm>
            <a:prstGeom prst="line">
              <a:avLst/>
            </a:prstGeom>
            <a:noFill/>
            <a:ln w="28575">
              <a:solidFill>
                <a:srgbClr val="FF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67" name="Text Box 83">
              <a:extLst>
                <a:ext uri="{FF2B5EF4-FFF2-40B4-BE49-F238E27FC236}">
                  <a16:creationId xmlns="" xmlns:a16="http://schemas.microsoft.com/office/drawing/2014/main" id="{A912F896-13F8-4BA1-B1CB-B5D052597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933"/>
              <a:ext cx="193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pt-BR" sz="1200" b="1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21268" name="Group 84">
            <a:extLst>
              <a:ext uri="{FF2B5EF4-FFF2-40B4-BE49-F238E27FC236}">
                <a16:creationId xmlns="" xmlns:a16="http://schemas.microsoft.com/office/drawing/2014/main" id="{F58FF855-8896-4702-84E4-71BE26CC31BC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3625850"/>
            <a:ext cx="1319212" cy="979488"/>
            <a:chOff x="2109" y="2159"/>
            <a:chExt cx="959" cy="641"/>
          </a:xfrm>
        </p:grpSpPr>
        <p:sp>
          <p:nvSpPr>
            <p:cNvPr id="221269" name="Rectangle 85">
              <a:extLst>
                <a:ext uri="{FF2B5EF4-FFF2-40B4-BE49-F238E27FC236}">
                  <a16:creationId xmlns="" xmlns:a16="http://schemas.microsoft.com/office/drawing/2014/main" id="{DB40F2A8-E8F1-4F75-90D5-96ADE236F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2687"/>
              <a:ext cx="113" cy="1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70" name="Line 86">
              <a:extLst>
                <a:ext uri="{FF2B5EF4-FFF2-40B4-BE49-F238E27FC236}">
                  <a16:creationId xmlns="" xmlns:a16="http://schemas.microsoft.com/office/drawing/2014/main" id="{FAE711A2-3E8C-4DA1-AE3C-7EB2F7D2D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9" y="2337"/>
              <a:ext cx="179" cy="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71" name="Text Box 87">
              <a:extLst>
                <a:ext uri="{FF2B5EF4-FFF2-40B4-BE49-F238E27FC236}">
                  <a16:creationId xmlns="" xmlns:a16="http://schemas.microsoft.com/office/drawing/2014/main" id="{6B53F432-FA62-4D23-BFF9-637014045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2437"/>
              <a:ext cx="298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1200">
                  <a:latin typeface="Times New Roman" charset="0"/>
                  <a:ea typeface="ＭＳ Ｐゴシック" charset="0"/>
                </a:rPr>
                <a:t>220</a:t>
              </a:r>
            </a:p>
          </p:txBody>
        </p:sp>
        <p:sp>
          <p:nvSpPr>
            <p:cNvPr id="221272" name="Rectangle 88">
              <a:extLst>
                <a:ext uri="{FF2B5EF4-FFF2-40B4-BE49-F238E27FC236}">
                  <a16:creationId xmlns="" xmlns:a16="http://schemas.microsoft.com/office/drawing/2014/main" id="{385CDEB5-ADDE-4D03-BC52-B8C8CB63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2292"/>
              <a:ext cx="113" cy="1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73" name="Line 89">
              <a:extLst>
                <a:ext uri="{FF2B5EF4-FFF2-40B4-BE49-F238E27FC236}">
                  <a16:creationId xmlns="" xmlns:a16="http://schemas.microsoft.com/office/drawing/2014/main" id="{DB820130-EC20-4104-9E04-F0B7A10D3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2" y="2285"/>
              <a:ext cx="772" cy="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74" name="Text Box 90">
              <a:extLst>
                <a:ext uri="{FF2B5EF4-FFF2-40B4-BE49-F238E27FC236}">
                  <a16:creationId xmlns="" xmlns:a16="http://schemas.microsoft.com/office/drawing/2014/main" id="{29F561F3-7C4D-464E-91BE-99AF9FE5F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2159"/>
              <a:ext cx="297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1200">
                  <a:latin typeface="Times New Roman" charset="0"/>
                  <a:ea typeface="ＭＳ Ｐゴシック" charset="0"/>
                </a:rPr>
                <a:t>239</a:t>
              </a:r>
            </a:p>
          </p:txBody>
        </p:sp>
      </p:grpSp>
      <p:sp>
        <p:nvSpPr>
          <p:cNvPr id="221275" name="Line 91">
            <a:extLst>
              <a:ext uri="{FF2B5EF4-FFF2-40B4-BE49-F238E27FC236}">
                <a16:creationId xmlns="" xmlns:a16="http://schemas.microsoft.com/office/drawing/2014/main" id="{ED03808E-56F7-4322-BADD-B150AFA55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75" y="3259138"/>
            <a:ext cx="1282700" cy="45720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276" name="Group 92">
            <a:extLst>
              <a:ext uri="{FF2B5EF4-FFF2-40B4-BE49-F238E27FC236}">
                <a16:creationId xmlns="" xmlns:a16="http://schemas.microsoft.com/office/drawing/2014/main" id="{FD6DE5DC-4BAB-4B14-9AE6-43FAF9B37CAA}"/>
              </a:ext>
            </a:extLst>
          </p:cNvPr>
          <p:cNvGrpSpPr>
            <a:grpSpLocks/>
          </p:cNvGrpSpPr>
          <p:nvPr/>
        </p:nvGrpSpPr>
        <p:grpSpPr bwMode="auto">
          <a:xfrm>
            <a:off x="4899025" y="3378200"/>
            <a:ext cx="5530850" cy="571500"/>
            <a:chOff x="2276" y="2139"/>
            <a:chExt cx="3484" cy="360"/>
          </a:xfrm>
        </p:grpSpPr>
        <p:sp>
          <p:nvSpPr>
            <p:cNvPr id="221277" name="Rectangle 93">
              <a:extLst>
                <a:ext uri="{FF2B5EF4-FFF2-40B4-BE49-F238E27FC236}">
                  <a16:creationId xmlns="" xmlns:a16="http://schemas.microsoft.com/office/drawing/2014/main" id="{542AB7E2-A7FA-4D42-9A86-93FA998E0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2139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78" name="Freeform 94">
              <a:extLst>
                <a:ext uri="{FF2B5EF4-FFF2-40B4-BE49-F238E27FC236}">
                  <a16:creationId xmlns="" xmlns:a16="http://schemas.microsoft.com/office/drawing/2014/main" id="{081080AA-C7E5-4DD8-AE8E-3B02156EAF9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6" y="2308"/>
              <a:ext cx="2940" cy="169"/>
            </a:xfrm>
            <a:custGeom>
              <a:avLst/>
              <a:gdLst>
                <a:gd name="T0" fmla="*/ 0 w 3888"/>
                <a:gd name="T1" fmla="*/ 0 h 1901"/>
                <a:gd name="T2" fmla="*/ 2151 w 3888"/>
                <a:gd name="T3" fmla="*/ 64 h 1901"/>
                <a:gd name="T4" fmla="*/ 2940 w 3888"/>
                <a:gd name="T5" fmla="*/ 169 h 19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88" h="1901">
                  <a:moveTo>
                    <a:pt x="0" y="0"/>
                  </a:moveTo>
                  <a:cubicBezTo>
                    <a:pt x="1098" y="203"/>
                    <a:pt x="2196" y="407"/>
                    <a:pt x="2844" y="724"/>
                  </a:cubicBezTo>
                  <a:cubicBezTo>
                    <a:pt x="3492" y="1041"/>
                    <a:pt x="3690" y="1471"/>
                    <a:pt x="3888" y="1901"/>
                  </a:cubicBezTo>
                </a:path>
              </a:pathLst>
            </a:custGeom>
            <a:noFill/>
            <a:ln w="9525" cap="rnd">
              <a:solidFill>
                <a:srgbClr val="FF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79" name="Text Box 95">
              <a:extLst>
                <a:ext uri="{FF2B5EF4-FFF2-40B4-BE49-F238E27FC236}">
                  <a16:creationId xmlns="" xmlns:a16="http://schemas.microsoft.com/office/drawing/2014/main" id="{BC5A6775-E32F-4F45-9853-541AF5142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2320"/>
              <a:ext cx="534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2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239 + </a:t>
              </a:r>
              <a:r>
                <a:rPr lang="pt-B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ＭＳ Ｐゴシック" charset="0"/>
                </a:rPr>
                <a:t>178</a:t>
              </a:r>
              <a:endParaRPr lang="pt-BR" sz="1200" b="1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1280" name="Line 96">
            <a:extLst>
              <a:ext uri="{FF2B5EF4-FFF2-40B4-BE49-F238E27FC236}">
                <a16:creationId xmlns="" xmlns:a16="http://schemas.microsoft.com/office/drawing/2014/main" id="{2261F2ED-BBF7-485D-A54B-7EF525115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689" y="3287713"/>
            <a:ext cx="96837" cy="4191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281" name="Line 97">
            <a:extLst>
              <a:ext uri="{FF2B5EF4-FFF2-40B4-BE49-F238E27FC236}">
                <a16:creationId xmlns="" xmlns:a16="http://schemas.microsoft.com/office/drawing/2014/main" id="{E3FCDDFE-D205-4F3E-B9C2-30AB0AE42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75" y="4008438"/>
            <a:ext cx="1130300" cy="16891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282" name="Text Box 98">
            <a:extLst>
              <a:ext uri="{FF2B5EF4-FFF2-40B4-BE49-F238E27FC236}">
                <a16:creationId xmlns="" xmlns:a16="http://schemas.microsoft.com/office/drawing/2014/main" id="{8488AEC6-0D46-4A7F-AA03-8EF7C3C6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975" y="4249738"/>
            <a:ext cx="3683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417</a:t>
            </a:r>
            <a:endParaRPr lang="pt-BR" sz="1200">
              <a:latin typeface="Times New Roman" charset="0"/>
              <a:ea typeface="ＭＳ Ｐゴシック" charset="0"/>
            </a:endParaRPr>
          </a:p>
        </p:txBody>
      </p:sp>
      <p:sp>
        <p:nvSpPr>
          <p:cNvPr id="221283" name="Line 99">
            <a:extLst>
              <a:ext uri="{FF2B5EF4-FFF2-40B4-BE49-F238E27FC236}">
                <a16:creationId xmlns="" xmlns:a16="http://schemas.microsoft.com/office/drawing/2014/main" id="{803F4679-95B0-4EA4-9D5F-D13818354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4541838"/>
            <a:ext cx="2006600" cy="1155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284" name="Group 100">
            <a:extLst>
              <a:ext uri="{FF2B5EF4-FFF2-40B4-BE49-F238E27FC236}">
                <a16:creationId xmlns="" xmlns:a16="http://schemas.microsoft.com/office/drawing/2014/main" id="{B648258E-2180-4938-9B5C-37B5F00862D9}"/>
              </a:ext>
            </a:extLst>
          </p:cNvPr>
          <p:cNvGrpSpPr>
            <a:grpSpLocks/>
          </p:cNvGrpSpPr>
          <p:nvPr/>
        </p:nvGrpSpPr>
        <p:grpSpPr bwMode="auto">
          <a:xfrm>
            <a:off x="3997325" y="4484688"/>
            <a:ext cx="6432550" cy="1168400"/>
            <a:chOff x="1708" y="2836"/>
            <a:chExt cx="4052" cy="736"/>
          </a:xfrm>
        </p:grpSpPr>
        <p:sp>
          <p:nvSpPr>
            <p:cNvPr id="221285" name="Rectangle 101">
              <a:extLst>
                <a:ext uri="{FF2B5EF4-FFF2-40B4-BE49-F238E27FC236}">
                  <a16:creationId xmlns="" xmlns:a16="http://schemas.microsoft.com/office/drawing/2014/main" id="{EBE197BA-B734-46FB-9032-04FD5055A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3413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86" name="Freeform 102">
              <a:extLst>
                <a:ext uri="{FF2B5EF4-FFF2-40B4-BE49-F238E27FC236}">
                  <a16:creationId xmlns="" xmlns:a16="http://schemas.microsoft.com/office/drawing/2014/main" id="{D5DCB742-74C2-4B87-B743-E8623942A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2840"/>
              <a:ext cx="3502" cy="525"/>
            </a:xfrm>
            <a:custGeom>
              <a:avLst/>
              <a:gdLst>
                <a:gd name="T0" fmla="*/ 0 w 3888"/>
                <a:gd name="T1" fmla="*/ 0 h 1901"/>
                <a:gd name="T2" fmla="*/ 2562 w 3888"/>
                <a:gd name="T3" fmla="*/ 200 h 1901"/>
                <a:gd name="T4" fmla="*/ 3502 w 3888"/>
                <a:gd name="T5" fmla="*/ 525 h 19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88" h="1901">
                  <a:moveTo>
                    <a:pt x="0" y="0"/>
                  </a:moveTo>
                  <a:cubicBezTo>
                    <a:pt x="1098" y="203"/>
                    <a:pt x="2196" y="407"/>
                    <a:pt x="2844" y="724"/>
                  </a:cubicBezTo>
                  <a:cubicBezTo>
                    <a:pt x="3492" y="1041"/>
                    <a:pt x="3690" y="1471"/>
                    <a:pt x="3888" y="1901"/>
                  </a:cubicBezTo>
                </a:path>
              </a:pathLst>
            </a:custGeom>
            <a:noFill/>
            <a:ln w="9525" cap="rnd">
              <a:solidFill>
                <a:srgbClr val="FF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87" name="Text Box 103">
              <a:extLst>
                <a:ext uri="{FF2B5EF4-FFF2-40B4-BE49-F238E27FC236}">
                  <a16:creationId xmlns="" xmlns:a16="http://schemas.microsoft.com/office/drawing/2014/main" id="{45CF8EF4-0C46-4FBC-A7ED-B172517CD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2836"/>
              <a:ext cx="534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2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220 + </a:t>
              </a:r>
              <a:r>
                <a:rPr lang="pt-B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ＭＳ Ｐゴシック" charset="0"/>
                </a:rPr>
                <a:t>193</a:t>
              </a:r>
              <a:endParaRPr lang="pt-BR" sz="1200" b="1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1288" name="Text Box 104">
            <a:extLst>
              <a:ext uri="{FF2B5EF4-FFF2-40B4-BE49-F238E27FC236}">
                <a16:creationId xmlns="" xmlns:a16="http://schemas.microsoft.com/office/drawing/2014/main" id="{6C9032E2-5C35-47EE-8604-0EF228E0B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4910138"/>
            <a:ext cx="3683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413</a:t>
            </a:r>
            <a:endParaRPr lang="pt-BR" sz="1200">
              <a:latin typeface="Times New Roman" charset="0"/>
              <a:ea typeface="ＭＳ Ｐゴシック" charset="0"/>
            </a:endParaRPr>
          </a:p>
        </p:txBody>
      </p:sp>
      <p:sp>
        <p:nvSpPr>
          <p:cNvPr id="221289" name="Line 105">
            <a:extLst>
              <a:ext uri="{FF2B5EF4-FFF2-40B4-BE49-F238E27FC236}">
                <a16:creationId xmlns="" xmlns:a16="http://schemas.microsoft.com/office/drawing/2014/main" id="{BBE7CDF8-D621-40C7-8F7D-3B248F1C8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6289" y="4643438"/>
            <a:ext cx="427037" cy="2667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290" name="Line 106">
            <a:extLst>
              <a:ext uri="{FF2B5EF4-FFF2-40B4-BE49-F238E27FC236}">
                <a16:creationId xmlns="" xmlns:a16="http://schemas.microsoft.com/office/drawing/2014/main" id="{B0E0E135-E7D2-48FF-B162-2ACA3BC4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3775" y="3856038"/>
            <a:ext cx="279400" cy="58420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291" name="Line 107">
            <a:extLst>
              <a:ext uri="{FF2B5EF4-FFF2-40B4-BE49-F238E27FC236}">
                <a16:creationId xmlns="" xmlns:a16="http://schemas.microsoft.com/office/drawing/2014/main" id="{CC1D4C06-A119-4952-AEBA-A49FA7643D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5251" y="4154489"/>
            <a:ext cx="384175" cy="238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292" name="Group 108">
            <a:extLst>
              <a:ext uri="{FF2B5EF4-FFF2-40B4-BE49-F238E27FC236}">
                <a16:creationId xmlns="" xmlns:a16="http://schemas.microsoft.com/office/drawing/2014/main" id="{E3771BD4-B7E3-4C10-B398-5C49A415473D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4011613"/>
            <a:ext cx="2082800" cy="1689100"/>
            <a:chOff x="1680" y="2536"/>
            <a:chExt cx="1312" cy="1064"/>
          </a:xfrm>
        </p:grpSpPr>
        <p:sp>
          <p:nvSpPr>
            <p:cNvPr id="221293" name="Line 109">
              <a:extLst>
                <a:ext uri="{FF2B5EF4-FFF2-40B4-BE49-F238E27FC236}">
                  <a16:creationId xmlns="" xmlns:a16="http://schemas.microsoft.com/office/drawing/2014/main" id="{3F0C3B89-2515-4EBD-9587-0DD740110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36"/>
              <a:ext cx="712" cy="1064"/>
            </a:xfrm>
            <a:prstGeom prst="line">
              <a:avLst/>
            </a:prstGeom>
            <a:noFill/>
            <a:ln w="38100">
              <a:solidFill>
                <a:srgbClr val="FF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94" name="Line 110">
              <a:extLst>
                <a:ext uri="{FF2B5EF4-FFF2-40B4-BE49-F238E27FC236}">
                  <a16:creationId xmlns="" xmlns:a16="http://schemas.microsoft.com/office/drawing/2014/main" id="{C7F36F16-267F-4E16-A897-9B1FDD35D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72"/>
              <a:ext cx="1264" cy="728"/>
            </a:xfrm>
            <a:prstGeom prst="line">
              <a:avLst/>
            </a:prstGeom>
            <a:noFill/>
            <a:ln w="38100">
              <a:solidFill>
                <a:srgbClr val="FF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95" name="Text Box 111">
              <a:extLst>
                <a:ext uri="{FF2B5EF4-FFF2-40B4-BE49-F238E27FC236}">
                  <a16:creationId xmlns="" xmlns:a16="http://schemas.microsoft.com/office/drawing/2014/main" id="{09CDC040-D593-4871-A443-B49C01D0D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3120"/>
              <a:ext cx="232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pt-BR" sz="12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96" name="Text Box 112">
              <a:extLst>
                <a:ext uri="{FF2B5EF4-FFF2-40B4-BE49-F238E27FC236}">
                  <a16:creationId xmlns="" xmlns:a16="http://schemas.microsoft.com/office/drawing/2014/main" id="{6A809BC1-308C-4019-8C16-234801CAA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2696"/>
              <a:ext cx="232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pt-BR" sz="1200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21297" name="Group 113">
            <a:extLst>
              <a:ext uri="{FF2B5EF4-FFF2-40B4-BE49-F238E27FC236}">
                <a16:creationId xmlns="" xmlns:a16="http://schemas.microsoft.com/office/drawing/2014/main" id="{8F59FE49-1FC0-4F9D-9FF2-9EF637C884B7}"/>
              </a:ext>
            </a:extLst>
          </p:cNvPr>
          <p:cNvGrpSpPr>
            <a:grpSpLocks/>
          </p:cNvGrpSpPr>
          <p:nvPr/>
        </p:nvGrpSpPr>
        <p:grpSpPr bwMode="auto">
          <a:xfrm>
            <a:off x="3602039" y="3868738"/>
            <a:ext cx="2338387" cy="1865312"/>
            <a:chOff x="1460" y="2449"/>
            <a:chExt cx="1473" cy="1175"/>
          </a:xfrm>
        </p:grpSpPr>
        <p:sp>
          <p:nvSpPr>
            <p:cNvPr id="221298" name="Line 114">
              <a:extLst>
                <a:ext uri="{FF2B5EF4-FFF2-40B4-BE49-F238E27FC236}">
                  <a16:creationId xmlns="" xmlns:a16="http://schemas.microsoft.com/office/drawing/2014/main" id="{9354EF2A-A868-4771-9BA2-11F729291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2449"/>
              <a:ext cx="1473" cy="1175"/>
            </a:xfrm>
            <a:prstGeom prst="line">
              <a:avLst/>
            </a:prstGeom>
            <a:noFill/>
            <a:ln w="28575">
              <a:solidFill>
                <a:srgbClr val="FF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299" name="Text Box 115">
              <a:extLst>
                <a:ext uri="{FF2B5EF4-FFF2-40B4-BE49-F238E27FC236}">
                  <a16:creationId xmlns="" xmlns:a16="http://schemas.microsoft.com/office/drawing/2014/main" id="{32BA1706-107E-400B-96F6-008C5AD2D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2811"/>
              <a:ext cx="277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pt-BR" sz="1200" b="1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21300" name="Group 116">
            <a:extLst>
              <a:ext uri="{FF2B5EF4-FFF2-40B4-BE49-F238E27FC236}">
                <a16:creationId xmlns="" xmlns:a16="http://schemas.microsoft.com/office/drawing/2014/main" id="{37F07B0D-956E-4085-AD01-53D4B696CF7E}"/>
              </a:ext>
            </a:extLst>
          </p:cNvPr>
          <p:cNvGrpSpPr>
            <a:grpSpLocks/>
          </p:cNvGrpSpPr>
          <p:nvPr/>
        </p:nvGrpSpPr>
        <p:grpSpPr bwMode="auto">
          <a:xfrm>
            <a:off x="3859214" y="4576764"/>
            <a:ext cx="1195387" cy="1844675"/>
            <a:chOff x="2322" y="2771"/>
            <a:chExt cx="881" cy="1242"/>
          </a:xfrm>
        </p:grpSpPr>
        <p:sp>
          <p:nvSpPr>
            <p:cNvPr id="221301" name="Rectangle 117">
              <a:extLst>
                <a:ext uri="{FF2B5EF4-FFF2-40B4-BE49-F238E27FC236}">
                  <a16:creationId xmlns="" xmlns:a16="http://schemas.microsoft.com/office/drawing/2014/main" id="{D64869CB-ADB7-4A9D-8E43-E37D34906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3900"/>
              <a:ext cx="112" cy="1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02" name="Line 118">
              <a:extLst>
                <a:ext uri="{FF2B5EF4-FFF2-40B4-BE49-F238E27FC236}">
                  <a16:creationId xmlns="" xmlns:a16="http://schemas.microsoft.com/office/drawing/2014/main" id="{05B831C5-8C8D-4E5F-983A-B39D2B27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22" y="2800"/>
              <a:ext cx="156" cy="10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03" name="Text Box 119">
              <a:extLst>
                <a:ext uri="{FF2B5EF4-FFF2-40B4-BE49-F238E27FC236}">
                  <a16:creationId xmlns="" xmlns:a16="http://schemas.microsoft.com/office/drawing/2014/main" id="{BBA1494E-364F-4CFE-99CC-CEBD70DCA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3359"/>
              <a:ext cx="295" cy="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1200">
                  <a:latin typeface="Times New Roman" charset="0"/>
                  <a:ea typeface="ＭＳ Ｐゴシック" charset="0"/>
                </a:rPr>
                <a:t>366</a:t>
              </a:r>
            </a:p>
          </p:txBody>
        </p:sp>
        <p:sp>
          <p:nvSpPr>
            <p:cNvPr id="221304" name="Rectangle 120">
              <a:extLst>
                <a:ext uri="{FF2B5EF4-FFF2-40B4-BE49-F238E27FC236}">
                  <a16:creationId xmlns="" xmlns:a16="http://schemas.microsoft.com/office/drawing/2014/main" id="{97B88E98-C0AF-46EA-948E-CD0E2D412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3113"/>
              <a:ext cx="113" cy="1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05" name="Line 121">
              <a:extLst>
                <a:ext uri="{FF2B5EF4-FFF2-40B4-BE49-F238E27FC236}">
                  <a16:creationId xmlns="" xmlns:a16="http://schemas.microsoft.com/office/drawing/2014/main" id="{C5B78F04-0033-44CB-A141-9B75CC48E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2" y="2771"/>
              <a:ext cx="700" cy="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06" name="Text Box 122">
              <a:extLst>
                <a:ext uri="{FF2B5EF4-FFF2-40B4-BE49-F238E27FC236}">
                  <a16:creationId xmlns="" xmlns:a16="http://schemas.microsoft.com/office/drawing/2014/main" id="{D3BEDB2F-D114-40CB-B439-E2D82E208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3011"/>
              <a:ext cx="296" cy="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pt-BR" sz="1200">
                  <a:latin typeface="Times New Roman" charset="0"/>
                  <a:ea typeface="ＭＳ Ｐゴシック" charset="0"/>
                </a:rPr>
                <a:t>317</a:t>
              </a:r>
            </a:p>
          </p:txBody>
        </p:sp>
      </p:grpSp>
      <p:sp>
        <p:nvSpPr>
          <p:cNvPr id="221307" name="Line 123">
            <a:extLst>
              <a:ext uri="{FF2B5EF4-FFF2-40B4-BE49-F238E27FC236}">
                <a16:creationId xmlns="" xmlns:a16="http://schemas.microsoft.com/office/drawing/2014/main" id="{FA159E76-24DF-4F04-9F69-BCCE4D99E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589" y="4570413"/>
            <a:ext cx="96837" cy="4191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308" name="Line 124">
            <a:extLst>
              <a:ext uri="{FF2B5EF4-FFF2-40B4-BE49-F238E27FC236}">
                <a16:creationId xmlns="" xmlns:a16="http://schemas.microsoft.com/office/drawing/2014/main" id="{D49DFF58-6AB1-41FD-B258-1A80D0D7E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0475" y="5268913"/>
            <a:ext cx="863600" cy="457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309" name="Group 125">
            <a:extLst>
              <a:ext uri="{FF2B5EF4-FFF2-40B4-BE49-F238E27FC236}">
                <a16:creationId xmlns="" xmlns:a16="http://schemas.microsoft.com/office/drawing/2014/main" id="{0068BCB8-50E3-4A89-8DE8-2B43FC151D0E}"/>
              </a:ext>
            </a:extLst>
          </p:cNvPr>
          <p:cNvGrpSpPr>
            <a:grpSpLocks/>
          </p:cNvGrpSpPr>
          <p:nvPr/>
        </p:nvGrpSpPr>
        <p:grpSpPr bwMode="auto">
          <a:xfrm>
            <a:off x="5127625" y="4973639"/>
            <a:ext cx="5302250" cy="460375"/>
            <a:chOff x="2420" y="3144"/>
            <a:chExt cx="3340" cy="290"/>
          </a:xfrm>
        </p:grpSpPr>
        <p:sp>
          <p:nvSpPr>
            <p:cNvPr id="221310" name="Rectangle 126">
              <a:extLst>
                <a:ext uri="{FF2B5EF4-FFF2-40B4-BE49-F238E27FC236}">
                  <a16:creationId xmlns="" xmlns:a16="http://schemas.microsoft.com/office/drawing/2014/main" id="{273BFD01-B553-40FB-AD3F-9E99F12C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3275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11" name="Freeform 127">
              <a:extLst>
                <a:ext uri="{FF2B5EF4-FFF2-40B4-BE49-F238E27FC236}">
                  <a16:creationId xmlns="" xmlns:a16="http://schemas.microsoft.com/office/drawing/2014/main" id="{5C642B5B-23AC-442C-8670-230E8596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" y="3222"/>
              <a:ext cx="2188" cy="71"/>
            </a:xfrm>
            <a:custGeom>
              <a:avLst/>
              <a:gdLst>
                <a:gd name="T0" fmla="*/ 0 w 3888"/>
                <a:gd name="T1" fmla="*/ 0 h 1901"/>
                <a:gd name="T2" fmla="*/ 1600 w 3888"/>
                <a:gd name="T3" fmla="*/ 27 h 1901"/>
                <a:gd name="T4" fmla="*/ 2188 w 3888"/>
                <a:gd name="T5" fmla="*/ 71 h 19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88" h="1901">
                  <a:moveTo>
                    <a:pt x="0" y="0"/>
                  </a:moveTo>
                  <a:cubicBezTo>
                    <a:pt x="1098" y="203"/>
                    <a:pt x="2196" y="407"/>
                    <a:pt x="2844" y="724"/>
                  </a:cubicBezTo>
                  <a:cubicBezTo>
                    <a:pt x="3492" y="1041"/>
                    <a:pt x="3690" y="1471"/>
                    <a:pt x="3888" y="1901"/>
                  </a:cubicBezTo>
                </a:path>
              </a:pathLst>
            </a:custGeom>
            <a:noFill/>
            <a:ln w="9525" cap="rnd">
              <a:solidFill>
                <a:srgbClr val="FF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312" name="Text Box 128">
              <a:extLst>
                <a:ext uri="{FF2B5EF4-FFF2-40B4-BE49-F238E27FC236}">
                  <a16:creationId xmlns="" xmlns:a16="http://schemas.microsoft.com/office/drawing/2014/main" id="{C446854F-0D34-4ADE-95C6-F026246E9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4" y="3144"/>
              <a:ext cx="534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2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317 + </a:t>
              </a:r>
              <a:r>
                <a:rPr lang="pt-B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ＭＳ Ｐゴシック" charset="0"/>
                </a:rPr>
                <a:t>98</a:t>
              </a:r>
              <a:endParaRPr lang="pt-BR" sz="1200" b="1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1313" name="Text Box 129">
            <a:extLst>
              <a:ext uri="{FF2B5EF4-FFF2-40B4-BE49-F238E27FC236}">
                <a16:creationId xmlns="" xmlns:a16="http://schemas.microsoft.com/office/drawing/2014/main" id="{3747F223-6373-4917-8758-471219837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5497513"/>
            <a:ext cx="381000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altLang="pt-BR" sz="1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415</a:t>
            </a:r>
          </a:p>
        </p:txBody>
      </p:sp>
      <p:sp>
        <p:nvSpPr>
          <p:cNvPr id="221314" name="Line 130">
            <a:extLst>
              <a:ext uri="{FF2B5EF4-FFF2-40B4-BE49-F238E27FC236}">
                <a16:creationId xmlns="" xmlns:a16="http://schemas.microsoft.com/office/drawing/2014/main" id="{2A4F1185-9D5D-4968-B28E-5E8BB41198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5364" y="6405563"/>
            <a:ext cx="427037" cy="2667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315" name="Line 131">
            <a:extLst>
              <a:ext uri="{FF2B5EF4-FFF2-40B4-BE49-F238E27FC236}">
                <a16:creationId xmlns="" xmlns:a16="http://schemas.microsoft.com/office/drawing/2014/main" id="{D8E86D18-6449-4CAF-98D0-02E6D16307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4650" y="5840414"/>
            <a:ext cx="1758950" cy="5238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316" name="Group 132">
            <a:extLst>
              <a:ext uri="{FF2B5EF4-FFF2-40B4-BE49-F238E27FC236}">
                <a16:creationId xmlns="" xmlns:a16="http://schemas.microsoft.com/office/drawing/2014/main" id="{D89FEEFD-344E-4C51-83D0-947E0F3ABD73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2692401"/>
            <a:ext cx="6242050" cy="3660775"/>
            <a:chOff x="1828" y="1707"/>
            <a:chExt cx="3932" cy="2306"/>
          </a:xfrm>
        </p:grpSpPr>
        <p:sp>
          <p:nvSpPr>
            <p:cNvPr id="221317" name="Rectangle 133">
              <a:extLst>
                <a:ext uri="{FF2B5EF4-FFF2-40B4-BE49-F238E27FC236}">
                  <a16:creationId xmlns="" xmlns:a16="http://schemas.microsoft.com/office/drawing/2014/main" id="{DB966C55-1234-4223-804C-B1FEA200D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1707"/>
              <a:ext cx="1134" cy="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18" name="Freeform 134">
              <a:extLst>
                <a:ext uri="{FF2B5EF4-FFF2-40B4-BE49-F238E27FC236}">
                  <a16:creationId xmlns="" xmlns:a16="http://schemas.microsoft.com/office/drawing/2014/main" id="{ED60B21B-9BD1-4E9C-BEAA-A35E49276C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8" y="1876"/>
              <a:ext cx="3388" cy="2137"/>
            </a:xfrm>
            <a:custGeom>
              <a:avLst/>
              <a:gdLst>
                <a:gd name="T0" fmla="*/ 0 w 3888"/>
                <a:gd name="T1" fmla="*/ 0 h 1901"/>
                <a:gd name="T2" fmla="*/ 2478 w 3888"/>
                <a:gd name="T3" fmla="*/ 814 h 1901"/>
                <a:gd name="T4" fmla="*/ 3388 w 3888"/>
                <a:gd name="T5" fmla="*/ 2137 h 19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88" h="1901">
                  <a:moveTo>
                    <a:pt x="0" y="0"/>
                  </a:moveTo>
                  <a:cubicBezTo>
                    <a:pt x="1098" y="203"/>
                    <a:pt x="2196" y="407"/>
                    <a:pt x="2844" y="724"/>
                  </a:cubicBezTo>
                  <a:cubicBezTo>
                    <a:pt x="3492" y="1041"/>
                    <a:pt x="3690" y="1471"/>
                    <a:pt x="3888" y="1901"/>
                  </a:cubicBezTo>
                </a:path>
              </a:pathLst>
            </a:custGeom>
            <a:noFill/>
            <a:ln w="9525" cap="rnd">
              <a:solidFill>
                <a:srgbClr val="FF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319" name="Text Box 135">
              <a:extLst>
                <a:ext uri="{FF2B5EF4-FFF2-40B4-BE49-F238E27FC236}">
                  <a16:creationId xmlns="" xmlns:a16="http://schemas.microsoft.com/office/drawing/2014/main" id="{3B9AE477-578D-4CBD-BA3F-9A712811F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3816"/>
              <a:ext cx="534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200" b="1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336 + </a:t>
              </a:r>
              <a:r>
                <a:rPr lang="pt-B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ＭＳ Ｐゴシック" charset="0"/>
                </a:rPr>
                <a:t>160</a:t>
              </a:r>
              <a:endParaRPr lang="pt-BR" sz="1200" b="1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1320" name="Text Box 136">
            <a:extLst>
              <a:ext uri="{FF2B5EF4-FFF2-40B4-BE49-F238E27FC236}">
                <a16:creationId xmlns="" xmlns:a16="http://schemas.microsoft.com/office/drawing/2014/main" id="{8CE05338-8F5C-4D1F-AAD7-2880428D8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5935663"/>
            <a:ext cx="381000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altLang="pt-BR" sz="1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496</a:t>
            </a:r>
          </a:p>
        </p:txBody>
      </p:sp>
      <p:sp>
        <p:nvSpPr>
          <p:cNvPr id="221321" name="Line 137">
            <a:extLst>
              <a:ext uri="{FF2B5EF4-FFF2-40B4-BE49-F238E27FC236}">
                <a16:creationId xmlns="" xmlns:a16="http://schemas.microsoft.com/office/drawing/2014/main" id="{8FBA994F-6AAD-40BB-A2AB-98955BD61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76" y="4821239"/>
            <a:ext cx="384175" cy="238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322" name="Group 138">
            <a:extLst>
              <a:ext uri="{FF2B5EF4-FFF2-40B4-BE49-F238E27FC236}">
                <a16:creationId xmlns="" xmlns:a16="http://schemas.microsoft.com/office/drawing/2014/main" id="{E36A0418-D986-435F-98D5-F399CC54EF2B}"/>
              </a:ext>
            </a:extLst>
          </p:cNvPr>
          <p:cNvGrpSpPr>
            <a:grpSpLocks/>
          </p:cNvGrpSpPr>
          <p:nvPr/>
        </p:nvGrpSpPr>
        <p:grpSpPr bwMode="auto">
          <a:xfrm>
            <a:off x="4175125" y="5268914"/>
            <a:ext cx="1758950" cy="1095375"/>
            <a:chOff x="1909" y="3426"/>
            <a:chExt cx="1108" cy="690"/>
          </a:xfrm>
        </p:grpSpPr>
        <p:sp>
          <p:nvSpPr>
            <p:cNvPr id="221323" name="Line 139">
              <a:extLst>
                <a:ext uri="{FF2B5EF4-FFF2-40B4-BE49-F238E27FC236}">
                  <a16:creationId xmlns="" xmlns:a16="http://schemas.microsoft.com/office/drawing/2014/main" id="{803427CF-0ED9-415A-B8E2-60051CF71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3426"/>
              <a:ext cx="544" cy="288"/>
            </a:xfrm>
            <a:prstGeom prst="line">
              <a:avLst/>
            </a:prstGeom>
            <a:noFill/>
            <a:ln w="38100">
              <a:solidFill>
                <a:srgbClr val="FF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24" name="Text Box 140">
              <a:extLst>
                <a:ext uri="{FF2B5EF4-FFF2-40B4-BE49-F238E27FC236}">
                  <a16:creationId xmlns="" xmlns:a16="http://schemas.microsoft.com/office/drawing/2014/main" id="{8C1F91C6-F898-4268-A4CA-4F9D0CF43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570"/>
              <a:ext cx="24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pt-BR" sz="12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25" name="Line 141">
              <a:extLst>
                <a:ext uri="{FF2B5EF4-FFF2-40B4-BE49-F238E27FC236}">
                  <a16:creationId xmlns="" xmlns:a16="http://schemas.microsoft.com/office/drawing/2014/main" id="{6E7CBBED-7449-4567-A5F9-F2CFB7E4B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" y="3786"/>
              <a:ext cx="1108" cy="330"/>
            </a:xfrm>
            <a:prstGeom prst="line">
              <a:avLst/>
            </a:prstGeom>
            <a:noFill/>
            <a:ln w="38100">
              <a:solidFill>
                <a:srgbClr val="FF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26" name="Text Box 142">
              <a:extLst>
                <a:ext uri="{FF2B5EF4-FFF2-40B4-BE49-F238E27FC236}">
                  <a16:creationId xmlns="" xmlns:a16="http://schemas.microsoft.com/office/drawing/2014/main" id="{B03C8945-3D37-4129-A5AF-EAAFA3BCC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3846"/>
              <a:ext cx="24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pt-BR" sz="12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21327" name="Line 143">
            <a:extLst>
              <a:ext uri="{FF2B5EF4-FFF2-40B4-BE49-F238E27FC236}">
                <a16:creationId xmlns="" xmlns:a16="http://schemas.microsoft.com/office/drawing/2014/main" id="{E8BF79A2-2A12-49D3-A010-AB576B256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1" y="4589463"/>
            <a:ext cx="936625" cy="52705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21328" name="Group 144">
            <a:extLst>
              <a:ext uri="{FF2B5EF4-FFF2-40B4-BE49-F238E27FC236}">
                <a16:creationId xmlns="" xmlns:a16="http://schemas.microsoft.com/office/drawing/2014/main" id="{B0A05083-0763-426D-B9EB-19CEA0984AAD}"/>
              </a:ext>
            </a:extLst>
          </p:cNvPr>
          <p:cNvGrpSpPr>
            <a:grpSpLocks/>
          </p:cNvGrpSpPr>
          <p:nvPr/>
        </p:nvGrpSpPr>
        <p:grpSpPr bwMode="auto">
          <a:xfrm>
            <a:off x="4184650" y="5153026"/>
            <a:ext cx="1835150" cy="1135063"/>
            <a:chOff x="1819" y="3257"/>
            <a:chExt cx="1156" cy="715"/>
          </a:xfrm>
        </p:grpSpPr>
        <p:sp>
          <p:nvSpPr>
            <p:cNvPr id="221329" name="Line 145">
              <a:extLst>
                <a:ext uri="{FF2B5EF4-FFF2-40B4-BE49-F238E27FC236}">
                  <a16:creationId xmlns="" xmlns:a16="http://schemas.microsoft.com/office/drawing/2014/main" id="{F117177A-D161-481F-8981-17BCABEC7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9" y="3317"/>
              <a:ext cx="461" cy="6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30" name="Text Box 146">
              <a:extLst>
                <a:ext uri="{FF2B5EF4-FFF2-40B4-BE49-F238E27FC236}">
                  <a16:creationId xmlns="" xmlns:a16="http://schemas.microsoft.com/office/drawing/2014/main" id="{4919E940-CC31-450A-9151-9AFDEF7E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3660"/>
              <a:ext cx="252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1200">
                  <a:latin typeface="Times New Roman" charset="0"/>
                  <a:ea typeface="ＭＳ Ｐゴシック" charset="0"/>
                </a:rPr>
                <a:t>455</a:t>
              </a:r>
            </a:p>
          </p:txBody>
        </p:sp>
        <p:sp>
          <p:nvSpPr>
            <p:cNvPr id="221331" name="Line 147">
              <a:extLst>
                <a:ext uri="{FF2B5EF4-FFF2-40B4-BE49-F238E27FC236}">
                  <a16:creationId xmlns="" xmlns:a16="http://schemas.microsoft.com/office/drawing/2014/main" id="{D488357C-1299-4E83-ABB1-99E4CFC97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7" y="3314"/>
              <a:ext cx="598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1332" name="Text Box 148">
              <a:extLst>
                <a:ext uri="{FF2B5EF4-FFF2-40B4-BE49-F238E27FC236}">
                  <a16:creationId xmlns="" xmlns:a16="http://schemas.microsoft.com/office/drawing/2014/main" id="{9831DD05-049D-4B1C-AF71-BEF38DD38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3257"/>
              <a:ext cx="205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200">
                  <a:latin typeface="Times New Roman" charset="0"/>
                  <a:ea typeface="ＭＳ Ｐゴシック" charset="0"/>
                </a:rPr>
                <a:t>418</a:t>
              </a:r>
            </a:p>
          </p:txBody>
        </p:sp>
      </p:grpSp>
      <p:sp>
        <p:nvSpPr>
          <p:cNvPr id="221333" name="Line 149">
            <a:extLst>
              <a:ext uri="{FF2B5EF4-FFF2-40B4-BE49-F238E27FC236}">
                <a16:creationId xmlns="" xmlns:a16="http://schemas.microsoft.com/office/drawing/2014/main" id="{3D36411D-4F27-4249-A8E0-02908FFDC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6951" y="5468939"/>
            <a:ext cx="384175" cy="238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334" name="Line 150">
            <a:extLst>
              <a:ext uri="{FF2B5EF4-FFF2-40B4-BE49-F238E27FC236}">
                <a16:creationId xmlns="" xmlns:a16="http://schemas.microsoft.com/office/drawing/2014/main" id="{DA4D6DB7-C9D1-457F-A99B-50B8DE575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7776" y="5237164"/>
            <a:ext cx="879475" cy="498475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1335" name="Freeform 151">
            <a:extLst>
              <a:ext uri="{FF2B5EF4-FFF2-40B4-BE49-F238E27FC236}">
                <a16:creationId xmlns="" xmlns:a16="http://schemas.microsoft.com/office/drawing/2014/main" id="{9B8D2BBC-C0DA-4A06-A466-5CF257FA75B7}"/>
              </a:ext>
            </a:extLst>
          </p:cNvPr>
          <p:cNvSpPr>
            <a:spLocks/>
          </p:cNvSpPr>
          <p:nvPr/>
        </p:nvSpPr>
        <p:spPr bwMode="auto">
          <a:xfrm>
            <a:off x="1582738" y="2281239"/>
            <a:ext cx="4919662" cy="4486275"/>
          </a:xfrm>
          <a:custGeom>
            <a:avLst/>
            <a:gdLst>
              <a:gd name="T0" fmla="*/ 314325 w 3099"/>
              <a:gd name="T1" fmla="*/ 2533650 h 2826"/>
              <a:gd name="T2" fmla="*/ 66675 w 3099"/>
              <a:gd name="T3" fmla="*/ 858838 h 2826"/>
              <a:gd name="T4" fmla="*/ 719137 w 3099"/>
              <a:gd name="T5" fmla="*/ 82550 h 2826"/>
              <a:gd name="T6" fmla="*/ 2149475 w 3099"/>
              <a:gd name="T7" fmla="*/ 1352550 h 2826"/>
              <a:gd name="T8" fmla="*/ 3560762 w 3099"/>
              <a:gd name="T9" fmla="*/ 1476375 h 2826"/>
              <a:gd name="T10" fmla="*/ 4706937 w 3099"/>
              <a:gd name="T11" fmla="*/ 3733800 h 2826"/>
              <a:gd name="T12" fmla="*/ 2289175 w 3099"/>
              <a:gd name="T13" fmla="*/ 4279900 h 2826"/>
              <a:gd name="T14" fmla="*/ 1778000 w 3099"/>
              <a:gd name="T15" fmla="*/ 2498725 h 2826"/>
              <a:gd name="T16" fmla="*/ 314325 w 3099"/>
              <a:gd name="T17" fmla="*/ 2533650 h 28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99" h="2826">
                <a:moveTo>
                  <a:pt x="198" y="1596"/>
                </a:moveTo>
                <a:cubicBezTo>
                  <a:pt x="18" y="1424"/>
                  <a:pt x="0" y="798"/>
                  <a:pt x="42" y="541"/>
                </a:cubicBezTo>
                <a:cubicBezTo>
                  <a:pt x="84" y="284"/>
                  <a:pt x="234" y="0"/>
                  <a:pt x="453" y="52"/>
                </a:cubicBezTo>
                <a:cubicBezTo>
                  <a:pt x="672" y="104"/>
                  <a:pt x="1056" y="706"/>
                  <a:pt x="1354" y="852"/>
                </a:cubicBezTo>
                <a:cubicBezTo>
                  <a:pt x="1652" y="998"/>
                  <a:pt x="1975" y="680"/>
                  <a:pt x="2243" y="930"/>
                </a:cubicBezTo>
                <a:cubicBezTo>
                  <a:pt x="2511" y="1180"/>
                  <a:pt x="3099" y="2058"/>
                  <a:pt x="2965" y="2352"/>
                </a:cubicBezTo>
                <a:cubicBezTo>
                  <a:pt x="2831" y="2646"/>
                  <a:pt x="1749" y="2826"/>
                  <a:pt x="1442" y="2696"/>
                </a:cubicBezTo>
                <a:cubicBezTo>
                  <a:pt x="1135" y="2566"/>
                  <a:pt x="1327" y="1756"/>
                  <a:pt x="1120" y="1574"/>
                </a:cubicBezTo>
                <a:cubicBezTo>
                  <a:pt x="913" y="1392"/>
                  <a:pt x="378" y="1768"/>
                  <a:pt x="198" y="1596"/>
                </a:cubicBezTo>
                <a:close/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47" grpId="0" animBg="1" autoUpdateAnimBg="0"/>
      <p:bldP spid="221254" grpId="0" animBg="1" autoUpdateAnimBg="0"/>
      <p:bldP spid="221261" grpId="0" animBg="1" autoUpdateAnimBg="0"/>
      <p:bldP spid="221282" grpId="0" autoUpdateAnimBg="0"/>
      <p:bldP spid="221288" grpId="0" animBg="1" autoUpdateAnimBg="0"/>
      <p:bldP spid="221313" grpId="0" animBg="1" autoUpdateAnimBg="0"/>
      <p:bldP spid="22132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="" xmlns:a16="http://schemas.microsoft.com/office/drawing/2014/main" id="{21517ACD-2ACC-45B2-9995-CE40AC589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726" y="89917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2211" name="Rectangle 3">
            <a:extLst>
              <a:ext uri="{FF2B5EF4-FFF2-40B4-BE49-F238E27FC236}">
                <a16:creationId xmlns="" xmlns:a16="http://schemas.microsoft.com/office/drawing/2014/main" id="{DACD4106-DC82-4D9D-AA02-822AD7CFA0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4664" y="1074738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Algoritmo A*</a:t>
            </a:r>
          </a:p>
          <a:p>
            <a:pPr marL="1085850" lvl="2"/>
            <a:r>
              <a:rPr lang="pt-BR" altLang="pt-BR" sz="2400" b="1" dirty="0"/>
              <a:t>O algoritmo é monotônico</a:t>
            </a:r>
            <a:endParaRPr lang="pt-BR" altLang="pt-BR" sz="2400" dirty="0"/>
          </a:p>
          <a:p>
            <a:pPr marL="1539875" lvl="3"/>
            <a:r>
              <a:rPr lang="pt-BR" altLang="pt-BR" sz="2000" dirty="0"/>
              <a:t>O custo de cada nó gerado no mesmo caminho nunca diminui</a:t>
            </a:r>
          </a:p>
          <a:p>
            <a:pPr marL="1539875" lvl="3"/>
            <a:r>
              <a:rPr lang="pt-BR" altLang="pt-BR" sz="2000" dirty="0"/>
              <a:t>Mas pode haver problemas: </a:t>
            </a:r>
            <a:r>
              <a:rPr lang="pt-BR" altLang="pt-BR" sz="2000" i="1" dirty="0"/>
              <a:t>f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) &lt; </a:t>
            </a:r>
            <a:r>
              <a:rPr lang="pt-BR" altLang="ja-JP" sz="2000" i="1" dirty="0"/>
              <a:t>f</a:t>
            </a:r>
            <a:r>
              <a:rPr lang="pt-BR" altLang="ja-JP" sz="2000" dirty="0"/>
              <a:t>(</a:t>
            </a:r>
            <a:r>
              <a:rPr lang="pt-BR" altLang="ja-JP" sz="2000" i="1" dirty="0"/>
              <a:t>n</a:t>
            </a:r>
            <a:r>
              <a:rPr lang="pt-BR" altLang="ja-JP" sz="2000" dirty="0"/>
              <a:t>), onde </a:t>
            </a:r>
            <a:r>
              <a:rPr lang="pt-BR" altLang="ja-JP" sz="2000" i="1" dirty="0"/>
              <a:t>n</a:t>
            </a:r>
            <a:r>
              <a:rPr lang="pt-BR" altLang="ja-JP" sz="2000" dirty="0"/>
              <a:t> é o pai de </a:t>
            </a:r>
            <a:r>
              <a:rPr lang="pt-BR" altLang="ja-JP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 </a:t>
            </a:r>
          </a:p>
          <a:p>
            <a:pPr lvl="4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pt-BR" altLang="pt-BR" sz="2000" i="1" dirty="0"/>
              <a:t>	f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 = </a:t>
            </a:r>
            <a:r>
              <a:rPr lang="pt-BR" altLang="pt-BR" sz="2000" i="1" dirty="0"/>
              <a:t>g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 + </a:t>
            </a:r>
            <a:r>
              <a:rPr lang="pt-BR" altLang="pt-BR" sz="2000" i="1" dirty="0"/>
              <a:t>h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 = 3 + 4 = 7 </a:t>
            </a:r>
          </a:p>
          <a:p>
            <a:pPr lvl="4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pt-BR" altLang="pt-BR" sz="2000" dirty="0"/>
              <a:t>	</a:t>
            </a:r>
            <a:r>
              <a:rPr lang="pt-BR" altLang="pt-BR" sz="2000" i="1" dirty="0"/>
              <a:t>f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) = </a:t>
            </a:r>
            <a:r>
              <a:rPr lang="pt-BR" altLang="ja-JP" sz="2000" i="1" dirty="0"/>
              <a:t>g</a:t>
            </a:r>
            <a:r>
              <a:rPr lang="pt-BR" altLang="ja-JP" sz="2000" dirty="0"/>
              <a:t>(</a:t>
            </a:r>
            <a:r>
              <a:rPr lang="pt-BR" altLang="ja-JP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) + </a:t>
            </a:r>
            <a:r>
              <a:rPr lang="pt-BR" altLang="ja-JP" sz="2000" i="1" dirty="0"/>
              <a:t>h</a:t>
            </a:r>
            <a:r>
              <a:rPr lang="pt-BR" altLang="ja-JP" sz="2000" dirty="0"/>
              <a:t>(</a:t>
            </a:r>
            <a:r>
              <a:rPr lang="pt-BR" altLang="ja-JP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) = 4 + 2 = 6</a:t>
            </a:r>
          </a:p>
          <a:p>
            <a:pPr marL="1085850" lvl="2"/>
            <a:r>
              <a:rPr lang="pt-BR" altLang="pt-BR" sz="2400" dirty="0"/>
              <a:t>Para se garantir a </a:t>
            </a:r>
            <a:r>
              <a:rPr lang="pt-BR" altLang="pt-BR" sz="2400" dirty="0" err="1"/>
              <a:t>monotonicidade</a:t>
            </a:r>
            <a:r>
              <a:rPr lang="pt-BR" altLang="pt-BR" sz="2400" dirty="0"/>
              <a:t> de </a:t>
            </a:r>
            <a:r>
              <a:rPr lang="pt-BR" altLang="pt-BR" sz="2400" i="1" dirty="0"/>
              <a:t>f</a:t>
            </a:r>
            <a:r>
              <a:rPr lang="pt-BR" altLang="pt-BR" sz="2400" dirty="0"/>
              <a:t>:</a:t>
            </a:r>
          </a:p>
          <a:p>
            <a:pPr marL="1539875" lvl="3"/>
            <a:r>
              <a:rPr lang="pt-BR" altLang="pt-BR" sz="2000" i="1" dirty="0"/>
              <a:t>f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) = </a:t>
            </a:r>
            <a:r>
              <a:rPr lang="pt-BR" altLang="ja-JP" sz="2000" dirty="0" err="1"/>
              <a:t>max</a:t>
            </a:r>
            <a:r>
              <a:rPr lang="pt-BR" altLang="ja-JP" sz="2000" dirty="0"/>
              <a:t>(</a:t>
            </a:r>
            <a:r>
              <a:rPr lang="pt-BR" altLang="ja-JP" sz="2000" i="1" dirty="0"/>
              <a:t>f</a:t>
            </a:r>
            <a:r>
              <a:rPr lang="pt-BR" altLang="ja-JP" sz="2000" dirty="0"/>
              <a:t>(</a:t>
            </a:r>
            <a:r>
              <a:rPr lang="pt-BR" altLang="ja-JP" sz="2000" i="1" dirty="0"/>
              <a:t>n</a:t>
            </a:r>
            <a:r>
              <a:rPr lang="pt-BR" altLang="ja-JP" sz="2000" dirty="0"/>
              <a:t>), </a:t>
            </a:r>
            <a:r>
              <a:rPr lang="pt-BR" altLang="ja-JP" sz="2000" i="1" dirty="0"/>
              <a:t>g</a:t>
            </a:r>
            <a:r>
              <a:rPr lang="pt-BR" altLang="ja-JP" sz="2000" dirty="0"/>
              <a:t>(</a:t>
            </a:r>
            <a:r>
              <a:rPr lang="pt-BR" altLang="ja-JP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) + </a:t>
            </a:r>
            <a:r>
              <a:rPr lang="pt-BR" altLang="ja-JP" sz="2000" i="1" dirty="0"/>
              <a:t>h</a:t>
            </a:r>
            <a:r>
              <a:rPr lang="pt-BR" altLang="ja-JP" sz="2000" dirty="0"/>
              <a:t>(</a:t>
            </a:r>
            <a:r>
              <a:rPr lang="pt-BR" altLang="ja-JP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))</a:t>
            </a:r>
          </a:p>
          <a:p>
            <a:pPr marL="1539875" lvl="3">
              <a:buNone/>
            </a:pPr>
            <a:r>
              <a:rPr lang="pt-BR" altLang="pt-BR" sz="2000" dirty="0"/>
              <a:t>	..., uma vez que todo caminho que passa por </a:t>
            </a:r>
            <a:r>
              <a:rPr lang="pt-BR" altLang="pt-BR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 passa também por </a:t>
            </a:r>
            <a:r>
              <a:rPr lang="pt-BR" altLang="ja-JP" sz="2000" i="1" dirty="0"/>
              <a:t>n</a:t>
            </a:r>
            <a:r>
              <a:rPr lang="pt-BR" altLang="en-US" sz="2000" i="1" dirty="0"/>
              <a:t>’</a:t>
            </a:r>
            <a:r>
              <a:rPr lang="pt-BR" altLang="ja-JP" sz="2000" dirty="0"/>
              <a:t> (seu pai),</a:t>
            </a:r>
          </a:p>
          <a:p>
            <a:pPr marL="1085850" lvl="2"/>
            <a:r>
              <a:rPr lang="pt-BR" altLang="pt-BR" sz="2400" dirty="0"/>
              <a:t>Semelhante à busca em largura</a:t>
            </a:r>
          </a:p>
          <a:p>
            <a:pPr marL="1539875" lvl="3">
              <a:buNone/>
            </a:pPr>
            <a:r>
              <a:rPr lang="pt-BR" altLang="pt-BR" sz="2000" dirty="0"/>
              <a:t>	... mas ao invés de geração (profundidade) da árvore, o que conta é o contorno </a:t>
            </a:r>
            <a:r>
              <a:rPr lang="pt-BR" altLang="pt-BR" sz="2000" i="1" dirty="0"/>
              <a:t>f </a:t>
            </a:r>
            <a:r>
              <a:rPr lang="pt-BR" altLang="pt-BR" sz="2000" dirty="0"/>
              <a:t>= </a:t>
            </a:r>
            <a:r>
              <a:rPr lang="pt-BR" altLang="pt-BR" sz="2000" i="1" dirty="0"/>
              <a:t>g</a:t>
            </a:r>
            <a:r>
              <a:rPr lang="pt-BR" altLang="pt-BR" sz="2000" dirty="0"/>
              <a:t> + </a:t>
            </a:r>
            <a:r>
              <a:rPr lang="pt-BR" altLang="pt-BR" sz="2000" i="1" dirty="0"/>
              <a:t>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="" xmlns:a16="http://schemas.microsoft.com/office/drawing/2014/main" id="{5FBB5BBC-7147-4459-8540-A8985636E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7683" y="72162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dirty="0"/>
          </a:p>
        </p:txBody>
      </p:sp>
      <p:sp>
        <p:nvSpPr>
          <p:cNvPr id="223235" name="Rectangle 3">
            <a:extLst>
              <a:ext uri="{FF2B5EF4-FFF2-40B4-BE49-F238E27FC236}">
                <a16:creationId xmlns="" xmlns:a16="http://schemas.microsoft.com/office/drawing/2014/main" id="{BE97B11F-C93E-41E5-8B19-D2814CBBA9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4664" y="1074738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Algoritmo A*</a:t>
            </a:r>
          </a:p>
          <a:p>
            <a:pPr marL="1085850" lvl="2"/>
            <a:r>
              <a:rPr lang="pt-BR" altLang="pt-BR" sz="2400" dirty="0"/>
              <a:t>É </a:t>
            </a:r>
            <a:r>
              <a:rPr lang="pt-BR" altLang="pt-BR" sz="2400" i="1" dirty="0"/>
              <a:t>completa </a:t>
            </a:r>
            <a:r>
              <a:rPr lang="pt-BR" altLang="pt-BR" sz="2400" dirty="0"/>
              <a:t>e </a:t>
            </a:r>
            <a:r>
              <a:rPr lang="pt-BR" altLang="pt-BR" sz="2400" i="1" dirty="0"/>
              <a:t>ótima</a:t>
            </a:r>
            <a:endParaRPr lang="pt-BR" altLang="pt-BR" sz="2400" dirty="0"/>
          </a:p>
          <a:p>
            <a:pPr marL="1539875" lvl="3">
              <a:buNone/>
            </a:pPr>
            <a:r>
              <a:rPr lang="pt-BR" altLang="pt-BR" sz="2000" dirty="0"/>
              <a:t>	Como a busca em largura, ...</a:t>
            </a:r>
          </a:p>
          <a:p>
            <a:pPr marL="1085850" lvl="2"/>
            <a:r>
              <a:rPr lang="pt-BR" altLang="pt-BR" sz="2400" b="1" dirty="0"/>
              <a:t>Custo de memória</a:t>
            </a:r>
            <a:r>
              <a:rPr lang="pt-BR" altLang="pt-BR" sz="2400" dirty="0"/>
              <a:t>: </a:t>
            </a:r>
            <a:r>
              <a:rPr lang="pt-BR" altLang="pt-BR" sz="2400" i="1" dirty="0"/>
              <a:t>O</a:t>
            </a:r>
            <a:r>
              <a:rPr lang="pt-BR" altLang="pt-BR" sz="2400" dirty="0"/>
              <a:t>(</a:t>
            </a:r>
            <a:r>
              <a:rPr lang="pt-BR" altLang="pt-BR" sz="2400" i="1" dirty="0" err="1"/>
              <a:t>b</a:t>
            </a:r>
            <a:r>
              <a:rPr lang="pt-BR" altLang="pt-BR" sz="2400" i="1" baseline="30000" dirty="0" err="1"/>
              <a:t>d</a:t>
            </a:r>
            <a:r>
              <a:rPr lang="pt-BR" altLang="pt-BR" sz="2400" dirty="0"/>
              <a:t>)</a:t>
            </a:r>
            <a:r>
              <a:rPr lang="pt-BR" altLang="pt-BR" sz="2400" i="1" dirty="0"/>
              <a:t> </a:t>
            </a:r>
          </a:p>
          <a:p>
            <a:pPr marL="1539875" lvl="3">
              <a:buNone/>
            </a:pPr>
            <a:r>
              <a:rPr lang="pt-BR" altLang="pt-BR" sz="2000" dirty="0"/>
              <a:t>	... guarda todos os nós expandidos na memória, o que é um problema bem mais grave do que o tempo de busca</a:t>
            </a:r>
          </a:p>
          <a:p>
            <a:pPr marL="1085850" lvl="2"/>
            <a:r>
              <a:rPr lang="pt-BR" altLang="pt-BR" sz="2400" dirty="0"/>
              <a:t>É otimamente eficiente</a:t>
            </a:r>
          </a:p>
          <a:p>
            <a:pPr marL="1539875" lvl="3">
              <a:buNone/>
            </a:pPr>
            <a:r>
              <a:rPr lang="pt-BR" altLang="pt-BR" sz="2000" dirty="0"/>
              <a:t>	Não existe algoritmos expandindo menos nós com a mesma </a:t>
            </a:r>
            <a:r>
              <a:rPr lang="pt-BR" altLang="pt-BR" sz="2000" i="1" dirty="0"/>
              <a:t>f</a:t>
            </a:r>
          </a:p>
          <a:p>
            <a:pPr marL="1085850" lvl="2"/>
            <a:r>
              <a:rPr lang="pt-BR" altLang="pt-BR" sz="2400" b="1" dirty="0"/>
              <a:t>Custo de tempo</a:t>
            </a:r>
            <a:r>
              <a:rPr lang="pt-BR" altLang="pt-BR" sz="2400" dirty="0"/>
              <a:t>: </a:t>
            </a:r>
          </a:p>
          <a:p>
            <a:pPr marL="1539875" lvl="3">
              <a:buNone/>
            </a:pPr>
            <a:r>
              <a:rPr lang="pt-BR" altLang="pt-BR" sz="2000" dirty="0"/>
              <a:t>	Exponencial com o comprimento da solução, porém boas funções heurísticas diminuem significativamente esse custo</a:t>
            </a:r>
          </a:p>
          <a:p>
            <a:pPr marL="1539875" lvl="3">
              <a:buNone/>
            </a:pPr>
            <a:r>
              <a:rPr lang="pt-BR" altLang="pt-BR" sz="2000" dirty="0"/>
              <a:t>	|</a:t>
            </a:r>
            <a:r>
              <a:rPr lang="pt-BR" altLang="pt-BR" sz="2000" i="1" dirty="0"/>
              <a:t>h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 - </a:t>
            </a:r>
            <a:r>
              <a:rPr lang="pt-BR" altLang="pt-BR" sz="2000" i="1" dirty="0"/>
              <a:t>h*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)|</a:t>
            </a:r>
            <a:r>
              <a:rPr lang="pt-BR" altLang="pt-BR" sz="2000" i="1" dirty="0"/>
              <a:t> </a:t>
            </a:r>
            <a:r>
              <a:rPr lang="pt-BR" altLang="pt-BR" sz="2000" dirty="0">
                <a:sym typeface="Symbol" panose="05050102010706020507" pitchFamily="18" charset="2"/>
              </a:rPr>
              <a:t> </a:t>
            </a:r>
            <a:r>
              <a:rPr lang="pt-BR" altLang="pt-BR" sz="2000" i="1" dirty="0">
                <a:sym typeface="Symbol" panose="05050102010706020507" pitchFamily="18" charset="2"/>
              </a:rPr>
              <a:t>O</a:t>
            </a:r>
            <a:r>
              <a:rPr lang="pt-BR" altLang="pt-BR" sz="2000" dirty="0">
                <a:sym typeface="Symbol" panose="05050102010706020507" pitchFamily="18" charset="2"/>
              </a:rPr>
              <a:t>(log </a:t>
            </a:r>
            <a:r>
              <a:rPr lang="pt-BR" altLang="pt-BR" sz="2000" i="1" dirty="0">
                <a:sym typeface="Symbol" panose="05050102010706020507" pitchFamily="18" charset="2"/>
              </a:rPr>
              <a:t>h</a:t>
            </a:r>
            <a:r>
              <a:rPr lang="pt-BR" altLang="pt-BR" sz="2000" dirty="0">
                <a:sym typeface="Symbol" panose="05050102010706020507" pitchFamily="18" charset="2"/>
              </a:rPr>
              <a:t>*(</a:t>
            </a:r>
            <a:r>
              <a:rPr lang="pt-BR" altLang="pt-BR" sz="2000" i="1" dirty="0">
                <a:sym typeface="Symbol" panose="05050102010706020507" pitchFamily="18" charset="2"/>
              </a:rPr>
              <a:t>n</a:t>
            </a:r>
            <a:r>
              <a:rPr lang="pt-BR" altLang="pt-BR" sz="2000" dirty="0">
                <a:sym typeface="Symbol" panose="05050102010706020507" pitchFamily="18" charset="2"/>
              </a:rPr>
              <a:t>)) onde </a:t>
            </a:r>
            <a:r>
              <a:rPr lang="pt-BR" altLang="pt-BR" sz="2000" i="1" dirty="0">
                <a:sym typeface="Symbol" panose="05050102010706020507" pitchFamily="18" charset="2"/>
              </a:rPr>
              <a:t>h*</a:t>
            </a:r>
            <a:r>
              <a:rPr lang="pt-BR" altLang="pt-BR" sz="2000" dirty="0">
                <a:sym typeface="Symbol" panose="05050102010706020507" pitchFamily="18" charset="2"/>
              </a:rPr>
              <a:t> custo real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Rodapé 4">
            <a:extLst>
              <a:ext uri="{FF2B5EF4-FFF2-40B4-BE49-F238E27FC236}">
                <a16:creationId xmlns="" xmlns:a16="http://schemas.microsoft.com/office/drawing/2014/main" id="{04E0AED4-99F0-4616-A531-A5B63C2B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="" xmlns:a16="http://schemas.microsoft.com/office/drawing/2014/main" id="{245C9554-A134-4B5D-A9FD-1CC4D11D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Heurística Admissível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="" xmlns:a16="http://schemas.microsoft.com/office/drawing/2014/main" id="{3F9C11F5-BE59-4091-9EC3-2A632E0E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Uma heurística </a:t>
            </a:r>
            <a:r>
              <a:rPr lang="pt-BR" altLang="pt-BR" i="1"/>
              <a:t>h(n)</a:t>
            </a:r>
            <a:r>
              <a:rPr lang="pt-BR" altLang="pt-BR"/>
              <a:t> é </a:t>
            </a:r>
            <a:r>
              <a:rPr lang="pt-BR" altLang="pt-BR">
                <a:solidFill>
                  <a:srgbClr val="FF0000"/>
                </a:solidFill>
              </a:rPr>
              <a:t>admissível</a:t>
            </a:r>
            <a:r>
              <a:rPr lang="pt-BR" altLang="pt-BR"/>
              <a:t> se para cada nó </a:t>
            </a:r>
            <a:r>
              <a:rPr lang="pt-BR" altLang="pt-BR" i="1"/>
              <a:t>n</a:t>
            </a:r>
            <a:r>
              <a:rPr lang="pt-BR" altLang="pt-BR"/>
              <a:t>,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pt-BR" i="1"/>
              <a:t>	h(n) </a:t>
            </a:r>
            <a:r>
              <a:rPr lang="pt-BR" altLang="pt-BR" i="1">
                <a:cs typeface="Arial" panose="020B0604020202020204" pitchFamily="34" charset="0"/>
              </a:rPr>
              <a:t>≤</a:t>
            </a:r>
            <a:r>
              <a:rPr lang="pt-BR" altLang="pt-BR" i="1"/>
              <a:t> h</a:t>
            </a:r>
            <a:r>
              <a:rPr lang="pt-BR" altLang="pt-BR" i="1" baseline="30000"/>
              <a:t>*</a:t>
            </a:r>
            <a:r>
              <a:rPr lang="pt-BR" altLang="pt-BR" i="1"/>
              <a:t>(n), </a:t>
            </a:r>
            <a:r>
              <a:rPr lang="pt-BR" altLang="pt-BR"/>
              <a:t>onde </a:t>
            </a:r>
            <a:r>
              <a:rPr lang="pt-BR" altLang="pt-BR" i="1"/>
              <a:t>h</a:t>
            </a:r>
            <a:r>
              <a:rPr lang="pt-BR" altLang="pt-BR" i="1" baseline="30000"/>
              <a:t>*</a:t>
            </a:r>
            <a:r>
              <a:rPr lang="pt-BR" altLang="pt-BR" i="1"/>
              <a:t>(n)</a:t>
            </a:r>
            <a:r>
              <a:rPr lang="pt-BR" altLang="pt-BR"/>
              <a:t> é o custo </a:t>
            </a:r>
            <a:r>
              <a:rPr lang="pt-BR" altLang="pt-BR">
                <a:solidFill>
                  <a:srgbClr val="FF0000"/>
                </a:solidFill>
              </a:rPr>
              <a:t>verdadeiro</a:t>
            </a:r>
            <a:r>
              <a:rPr lang="pt-BR" altLang="pt-BR"/>
              <a:t> de alcançar o estado objetivo a partir de </a:t>
            </a:r>
            <a:r>
              <a:rPr lang="pt-BR" altLang="pt-BR" i="1"/>
              <a:t>n</a:t>
            </a:r>
            <a:r>
              <a:rPr lang="pt-BR" altLang="pt-B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Uma heurística admissível </a:t>
            </a:r>
            <a:r>
              <a:rPr lang="pt-BR" altLang="pt-BR">
                <a:solidFill>
                  <a:srgbClr val="FF0000"/>
                </a:solidFill>
              </a:rPr>
              <a:t>nunca superestima</a:t>
            </a:r>
            <a:r>
              <a:rPr lang="pt-BR" altLang="pt-BR"/>
              <a:t> o custo de alcançar o objetivo, isto é, ela é  </a:t>
            </a:r>
            <a:r>
              <a:rPr lang="pt-BR" altLang="pt-BR">
                <a:solidFill>
                  <a:srgbClr val="FF0000"/>
                </a:solidFill>
              </a:rPr>
              <a:t>otimista.</a:t>
            </a:r>
            <a:endParaRPr lang="pt-BR" altLang="pt-BR"/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Exemplo: </a:t>
            </a:r>
            <a:r>
              <a:rPr lang="pt-BR" altLang="pt-BR" i="1"/>
              <a:t>h</a:t>
            </a:r>
            <a:r>
              <a:rPr lang="pt-BR" altLang="pt-BR" i="1" baseline="-25000"/>
              <a:t>DLR</a:t>
            </a:r>
            <a:r>
              <a:rPr lang="pt-BR" altLang="pt-BR" i="1"/>
              <a:t>(n) </a:t>
            </a:r>
            <a:r>
              <a:rPr lang="pt-BR" altLang="pt-BR"/>
              <a:t>(distância em linha reta nunca é maior que distância pela estrada).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>
                <a:solidFill>
                  <a:srgbClr val="FF260F"/>
                </a:solidFill>
              </a:rPr>
              <a:t>Teorema</a:t>
            </a:r>
            <a:r>
              <a:rPr lang="pt-BR" altLang="pt-BR"/>
              <a:t>: Se </a:t>
            </a:r>
            <a:r>
              <a:rPr lang="pt-BR" altLang="pt-BR" i="1"/>
              <a:t>h(n) </a:t>
            </a:r>
            <a:r>
              <a:rPr lang="pt-BR" altLang="pt-BR"/>
              <a:t>é admissível, A</a:t>
            </a:r>
            <a:r>
              <a:rPr lang="pt-BR" altLang="pt-BR" baseline="30000"/>
              <a:t>*</a:t>
            </a:r>
            <a:r>
              <a:rPr lang="pt-BR" altLang="pt-BR"/>
              <a:t> usando algoritmo </a:t>
            </a:r>
            <a:r>
              <a:rPr lang="pt-BR" altLang="pt-BR">
                <a:latin typeface="Courier New" panose="02070309020205020404" pitchFamily="49" charset="0"/>
              </a:rPr>
              <a:t>BUSCA-EM-ARVORE</a:t>
            </a:r>
            <a:r>
              <a:rPr lang="pt-BR" altLang="pt-BR"/>
              <a:t> é ótima.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8E5144BE-B782-49EF-A259-C0749DCA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9F168F-F646-4FBB-9932-F5519240523F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Rodapé 4">
            <a:extLst>
              <a:ext uri="{FF2B5EF4-FFF2-40B4-BE49-F238E27FC236}">
                <a16:creationId xmlns="" xmlns:a16="http://schemas.microsoft.com/office/drawing/2014/main" id="{09977C66-A406-4D96-AC41-520B193D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="" xmlns:a16="http://schemas.microsoft.com/office/drawing/2014/main" id="{C6435306-5007-4F73-A15D-24707040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Prova que A</a:t>
            </a:r>
            <a:r>
              <a:rPr lang="pt-BR" altLang="pt-BR" sz="4000" baseline="30000"/>
              <a:t>*</a:t>
            </a:r>
            <a:r>
              <a:rPr lang="pt-BR" altLang="pt-BR" sz="4000"/>
              <a:t> é ótima com heurística admissível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="" xmlns:a16="http://schemas.microsoft.com/office/drawing/2014/main" id="{80E5D500-E322-4355-A2C6-614DE893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1" y="1600200"/>
            <a:ext cx="4835525" cy="4637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/>
              <a:t>Assuma um </a:t>
            </a:r>
            <a:r>
              <a:rPr lang="pt-BR" altLang="pt-BR" sz="2400" b="1"/>
              <a:t>nó objetivo não-ótimo</a:t>
            </a:r>
            <a:r>
              <a:rPr lang="pt-BR" altLang="pt-BR" sz="2400"/>
              <a:t> G</a:t>
            </a:r>
            <a:r>
              <a:rPr lang="pt-BR" altLang="pt-BR" sz="2400" baseline="-25000"/>
              <a:t>2</a:t>
            </a:r>
            <a:r>
              <a:rPr lang="pt-BR" altLang="pt-BR" sz="2400"/>
              <a:t>, e seja C* o custo da solução ótima. Então, como G</a:t>
            </a:r>
            <a:r>
              <a:rPr lang="pt-BR" altLang="pt-BR" sz="2400" baseline="-25000"/>
              <a:t>2</a:t>
            </a:r>
            <a:r>
              <a:rPr lang="pt-BR" altLang="pt-BR" sz="2400"/>
              <a:t> não é ótimo e h(G</a:t>
            </a:r>
            <a:r>
              <a:rPr lang="pt-BR" altLang="pt-BR" sz="2400" baseline="-25000"/>
              <a:t>2</a:t>
            </a:r>
            <a:r>
              <a:rPr lang="pt-BR" altLang="pt-BR" sz="2400"/>
              <a:t>) = 0, sabemos que: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pt-BR" sz="2400" b="1"/>
              <a:t>f(G</a:t>
            </a:r>
            <a:r>
              <a:rPr lang="pt-BR" altLang="pt-BR" sz="2400" b="1" baseline="-25000"/>
              <a:t>2</a:t>
            </a:r>
            <a:r>
              <a:rPr lang="pt-BR" altLang="pt-BR" sz="2400" b="1"/>
              <a:t>) = g(G</a:t>
            </a:r>
            <a:r>
              <a:rPr lang="pt-BR" altLang="pt-BR" sz="2400" b="1" baseline="-25000"/>
              <a:t>2</a:t>
            </a:r>
            <a:r>
              <a:rPr lang="pt-BR" altLang="pt-BR" sz="2400" b="1"/>
              <a:t>) + h(G</a:t>
            </a:r>
            <a:r>
              <a:rPr lang="pt-BR" altLang="pt-BR" sz="2400" b="1" baseline="-25000"/>
              <a:t>2</a:t>
            </a:r>
            <a:r>
              <a:rPr lang="pt-BR" altLang="pt-BR" sz="2400" b="1"/>
              <a:t>) 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pt-BR" sz="2400" b="1"/>
              <a:t>= g(G</a:t>
            </a:r>
            <a:r>
              <a:rPr lang="pt-BR" altLang="pt-BR" sz="2400" b="1" baseline="-25000"/>
              <a:t>2</a:t>
            </a:r>
            <a:r>
              <a:rPr lang="pt-BR" altLang="pt-BR" sz="2400" b="1"/>
              <a:t>) &gt; C*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Considere qualquer nó de borda </a:t>
            </a:r>
            <a:r>
              <a:rPr lang="pt-BR" altLang="pt-BR" sz="2400" b="1"/>
              <a:t>n </a:t>
            </a:r>
            <a:r>
              <a:rPr lang="pt-BR" altLang="pt-BR" sz="2400"/>
              <a:t>que esteja num caminho de solução ótimo. Se h(n) </a:t>
            </a:r>
            <a:r>
              <a:rPr lang="pt-BR" altLang="pt-BR" sz="2400" b="1" i="1"/>
              <a:t>não superestimar o custo de completar o caminho</a:t>
            </a:r>
            <a:r>
              <a:rPr lang="pt-BR" altLang="pt-BR" sz="2400" i="1"/>
              <a:t> </a:t>
            </a:r>
            <a:r>
              <a:rPr lang="pt-BR" altLang="pt-BR" sz="2400" b="1" i="1"/>
              <a:t>de solução</a:t>
            </a:r>
            <a:r>
              <a:rPr lang="pt-BR" altLang="pt-BR" sz="2400"/>
              <a:t>, então: </a:t>
            </a:r>
            <a:r>
              <a:rPr lang="pt-BR" altLang="pt-BR" sz="2400" b="1"/>
              <a:t>f(n) = g(n) + h(n) </a:t>
            </a:r>
            <a:r>
              <a:rPr lang="pt-BR" altLang="pt-BR" sz="2400" b="1">
                <a:sym typeface="Symbol" panose="05050102010706020507" pitchFamily="18" charset="2"/>
              </a:rPr>
              <a:t></a:t>
            </a:r>
            <a:r>
              <a:rPr lang="pt-BR" altLang="pt-BR" sz="2400" b="1"/>
              <a:t> C*.</a:t>
            </a:r>
          </a:p>
        </p:txBody>
      </p:sp>
      <p:pic>
        <p:nvPicPr>
          <p:cNvPr id="22533" name="Picture 4" descr="astar-proof">
            <a:extLst>
              <a:ext uri="{FF2B5EF4-FFF2-40B4-BE49-F238E27FC236}">
                <a16:creationId xmlns="" xmlns:a16="http://schemas.microsoft.com/office/drawing/2014/main" id="{29BC7B84-0D9F-4EF6-97D3-47A69A98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060575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281F595-31EB-4C31-A70E-951E3022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8534B8-DF38-42D7-AB0B-7CDF5A63C698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4">
            <a:extLst>
              <a:ext uri="{FF2B5EF4-FFF2-40B4-BE49-F238E27FC236}">
                <a16:creationId xmlns="" xmlns:a16="http://schemas.microsoft.com/office/drawing/2014/main" id="{01E5D340-B206-4F53-B72B-3308EAA6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="" xmlns:a16="http://schemas.microsoft.com/office/drawing/2014/main" id="{A51B99DB-15F1-4FB5-94BB-CF9AC6BC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Prova que A</a:t>
            </a:r>
            <a:r>
              <a:rPr lang="pt-BR" altLang="pt-BR" sz="4000" baseline="30000"/>
              <a:t>*</a:t>
            </a:r>
            <a:r>
              <a:rPr lang="pt-BR" altLang="pt-BR" sz="4000"/>
              <a:t> é ótima com heurística admissível (cont.)</a:t>
            </a:r>
            <a:endParaRPr lang="en-US" altLang="pt-BR" sz="4000"/>
          </a:p>
        </p:txBody>
      </p:sp>
      <p:sp>
        <p:nvSpPr>
          <p:cNvPr id="23556" name="Rectangle 3">
            <a:extLst>
              <a:ext uri="{FF2B5EF4-FFF2-40B4-BE49-F238E27FC236}">
                <a16:creationId xmlns="" xmlns:a16="http://schemas.microsoft.com/office/drawing/2014/main" id="{1FC83AA5-03E7-4D3A-B7CF-D4BAA88EC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Logo, se f(n) </a:t>
            </a:r>
            <a:r>
              <a:rPr lang="pt-BR" altLang="pt-BR">
                <a:sym typeface="Symbol" panose="05050102010706020507" pitchFamily="18" charset="2"/>
              </a:rPr>
              <a:t></a:t>
            </a:r>
            <a:r>
              <a:rPr lang="pt-BR" altLang="pt-BR"/>
              <a:t> C* &lt; f(G</a:t>
            </a:r>
            <a:r>
              <a:rPr lang="pt-BR" altLang="pt-BR" baseline="-25000"/>
              <a:t>2</a:t>
            </a:r>
            <a:r>
              <a:rPr lang="pt-BR" altLang="pt-BR"/>
              <a:t>), G</a:t>
            </a:r>
            <a:r>
              <a:rPr lang="pt-BR" altLang="pt-BR" baseline="-25000"/>
              <a:t>2</a:t>
            </a:r>
            <a:r>
              <a:rPr lang="pt-BR" altLang="pt-BR"/>
              <a:t> não será expandido e A* deve retornar uma solução ótima.</a:t>
            </a:r>
          </a:p>
          <a:p>
            <a:pPr eaLnBrk="1" hangingPunct="1"/>
            <a:r>
              <a:rPr lang="pt-BR" altLang="pt-BR"/>
              <a:t>Isso vale para busca em árvore, para outras estruturas de busca pode não valer.</a:t>
            </a:r>
          </a:p>
          <a:p>
            <a:pPr eaLnBrk="1" hangingPunct="1"/>
            <a:r>
              <a:rPr lang="pt-BR" altLang="pt-BR"/>
              <a:t>Na busca em grafos temos que assegurar que o caminho ótimo para qualquer estado repetido seja o primeiro a ser seguido.</a:t>
            </a:r>
          </a:p>
          <a:p>
            <a:pPr lvl="1" eaLnBrk="1" hangingPunct="1"/>
            <a:r>
              <a:rPr lang="pt-BR" altLang="pt-BR"/>
              <a:t>Requisito extra para h(n)</a:t>
            </a:r>
            <a:r>
              <a:rPr lang="en-US" altLang="pt-BR"/>
              <a:t>:</a:t>
            </a:r>
            <a:r>
              <a:rPr lang="pt-BR" altLang="pt-BR"/>
              <a:t> consistência</a:t>
            </a:r>
            <a:endParaRPr lang="en-US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B2F00789-6FE0-435C-BBDB-C40C4F0F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2C47AD-5B13-483B-992F-90F909A21984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413" y="1402672"/>
            <a:ext cx="11234058" cy="4230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33350" y="6515747"/>
            <a:ext cx="10306050" cy="255587"/>
          </a:xfrm>
        </p:spPr>
        <p:txBody>
          <a:bodyPr/>
          <a:lstStyle/>
          <a:p>
            <a:r>
              <a:rPr lang="pt-BR" b="1" dirty="0"/>
              <a:t>Introdução</a:t>
            </a:r>
            <a:r>
              <a:rPr lang="pt-BR" dirty="0"/>
              <a:t> à </a:t>
            </a:r>
            <a:r>
              <a:rPr lang="pt-BR" b="1" dirty="0"/>
              <a:t>Inteligência Artificial</a:t>
            </a:r>
            <a:r>
              <a:rPr lang="pt-BR" dirty="0"/>
              <a:t>  </a:t>
            </a:r>
            <a:r>
              <a:rPr lang="pt-BR" b="1" dirty="0"/>
              <a:t>– IIA, 2020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11986D0A-1F6D-4487-994B-C40858E71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658" y="1813265"/>
            <a:ext cx="3799422" cy="423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Conteúdo 2">
            <a:extLst>
              <a:ext uri="{FF2B5EF4-FFF2-40B4-BE49-F238E27FC236}">
                <a16:creationId xmlns="" xmlns:a16="http://schemas.microsoft.com/office/drawing/2014/main" id="{77FEB84F-7AB9-4A62-8CA8-B78401D339E5}"/>
              </a:ext>
            </a:extLst>
          </p:cNvPr>
          <p:cNvSpPr txBox="1">
            <a:spLocks/>
          </p:cNvSpPr>
          <p:nvPr/>
        </p:nvSpPr>
        <p:spPr>
          <a:xfrm>
            <a:off x="584529" y="1967021"/>
            <a:ext cx="6369728" cy="3873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Material: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Agentes inteligentes (Cap. 1 e 2)</a:t>
            </a:r>
            <a:endParaRPr lang="pt-BR" altLang="pt-BR" dirty="0"/>
          </a:p>
          <a:p>
            <a:pPr lvl="1"/>
            <a:r>
              <a:rPr lang="pt-BR" altLang="pt-BR" dirty="0"/>
              <a:t>Capítulo 4 – Russell &amp; </a:t>
            </a:r>
            <a:r>
              <a:rPr lang="pt-BR" altLang="pt-BR" dirty="0" err="1"/>
              <a:t>Norvig</a:t>
            </a:r>
            <a:endParaRPr lang="pt-BR" altLang="pt-BR" dirty="0"/>
          </a:p>
          <a:p>
            <a:pPr lvl="2"/>
            <a:r>
              <a:rPr lang="pt-BR" altLang="pt-BR" dirty="0"/>
              <a:t>Seções 4.1, 4.2 e 4.3</a:t>
            </a:r>
          </a:p>
          <a:p>
            <a:r>
              <a:rPr lang="pt-BR" altLang="pt-BR" dirty="0"/>
              <a:t>Contato: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/>
              <a:t>weigang@unb.br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/>
              <a:t>weigangbr@gmail.com</a:t>
            </a:r>
          </a:p>
          <a:p>
            <a:r>
              <a:rPr lang="pt-BR" altLang="pt-BR" dirty="0"/>
              <a:t>Página web:</a:t>
            </a:r>
          </a:p>
          <a:p>
            <a:pPr lvl="1">
              <a:buNone/>
            </a:pPr>
            <a:r>
              <a:rPr lang="pt-BR" dirty="0">
                <a:hlinkClick r:id="rId3"/>
              </a:rPr>
              <a:t>https://cic.unb.br/~weigang/</a:t>
            </a:r>
            <a:endParaRPr lang="pt-BR" altLang="pt-BR" dirty="0"/>
          </a:p>
          <a:p>
            <a:pPr lvl="1">
              <a:buFont typeface="Arial" panose="020B0604020202020204" pitchFamily="34" charset="0"/>
              <a:buNone/>
            </a:pPr>
            <a:endParaRPr lang="pt-BR" altLang="pt-BR" dirty="0"/>
          </a:p>
          <a:p>
            <a:pPr lvl="1"/>
            <a:endParaRPr lang="pt-BR" alt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A90C96A-1568-4B29-8A70-BCC39672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9539056" cy="1143000"/>
          </a:xfrm>
        </p:spPr>
        <p:txBody>
          <a:bodyPr>
            <a:normAutofit/>
          </a:bodyPr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</a:p>
        </p:txBody>
      </p:sp>
      <p:pic>
        <p:nvPicPr>
          <p:cNvPr id="4098" name="Picture 2" descr="Resultado de imagem para busca">
            <a:extLst>
              <a:ext uri="{FF2B5EF4-FFF2-40B4-BE49-F238E27FC236}">
                <a16:creationId xmlns="" xmlns:a16="http://schemas.microsoft.com/office/drawing/2014/main" id="{8CE7F74E-AFF4-43F5-8D0E-2C3CFF38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358" y="3104843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5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4">
            <a:extLst>
              <a:ext uri="{FF2B5EF4-FFF2-40B4-BE49-F238E27FC236}">
                <a16:creationId xmlns="" xmlns:a16="http://schemas.microsoft.com/office/drawing/2014/main" id="{51258D4A-16D6-4230-80DD-09811073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="" xmlns:a16="http://schemas.microsoft.com/office/drawing/2014/main" id="{29D091B9-0C3D-4AE7-A36B-84547EEA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Consistência (ou monotonicidade)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="" xmlns:a16="http://schemas.microsoft.com/office/drawing/2014/main" id="{B8B84E52-F6FA-409A-B298-B4844F611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/>
              <a:t>Uma heurística é </a:t>
            </a:r>
            <a:r>
              <a:rPr lang="pt-BR" altLang="pt-BR" sz="2000">
                <a:solidFill>
                  <a:srgbClr val="FF0000"/>
                </a:solidFill>
              </a:rPr>
              <a:t>consistente (ou monotônica)</a:t>
            </a:r>
            <a:r>
              <a:rPr lang="pt-BR" altLang="pt-BR" sz="2000"/>
              <a:t> se para cada nó </a:t>
            </a:r>
            <a:r>
              <a:rPr lang="pt-BR" altLang="pt-BR" sz="2000" i="1"/>
              <a:t>n</a:t>
            </a:r>
            <a:r>
              <a:rPr lang="pt-BR" altLang="pt-BR" sz="2000"/>
              <a:t>, cada sucessor </a:t>
            </a:r>
            <a:r>
              <a:rPr lang="pt-BR" altLang="pt-BR" sz="2000" i="1"/>
              <a:t>n'</a:t>
            </a:r>
            <a:r>
              <a:rPr lang="pt-BR" altLang="pt-BR" sz="2000"/>
              <a:t> de </a:t>
            </a:r>
            <a:r>
              <a:rPr lang="pt-BR" altLang="pt-BR" sz="2000" i="1"/>
              <a:t>n</a:t>
            </a:r>
            <a:r>
              <a:rPr lang="pt-BR" altLang="pt-BR" sz="2000"/>
              <a:t> gerado por qualquer ação </a:t>
            </a:r>
            <a:r>
              <a:rPr lang="pt-BR" altLang="pt-BR" sz="2000" i="1"/>
              <a:t>a</a:t>
            </a:r>
            <a:r>
              <a:rPr lang="pt-BR" altLang="pt-BR" sz="2000"/>
              <a:t>, </a:t>
            </a:r>
          </a:p>
          <a:p>
            <a:pPr eaLnBrk="1" hangingPunct="1">
              <a:lnSpc>
                <a:spcPct val="80000"/>
              </a:lnSpc>
            </a:pPr>
            <a:endParaRPr lang="pt-BR" altLang="pt-BR" sz="20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pt-BR" sz="2000"/>
              <a:t>	</a:t>
            </a:r>
            <a:r>
              <a:rPr lang="pt-BR" altLang="pt-BR" sz="2000" i="1"/>
              <a:t>h(n) </a:t>
            </a:r>
            <a:r>
              <a:rPr lang="pt-BR" altLang="pt-BR" sz="2000" i="1">
                <a:cs typeface="Arial" panose="020B0604020202020204" pitchFamily="34" charset="0"/>
              </a:rPr>
              <a:t>≤</a:t>
            </a:r>
            <a:r>
              <a:rPr lang="pt-BR" altLang="pt-BR" sz="2000" i="1"/>
              <a:t> c(n,a,n') + h(n')</a:t>
            </a:r>
            <a:endParaRPr lang="pt-BR" altLang="pt-BR" sz="2000"/>
          </a:p>
          <a:p>
            <a:pPr eaLnBrk="1" hangingPunct="1">
              <a:lnSpc>
                <a:spcPct val="80000"/>
              </a:lnSpc>
            </a:pPr>
            <a:endParaRPr lang="pt-BR" altLang="pt-BR" sz="2000"/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Se </a:t>
            </a:r>
            <a:r>
              <a:rPr lang="pt-BR" altLang="pt-BR" sz="2000" i="1"/>
              <a:t>h</a:t>
            </a:r>
            <a:r>
              <a:rPr lang="pt-BR" altLang="pt-BR" sz="2000"/>
              <a:t> é consistente, temos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pt-BR" sz="2000"/>
              <a:t>	f(n') 	= g(n') + h(n')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pt-BR" sz="2000"/>
              <a:t>      	= g(n) + c(n,a,n') + h(n')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pt-BR" sz="2000"/>
              <a:t>      	</a:t>
            </a:r>
            <a:r>
              <a:rPr lang="pt-BR" altLang="pt-BR" sz="2000">
                <a:cs typeface="Arial" panose="020B0604020202020204" pitchFamily="34" charset="0"/>
              </a:rPr>
              <a:t>≥ </a:t>
            </a:r>
            <a:r>
              <a:rPr lang="pt-BR" altLang="pt-BR" sz="2000"/>
              <a:t>g(n) + h(n)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t-BR" altLang="pt-BR" sz="2000"/>
              <a:t>      	= f(n)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Isto é, </a:t>
            </a:r>
            <a:r>
              <a:rPr lang="pt-BR" altLang="pt-BR" sz="2000" i="1"/>
              <a:t>f(n)</a:t>
            </a:r>
            <a:r>
              <a:rPr lang="pt-BR" altLang="pt-BR" sz="2000"/>
              <a:t> is não-decrescente ao longo de qualquer caminho.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000">
                <a:solidFill>
                  <a:schemeClr val="accent2"/>
                </a:solidFill>
              </a:rPr>
              <a:t>Teorema</a:t>
            </a:r>
            <a:r>
              <a:rPr lang="pt-BR" altLang="pt-BR" sz="2000"/>
              <a:t>: Se </a:t>
            </a:r>
            <a:r>
              <a:rPr lang="pt-BR" altLang="pt-BR" sz="2000" i="1"/>
              <a:t>h(n)</a:t>
            </a:r>
            <a:r>
              <a:rPr lang="pt-BR" altLang="pt-BR" sz="2000"/>
              <a:t> is consistente, A</a:t>
            </a:r>
            <a:r>
              <a:rPr lang="pt-BR" altLang="pt-BR" sz="2000" i="1"/>
              <a:t>*</a:t>
            </a:r>
            <a:r>
              <a:rPr lang="pt-BR" altLang="pt-BR" sz="2000"/>
              <a:t> usando </a:t>
            </a:r>
            <a:r>
              <a:rPr lang="pt-BR" altLang="pt-BR" sz="2000">
                <a:latin typeface="Courier New" panose="02070309020205020404" pitchFamily="49" charset="0"/>
              </a:rPr>
              <a:t>BUSCA-EM-GRAFOS</a:t>
            </a:r>
            <a:r>
              <a:rPr lang="pt-BR" altLang="pt-BR" sz="2000"/>
              <a:t> é ótima.</a:t>
            </a:r>
          </a:p>
        </p:txBody>
      </p:sp>
      <p:pic>
        <p:nvPicPr>
          <p:cNvPr id="24581" name="Picture 4" descr="consistency">
            <a:extLst>
              <a:ext uri="{FF2B5EF4-FFF2-40B4-BE49-F238E27FC236}">
                <a16:creationId xmlns="" xmlns:a16="http://schemas.microsoft.com/office/drawing/2014/main" id="{C9F8ED19-5987-4663-B1D4-2A628611B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1"/>
            <a:ext cx="1962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EE6831C-1A38-4C48-A70F-72D4298B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35ED82-A02A-4078-B057-ED85178C0281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4">
            <a:extLst>
              <a:ext uri="{FF2B5EF4-FFF2-40B4-BE49-F238E27FC236}">
                <a16:creationId xmlns="" xmlns:a16="http://schemas.microsoft.com/office/drawing/2014/main" id="{016F77A4-4F5E-4ECE-8192-DAA29408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="" xmlns:a16="http://schemas.microsoft.com/office/drawing/2014/main" id="{78F56C10-BAE3-4959-A9E8-68948075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A</a:t>
            </a:r>
            <a:r>
              <a:rPr lang="pt-BR" altLang="pt-BR" sz="4000" baseline="30000"/>
              <a:t>*</a:t>
            </a:r>
            <a:r>
              <a:rPr lang="pt-BR" altLang="pt-BR" sz="4000"/>
              <a:t> é ótima com heurística consistente</a:t>
            </a:r>
            <a:endParaRPr lang="en-US" altLang="pt-BR" sz="4000"/>
          </a:p>
        </p:txBody>
      </p:sp>
      <p:sp>
        <p:nvSpPr>
          <p:cNvPr id="25604" name="Rectangle 3">
            <a:extLst>
              <a:ext uri="{FF2B5EF4-FFF2-40B4-BE49-F238E27FC236}">
                <a16:creationId xmlns="" xmlns:a16="http://schemas.microsoft.com/office/drawing/2014/main" id="{EEF080CF-09D7-40AE-B3CE-53E357556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000"/>
              <a:t>A</a:t>
            </a:r>
            <a:r>
              <a:rPr lang="pt-BR" altLang="pt-BR" sz="2000" baseline="30000"/>
              <a:t>*</a:t>
            </a:r>
            <a:r>
              <a:rPr lang="pt-BR" altLang="pt-BR" sz="2000"/>
              <a:t> expande nós em ordem crescente de valores de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</a:p>
          <a:p>
            <a:pPr eaLnBrk="1" hangingPunct="1"/>
            <a:r>
              <a:rPr lang="pt-BR" altLang="pt-BR" sz="2000"/>
              <a:t>Gradualmente adiciona “</a:t>
            </a:r>
            <a:r>
              <a:rPr lang="pt-BR" altLang="pt-BR" sz="2000" i="1"/>
              <a:t>contornos</a:t>
            </a:r>
            <a:r>
              <a:rPr lang="pt-BR" altLang="pt-BR" sz="2000"/>
              <a:t>" de nós.</a:t>
            </a:r>
          </a:p>
          <a:p>
            <a:pPr eaLnBrk="1" hangingPunct="1"/>
            <a:r>
              <a:rPr lang="pt-BR" altLang="pt-BR" sz="2000"/>
              <a:t>Contorno </a:t>
            </a:r>
            <a:r>
              <a:rPr lang="pt-BR" altLang="pt-BR" sz="2000" i="1"/>
              <a:t>i</a:t>
            </a:r>
            <a:r>
              <a:rPr lang="pt-BR" altLang="pt-BR" sz="2000"/>
              <a:t> tem todos os nós com </a:t>
            </a:r>
            <a:r>
              <a:rPr lang="pt-BR" altLang="pt-BR" sz="2000" i="1"/>
              <a:t>f=f</a:t>
            </a:r>
            <a:r>
              <a:rPr lang="pt-BR" altLang="pt-BR" sz="2000" i="1" baseline="-25000"/>
              <a:t>i</a:t>
            </a:r>
            <a:r>
              <a:rPr lang="pt-BR" altLang="pt-BR" sz="2000"/>
              <a:t>, onde </a:t>
            </a:r>
            <a:r>
              <a:rPr lang="pt-BR" altLang="pt-BR" sz="2000" i="1"/>
              <a:t>f</a:t>
            </a:r>
            <a:r>
              <a:rPr lang="pt-BR" altLang="pt-BR" sz="2000" i="1" baseline="-25000"/>
              <a:t>i</a:t>
            </a:r>
            <a:r>
              <a:rPr lang="pt-BR" altLang="pt-BR" sz="2000" i="1"/>
              <a:t> &lt; f</a:t>
            </a:r>
            <a:r>
              <a:rPr lang="pt-BR" altLang="pt-BR" sz="2000" i="1" baseline="-25000"/>
              <a:t>i+1</a:t>
            </a:r>
            <a:endParaRPr lang="pt-BR" altLang="pt-BR" sz="2000"/>
          </a:p>
        </p:txBody>
      </p:sp>
      <p:pic>
        <p:nvPicPr>
          <p:cNvPr id="25605" name="Picture 4" descr="f-circles">
            <a:extLst>
              <a:ext uri="{FF2B5EF4-FFF2-40B4-BE49-F238E27FC236}">
                <a16:creationId xmlns="" xmlns:a16="http://schemas.microsoft.com/office/drawing/2014/main" id="{85D69A40-047D-4972-8DCA-6DBCCA5D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997200"/>
            <a:ext cx="56388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5">
            <a:extLst>
              <a:ext uri="{FF2B5EF4-FFF2-40B4-BE49-F238E27FC236}">
                <a16:creationId xmlns="" xmlns:a16="http://schemas.microsoft.com/office/drawing/2014/main" id="{6C6EFC25-8CF3-43A2-9691-880A9B08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3068638"/>
            <a:ext cx="2540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Se h(n)=0 temos uma busca de custo uniforme </a:t>
            </a:r>
            <a:r>
              <a:rPr lang="pt-BR" altLang="pt-BR">
                <a:sym typeface="Symbol" panose="05050102010706020507" pitchFamily="18" charset="2"/>
              </a:rPr>
              <a:t> círculos concêntricos.</a:t>
            </a:r>
          </a:p>
          <a:p>
            <a:pPr eaLnBrk="1" hangingPunct="1"/>
            <a:endParaRPr lang="pt-BR" altLang="pt-BR">
              <a:sym typeface="Symbol" panose="05050102010706020507" pitchFamily="18" charset="2"/>
            </a:endParaRPr>
          </a:p>
          <a:p>
            <a:pPr eaLnBrk="1" hangingPunct="1"/>
            <a:r>
              <a:rPr lang="pt-BR" altLang="pt-BR">
                <a:sym typeface="Symbol" panose="05050102010706020507" pitchFamily="18" charset="2"/>
              </a:rPr>
              <a:t>Quanto melhor a heurística mais direcionados ao objetivo serão os círculos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4940D26-27E4-439A-821C-B0EC5397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0082EC-37EF-409E-8A34-F3503E1B3616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Rodapé 4">
            <a:extLst>
              <a:ext uri="{FF2B5EF4-FFF2-40B4-BE49-F238E27FC236}">
                <a16:creationId xmlns="" xmlns:a16="http://schemas.microsoft.com/office/drawing/2014/main" id="{321A5AC8-C867-4B79-BF29-A1AE9E2D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="" xmlns:a16="http://schemas.microsoft.com/office/drawing/2014/main" id="{2E67B8E0-0A40-45D9-8F74-41804D76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Propriedades da Busca A*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="" xmlns:a16="http://schemas.microsoft.com/office/drawing/2014/main" id="{C6A15118-BEA5-4ED7-B89C-FF3C1FFC4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u="sng">
                <a:solidFill>
                  <a:srgbClr val="CC0099"/>
                </a:solidFill>
              </a:rPr>
              <a:t>Completa?</a:t>
            </a:r>
            <a:r>
              <a:rPr lang="pt-BR" altLang="pt-BR"/>
              <a:t> Sim (a não ser que exista uma quantidade infinita de nós com f </a:t>
            </a:r>
            <a:r>
              <a:rPr lang="pt-BR" altLang="pt-BR" i="1">
                <a:cs typeface="Arial" panose="020B0604020202020204" pitchFamily="34" charset="0"/>
              </a:rPr>
              <a:t>≤</a:t>
            </a:r>
            <a:r>
              <a:rPr lang="pt-BR" altLang="pt-BR" i="1"/>
              <a:t> f(G) </a:t>
            </a:r>
            <a:r>
              <a:rPr lang="pt-BR" altLang="pt-BR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u="sng">
                <a:solidFill>
                  <a:srgbClr val="CC0099"/>
                </a:solidFill>
              </a:rPr>
              <a:t>Tempo?</a:t>
            </a:r>
            <a:r>
              <a:rPr lang="pt-BR" altLang="pt-BR"/>
              <a:t> Exponencial no pior caso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u="sng">
                <a:solidFill>
                  <a:srgbClr val="CC0099"/>
                </a:solidFill>
              </a:rPr>
              <a:t>Espaço?</a:t>
            </a:r>
            <a:r>
              <a:rPr lang="pt-BR" altLang="pt-BR"/>
              <a:t> Mantém todos os nós na memória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u="sng">
                <a:solidFill>
                  <a:srgbClr val="CC0099"/>
                </a:solidFill>
              </a:rPr>
              <a:t>Ótima?</a:t>
            </a:r>
            <a:r>
              <a:rPr lang="pt-BR" altLang="pt-BR"/>
              <a:t> Sim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u="sng">
                <a:solidFill>
                  <a:srgbClr val="CC0099"/>
                </a:solidFill>
              </a:rPr>
              <a:t>Otimamente eficiente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Nenhum outro algoritmo de busca ótimo tem garantia de expandir um número de nós menor que A*. Isso porque qualquer algoritmo que não expande todos os nós com f(n) &lt; C* corre o risco de omitir uma solução ótima.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05593C7-A842-46B5-B4E1-D237A375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96E8E0-FE45-4EF6-81B0-141AD9648FC8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4">
            <a:extLst>
              <a:ext uri="{FF2B5EF4-FFF2-40B4-BE49-F238E27FC236}">
                <a16:creationId xmlns="" xmlns:a16="http://schemas.microsoft.com/office/drawing/2014/main" id="{35BA38EC-022E-4D58-A7FE-D9EA53ED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10D231E5-579B-45AC-BFA8-BE7A5288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Exemplo: Heurísticas Admissíveis</a:t>
            </a:r>
            <a:endParaRPr lang="en-US" altLang="pt-BR" sz="4000"/>
          </a:p>
        </p:txBody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F019A5AB-E465-4418-95CB-6027F340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1541463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pt-BR" altLang="pt-BR" dirty="0"/>
              <a:t>Para o quebra-cabeça de 8 peças: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i="1" dirty="0"/>
              <a:t>h</a:t>
            </a:r>
            <a:r>
              <a:rPr lang="pt-BR" altLang="pt-BR" baseline="-25000" dirty="0"/>
              <a:t>1</a:t>
            </a:r>
            <a:r>
              <a:rPr lang="pt-BR" altLang="pt-BR" dirty="0"/>
              <a:t>(</a:t>
            </a:r>
            <a:r>
              <a:rPr lang="pt-BR" altLang="pt-BR" i="1" dirty="0" err="1"/>
              <a:t>n</a:t>
            </a:r>
            <a:r>
              <a:rPr lang="pt-BR" altLang="pt-BR" dirty="0"/>
              <a:t>) = número de peças fora da </a:t>
            </a:r>
            <a:r>
              <a:rPr lang="pt-BR" altLang="pt-BR" dirty="0" smtClean="0"/>
              <a:t>posição = 1+1+1+1+1+1+1+1+1=9</a:t>
            </a:r>
            <a:endParaRPr lang="pt-BR" altLang="pt-BR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i="1" dirty="0"/>
              <a:t>h</a:t>
            </a:r>
            <a:r>
              <a:rPr lang="pt-BR" altLang="pt-BR" baseline="-25000" dirty="0"/>
              <a:t>2</a:t>
            </a:r>
            <a:r>
              <a:rPr lang="pt-BR" altLang="pt-BR" dirty="0"/>
              <a:t>(</a:t>
            </a:r>
            <a:r>
              <a:rPr lang="pt-BR" altLang="pt-BR" i="1" dirty="0" err="1"/>
              <a:t>n</a:t>
            </a:r>
            <a:r>
              <a:rPr lang="pt-BR" altLang="pt-BR" dirty="0"/>
              <a:t>) = distância “Manhattan” total (para cada peça calcular a distância em “quadras” até a sua posição</a:t>
            </a:r>
            <a:r>
              <a:rPr lang="pt-BR" altLang="pt-BR" dirty="0" smtClean="0"/>
              <a:t>) = 3+1+2+2+2+3+3+2+2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dirty="0" smtClean="0"/>
              <a:t>2 </a:t>
            </a:r>
            <a:r>
              <a:rPr lang="pt-BR" altLang="pt-BR" dirty="0" err="1"/>
              <a:t>D</a:t>
            </a:r>
            <a:endParaRPr lang="pt-BR" altLang="pt-BR" dirty="0" smtClean="0"/>
          </a:p>
          <a:p>
            <a:pPr lvl="1" eaLnBrk="1" hangingPunct="1">
              <a:lnSpc>
                <a:spcPct val="80000"/>
              </a:lnSpc>
            </a:pPr>
            <a:r>
              <a:rPr lang="pt-BR" altLang="pt-BR" dirty="0" smtClean="0"/>
              <a:t>5 </a:t>
            </a:r>
            <a:r>
              <a:rPr lang="pt-BR" altLang="pt-BR" dirty="0" err="1" smtClean="0"/>
              <a:t>Dire</a:t>
            </a:r>
            <a:endParaRPr lang="pt-BR" altLang="pt-BR" dirty="0" smtClean="0"/>
          </a:p>
          <a:p>
            <a:pPr lvl="1" eaLnBrk="1" hangingPunct="1">
              <a:lnSpc>
                <a:spcPct val="80000"/>
              </a:lnSpc>
            </a:pPr>
            <a:r>
              <a:rPr lang="pt-BR" altLang="pt-BR" dirty="0" smtClean="0"/>
              <a:t>6 E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dirty="0" smtClean="0"/>
              <a:t>3 </a:t>
            </a:r>
            <a:r>
              <a:rPr lang="pt-BR" altLang="pt-BR" dirty="0" err="1" smtClean="0"/>
              <a:t>U</a:t>
            </a:r>
            <a:endParaRPr lang="en-US" altLang="pt-BR" dirty="0"/>
          </a:p>
        </p:txBody>
      </p:sp>
      <p:pic>
        <p:nvPicPr>
          <p:cNvPr id="6149" name="Picture 4">
            <a:extLst>
              <a:ext uri="{FF2B5EF4-FFF2-40B4-BE49-F238E27FC236}">
                <a16:creationId xmlns="" xmlns:a16="http://schemas.microsoft.com/office/drawing/2014/main" id="{C4118142-A915-4F0F-AD79-21AB0CA29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6" y="3141664"/>
            <a:ext cx="3744913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>
            <a:extLst>
              <a:ext uri="{FF2B5EF4-FFF2-40B4-BE49-F238E27FC236}">
                <a16:creationId xmlns="" xmlns:a16="http://schemas.microsoft.com/office/drawing/2014/main" id="{6C8DE283-0DA1-41CB-BAE0-1369BE2B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5157788"/>
            <a:ext cx="210343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6" name="Picture 6">
            <a:extLst>
              <a:ext uri="{FF2B5EF4-FFF2-40B4-BE49-F238E27FC236}">
                <a16:creationId xmlns="" xmlns:a16="http://schemas.microsoft.com/office/drawing/2014/main" id="{C10DD356-EF75-461A-8918-7CFCECD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5229226"/>
            <a:ext cx="3492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7" name="Picture 7">
            <a:extLst>
              <a:ext uri="{FF2B5EF4-FFF2-40B4-BE49-F238E27FC236}">
                <a16:creationId xmlns="" xmlns:a16="http://schemas.microsoft.com/office/drawing/2014/main" id="{8C66A275-3D54-47FF-AACF-021400D3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6" y="5734051"/>
            <a:ext cx="43545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A3A6CFF-808D-4E15-9EFB-06939364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A4E20D-EA08-4A94-AB2A-1303A32BC3DF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4">
            <a:extLst>
              <a:ext uri="{FF2B5EF4-FFF2-40B4-BE49-F238E27FC236}">
                <a16:creationId xmlns="" xmlns:a16="http://schemas.microsoft.com/office/drawing/2014/main" id="{ED891AF6-7CC6-4F7F-A560-C5F15865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E49F2D97-5DA7-41C7-B5FF-C42037B9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Medindo a qualidade de uma heurística</a:t>
            </a:r>
            <a:endParaRPr lang="en-US" altLang="pt-BR" sz="4000"/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0521C0DB-211B-4E16-8F5E-DBA87996E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Fator de ramificação efetiva</a:t>
            </a:r>
          </a:p>
          <a:p>
            <a:pPr lvl="1" eaLnBrk="1" hangingPunct="1"/>
            <a:r>
              <a:rPr lang="pt-BR" altLang="pt-BR"/>
              <a:t>A* gera </a:t>
            </a:r>
            <a:r>
              <a:rPr lang="pt-BR" altLang="pt-BR" b="1"/>
              <a:t>N</a:t>
            </a:r>
            <a:r>
              <a:rPr lang="pt-BR" altLang="pt-BR"/>
              <a:t> nós</a:t>
            </a:r>
          </a:p>
          <a:p>
            <a:pPr lvl="1" eaLnBrk="1" hangingPunct="1"/>
            <a:r>
              <a:rPr lang="pt-BR" altLang="pt-BR"/>
              <a:t>Profundidade da solução é </a:t>
            </a:r>
            <a:r>
              <a:rPr lang="pt-BR" altLang="pt-BR" b="1"/>
              <a:t>d</a:t>
            </a:r>
          </a:p>
          <a:p>
            <a:pPr lvl="1" eaLnBrk="1" hangingPunct="1"/>
            <a:r>
              <a:rPr lang="pt-BR" altLang="pt-BR"/>
              <a:t>Supondo uma árvore uniforme, podemos calcular o fator de ramificação efetiva b* a partir de</a:t>
            </a:r>
            <a:endParaRPr lang="en-US" altLang="pt-BR"/>
          </a:p>
        </p:txBody>
      </p:sp>
      <p:pic>
        <p:nvPicPr>
          <p:cNvPr id="7173" name="Picture 4">
            <a:extLst>
              <a:ext uri="{FF2B5EF4-FFF2-40B4-BE49-F238E27FC236}">
                <a16:creationId xmlns="" xmlns:a16="http://schemas.microsoft.com/office/drawing/2014/main" id="{0D6FE747-1C37-482F-86A4-DC50BB58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4652964"/>
            <a:ext cx="51117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0018545-5EDE-4686-A61D-C345E0A1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43068E-40FD-4DA8-BE31-B6A0DAEDCAD3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4">
            <a:extLst>
              <a:ext uri="{FF2B5EF4-FFF2-40B4-BE49-F238E27FC236}">
                <a16:creationId xmlns="" xmlns:a16="http://schemas.microsoft.com/office/drawing/2014/main" id="{4F951C24-2782-46C7-BB30-FB50B5CE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4E4718C4-D40C-4A48-88D0-362F34FA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Exemplo</a:t>
            </a:r>
            <a:r>
              <a:rPr lang="en-US" altLang="pt-BR" sz="4000"/>
              <a:t>: </a:t>
            </a:r>
            <a:br>
              <a:rPr lang="en-US" altLang="pt-BR" sz="4000"/>
            </a:br>
            <a:r>
              <a:rPr lang="pt-BR" altLang="pt-BR" sz="4000"/>
              <a:t>Quebra-cabeça de 8 peças</a:t>
            </a:r>
            <a:endParaRPr lang="en-US" altLang="pt-BR" sz="4000"/>
          </a:p>
        </p:txBody>
      </p:sp>
      <p:pic>
        <p:nvPicPr>
          <p:cNvPr id="8196" name="Picture 4">
            <a:extLst>
              <a:ext uri="{FF2B5EF4-FFF2-40B4-BE49-F238E27FC236}">
                <a16:creationId xmlns="" xmlns:a16="http://schemas.microsoft.com/office/drawing/2014/main" id="{7ABA0EF6-7EAC-4500-9495-F6DFF670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9" y="1652589"/>
            <a:ext cx="773588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92DD31F-ECCB-43DB-84A1-67B8B747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4DDC7C-14E7-48D7-B4B9-EEF6660AEBC0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4">
            <a:extLst>
              <a:ext uri="{FF2B5EF4-FFF2-40B4-BE49-F238E27FC236}">
                <a16:creationId xmlns="" xmlns:a16="http://schemas.microsoft.com/office/drawing/2014/main" id="{443D05FB-FBCA-47E5-B53D-4E37476F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="" xmlns:a16="http://schemas.microsoft.com/office/drawing/2014/main" id="{C1230F4F-6396-4EA9-A566-3F8250F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Dominância</a:t>
            </a:r>
            <a:endParaRPr lang="en-US" altLang="pt-BR"/>
          </a:p>
        </p:txBody>
      </p:sp>
      <p:sp>
        <p:nvSpPr>
          <p:cNvPr id="9220" name="Rectangle 3">
            <a:extLst>
              <a:ext uri="{FF2B5EF4-FFF2-40B4-BE49-F238E27FC236}">
                <a16:creationId xmlns="" xmlns:a16="http://schemas.microsoft.com/office/drawing/2014/main" id="{465E059B-F15F-498D-9C22-882E4AB5D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i="1"/>
              <a:t>h</a:t>
            </a:r>
            <a:r>
              <a:rPr lang="pt-BR" altLang="pt-BR" baseline="-25000"/>
              <a:t>2</a:t>
            </a:r>
            <a:r>
              <a:rPr lang="pt-BR" altLang="pt-BR"/>
              <a:t> é melhor que </a:t>
            </a:r>
            <a:r>
              <a:rPr lang="pt-BR" altLang="pt-BR" i="1"/>
              <a:t>h</a:t>
            </a:r>
            <a:r>
              <a:rPr lang="pt-BR" altLang="pt-BR" baseline="-25000"/>
              <a:t>1</a:t>
            </a:r>
            <a:r>
              <a:rPr lang="pt-BR" altLang="pt-BR"/>
              <a:t> e muito melhor que a busca por aprofundamento iterativo.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i="1"/>
              <a:t>h</a:t>
            </a:r>
            <a:r>
              <a:rPr lang="pt-BR" altLang="pt-BR" baseline="-25000"/>
              <a:t>2</a:t>
            </a:r>
            <a:r>
              <a:rPr lang="pt-BR" altLang="pt-BR"/>
              <a:t> é sempre melhor que </a:t>
            </a:r>
            <a:r>
              <a:rPr lang="pt-BR" altLang="pt-BR" i="1"/>
              <a:t>h</a:t>
            </a:r>
            <a:r>
              <a:rPr lang="pt-BR" altLang="pt-BR" baseline="-25000"/>
              <a:t>1</a:t>
            </a:r>
            <a:r>
              <a:rPr lang="pt-BR" altLang="pt-BR"/>
              <a:t> pois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  <a:p>
            <a:pPr eaLnBrk="1" hangingPunct="1">
              <a:lnSpc>
                <a:spcPct val="90000"/>
              </a:lnSpc>
            </a:pPr>
            <a:endParaRPr lang="pt-BR" altLang="pt-BR"/>
          </a:p>
          <a:p>
            <a:pPr eaLnBrk="1" hangingPunct="1">
              <a:lnSpc>
                <a:spcPct val="90000"/>
              </a:lnSpc>
            </a:pPr>
            <a:r>
              <a:rPr lang="pt-BR" altLang="pt-BR" i="1"/>
              <a:t>h</a:t>
            </a:r>
            <a:r>
              <a:rPr lang="pt-BR" altLang="pt-BR" baseline="-25000"/>
              <a:t>2</a:t>
            </a:r>
            <a:r>
              <a:rPr lang="pt-BR" altLang="pt-BR"/>
              <a:t> </a:t>
            </a:r>
            <a:r>
              <a:rPr lang="pt-BR" altLang="pt-BR">
                <a:solidFill>
                  <a:srgbClr val="FF260F"/>
                </a:solidFill>
              </a:rPr>
              <a:t>domina</a:t>
            </a:r>
            <a:r>
              <a:rPr lang="pt-BR" altLang="pt-BR"/>
              <a:t> </a:t>
            </a:r>
            <a:r>
              <a:rPr lang="pt-BR" altLang="pt-BR" i="1"/>
              <a:t>h</a:t>
            </a:r>
            <a:r>
              <a:rPr lang="pt-BR" altLang="pt-BR" baseline="-25000"/>
              <a:t>1</a:t>
            </a:r>
            <a:r>
              <a:rPr lang="pt-BR" altLang="pt-BR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Como ambas heurísticas são admissíveis, menos nós serão expandidos pela heurística dominante.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Escolhe nós mais próximos da solução.</a:t>
            </a:r>
            <a:endParaRPr lang="en-US" altLang="pt-BR"/>
          </a:p>
        </p:txBody>
      </p:sp>
      <p:pic>
        <p:nvPicPr>
          <p:cNvPr id="9221" name="Picture 5">
            <a:extLst>
              <a:ext uri="{FF2B5EF4-FFF2-40B4-BE49-F238E27FC236}">
                <a16:creationId xmlns="" xmlns:a16="http://schemas.microsoft.com/office/drawing/2014/main" id="{19680E9E-A3F3-46A4-945D-23793FF3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3113089"/>
            <a:ext cx="304958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0D42538-AB02-4E4B-A36B-92F60C4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D1F5B3-BD0E-44BF-9D19-C43B014FDE73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4">
            <a:extLst>
              <a:ext uri="{FF2B5EF4-FFF2-40B4-BE49-F238E27FC236}">
                <a16:creationId xmlns="" xmlns:a16="http://schemas.microsoft.com/office/drawing/2014/main" id="{8C8DD42B-E21E-4CC9-AA08-6FFA8C02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="" xmlns:a16="http://schemas.microsoft.com/office/drawing/2014/main" id="{DC8B537A-1FA6-4734-84C6-554C3EB8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Como criar heurísticas admissíveis</a:t>
            </a:r>
            <a:r>
              <a:rPr lang="en-US" altLang="pt-BR" sz="4000"/>
              <a:t>?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="" xmlns:a16="http://schemas.microsoft.com/office/drawing/2014/main" id="{1B4BB24B-88E3-463A-9FD1-C4238F1D9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pt-BR" altLang="pt-BR"/>
              <a:t>A solução de uma simplificação de um problema (problema relaxado) é uma heurística para o problema original.</a:t>
            </a:r>
          </a:p>
          <a:p>
            <a:pPr marL="990600" lvl="1" indent="-533400"/>
            <a:r>
              <a:rPr lang="pt-BR" altLang="pt-BR" b="1"/>
              <a:t>Admissível</a:t>
            </a:r>
            <a:r>
              <a:rPr lang="en-US" altLang="pt-BR"/>
              <a:t>: </a:t>
            </a:r>
            <a:r>
              <a:rPr lang="pt-BR" altLang="pt-BR"/>
              <a:t>a solução do problema relaxado não vai superestimar a do problema original.</a:t>
            </a:r>
          </a:p>
          <a:p>
            <a:pPr marL="990600" lvl="1" indent="-533400"/>
            <a:r>
              <a:rPr lang="pt-BR" altLang="pt-BR"/>
              <a:t>É </a:t>
            </a:r>
            <a:r>
              <a:rPr lang="pt-BR" altLang="pt-BR" b="1"/>
              <a:t>consistente </a:t>
            </a:r>
            <a:r>
              <a:rPr lang="pt-BR" altLang="pt-BR"/>
              <a:t>para o problema original se for consistente para o relaxado.</a:t>
            </a:r>
            <a:endParaRPr lang="en-US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0849F94-40A3-4998-9562-2BA65869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2E5EF7-82A6-4C21-A39D-15103FF580D1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4">
            <a:extLst>
              <a:ext uri="{FF2B5EF4-FFF2-40B4-BE49-F238E27FC236}">
                <a16:creationId xmlns="" xmlns:a16="http://schemas.microsoft.com/office/drawing/2014/main" id="{CA121A8D-3FDC-47B2-A170-B227D4E6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8AE7F161-E846-4351-AEDE-87B9119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Exemplo</a:t>
            </a:r>
            <a:r>
              <a:rPr lang="en-US" altLang="pt-BR" sz="4000"/>
              <a:t>: </a:t>
            </a:r>
            <a:br>
              <a:rPr lang="en-US" altLang="pt-BR" sz="4000"/>
            </a:br>
            <a:r>
              <a:rPr lang="pt-BR" altLang="pt-BR" sz="4000"/>
              <a:t>Quebra-cabeça de 8 peças</a:t>
            </a:r>
            <a:endParaRPr lang="en-US" altLang="pt-BR" sz="4000"/>
          </a:p>
        </p:txBody>
      </p:sp>
      <p:sp>
        <p:nvSpPr>
          <p:cNvPr id="11268" name="Rectangle 3">
            <a:extLst>
              <a:ext uri="{FF2B5EF4-FFF2-40B4-BE49-F238E27FC236}">
                <a16:creationId xmlns="" xmlns:a16="http://schemas.microsoft.com/office/drawing/2014/main" id="{9E9001F7-3167-498D-99AC-8BED0A646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i="1"/>
              <a:t>h</a:t>
            </a:r>
            <a:r>
              <a:rPr lang="pt-BR" altLang="pt-BR" baseline="-25000"/>
              <a:t>1</a:t>
            </a:r>
            <a:r>
              <a:rPr lang="pt-BR" altLang="pt-BR"/>
              <a:t> daria a solução ótima para um problema “relaxado” em que as peças pudessem se deslocar para qualquer lugar.</a:t>
            </a:r>
          </a:p>
          <a:p>
            <a:pPr eaLnBrk="1" hangingPunct="1"/>
            <a:r>
              <a:rPr lang="pt-BR" altLang="pt-BR" i="1"/>
              <a:t>h</a:t>
            </a:r>
            <a:r>
              <a:rPr lang="pt-BR" altLang="pt-BR" baseline="-25000"/>
              <a:t>2</a:t>
            </a:r>
            <a:r>
              <a:rPr lang="pt-BR" altLang="pt-BR"/>
              <a:t> daria a solução ótima para um problema “relaxado” em que as peças pudessem se mover um quadrado por vez em qualquer direção.</a:t>
            </a:r>
          </a:p>
          <a:p>
            <a:pPr eaLnBrk="1" hangingPunct="1"/>
            <a:endParaRPr lang="en-US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9071176F-8F54-40D2-AF78-5BFAD244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659142-1A76-4265-BAC2-CDD38294DA35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4">
            <a:extLst>
              <a:ext uri="{FF2B5EF4-FFF2-40B4-BE49-F238E27FC236}">
                <a16:creationId xmlns="" xmlns:a16="http://schemas.microsoft.com/office/drawing/2014/main" id="{ECAC2C1D-4A80-4A95-B35D-0962714F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A26566FB-32CF-49B5-B8D9-6B34A10F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Como criar heurísticas admissíveis</a:t>
            </a:r>
            <a:r>
              <a:rPr lang="en-US" altLang="pt-BR" sz="4000"/>
              <a:t>?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1EBC14CC-FF15-4AA6-A2FA-5B4BE43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AutoNum type="arabicPeriod" startAt="2"/>
            </a:pPr>
            <a:r>
              <a:rPr lang="pt-BR" altLang="pt-BR"/>
              <a:t>Usar o custo da solução de um subproblema do problema original.</a:t>
            </a:r>
            <a:endParaRPr lang="en-US" altLang="pt-BR"/>
          </a:p>
        </p:txBody>
      </p:sp>
      <p:pic>
        <p:nvPicPr>
          <p:cNvPr id="12293" name="Picture 4">
            <a:extLst>
              <a:ext uri="{FF2B5EF4-FFF2-40B4-BE49-F238E27FC236}">
                <a16:creationId xmlns="" xmlns:a16="http://schemas.microsoft.com/office/drawing/2014/main" id="{1517C85B-ADD4-4A01-B2D5-2C50B5D1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1" y="2684463"/>
            <a:ext cx="5311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5">
            <a:extLst>
              <a:ext uri="{FF2B5EF4-FFF2-40B4-BE49-F238E27FC236}">
                <a16:creationId xmlns="" xmlns:a16="http://schemas.microsoft.com/office/drawing/2014/main" id="{6B39B706-F8A5-4940-B038-E1402AA35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5372100"/>
            <a:ext cx="65103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Calcular o custo da solução exata sem se preocupar com os </a:t>
            </a:r>
            <a:r>
              <a:rPr lang="pt-BR" altLang="pt-BR" sz="2000" b="1">
                <a:latin typeface="Calibri" panose="020F0502020204030204" pitchFamily="34" charset="0"/>
              </a:rPr>
              <a:t>*</a:t>
            </a:r>
          </a:p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Limite inferior do custo do problema completo</a:t>
            </a:r>
            <a:endParaRPr lang="en-US" altLang="pt-BR" sz="2000">
              <a:latin typeface="Calibri" panose="020F050202020403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4B89143-1406-4844-86D0-40AEB793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3AB46F-49DE-4C0D-9898-D765730BA774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413" y="1402672"/>
            <a:ext cx="11234058" cy="4230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33350" y="6515747"/>
            <a:ext cx="10306050" cy="255587"/>
          </a:xfrm>
        </p:spPr>
        <p:txBody>
          <a:bodyPr/>
          <a:lstStyle/>
          <a:p>
            <a:r>
              <a:rPr lang="pt-BR" b="1" dirty="0"/>
              <a:t>Introdução</a:t>
            </a:r>
            <a:r>
              <a:rPr lang="pt-BR" dirty="0"/>
              <a:t> à </a:t>
            </a:r>
            <a:r>
              <a:rPr lang="pt-BR" b="1" dirty="0"/>
              <a:t>Inteligência Artificial</a:t>
            </a:r>
            <a:r>
              <a:rPr lang="pt-BR" dirty="0"/>
              <a:t>  </a:t>
            </a:r>
            <a:r>
              <a:rPr lang="pt-BR" b="1" dirty="0"/>
              <a:t>– IIA, 2020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A90C96A-1568-4B29-8A70-BCC39672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010" y="1363060"/>
            <a:ext cx="9539056" cy="1143000"/>
          </a:xfrm>
        </p:spPr>
        <p:txBody>
          <a:bodyPr>
            <a:normAutofit/>
          </a:bodyPr>
          <a:lstStyle/>
          <a:p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sz="4800" b="1" dirty="0"/>
              <a:t>(ou 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sz="4800" b="1" dirty="0"/>
              <a:t>)</a:t>
            </a:r>
            <a:endParaRPr lang="pt-BR" altLang="pt-BR" sz="4800" dirty="0"/>
          </a:p>
        </p:txBody>
      </p:sp>
    </p:spTree>
    <p:extLst>
      <p:ext uri="{BB962C8B-B14F-4D97-AF65-F5344CB8AC3E}">
        <p14:creationId xmlns:p14="http://schemas.microsoft.com/office/powerpoint/2010/main" val="313760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="" xmlns:a16="http://schemas.microsoft.com/office/drawing/2014/main" id="{70C8B552-3E44-4E65-A1EB-13118FC23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Como definir uma função heurística?</a:t>
            </a:r>
            <a:b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altLang="pt-BR" dirty="0"/>
              <a:t> </a:t>
            </a:r>
          </a:p>
        </p:txBody>
      </p:sp>
      <p:grpSp>
        <p:nvGrpSpPr>
          <p:cNvPr id="101378" name="Group 27">
            <a:extLst>
              <a:ext uri="{FF2B5EF4-FFF2-40B4-BE49-F238E27FC236}">
                <a16:creationId xmlns="" xmlns:a16="http://schemas.microsoft.com/office/drawing/2014/main" id="{FB4FACEF-C329-4E33-ACCA-1D358F03039F}"/>
              </a:ext>
            </a:extLst>
          </p:cNvPr>
          <p:cNvGrpSpPr>
            <a:grpSpLocks/>
          </p:cNvGrpSpPr>
          <p:nvPr/>
        </p:nvGrpSpPr>
        <p:grpSpPr bwMode="auto">
          <a:xfrm>
            <a:off x="5668964" y="1441450"/>
            <a:ext cx="4916487" cy="5207000"/>
            <a:chOff x="1566" y="1040"/>
            <a:chExt cx="3097" cy="3280"/>
          </a:xfrm>
        </p:grpSpPr>
        <p:grpSp>
          <p:nvGrpSpPr>
            <p:cNvPr id="101532" name="Group 28">
              <a:extLst>
                <a:ext uri="{FF2B5EF4-FFF2-40B4-BE49-F238E27FC236}">
                  <a16:creationId xmlns="" xmlns:a16="http://schemas.microsoft.com/office/drawing/2014/main" id="{BF8B231B-C97E-4583-9EE8-1725BC2160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1040"/>
              <a:ext cx="3097" cy="3280"/>
              <a:chOff x="1283" y="1036"/>
              <a:chExt cx="3097" cy="3280"/>
            </a:xfrm>
          </p:grpSpPr>
          <p:graphicFrame>
            <p:nvGraphicFramePr>
              <p:cNvPr id="101534" name="Object 29">
                <a:extLst>
                  <a:ext uri="{FF2B5EF4-FFF2-40B4-BE49-F238E27FC236}">
                    <a16:creationId xmlns="" xmlns:a16="http://schemas.microsoft.com/office/drawing/2014/main" id="{449A3BBC-2ABD-46F4-8782-17AFCDAC65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3" y="1052"/>
              <a:ext cx="3059" cy="3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6" name="Image" r:id="rId3" imgW="12323810" imgH="13152381" progId="Photoshop.Image.4">
                      <p:embed/>
                    </p:oleObj>
                  </mc:Choice>
                  <mc:Fallback>
                    <p:oleObj name="Image" r:id="rId3" imgW="12323810" imgH="13152381" progId="Photoshop.Image.4">
                      <p:embed/>
                      <p:pic>
                        <p:nvPicPr>
                          <p:cNvPr id="101534" name="Object 29">
                            <a:extLst>
                              <a:ext uri="{FF2B5EF4-FFF2-40B4-BE49-F238E27FC236}">
                                <a16:creationId xmlns="" xmlns:a16="http://schemas.microsoft.com/office/drawing/2014/main" id="{449A3BBC-2ABD-46F4-8782-17AFCDAC65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3" y="1052"/>
                            <a:ext cx="3059" cy="3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8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2718" name="Rectangle 30">
                <a:extLst>
                  <a:ext uri="{FF2B5EF4-FFF2-40B4-BE49-F238E27FC236}">
                    <a16:creationId xmlns="" xmlns:a16="http://schemas.microsoft.com/office/drawing/2014/main" id="{302F720B-BCDE-4333-9568-78F8F69DB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1036"/>
                <a:ext cx="552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19" name="Rectangle 31">
                <a:extLst>
                  <a:ext uri="{FF2B5EF4-FFF2-40B4-BE49-F238E27FC236}">
                    <a16:creationId xmlns="" xmlns:a16="http://schemas.microsoft.com/office/drawing/2014/main" id="{073A5C03-7D75-42F1-BA2C-776218798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64"/>
                <a:ext cx="55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0" name="Rectangle 32">
                <a:extLst>
                  <a:ext uri="{FF2B5EF4-FFF2-40B4-BE49-F238E27FC236}">
                    <a16:creationId xmlns="" xmlns:a16="http://schemas.microsoft.com/office/drawing/2014/main" id="{52FA743F-F316-4E56-A0A2-3E93911D4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152"/>
                <a:ext cx="63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1" name="Rectangle 33">
                <a:extLst>
                  <a:ext uri="{FF2B5EF4-FFF2-40B4-BE49-F238E27FC236}">
                    <a16:creationId xmlns="" xmlns:a16="http://schemas.microsoft.com/office/drawing/2014/main" id="{BF8B08D0-AE4F-4F3E-A721-62EF09DA0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2728"/>
                <a:ext cx="608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2" name="Rectangle 34">
                <a:extLst>
                  <a:ext uri="{FF2B5EF4-FFF2-40B4-BE49-F238E27FC236}">
                    <a16:creationId xmlns="" xmlns:a16="http://schemas.microsoft.com/office/drawing/2014/main" id="{36233290-7F58-46A6-8B6A-222CA71C0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324"/>
                <a:ext cx="131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3" name="Rectangle 35">
                <a:extLst>
                  <a:ext uri="{FF2B5EF4-FFF2-40B4-BE49-F238E27FC236}">
                    <a16:creationId xmlns="" xmlns:a16="http://schemas.microsoft.com/office/drawing/2014/main" id="{4D513629-EDCD-4C77-A102-348ACEB5D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48"/>
                <a:ext cx="31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4" name="Rectangle 36">
                <a:extLst>
                  <a:ext uri="{FF2B5EF4-FFF2-40B4-BE49-F238E27FC236}">
                    <a16:creationId xmlns="" xmlns:a16="http://schemas.microsoft.com/office/drawing/2014/main" id="{6630BE8F-0835-47FC-B361-6A93DE931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86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5" name="Rectangle 37">
                <a:extLst>
                  <a:ext uri="{FF2B5EF4-FFF2-40B4-BE49-F238E27FC236}">
                    <a16:creationId xmlns="" xmlns:a16="http://schemas.microsoft.com/office/drawing/2014/main" id="{7452CEA0-F5B1-48BA-B8D1-C40B8B33F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28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6" name="Rectangle 38">
                <a:extLst>
                  <a:ext uri="{FF2B5EF4-FFF2-40B4-BE49-F238E27FC236}">
                    <a16:creationId xmlns="" xmlns:a16="http://schemas.microsoft.com/office/drawing/2014/main" id="{1A8628C0-9A7B-4571-96F5-6DAA086D4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836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7" name="Rectangle 39">
                <a:extLst>
                  <a:ext uri="{FF2B5EF4-FFF2-40B4-BE49-F238E27FC236}">
                    <a16:creationId xmlns="" xmlns:a16="http://schemas.microsoft.com/office/drawing/2014/main" id="{E4E73922-330F-446F-A839-CD8E5E76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8" name="Rectangle 40">
                <a:extLst>
                  <a:ext uri="{FF2B5EF4-FFF2-40B4-BE49-F238E27FC236}">
                    <a16:creationId xmlns="" xmlns:a16="http://schemas.microsoft.com/office/drawing/2014/main" id="{92972A43-E9CE-4D42-BDF0-CF1B6E66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392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29" name="Rectangle 41">
                <a:extLst>
                  <a:ext uri="{FF2B5EF4-FFF2-40B4-BE49-F238E27FC236}">
                    <a16:creationId xmlns="" xmlns:a16="http://schemas.microsoft.com/office/drawing/2014/main" id="{6F16738A-D64C-43F7-BC35-EF87DFA2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20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30" name="Rectangle 42">
                <a:extLst>
                  <a:ext uri="{FF2B5EF4-FFF2-40B4-BE49-F238E27FC236}">
                    <a16:creationId xmlns="" xmlns:a16="http://schemas.microsoft.com/office/drawing/2014/main" id="{F51321E9-CCE1-487A-8BAD-886A8FEF9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972"/>
                <a:ext cx="92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31" name="Rectangle 43">
                <a:extLst>
                  <a:ext uri="{FF2B5EF4-FFF2-40B4-BE49-F238E27FC236}">
                    <a16:creationId xmlns="" xmlns:a16="http://schemas.microsoft.com/office/drawing/2014/main" id="{847B686F-0036-49C7-9A9D-5E5C3ED38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696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32" name="Rectangle 44">
                <a:extLst>
                  <a:ext uri="{FF2B5EF4-FFF2-40B4-BE49-F238E27FC236}">
                    <a16:creationId xmlns="" xmlns:a16="http://schemas.microsoft.com/office/drawing/2014/main" id="{8B7BD244-25FB-45F3-8F72-A355AB3B4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11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33" name="Rectangle 45">
                <a:extLst>
                  <a:ext uri="{FF2B5EF4-FFF2-40B4-BE49-F238E27FC236}">
                    <a16:creationId xmlns="" xmlns:a16="http://schemas.microsoft.com/office/drawing/2014/main" id="{75AB9B1F-2B5E-4FC7-BA78-AB85B852B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12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34" name="Rectangle 46">
                <a:extLst>
                  <a:ext uri="{FF2B5EF4-FFF2-40B4-BE49-F238E27FC236}">
                    <a16:creationId xmlns="" xmlns:a16="http://schemas.microsoft.com/office/drawing/2014/main" id="{9CDFDE10-B6AA-4591-B59C-908206516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7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42735" name="Rectangle 47">
              <a:extLst>
                <a:ext uri="{FF2B5EF4-FFF2-40B4-BE49-F238E27FC236}">
                  <a16:creationId xmlns="" xmlns:a16="http://schemas.microsoft.com/office/drawing/2014/main" id="{BE1BD04F-ED8F-4D69-B267-E0D01F88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410"/>
              <a:ext cx="3084" cy="2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736" name="Group 48">
            <a:extLst>
              <a:ext uri="{FF2B5EF4-FFF2-40B4-BE49-F238E27FC236}">
                <a16:creationId xmlns="" xmlns:a16="http://schemas.microsoft.com/office/drawing/2014/main" id="{374E3212-7048-40FA-B7D6-2BAB2EC80751}"/>
              </a:ext>
            </a:extLst>
          </p:cNvPr>
          <p:cNvGrpSpPr>
            <a:grpSpLocks/>
          </p:cNvGrpSpPr>
          <p:nvPr/>
        </p:nvGrpSpPr>
        <p:grpSpPr bwMode="auto">
          <a:xfrm>
            <a:off x="5668964" y="1441450"/>
            <a:ext cx="4916487" cy="5207000"/>
            <a:chOff x="1283" y="812"/>
            <a:chExt cx="3097" cy="3280"/>
          </a:xfrm>
        </p:grpSpPr>
        <p:grpSp>
          <p:nvGrpSpPr>
            <p:cNvPr id="101512" name="Group 49">
              <a:extLst>
                <a:ext uri="{FF2B5EF4-FFF2-40B4-BE49-F238E27FC236}">
                  <a16:creationId xmlns="" xmlns:a16="http://schemas.microsoft.com/office/drawing/2014/main" id="{62853705-4010-4A9C-9B3D-52CF02E2B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3" y="812"/>
              <a:ext cx="3097" cy="3280"/>
              <a:chOff x="1283" y="1036"/>
              <a:chExt cx="3097" cy="3280"/>
            </a:xfrm>
          </p:grpSpPr>
          <p:graphicFrame>
            <p:nvGraphicFramePr>
              <p:cNvPr id="101514" name="Object 50">
                <a:extLst>
                  <a:ext uri="{FF2B5EF4-FFF2-40B4-BE49-F238E27FC236}">
                    <a16:creationId xmlns="" xmlns:a16="http://schemas.microsoft.com/office/drawing/2014/main" id="{82990B9E-4413-44A7-A71E-A696E3E687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3" y="1052"/>
              <a:ext cx="3059" cy="3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" name="Image" r:id="rId5" imgW="12323810" imgH="13152381" progId="Photoshop.Image.4">
                      <p:embed/>
                    </p:oleObj>
                  </mc:Choice>
                  <mc:Fallback>
                    <p:oleObj name="Image" r:id="rId5" imgW="12323810" imgH="13152381" progId="Photoshop.Image.4">
                      <p:embed/>
                      <p:pic>
                        <p:nvPicPr>
                          <p:cNvPr id="101514" name="Object 50">
                            <a:extLst>
                              <a:ext uri="{FF2B5EF4-FFF2-40B4-BE49-F238E27FC236}">
                                <a16:creationId xmlns="" xmlns:a16="http://schemas.microsoft.com/office/drawing/2014/main" id="{82990B9E-4413-44A7-A71E-A696E3E6874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3" y="1052"/>
                            <a:ext cx="3059" cy="3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8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2739" name="Rectangle 51">
                <a:extLst>
                  <a:ext uri="{FF2B5EF4-FFF2-40B4-BE49-F238E27FC236}">
                    <a16:creationId xmlns="" xmlns:a16="http://schemas.microsoft.com/office/drawing/2014/main" id="{0E6B7775-85D4-4C29-AFD0-547210529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1036"/>
                <a:ext cx="552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0" name="Rectangle 52">
                <a:extLst>
                  <a:ext uri="{FF2B5EF4-FFF2-40B4-BE49-F238E27FC236}">
                    <a16:creationId xmlns="" xmlns:a16="http://schemas.microsoft.com/office/drawing/2014/main" id="{3FA9F576-21D6-4477-B548-87A990A54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64"/>
                <a:ext cx="55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1" name="Rectangle 53">
                <a:extLst>
                  <a:ext uri="{FF2B5EF4-FFF2-40B4-BE49-F238E27FC236}">
                    <a16:creationId xmlns="" xmlns:a16="http://schemas.microsoft.com/office/drawing/2014/main" id="{8D18F201-813E-4115-A385-46D1A4053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152"/>
                <a:ext cx="63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2" name="Rectangle 54">
                <a:extLst>
                  <a:ext uri="{FF2B5EF4-FFF2-40B4-BE49-F238E27FC236}">
                    <a16:creationId xmlns="" xmlns:a16="http://schemas.microsoft.com/office/drawing/2014/main" id="{490B8501-24A6-4CE3-98C7-20F40FCBB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2728"/>
                <a:ext cx="608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3" name="Rectangle 55">
                <a:extLst>
                  <a:ext uri="{FF2B5EF4-FFF2-40B4-BE49-F238E27FC236}">
                    <a16:creationId xmlns="" xmlns:a16="http://schemas.microsoft.com/office/drawing/2014/main" id="{EA907495-D9ED-439B-A1C5-7E364E7D6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324"/>
                <a:ext cx="131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4" name="Rectangle 56">
                <a:extLst>
                  <a:ext uri="{FF2B5EF4-FFF2-40B4-BE49-F238E27FC236}">
                    <a16:creationId xmlns="" xmlns:a16="http://schemas.microsoft.com/office/drawing/2014/main" id="{9170651E-1E42-49AE-82D6-D2D10FBAE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48"/>
                <a:ext cx="31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5" name="Rectangle 57">
                <a:extLst>
                  <a:ext uri="{FF2B5EF4-FFF2-40B4-BE49-F238E27FC236}">
                    <a16:creationId xmlns="" xmlns:a16="http://schemas.microsoft.com/office/drawing/2014/main" id="{822E0EAF-BEC6-4DC8-A775-F5C3B2812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86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6" name="Rectangle 58">
                <a:extLst>
                  <a:ext uri="{FF2B5EF4-FFF2-40B4-BE49-F238E27FC236}">
                    <a16:creationId xmlns="" xmlns:a16="http://schemas.microsoft.com/office/drawing/2014/main" id="{10731FE8-8559-4FDA-A353-1CC1C3824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28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7" name="Rectangle 59">
                <a:extLst>
                  <a:ext uri="{FF2B5EF4-FFF2-40B4-BE49-F238E27FC236}">
                    <a16:creationId xmlns="" xmlns:a16="http://schemas.microsoft.com/office/drawing/2014/main" id="{3EF683E4-4C8D-44C0-8776-20E755DE9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836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8" name="Rectangle 60">
                <a:extLst>
                  <a:ext uri="{FF2B5EF4-FFF2-40B4-BE49-F238E27FC236}">
                    <a16:creationId xmlns="" xmlns:a16="http://schemas.microsoft.com/office/drawing/2014/main" id="{1B2E04BD-E519-4F0F-A61F-9E9344F5A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49" name="Rectangle 61">
                <a:extLst>
                  <a:ext uri="{FF2B5EF4-FFF2-40B4-BE49-F238E27FC236}">
                    <a16:creationId xmlns="" xmlns:a16="http://schemas.microsoft.com/office/drawing/2014/main" id="{59FD8C73-CB61-4643-ADBA-D0B0CBE98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392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50" name="Rectangle 62">
                <a:extLst>
                  <a:ext uri="{FF2B5EF4-FFF2-40B4-BE49-F238E27FC236}">
                    <a16:creationId xmlns="" xmlns:a16="http://schemas.microsoft.com/office/drawing/2014/main" id="{689A9728-B451-4BCC-8023-63847D59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20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51" name="Rectangle 63">
                <a:extLst>
                  <a:ext uri="{FF2B5EF4-FFF2-40B4-BE49-F238E27FC236}">
                    <a16:creationId xmlns="" xmlns:a16="http://schemas.microsoft.com/office/drawing/2014/main" id="{9708CF91-9EEF-4042-A38F-DA5F3CEB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972"/>
                <a:ext cx="92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52" name="Rectangle 64">
                <a:extLst>
                  <a:ext uri="{FF2B5EF4-FFF2-40B4-BE49-F238E27FC236}">
                    <a16:creationId xmlns="" xmlns:a16="http://schemas.microsoft.com/office/drawing/2014/main" id="{E46CFD0B-6DF4-4C15-99F5-26D92AA6B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696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53" name="Rectangle 65">
                <a:extLst>
                  <a:ext uri="{FF2B5EF4-FFF2-40B4-BE49-F238E27FC236}">
                    <a16:creationId xmlns="" xmlns:a16="http://schemas.microsoft.com/office/drawing/2014/main" id="{1624FD7A-381A-4F66-8A7D-0AE25CDED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11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54" name="Rectangle 66">
                <a:extLst>
                  <a:ext uri="{FF2B5EF4-FFF2-40B4-BE49-F238E27FC236}">
                    <a16:creationId xmlns="" xmlns:a16="http://schemas.microsoft.com/office/drawing/2014/main" id="{78CE33B7-8790-4333-851B-192F23DAC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12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55" name="Rectangle 67">
                <a:extLst>
                  <a:ext uri="{FF2B5EF4-FFF2-40B4-BE49-F238E27FC236}">
                    <a16:creationId xmlns="" xmlns:a16="http://schemas.microsoft.com/office/drawing/2014/main" id="{E4050F06-6984-493E-AD42-43D1F917E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7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42756" name="Rectangle 68">
              <a:extLst>
                <a:ext uri="{FF2B5EF4-FFF2-40B4-BE49-F238E27FC236}">
                  <a16:creationId xmlns="" xmlns:a16="http://schemas.microsoft.com/office/drawing/2014/main" id="{E30EF408-74FF-4656-BA02-B4363FC1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1758"/>
              <a:ext cx="3084" cy="2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757" name="Group 69">
            <a:extLst>
              <a:ext uri="{FF2B5EF4-FFF2-40B4-BE49-F238E27FC236}">
                <a16:creationId xmlns="" xmlns:a16="http://schemas.microsoft.com/office/drawing/2014/main" id="{9D418183-D775-401F-AB7B-CC7FF120EB88}"/>
              </a:ext>
            </a:extLst>
          </p:cNvPr>
          <p:cNvGrpSpPr>
            <a:grpSpLocks/>
          </p:cNvGrpSpPr>
          <p:nvPr/>
        </p:nvGrpSpPr>
        <p:grpSpPr bwMode="auto">
          <a:xfrm>
            <a:off x="5668964" y="1441450"/>
            <a:ext cx="4916487" cy="5207000"/>
            <a:chOff x="1319" y="884"/>
            <a:chExt cx="3097" cy="3280"/>
          </a:xfrm>
        </p:grpSpPr>
        <p:grpSp>
          <p:nvGrpSpPr>
            <p:cNvPr id="101492" name="Group 70">
              <a:extLst>
                <a:ext uri="{FF2B5EF4-FFF2-40B4-BE49-F238E27FC236}">
                  <a16:creationId xmlns="" xmlns:a16="http://schemas.microsoft.com/office/drawing/2014/main" id="{FCF4730C-6F8B-4074-86AA-500B57ED9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9" y="884"/>
              <a:ext cx="3097" cy="3280"/>
              <a:chOff x="1283" y="1036"/>
              <a:chExt cx="3097" cy="3280"/>
            </a:xfrm>
          </p:grpSpPr>
          <p:graphicFrame>
            <p:nvGraphicFramePr>
              <p:cNvPr id="101494" name="Object 71">
                <a:extLst>
                  <a:ext uri="{FF2B5EF4-FFF2-40B4-BE49-F238E27FC236}">
                    <a16:creationId xmlns="" xmlns:a16="http://schemas.microsoft.com/office/drawing/2014/main" id="{293D5D35-DD7C-41C4-A849-05BB6DDA37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3" y="1052"/>
              <a:ext cx="3059" cy="3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8" name="Image" r:id="rId6" imgW="12323810" imgH="13152381" progId="Photoshop.Image.4">
                      <p:embed/>
                    </p:oleObj>
                  </mc:Choice>
                  <mc:Fallback>
                    <p:oleObj name="Image" r:id="rId6" imgW="12323810" imgH="13152381" progId="Photoshop.Image.4">
                      <p:embed/>
                      <p:pic>
                        <p:nvPicPr>
                          <p:cNvPr id="101494" name="Object 71">
                            <a:extLst>
                              <a:ext uri="{FF2B5EF4-FFF2-40B4-BE49-F238E27FC236}">
                                <a16:creationId xmlns="" xmlns:a16="http://schemas.microsoft.com/office/drawing/2014/main" id="{293D5D35-DD7C-41C4-A849-05BB6DDA370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3" y="1052"/>
                            <a:ext cx="3059" cy="3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8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2760" name="Rectangle 72">
                <a:extLst>
                  <a:ext uri="{FF2B5EF4-FFF2-40B4-BE49-F238E27FC236}">
                    <a16:creationId xmlns="" xmlns:a16="http://schemas.microsoft.com/office/drawing/2014/main" id="{DA048487-9E79-454F-9B35-D836C785D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1036"/>
                <a:ext cx="552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61" name="Rectangle 73">
                <a:extLst>
                  <a:ext uri="{FF2B5EF4-FFF2-40B4-BE49-F238E27FC236}">
                    <a16:creationId xmlns="" xmlns:a16="http://schemas.microsoft.com/office/drawing/2014/main" id="{C10A69EE-B559-4DD8-BA38-6861B7CC1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64"/>
                <a:ext cx="55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62" name="Rectangle 74">
                <a:extLst>
                  <a:ext uri="{FF2B5EF4-FFF2-40B4-BE49-F238E27FC236}">
                    <a16:creationId xmlns="" xmlns:a16="http://schemas.microsoft.com/office/drawing/2014/main" id="{EC715629-79FB-4CAC-8D97-9192FF6C6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152"/>
                <a:ext cx="63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63" name="Rectangle 75">
                <a:extLst>
                  <a:ext uri="{FF2B5EF4-FFF2-40B4-BE49-F238E27FC236}">
                    <a16:creationId xmlns="" xmlns:a16="http://schemas.microsoft.com/office/drawing/2014/main" id="{17E11B10-D7CC-463D-A8CD-91E792D4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2728"/>
                <a:ext cx="608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64" name="Rectangle 76">
                <a:extLst>
                  <a:ext uri="{FF2B5EF4-FFF2-40B4-BE49-F238E27FC236}">
                    <a16:creationId xmlns="" xmlns:a16="http://schemas.microsoft.com/office/drawing/2014/main" id="{5C3E3CDE-CC4C-48DD-82C9-95FA272C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324"/>
                <a:ext cx="131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65" name="Rectangle 77">
                <a:extLst>
                  <a:ext uri="{FF2B5EF4-FFF2-40B4-BE49-F238E27FC236}">
                    <a16:creationId xmlns="" xmlns:a16="http://schemas.microsoft.com/office/drawing/2014/main" id="{0A460B4D-7C9B-422F-9ADD-3280BA094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48"/>
                <a:ext cx="31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66" name="Rectangle 78">
                <a:extLst>
                  <a:ext uri="{FF2B5EF4-FFF2-40B4-BE49-F238E27FC236}">
                    <a16:creationId xmlns="" xmlns:a16="http://schemas.microsoft.com/office/drawing/2014/main" id="{B5EE23B3-A482-4DE5-BC3C-6689240F7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86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67" name="Rectangle 79">
                <a:extLst>
                  <a:ext uri="{FF2B5EF4-FFF2-40B4-BE49-F238E27FC236}">
                    <a16:creationId xmlns="" xmlns:a16="http://schemas.microsoft.com/office/drawing/2014/main" id="{D71E6764-17B6-4B72-A4B3-353CF4F67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28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68" name="Rectangle 80">
                <a:extLst>
                  <a:ext uri="{FF2B5EF4-FFF2-40B4-BE49-F238E27FC236}">
                    <a16:creationId xmlns="" xmlns:a16="http://schemas.microsoft.com/office/drawing/2014/main" id="{72F3D972-83B3-4E13-B35F-0C1996BC1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836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69" name="Rectangle 81">
                <a:extLst>
                  <a:ext uri="{FF2B5EF4-FFF2-40B4-BE49-F238E27FC236}">
                    <a16:creationId xmlns="" xmlns:a16="http://schemas.microsoft.com/office/drawing/2014/main" id="{6C871396-9E3E-48F2-8C8A-178B1A79D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70" name="Rectangle 82">
                <a:extLst>
                  <a:ext uri="{FF2B5EF4-FFF2-40B4-BE49-F238E27FC236}">
                    <a16:creationId xmlns="" xmlns:a16="http://schemas.microsoft.com/office/drawing/2014/main" id="{62CEDB66-659F-4F5A-8EBA-9C275CCB1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392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71" name="Rectangle 83">
                <a:extLst>
                  <a:ext uri="{FF2B5EF4-FFF2-40B4-BE49-F238E27FC236}">
                    <a16:creationId xmlns="" xmlns:a16="http://schemas.microsoft.com/office/drawing/2014/main" id="{B633D578-1B5C-49F3-BD9C-F6AEF344A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20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72" name="Rectangle 84">
                <a:extLst>
                  <a:ext uri="{FF2B5EF4-FFF2-40B4-BE49-F238E27FC236}">
                    <a16:creationId xmlns="" xmlns:a16="http://schemas.microsoft.com/office/drawing/2014/main" id="{2BA5A958-C75F-4916-A7F3-8907CE70F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972"/>
                <a:ext cx="92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73" name="Rectangle 85">
                <a:extLst>
                  <a:ext uri="{FF2B5EF4-FFF2-40B4-BE49-F238E27FC236}">
                    <a16:creationId xmlns="" xmlns:a16="http://schemas.microsoft.com/office/drawing/2014/main" id="{DAD4FB10-013F-434E-88D9-954AA81A8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696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74" name="Rectangle 86">
                <a:extLst>
                  <a:ext uri="{FF2B5EF4-FFF2-40B4-BE49-F238E27FC236}">
                    <a16:creationId xmlns="" xmlns:a16="http://schemas.microsoft.com/office/drawing/2014/main" id="{B85BD8FD-A0FB-44C4-ACAF-C527243AC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11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75" name="Rectangle 87">
                <a:extLst>
                  <a:ext uri="{FF2B5EF4-FFF2-40B4-BE49-F238E27FC236}">
                    <a16:creationId xmlns="" xmlns:a16="http://schemas.microsoft.com/office/drawing/2014/main" id="{287B101E-B0AA-4579-BF78-60490B4DC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12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76" name="Rectangle 88">
                <a:extLst>
                  <a:ext uri="{FF2B5EF4-FFF2-40B4-BE49-F238E27FC236}">
                    <a16:creationId xmlns="" xmlns:a16="http://schemas.microsoft.com/office/drawing/2014/main" id="{E9C82A88-E2B1-41FB-ACD6-D0B32B729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7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42777" name="Rectangle 89">
              <a:extLst>
                <a:ext uri="{FF2B5EF4-FFF2-40B4-BE49-F238E27FC236}">
                  <a16:creationId xmlns="" xmlns:a16="http://schemas.microsoft.com/office/drawing/2014/main" id="{2EFBC179-4D68-45F4-9E38-40F482937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2418"/>
              <a:ext cx="3084" cy="1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778" name="Group 90">
            <a:extLst>
              <a:ext uri="{FF2B5EF4-FFF2-40B4-BE49-F238E27FC236}">
                <a16:creationId xmlns="" xmlns:a16="http://schemas.microsoft.com/office/drawing/2014/main" id="{87093338-D253-4884-95A5-F8EECA1E0C42}"/>
              </a:ext>
            </a:extLst>
          </p:cNvPr>
          <p:cNvGrpSpPr>
            <a:grpSpLocks/>
          </p:cNvGrpSpPr>
          <p:nvPr/>
        </p:nvGrpSpPr>
        <p:grpSpPr bwMode="auto">
          <a:xfrm>
            <a:off x="5668964" y="1441450"/>
            <a:ext cx="4916487" cy="5207000"/>
            <a:chOff x="1667" y="680"/>
            <a:chExt cx="3097" cy="3280"/>
          </a:xfrm>
        </p:grpSpPr>
        <p:grpSp>
          <p:nvGrpSpPr>
            <p:cNvPr id="101470" name="Group 91">
              <a:extLst>
                <a:ext uri="{FF2B5EF4-FFF2-40B4-BE49-F238E27FC236}">
                  <a16:creationId xmlns="" xmlns:a16="http://schemas.microsoft.com/office/drawing/2014/main" id="{6361174E-D086-43EA-A17D-993E1DF9C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7" y="680"/>
              <a:ext cx="3097" cy="3280"/>
              <a:chOff x="1283" y="1036"/>
              <a:chExt cx="3097" cy="3280"/>
            </a:xfrm>
          </p:grpSpPr>
          <p:graphicFrame>
            <p:nvGraphicFramePr>
              <p:cNvPr id="101474" name="Object 92">
                <a:extLst>
                  <a:ext uri="{FF2B5EF4-FFF2-40B4-BE49-F238E27FC236}">
                    <a16:creationId xmlns="" xmlns:a16="http://schemas.microsoft.com/office/drawing/2014/main" id="{B1E1E913-AF7E-4867-A521-E9A549E6DD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3" y="1052"/>
              <a:ext cx="3059" cy="3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9" name="Image" r:id="rId7" imgW="12323810" imgH="13152381" progId="Photoshop.Image.4">
                      <p:embed/>
                    </p:oleObj>
                  </mc:Choice>
                  <mc:Fallback>
                    <p:oleObj name="Image" r:id="rId7" imgW="12323810" imgH="13152381" progId="Photoshop.Image.4">
                      <p:embed/>
                      <p:pic>
                        <p:nvPicPr>
                          <p:cNvPr id="101474" name="Object 92">
                            <a:extLst>
                              <a:ext uri="{FF2B5EF4-FFF2-40B4-BE49-F238E27FC236}">
                                <a16:creationId xmlns="" xmlns:a16="http://schemas.microsoft.com/office/drawing/2014/main" id="{B1E1E913-AF7E-4867-A521-E9A549E6DD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3" y="1052"/>
                            <a:ext cx="3059" cy="3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8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2781" name="Rectangle 93">
                <a:extLst>
                  <a:ext uri="{FF2B5EF4-FFF2-40B4-BE49-F238E27FC236}">
                    <a16:creationId xmlns="" xmlns:a16="http://schemas.microsoft.com/office/drawing/2014/main" id="{9F057B1A-44BE-4AAF-9F2A-5EB499C80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1036"/>
                <a:ext cx="552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82" name="Rectangle 94">
                <a:extLst>
                  <a:ext uri="{FF2B5EF4-FFF2-40B4-BE49-F238E27FC236}">
                    <a16:creationId xmlns="" xmlns:a16="http://schemas.microsoft.com/office/drawing/2014/main" id="{7B9AAFD5-69BB-4A97-9ABE-8B62D474F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64"/>
                <a:ext cx="55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83" name="Rectangle 95">
                <a:extLst>
                  <a:ext uri="{FF2B5EF4-FFF2-40B4-BE49-F238E27FC236}">
                    <a16:creationId xmlns="" xmlns:a16="http://schemas.microsoft.com/office/drawing/2014/main" id="{ACB9B621-FC62-4D2F-8A15-E6632A1B8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152"/>
                <a:ext cx="63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84" name="Rectangle 96">
                <a:extLst>
                  <a:ext uri="{FF2B5EF4-FFF2-40B4-BE49-F238E27FC236}">
                    <a16:creationId xmlns="" xmlns:a16="http://schemas.microsoft.com/office/drawing/2014/main" id="{B6A59D47-F58F-434D-8F5B-1922AFE85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2728"/>
                <a:ext cx="608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85" name="Rectangle 97">
                <a:extLst>
                  <a:ext uri="{FF2B5EF4-FFF2-40B4-BE49-F238E27FC236}">
                    <a16:creationId xmlns="" xmlns:a16="http://schemas.microsoft.com/office/drawing/2014/main" id="{BBF903FA-76D4-44A4-8F46-1F6858721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324"/>
                <a:ext cx="131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86" name="Rectangle 98">
                <a:extLst>
                  <a:ext uri="{FF2B5EF4-FFF2-40B4-BE49-F238E27FC236}">
                    <a16:creationId xmlns="" xmlns:a16="http://schemas.microsoft.com/office/drawing/2014/main" id="{718A0DC1-39E0-429D-BEBC-5AAA8EEF8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48"/>
                <a:ext cx="31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87" name="Rectangle 99">
                <a:extLst>
                  <a:ext uri="{FF2B5EF4-FFF2-40B4-BE49-F238E27FC236}">
                    <a16:creationId xmlns="" xmlns:a16="http://schemas.microsoft.com/office/drawing/2014/main" id="{1F471479-871B-408A-912A-5AC40204D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86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88" name="Rectangle 100">
                <a:extLst>
                  <a:ext uri="{FF2B5EF4-FFF2-40B4-BE49-F238E27FC236}">
                    <a16:creationId xmlns="" xmlns:a16="http://schemas.microsoft.com/office/drawing/2014/main" id="{B3626CB5-4513-4CA4-85E4-BE55B037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28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89" name="Rectangle 101">
                <a:extLst>
                  <a:ext uri="{FF2B5EF4-FFF2-40B4-BE49-F238E27FC236}">
                    <a16:creationId xmlns="" xmlns:a16="http://schemas.microsoft.com/office/drawing/2014/main" id="{471D1DF6-8151-4FAB-A498-436CEC6EF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836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90" name="Rectangle 102">
                <a:extLst>
                  <a:ext uri="{FF2B5EF4-FFF2-40B4-BE49-F238E27FC236}">
                    <a16:creationId xmlns="" xmlns:a16="http://schemas.microsoft.com/office/drawing/2014/main" id="{6E24D596-46D9-4872-ADC2-1FAE99B21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91" name="Rectangle 103">
                <a:extLst>
                  <a:ext uri="{FF2B5EF4-FFF2-40B4-BE49-F238E27FC236}">
                    <a16:creationId xmlns="" xmlns:a16="http://schemas.microsoft.com/office/drawing/2014/main" id="{ED932C18-905F-4F26-833F-A6F53A3DF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392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92" name="Rectangle 104">
                <a:extLst>
                  <a:ext uri="{FF2B5EF4-FFF2-40B4-BE49-F238E27FC236}">
                    <a16:creationId xmlns="" xmlns:a16="http://schemas.microsoft.com/office/drawing/2014/main" id="{94EFBD33-36BE-44E1-B041-0BBDED28D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20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93" name="Rectangle 105">
                <a:extLst>
                  <a:ext uri="{FF2B5EF4-FFF2-40B4-BE49-F238E27FC236}">
                    <a16:creationId xmlns="" xmlns:a16="http://schemas.microsoft.com/office/drawing/2014/main" id="{CB840501-5A09-4171-A94C-0CBECBC73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972"/>
                <a:ext cx="92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94" name="Rectangle 106">
                <a:extLst>
                  <a:ext uri="{FF2B5EF4-FFF2-40B4-BE49-F238E27FC236}">
                    <a16:creationId xmlns="" xmlns:a16="http://schemas.microsoft.com/office/drawing/2014/main" id="{7E4AA037-555D-4AE7-A53A-729683C9F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696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95" name="Rectangle 107">
                <a:extLst>
                  <a:ext uri="{FF2B5EF4-FFF2-40B4-BE49-F238E27FC236}">
                    <a16:creationId xmlns="" xmlns:a16="http://schemas.microsoft.com/office/drawing/2014/main" id="{FE909038-7934-485B-8596-9B6003A2A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11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96" name="Rectangle 108">
                <a:extLst>
                  <a:ext uri="{FF2B5EF4-FFF2-40B4-BE49-F238E27FC236}">
                    <a16:creationId xmlns="" xmlns:a16="http://schemas.microsoft.com/office/drawing/2014/main" id="{56E825BD-1B16-4285-B29F-66BFADD1F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12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797" name="Rectangle 109">
                <a:extLst>
                  <a:ext uri="{FF2B5EF4-FFF2-40B4-BE49-F238E27FC236}">
                    <a16:creationId xmlns="" xmlns:a16="http://schemas.microsoft.com/office/drawing/2014/main" id="{63308DC9-FFF8-4860-B1E6-85E4C06A2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7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42798" name="Rectangle 110">
              <a:extLst>
                <a:ext uri="{FF2B5EF4-FFF2-40B4-BE49-F238E27FC236}">
                  <a16:creationId xmlns="" xmlns:a16="http://schemas.microsoft.com/office/drawing/2014/main" id="{77CF1C1D-45C6-46BA-BFE2-8D51424EA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790"/>
              <a:ext cx="3084" cy="1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2799" name="Rectangle 111">
              <a:extLst>
                <a:ext uri="{FF2B5EF4-FFF2-40B4-BE49-F238E27FC236}">
                  <a16:creationId xmlns="" xmlns:a16="http://schemas.microsoft.com/office/drawing/2014/main" id="{D0DD6F27-04D2-4CF8-9D41-252DFD999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334"/>
              <a:ext cx="1104" cy="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2800" name="Rectangle 112">
              <a:extLst>
                <a:ext uri="{FF2B5EF4-FFF2-40B4-BE49-F238E27FC236}">
                  <a16:creationId xmlns="" xmlns:a16="http://schemas.microsoft.com/office/drawing/2014/main" id="{50A898BE-F0E0-49B1-937B-ACE75EDA4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2202"/>
              <a:ext cx="1104" cy="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801" name="Group 113">
            <a:extLst>
              <a:ext uri="{FF2B5EF4-FFF2-40B4-BE49-F238E27FC236}">
                <a16:creationId xmlns="" xmlns:a16="http://schemas.microsoft.com/office/drawing/2014/main" id="{A0554FE0-7160-4528-9291-EEF06FF7D214}"/>
              </a:ext>
            </a:extLst>
          </p:cNvPr>
          <p:cNvGrpSpPr>
            <a:grpSpLocks/>
          </p:cNvGrpSpPr>
          <p:nvPr/>
        </p:nvGrpSpPr>
        <p:grpSpPr bwMode="auto">
          <a:xfrm>
            <a:off x="5668964" y="1441450"/>
            <a:ext cx="4916487" cy="5207000"/>
            <a:chOff x="1763" y="776"/>
            <a:chExt cx="3097" cy="3280"/>
          </a:xfrm>
        </p:grpSpPr>
        <p:grpSp>
          <p:nvGrpSpPr>
            <p:cNvPr id="101448" name="Group 114">
              <a:extLst>
                <a:ext uri="{FF2B5EF4-FFF2-40B4-BE49-F238E27FC236}">
                  <a16:creationId xmlns="" xmlns:a16="http://schemas.microsoft.com/office/drawing/2014/main" id="{BCCB8EA1-CF61-4272-80CC-C44EC6798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" y="776"/>
              <a:ext cx="3097" cy="3280"/>
              <a:chOff x="1283" y="1036"/>
              <a:chExt cx="3097" cy="3280"/>
            </a:xfrm>
          </p:grpSpPr>
          <p:graphicFrame>
            <p:nvGraphicFramePr>
              <p:cNvPr id="101452" name="Object 115">
                <a:extLst>
                  <a:ext uri="{FF2B5EF4-FFF2-40B4-BE49-F238E27FC236}">
                    <a16:creationId xmlns="" xmlns:a16="http://schemas.microsoft.com/office/drawing/2014/main" id="{0F6FC927-9185-4DA7-A409-7BC7C2502A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3" y="1052"/>
              <a:ext cx="3059" cy="3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0" name="Image" r:id="rId8" imgW="12323810" imgH="13152381" progId="Photoshop.Image.4">
                      <p:embed/>
                    </p:oleObj>
                  </mc:Choice>
                  <mc:Fallback>
                    <p:oleObj name="Image" r:id="rId8" imgW="12323810" imgH="13152381" progId="Photoshop.Image.4">
                      <p:embed/>
                      <p:pic>
                        <p:nvPicPr>
                          <p:cNvPr id="101452" name="Object 115">
                            <a:extLst>
                              <a:ext uri="{FF2B5EF4-FFF2-40B4-BE49-F238E27FC236}">
                                <a16:creationId xmlns="" xmlns:a16="http://schemas.microsoft.com/office/drawing/2014/main" id="{0F6FC927-9185-4DA7-A409-7BC7C2502A1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3" y="1052"/>
                            <a:ext cx="3059" cy="3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8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2804" name="Rectangle 116">
                <a:extLst>
                  <a:ext uri="{FF2B5EF4-FFF2-40B4-BE49-F238E27FC236}">
                    <a16:creationId xmlns="" xmlns:a16="http://schemas.microsoft.com/office/drawing/2014/main" id="{D06B93E4-C34E-45C0-B251-A3E2118FA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1036"/>
                <a:ext cx="552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05" name="Rectangle 117">
                <a:extLst>
                  <a:ext uri="{FF2B5EF4-FFF2-40B4-BE49-F238E27FC236}">
                    <a16:creationId xmlns="" xmlns:a16="http://schemas.microsoft.com/office/drawing/2014/main" id="{9B311F14-DC6E-46D4-B5A9-374212887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64"/>
                <a:ext cx="55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06" name="Rectangle 118">
                <a:extLst>
                  <a:ext uri="{FF2B5EF4-FFF2-40B4-BE49-F238E27FC236}">
                    <a16:creationId xmlns="" xmlns:a16="http://schemas.microsoft.com/office/drawing/2014/main" id="{BC4C37C7-E9A0-40B7-A7BA-74CBC4EC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152"/>
                <a:ext cx="63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07" name="Rectangle 119">
                <a:extLst>
                  <a:ext uri="{FF2B5EF4-FFF2-40B4-BE49-F238E27FC236}">
                    <a16:creationId xmlns="" xmlns:a16="http://schemas.microsoft.com/office/drawing/2014/main" id="{BEF9A796-D229-484E-93C9-6AEF6CB78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2728"/>
                <a:ext cx="608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08" name="Rectangle 120">
                <a:extLst>
                  <a:ext uri="{FF2B5EF4-FFF2-40B4-BE49-F238E27FC236}">
                    <a16:creationId xmlns="" xmlns:a16="http://schemas.microsoft.com/office/drawing/2014/main" id="{7737F8A7-C5AD-41B5-A3AA-DEC813C9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324"/>
                <a:ext cx="131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09" name="Rectangle 121">
                <a:extLst>
                  <a:ext uri="{FF2B5EF4-FFF2-40B4-BE49-F238E27FC236}">
                    <a16:creationId xmlns="" xmlns:a16="http://schemas.microsoft.com/office/drawing/2014/main" id="{D713C999-6826-4D43-8106-925EE4F70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48"/>
                <a:ext cx="31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0" name="Rectangle 122">
                <a:extLst>
                  <a:ext uri="{FF2B5EF4-FFF2-40B4-BE49-F238E27FC236}">
                    <a16:creationId xmlns="" xmlns:a16="http://schemas.microsoft.com/office/drawing/2014/main" id="{13FD57A8-5F61-4884-9AFF-7428700A9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86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1" name="Rectangle 123">
                <a:extLst>
                  <a:ext uri="{FF2B5EF4-FFF2-40B4-BE49-F238E27FC236}">
                    <a16:creationId xmlns="" xmlns:a16="http://schemas.microsoft.com/office/drawing/2014/main" id="{556CEAA2-9212-4199-805E-C77D496D4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28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2" name="Rectangle 124">
                <a:extLst>
                  <a:ext uri="{FF2B5EF4-FFF2-40B4-BE49-F238E27FC236}">
                    <a16:creationId xmlns="" xmlns:a16="http://schemas.microsoft.com/office/drawing/2014/main" id="{BD57FACA-490A-45B5-8BF3-AE2CE7C45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836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3" name="Rectangle 125">
                <a:extLst>
                  <a:ext uri="{FF2B5EF4-FFF2-40B4-BE49-F238E27FC236}">
                    <a16:creationId xmlns="" xmlns:a16="http://schemas.microsoft.com/office/drawing/2014/main" id="{9631E625-811A-4528-B447-8F65506FC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4" name="Rectangle 126">
                <a:extLst>
                  <a:ext uri="{FF2B5EF4-FFF2-40B4-BE49-F238E27FC236}">
                    <a16:creationId xmlns="" xmlns:a16="http://schemas.microsoft.com/office/drawing/2014/main" id="{F1088B58-D5A5-45F0-8F75-3C5F8C63F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392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5" name="Rectangle 127">
                <a:extLst>
                  <a:ext uri="{FF2B5EF4-FFF2-40B4-BE49-F238E27FC236}">
                    <a16:creationId xmlns="" xmlns:a16="http://schemas.microsoft.com/office/drawing/2014/main" id="{8B8B44AE-9F94-45DC-9AA4-F638C90C8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20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6" name="Rectangle 128">
                <a:extLst>
                  <a:ext uri="{FF2B5EF4-FFF2-40B4-BE49-F238E27FC236}">
                    <a16:creationId xmlns="" xmlns:a16="http://schemas.microsoft.com/office/drawing/2014/main" id="{B0F414E4-7D13-4574-B99B-9B4E5C21A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972"/>
                <a:ext cx="92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7" name="Rectangle 129">
                <a:extLst>
                  <a:ext uri="{FF2B5EF4-FFF2-40B4-BE49-F238E27FC236}">
                    <a16:creationId xmlns="" xmlns:a16="http://schemas.microsoft.com/office/drawing/2014/main" id="{931E802C-665E-4901-8490-D7B3941D7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696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8" name="Rectangle 130">
                <a:extLst>
                  <a:ext uri="{FF2B5EF4-FFF2-40B4-BE49-F238E27FC236}">
                    <a16:creationId xmlns="" xmlns:a16="http://schemas.microsoft.com/office/drawing/2014/main" id="{FDD08889-AE0F-4814-A789-B14A7CAD7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11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19" name="Rectangle 131">
                <a:extLst>
                  <a:ext uri="{FF2B5EF4-FFF2-40B4-BE49-F238E27FC236}">
                    <a16:creationId xmlns="" xmlns:a16="http://schemas.microsoft.com/office/drawing/2014/main" id="{DA9291AA-CCCF-418C-9A16-434B6E2F0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12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20" name="Rectangle 132">
                <a:extLst>
                  <a:ext uri="{FF2B5EF4-FFF2-40B4-BE49-F238E27FC236}">
                    <a16:creationId xmlns="" xmlns:a16="http://schemas.microsoft.com/office/drawing/2014/main" id="{51529431-CD28-4AA2-B324-8596A990E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7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42821" name="Rectangle 133">
              <a:extLst>
                <a:ext uri="{FF2B5EF4-FFF2-40B4-BE49-F238E27FC236}">
                  <a16:creationId xmlns="" xmlns:a16="http://schemas.microsoft.com/office/drawing/2014/main" id="{A8E572F1-8400-4696-8E07-6DB9095FD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462"/>
              <a:ext cx="3084" cy="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2822" name="Rectangle 134">
              <a:extLst>
                <a:ext uri="{FF2B5EF4-FFF2-40B4-BE49-F238E27FC236}">
                  <a16:creationId xmlns="" xmlns:a16="http://schemas.microsoft.com/office/drawing/2014/main" id="{6695EE07-9992-4D83-A95C-7D9865829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2430"/>
              <a:ext cx="1104" cy="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2823" name="Rectangle 135">
              <a:extLst>
                <a:ext uri="{FF2B5EF4-FFF2-40B4-BE49-F238E27FC236}">
                  <a16:creationId xmlns="" xmlns:a16="http://schemas.microsoft.com/office/drawing/2014/main" id="{B3729812-E518-4D6C-BFF9-ED5721887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298"/>
              <a:ext cx="1104" cy="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824" name="Group 136">
            <a:extLst>
              <a:ext uri="{FF2B5EF4-FFF2-40B4-BE49-F238E27FC236}">
                <a16:creationId xmlns="" xmlns:a16="http://schemas.microsoft.com/office/drawing/2014/main" id="{3C93769E-8655-4B36-993D-CDE4D2DE47B9}"/>
              </a:ext>
            </a:extLst>
          </p:cNvPr>
          <p:cNvGrpSpPr>
            <a:grpSpLocks/>
          </p:cNvGrpSpPr>
          <p:nvPr/>
        </p:nvGrpSpPr>
        <p:grpSpPr bwMode="auto">
          <a:xfrm>
            <a:off x="5668964" y="1441450"/>
            <a:ext cx="4916487" cy="5207000"/>
            <a:chOff x="203" y="860"/>
            <a:chExt cx="3097" cy="3280"/>
          </a:xfrm>
        </p:grpSpPr>
        <p:grpSp>
          <p:nvGrpSpPr>
            <p:cNvPr id="101427" name="Group 137">
              <a:extLst>
                <a:ext uri="{FF2B5EF4-FFF2-40B4-BE49-F238E27FC236}">
                  <a16:creationId xmlns="" xmlns:a16="http://schemas.microsoft.com/office/drawing/2014/main" id="{56BCC57C-D953-4CEB-9626-F77FA4720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" y="860"/>
              <a:ext cx="3097" cy="3280"/>
              <a:chOff x="1283" y="1036"/>
              <a:chExt cx="3097" cy="3280"/>
            </a:xfrm>
          </p:grpSpPr>
          <p:graphicFrame>
            <p:nvGraphicFramePr>
              <p:cNvPr id="101430" name="Object 138">
                <a:extLst>
                  <a:ext uri="{FF2B5EF4-FFF2-40B4-BE49-F238E27FC236}">
                    <a16:creationId xmlns="" xmlns:a16="http://schemas.microsoft.com/office/drawing/2014/main" id="{081B00CF-B1C6-4EE4-A68E-4AA1FBF5A8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3" y="1052"/>
              <a:ext cx="3059" cy="3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" name="Image" r:id="rId9" imgW="12323810" imgH="13152381" progId="Photoshop.Image.4">
                      <p:embed/>
                    </p:oleObj>
                  </mc:Choice>
                  <mc:Fallback>
                    <p:oleObj name="Image" r:id="rId9" imgW="12323810" imgH="13152381" progId="Photoshop.Image.4">
                      <p:embed/>
                      <p:pic>
                        <p:nvPicPr>
                          <p:cNvPr id="101430" name="Object 138">
                            <a:extLst>
                              <a:ext uri="{FF2B5EF4-FFF2-40B4-BE49-F238E27FC236}">
                                <a16:creationId xmlns="" xmlns:a16="http://schemas.microsoft.com/office/drawing/2014/main" id="{081B00CF-B1C6-4EE4-A68E-4AA1FBF5A86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3" y="1052"/>
                            <a:ext cx="3059" cy="3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8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2827" name="Rectangle 139">
                <a:extLst>
                  <a:ext uri="{FF2B5EF4-FFF2-40B4-BE49-F238E27FC236}">
                    <a16:creationId xmlns="" xmlns:a16="http://schemas.microsoft.com/office/drawing/2014/main" id="{08413924-BC4F-4C3C-82ED-6339AF1C0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1036"/>
                <a:ext cx="552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28" name="Rectangle 140">
                <a:extLst>
                  <a:ext uri="{FF2B5EF4-FFF2-40B4-BE49-F238E27FC236}">
                    <a16:creationId xmlns="" xmlns:a16="http://schemas.microsoft.com/office/drawing/2014/main" id="{F7629BFD-1019-41FC-A2CA-7B75E59D3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64"/>
                <a:ext cx="55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29" name="Rectangle 141">
                <a:extLst>
                  <a:ext uri="{FF2B5EF4-FFF2-40B4-BE49-F238E27FC236}">
                    <a16:creationId xmlns="" xmlns:a16="http://schemas.microsoft.com/office/drawing/2014/main" id="{3E841D9E-1D55-40BF-A781-5801EECFD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152"/>
                <a:ext cx="63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0" name="Rectangle 142">
                <a:extLst>
                  <a:ext uri="{FF2B5EF4-FFF2-40B4-BE49-F238E27FC236}">
                    <a16:creationId xmlns="" xmlns:a16="http://schemas.microsoft.com/office/drawing/2014/main" id="{7190A633-9198-4D62-97D1-588AB9523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2728"/>
                <a:ext cx="608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1" name="Rectangle 143">
                <a:extLst>
                  <a:ext uri="{FF2B5EF4-FFF2-40B4-BE49-F238E27FC236}">
                    <a16:creationId xmlns="" xmlns:a16="http://schemas.microsoft.com/office/drawing/2014/main" id="{FBD35D97-CCBB-4298-9C8C-91F42CA87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324"/>
                <a:ext cx="1312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2" name="Rectangle 144">
                <a:extLst>
                  <a:ext uri="{FF2B5EF4-FFF2-40B4-BE49-F238E27FC236}">
                    <a16:creationId xmlns="" xmlns:a16="http://schemas.microsoft.com/office/drawing/2014/main" id="{52D30ECA-5B8C-4EF2-84C7-7FB1E3506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48"/>
                <a:ext cx="31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3" name="Rectangle 145">
                <a:extLst>
                  <a:ext uri="{FF2B5EF4-FFF2-40B4-BE49-F238E27FC236}">
                    <a16:creationId xmlns="" xmlns:a16="http://schemas.microsoft.com/office/drawing/2014/main" id="{0A056328-E78D-4490-8121-E0FD26EC6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86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4" name="Rectangle 146">
                <a:extLst>
                  <a:ext uri="{FF2B5EF4-FFF2-40B4-BE49-F238E27FC236}">
                    <a16:creationId xmlns="" xmlns:a16="http://schemas.microsoft.com/office/drawing/2014/main" id="{E74067CB-3F25-4965-B867-C2B01BD59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28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5" name="Rectangle 147">
                <a:extLst>
                  <a:ext uri="{FF2B5EF4-FFF2-40B4-BE49-F238E27FC236}">
                    <a16:creationId xmlns="" xmlns:a16="http://schemas.microsoft.com/office/drawing/2014/main" id="{ECBC5A73-B01E-41B5-A796-3E509A4C9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836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6" name="Rectangle 148">
                <a:extLst>
                  <a:ext uri="{FF2B5EF4-FFF2-40B4-BE49-F238E27FC236}">
                    <a16:creationId xmlns="" xmlns:a16="http://schemas.microsoft.com/office/drawing/2014/main" id="{13E8642A-0DA6-42D5-8DAB-70E14A8A3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7" name="Rectangle 149">
                <a:extLst>
                  <a:ext uri="{FF2B5EF4-FFF2-40B4-BE49-F238E27FC236}">
                    <a16:creationId xmlns="" xmlns:a16="http://schemas.microsoft.com/office/drawing/2014/main" id="{AD26ADD7-5092-491A-8206-7268EDFB3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3924"/>
                <a:ext cx="268" cy="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8" name="Rectangle 150">
                <a:extLst>
                  <a:ext uri="{FF2B5EF4-FFF2-40B4-BE49-F238E27FC236}">
                    <a16:creationId xmlns="" xmlns:a16="http://schemas.microsoft.com/office/drawing/2014/main" id="{D3B5C4E5-263C-4573-9E80-7027E90F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20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39" name="Rectangle 151">
                <a:extLst>
                  <a:ext uri="{FF2B5EF4-FFF2-40B4-BE49-F238E27FC236}">
                    <a16:creationId xmlns="" xmlns:a16="http://schemas.microsoft.com/office/drawing/2014/main" id="{A6B97688-0481-42D2-8C85-5869D4BB3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972"/>
                <a:ext cx="92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40" name="Rectangle 152">
                <a:extLst>
                  <a:ext uri="{FF2B5EF4-FFF2-40B4-BE49-F238E27FC236}">
                    <a16:creationId xmlns="" xmlns:a16="http://schemas.microsoft.com/office/drawing/2014/main" id="{3C2789B7-A739-4B48-9DA5-6E27098BB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696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41" name="Rectangle 153">
                <a:extLst>
                  <a:ext uri="{FF2B5EF4-FFF2-40B4-BE49-F238E27FC236}">
                    <a16:creationId xmlns="" xmlns:a16="http://schemas.microsoft.com/office/drawing/2014/main" id="{6D5C1053-6D17-46B6-BBE6-99F42E539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11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42" name="Rectangle 154">
                <a:extLst>
                  <a:ext uri="{FF2B5EF4-FFF2-40B4-BE49-F238E27FC236}">
                    <a16:creationId xmlns="" xmlns:a16="http://schemas.microsoft.com/office/drawing/2014/main" id="{77D2EF07-26A9-4F18-B513-86C8E2866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4012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2843" name="Rectangle 155">
                <a:extLst>
                  <a:ext uri="{FF2B5EF4-FFF2-40B4-BE49-F238E27FC236}">
                    <a16:creationId xmlns="" xmlns:a16="http://schemas.microsoft.com/office/drawing/2014/main" id="{1A6236D3-62B8-43B8-AC37-027168D57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1708"/>
                <a:ext cx="268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42844" name="Rectangle 156">
              <a:extLst>
                <a:ext uri="{FF2B5EF4-FFF2-40B4-BE49-F238E27FC236}">
                  <a16:creationId xmlns="" xmlns:a16="http://schemas.microsoft.com/office/drawing/2014/main" id="{87D1E641-BE8C-4F05-B0AA-52837CA24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514"/>
              <a:ext cx="1104" cy="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2845" name="Rectangle 157">
              <a:extLst>
                <a:ext uri="{FF2B5EF4-FFF2-40B4-BE49-F238E27FC236}">
                  <a16:creationId xmlns="" xmlns:a16="http://schemas.microsoft.com/office/drawing/2014/main" id="{492E5338-7F3D-4D8F-94B2-177E86A15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382"/>
              <a:ext cx="1104" cy="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42846" name="Rectangle 158">
            <a:extLst>
              <a:ext uri="{FF2B5EF4-FFF2-40B4-BE49-F238E27FC236}">
                <a16:creationId xmlns="" xmlns:a16="http://schemas.microsoft.com/office/drawing/2014/main" id="{D883B462-DA97-45ED-B8FA-E92EC779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219450"/>
            <a:ext cx="2476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47" name="Rectangle 159">
            <a:extLst>
              <a:ext uri="{FF2B5EF4-FFF2-40B4-BE49-F238E27FC236}">
                <a16:creationId xmlns="" xmlns:a16="http://schemas.microsoft.com/office/drawing/2014/main" id="{1CC31231-C9E3-4684-BD73-E5444108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8" y="2324100"/>
            <a:ext cx="2476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48" name="Rectangle 160">
            <a:extLst>
              <a:ext uri="{FF2B5EF4-FFF2-40B4-BE49-F238E27FC236}">
                <a16:creationId xmlns="" xmlns:a16="http://schemas.microsoft.com/office/drawing/2014/main" id="{FB0437E6-EA9A-4B09-87FD-4A40BF94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3257550"/>
            <a:ext cx="2476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49" name="Rectangle 161">
            <a:extLst>
              <a:ext uri="{FF2B5EF4-FFF2-40B4-BE49-F238E27FC236}">
                <a16:creationId xmlns="" xmlns:a16="http://schemas.microsoft.com/office/drawing/2014/main" id="{533A0BA2-DC1F-41B8-812E-6C72F9C26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8" y="4191000"/>
            <a:ext cx="2476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50" name="Rectangle 162">
            <a:extLst>
              <a:ext uri="{FF2B5EF4-FFF2-40B4-BE49-F238E27FC236}">
                <a16:creationId xmlns="" xmlns:a16="http://schemas.microsoft.com/office/drawing/2014/main" id="{B9727B78-A8F4-4FBD-81A4-0C3BE1AB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5029200"/>
            <a:ext cx="2476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51" name="Rectangle 163">
            <a:extLst>
              <a:ext uri="{FF2B5EF4-FFF2-40B4-BE49-F238E27FC236}">
                <a16:creationId xmlns="" xmlns:a16="http://schemas.microsoft.com/office/drawing/2014/main" id="{1BD12BC4-7263-4855-A388-04EBFEBF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1428750"/>
            <a:ext cx="2476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52" name="Rectangle 164">
            <a:extLst>
              <a:ext uri="{FF2B5EF4-FFF2-40B4-BE49-F238E27FC236}">
                <a16:creationId xmlns="" xmlns:a16="http://schemas.microsoft.com/office/drawing/2014/main" id="{073869C1-B05B-4425-BEE9-3E2D67D71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2343150"/>
            <a:ext cx="665162" cy="666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53" name="Rectangle 165">
            <a:extLst>
              <a:ext uri="{FF2B5EF4-FFF2-40B4-BE49-F238E27FC236}">
                <a16:creationId xmlns="" xmlns:a16="http://schemas.microsoft.com/office/drawing/2014/main" id="{665895ED-86C2-4CB4-AB62-C00CDC41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3257550"/>
            <a:ext cx="665162" cy="666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54" name="Rectangle 166">
            <a:extLst>
              <a:ext uri="{FF2B5EF4-FFF2-40B4-BE49-F238E27FC236}">
                <a16:creationId xmlns="" xmlns:a16="http://schemas.microsoft.com/office/drawing/2014/main" id="{74ABB300-D16A-4411-ABE3-220E7DE0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4191000"/>
            <a:ext cx="665162" cy="666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42855" name="Group 167">
            <a:extLst>
              <a:ext uri="{FF2B5EF4-FFF2-40B4-BE49-F238E27FC236}">
                <a16:creationId xmlns="" xmlns:a16="http://schemas.microsoft.com/office/drawing/2014/main" id="{44D977BF-7010-44AE-85E1-5A9AB23F7E5F}"/>
              </a:ext>
            </a:extLst>
          </p:cNvPr>
          <p:cNvGrpSpPr>
            <a:grpSpLocks/>
          </p:cNvGrpSpPr>
          <p:nvPr/>
        </p:nvGrpSpPr>
        <p:grpSpPr bwMode="auto">
          <a:xfrm>
            <a:off x="5926138" y="2552700"/>
            <a:ext cx="819150" cy="895350"/>
            <a:chOff x="1412" y="1096"/>
            <a:chExt cx="516" cy="564"/>
          </a:xfrm>
        </p:grpSpPr>
        <p:sp>
          <p:nvSpPr>
            <p:cNvPr id="242856" name="Text Box 168">
              <a:extLst>
                <a:ext uri="{FF2B5EF4-FFF2-40B4-BE49-F238E27FC236}">
                  <a16:creationId xmlns="" xmlns:a16="http://schemas.microsoft.com/office/drawing/2014/main" id="{A9C3617E-5ACA-4BBD-90C9-2BDB0CC02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096"/>
              <a:ext cx="51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1</a:t>
              </a:r>
              <a:r>
                <a:rPr lang="pt-BR">
                  <a:latin typeface="Times New Roman" charset="0"/>
                  <a:ea typeface="ＭＳ Ｐゴシック" charset="0"/>
                </a:rPr>
                <a:t> = 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2</a:t>
              </a:r>
              <a:r>
                <a:rPr lang="pt-BR">
                  <a:latin typeface="Times New Roman" charset="0"/>
                  <a:ea typeface="ＭＳ Ｐゴシック" charset="0"/>
                </a:rPr>
                <a:t> = 5</a:t>
              </a:r>
            </a:p>
          </p:txBody>
        </p:sp>
        <p:sp>
          <p:nvSpPr>
            <p:cNvPr id="242857" name="Line 169">
              <a:extLst>
                <a:ext uri="{FF2B5EF4-FFF2-40B4-BE49-F238E27FC236}">
                  <a16:creationId xmlns="" xmlns:a16="http://schemas.microsoft.com/office/drawing/2014/main" id="{30F465DA-3C6C-4469-8D41-29304B6E3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540"/>
              <a:ext cx="92" cy="12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42858" name="Rectangle 170">
            <a:extLst>
              <a:ext uri="{FF2B5EF4-FFF2-40B4-BE49-F238E27FC236}">
                <a16:creationId xmlns="" xmlns:a16="http://schemas.microsoft.com/office/drawing/2014/main" id="{3AADBA08-6165-480B-8610-96E5AD06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6000750"/>
            <a:ext cx="2476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42859" name="Group 171">
            <a:extLst>
              <a:ext uri="{FF2B5EF4-FFF2-40B4-BE49-F238E27FC236}">
                <a16:creationId xmlns="" xmlns:a16="http://schemas.microsoft.com/office/drawing/2014/main" id="{9D71A834-589C-42A4-9A9F-873A582602F3}"/>
              </a:ext>
            </a:extLst>
          </p:cNvPr>
          <p:cNvGrpSpPr>
            <a:grpSpLocks/>
          </p:cNvGrpSpPr>
          <p:nvPr/>
        </p:nvGrpSpPr>
        <p:grpSpPr bwMode="auto">
          <a:xfrm>
            <a:off x="5913438" y="5467350"/>
            <a:ext cx="1079500" cy="635000"/>
            <a:chOff x="1720" y="3576"/>
            <a:chExt cx="680" cy="400"/>
          </a:xfrm>
        </p:grpSpPr>
        <p:sp>
          <p:nvSpPr>
            <p:cNvPr id="242860" name="Text Box 172">
              <a:extLst>
                <a:ext uri="{FF2B5EF4-FFF2-40B4-BE49-F238E27FC236}">
                  <a16:creationId xmlns="" xmlns:a16="http://schemas.microsoft.com/office/drawing/2014/main" id="{35DFC12D-A4C0-4740-BCF0-F18535578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20" y="3576"/>
              <a:ext cx="680" cy="1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pt-BR" altLang="pt-BR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Solução</a:t>
              </a:r>
            </a:p>
          </p:txBody>
        </p:sp>
        <p:sp>
          <p:nvSpPr>
            <p:cNvPr id="242861" name="Line 173">
              <a:extLst>
                <a:ext uri="{FF2B5EF4-FFF2-40B4-BE49-F238E27FC236}">
                  <a16:creationId xmlns="" xmlns:a16="http://schemas.microsoft.com/office/drawing/2014/main" id="{42A3404C-2E4A-4BA4-A244-82A537151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3804"/>
              <a:ext cx="314" cy="17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42862" name="Line 174">
            <a:extLst>
              <a:ext uri="{FF2B5EF4-FFF2-40B4-BE49-F238E27FC236}">
                <a16:creationId xmlns="" xmlns:a16="http://schemas.microsoft.com/office/drawing/2014/main" id="{33162930-716F-4FDC-9663-9F942176C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2952750"/>
            <a:ext cx="0" cy="400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63" name="Line 175">
            <a:extLst>
              <a:ext uri="{FF2B5EF4-FFF2-40B4-BE49-F238E27FC236}">
                <a16:creationId xmlns="" xmlns:a16="http://schemas.microsoft.com/office/drawing/2014/main" id="{7841D3F7-7035-4583-9754-8B33D6111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938" y="3867150"/>
            <a:ext cx="0" cy="400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64" name="Line 176">
            <a:extLst>
              <a:ext uri="{FF2B5EF4-FFF2-40B4-BE49-F238E27FC236}">
                <a16:creationId xmlns="" xmlns:a16="http://schemas.microsoft.com/office/drawing/2014/main" id="{2EB6D6F9-A795-421D-9E37-DEA07AC65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938" y="4781550"/>
            <a:ext cx="0" cy="400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65" name="Line 177">
            <a:extLst>
              <a:ext uri="{FF2B5EF4-FFF2-40B4-BE49-F238E27FC236}">
                <a16:creationId xmlns="" xmlns:a16="http://schemas.microsoft.com/office/drawing/2014/main" id="{D1ABB045-E9D6-436D-A552-339CEE15D9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0438" y="5721350"/>
            <a:ext cx="692150" cy="387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2875" name="Line 187">
            <a:extLst>
              <a:ext uri="{FF2B5EF4-FFF2-40B4-BE49-F238E27FC236}">
                <a16:creationId xmlns="" xmlns:a16="http://schemas.microsoft.com/office/drawing/2014/main" id="{FE3F9ED6-4CA5-4816-BB22-355714ACE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2019300"/>
            <a:ext cx="0" cy="400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42876" name="Group 188">
            <a:extLst>
              <a:ext uri="{FF2B5EF4-FFF2-40B4-BE49-F238E27FC236}">
                <a16:creationId xmlns="" xmlns:a16="http://schemas.microsoft.com/office/drawing/2014/main" id="{F04938ED-7F1D-4D4A-9EB8-2262A5EE0023}"/>
              </a:ext>
            </a:extLst>
          </p:cNvPr>
          <p:cNvGrpSpPr>
            <a:grpSpLocks/>
          </p:cNvGrpSpPr>
          <p:nvPr/>
        </p:nvGrpSpPr>
        <p:grpSpPr bwMode="auto">
          <a:xfrm>
            <a:off x="9475788" y="2800350"/>
            <a:ext cx="1104900" cy="958850"/>
            <a:chOff x="3644" y="1208"/>
            <a:chExt cx="696" cy="604"/>
          </a:xfrm>
        </p:grpSpPr>
        <p:sp>
          <p:nvSpPr>
            <p:cNvPr id="242877" name="Text Box 189">
              <a:extLst>
                <a:ext uri="{FF2B5EF4-FFF2-40B4-BE49-F238E27FC236}">
                  <a16:creationId xmlns="" xmlns:a16="http://schemas.microsoft.com/office/drawing/2014/main" id="{7BE5DF68-2A5F-4754-88A7-5D74F8DEA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1208"/>
              <a:ext cx="51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1</a:t>
              </a:r>
              <a:r>
                <a:rPr lang="pt-BR">
                  <a:latin typeface="Times New Roman" charset="0"/>
                  <a:ea typeface="ＭＳ Ｐゴシック" charset="0"/>
                </a:rPr>
                <a:t> = 4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2</a:t>
              </a: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 = 5</a:t>
              </a:r>
            </a:p>
          </p:txBody>
        </p:sp>
        <p:sp>
          <p:nvSpPr>
            <p:cNvPr id="242878" name="Line 190">
              <a:extLst>
                <a:ext uri="{FF2B5EF4-FFF2-40B4-BE49-F238E27FC236}">
                  <a16:creationId xmlns="" xmlns:a16="http://schemas.microsoft.com/office/drawing/2014/main" id="{095BC4DE-D256-47B3-8B3E-9A4DB8AAD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4" y="1640"/>
              <a:ext cx="176" cy="17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879" name="Group 191">
            <a:extLst>
              <a:ext uri="{FF2B5EF4-FFF2-40B4-BE49-F238E27FC236}">
                <a16:creationId xmlns="" xmlns:a16="http://schemas.microsoft.com/office/drawing/2014/main" id="{B087F70B-9F0B-4D52-9F83-5670FE0E0E03}"/>
              </a:ext>
            </a:extLst>
          </p:cNvPr>
          <p:cNvGrpSpPr>
            <a:grpSpLocks/>
          </p:cNvGrpSpPr>
          <p:nvPr/>
        </p:nvGrpSpPr>
        <p:grpSpPr bwMode="auto">
          <a:xfrm>
            <a:off x="8307388" y="2717800"/>
            <a:ext cx="1028700" cy="971550"/>
            <a:chOff x="2912" y="1056"/>
            <a:chExt cx="648" cy="612"/>
          </a:xfrm>
        </p:grpSpPr>
        <p:sp>
          <p:nvSpPr>
            <p:cNvPr id="242880" name="Text Box 192">
              <a:extLst>
                <a:ext uri="{FF2B5EF4-FFF2-40B4-BE49-F238E27FC236}">
                  <a16:creationId xmlns="" xmlns:a16="http://schemas.microsoft.com/office/drawing/2014/main" id="{783C8D42-3FA7-4720-B397-EC85F394F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" y="1056"/>
              <a:ext cx="51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1</a:t>
              </a:r>
              <a:r>
                <a:rPr lang="pt-BR">
                  <a:latin typeface="Times New Roman" charset="0"/>
                  <a:ea typeface="ＭＳ Ｐゴシック" charset="0"/>
                </a:rPr>
                <a:t> = 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2</a:t>
              </a:r>
              <a:r>
                <a:rPr lang="pt-BR">
                  <a:latin typeface="Times New Roman" charset="0"/>
                  <a:ea typeface="ＭＳ Ｐゴシック" charset="0"/>
                </a:rPr>
                <a:t> = 3</a:t>
              </a:r>
            </a:p>
          </p:txBody>
        </p:sp>
        <p:sp>
          <p:nvSpPr>
            <p:cNvPr id="242881" name="Line 193">
              <a:extLst>
                <a:ext uri="{FF2B5EF4-FFF2-40B4-BE49-F238E27FC236}">
                  <a16:creationId xmlns="" xmlns:a16="http://schemas.microsoft.com/office/drawing/2014/main" id="{4DDD56D5-6B41-4CDB-A119-96A551CF0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2" y="1496"/>
              <a:ext cx="176" cy="17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882" name="Group 194">
            <a:extLst>
              <a:ext uri="{FF2B5EF4-FFF2-40B4-BE49-F238E27FC236}">
                <a16:creationId xmlns="" xmlns:a16="http://schemas.microsoft.com/office/drawing/2014/main" id="{54E196F9-2AFB-46EE-A481-5F39ED147FDF}"/>
              </a:ext>
            </a:extLst>
          </p:cNvPr>
          <p:cNvGrpSpPr>
            <a:grpSpLocks/>
          </p:cNvGrpSpPr>
          <p:nvPr/>
        </p:nvGrpSpPr>
        <p:grpSpPr bwMode="auto">
          <a:xfrm>
            <a:off x="9418638" y="3613150"/>
            <a:ext cx="1104900" cy="958850"/>
            <a:chOff x="3644" y="1208"/>
            <a:chExt cx="696" cy="604"/>
          </a:xfrm>
        </p:grpSpPr>
        <p:sp>
          <p:nvSpPr>
            <p:cNvPr id="242883" name="Text Box 195">
              <a:extLst>
                <a:ext uri="{FF2B5EF4-FFF2-40B4-BE49-F238E27FC236}">
                  <a16:creationId xmlns="" xmlns:a16="http://schemas.microsoft.com/office/drawing/2014/main" id="{47A03CED-68FF-4A8A-8D25-BD118B983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1208"/>
              <a:ext cx="51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1</a:t>
              </a:r>
              <a:r>
                <a:rPr lang="pt-BR">
                  <a:latin typeface="Times New Roman" charset="0"/>
                  <a:ea typeface="ＭＳ Ｐゴシック" charset="0"/>
                </a:rPr>
                <a:t> = 4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2</a:t>
              </a: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 = 4</a:t>
              </a:r>
            </a:p>
          </p:txBody>
        </p:sp>
        <p:sp>
          <p:nvSpPr>
            <p:cNvPr id="242884" name="Line 196">
              <a:extLst>
                <a:ext uri="{FF2B5EF4-FFF2-40B4-BE49-F238E27FC236}">
                  <a16:creationId xmlns="" xmlns:a16="http://schemas.microsoft.com/office/drawing/2014/main" id="{2B7EA7CF-8717-4752-A6F5-AEA83789F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4" y="1640"/>
              <a:ext cx="176" cy="17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885" name="Group 197">
            <a:extLst>
              <a:ext uri="{FF2B5EF4-FFF2-40B4-BE49-F238E27FC236}">
                <a16:creationId xmlns="" xmlns:a16="http://schemas.microsoft.com/office/drawing/2014/main" id="{00ECA8FE-DEAF-4E3F-A4D3-1A14945CE1B2}"/>
              </a:ext>
            </a:extLst>
          </p:cNvPr>
          <p:cNvGrpSpPr>
            <a:grpSpLocks/>
          </p:cNvGrpSpPr>
          <p:nvPr/>
        </p:nvGrpSpPr>
        <p:grpSpPr bwMode="auto">
          <a:xfrm>
            <a:off x="8250238" y="3530600"/>
            <a:ext cx="1028700" cy="971550"/>
            <a:chOff x="2912" y="1056"/>
            <a:chExt cx="648" cy="612"/>
          </a:xfrm>
        </p:grpSpPr>
        <p:sp>
          <p:nvSpPr>
            <p:cNvPr id="242886" name="Text Box 198">
              <a:extLst>
                <a:ext uri="{FF2B5EF4-FFF2-40B4-BE49-F238E27FC236}">
                  <a16:creationId xmlns="" xmlns:a16="http://schemas.microsoft.com/office/drawing/2014/main" id="{C0A88FB7-68A8-4DAC-9621-391953889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" y="1056"/>
              <a:ext cx="51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1</a:t>
              </a:r>
              <a:r>
                <a:rPr lang="pt-BR">
                  <a:latin typeface="Times New Roman" charset="0"/>
                  <a:ea typeface="ＭＳ Ｐゴシック" charset="0"/>
                </a:rPr>
                <a:t> = 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2</a:t>
              </a: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 = 2</a:t>
              </a:r>
            </a:p>
          </p:txBody>
        </p:sp>
        <p:sp>
          <p:nvSpPr>
            <p:cNvPr id="242887" name="Line 199">
              <a:extLst>
                <a:ext uri="{FF2B5EF4-FFF2-40B4-BE49-F238E27FC236}">
                  <a16:creationId xmlns="" xmlns:a16="http://schemas.microsoft.com/office/drawing/2014/main" id="{02BF9C26-26BF-4FED-AC1F-B9346E17F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2" y="1496"/>
              <a:ext cx="176" cy="17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42714" name="Rectangle 26">
            <a:extLst>
              <a:ext uri="{FF2B5EF4-FFF2-40B4-BE49-F238E27FC236}">
                <a16:creationId xmlns="" xmlns:a16="http://schemas.microsoft.com/office/drawing/2014/main" id="{EBA8EFD3-6302-4A78-88DC-6B91950415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6207" y="1132682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Relaxamento do problema</a:t>
            </a:r>
            <a:endParaRPr lang="pt-BR" altLang="pt-BR" sz="2800" dirty="0"/>
          </a:p>
          <a:p>
            <a:pPr marL="1085850" lvl="2"/>
            <a:r>
              <a:rPr lang="pt-BR" altLang="pt-BR" sz="2400" b="1" dirty="0"/>
              <a:t>Exemplo</a:t>
            </a:r>
            <a:r>
              <a:rPr lang="pt-BR" altLang="pt-BR" sz="2400" dirty="0"/>
              <a:t>: jogo dos 8 números </a:t>
            </a:r>
          </a:p>
        </p:txBody>
      </p:sp>
      <p:grpSp>
        <p:nvGrpSpPr>
          <p:cNvPr id="242866" name="Group 178">
            <a:extLst>
              <a:ext uri="{FF2B5EF4-FFF2-40B4-BE49-F238E27FC236}">
                <a16:creationId xmlns="" xmlns:a16="http://schemas.microsoft.com/office/drawing/2014/main" id="{A75DDAA4-ECFC-46CF-9E6B-283459BAB6C6}"/>
              </a:ext>
            </a:extLst>
          </p:cNvPr>
          <p:cNvGrpSpPr>
            <a:grpSpLocks/>
          </p:cNvGrpSpPr>
          <p:nvPr/>
        </p:nvGrpSpPr>
        <p:grpSpPr bwMode="auto">
          <a:xfrm>
            <a:off x="6059488" y="1460500"/>
            <a:ext cx="819150" cy="895350"/>
            <a:chOff x="1412" y="1096"/>
            <a:chExt cx="516" cy="564"/>
          </a:xfrm>
        </p:grpSpPr>
        <p:sp>
          <p:nvSpPr>
            <p:cNvPr id="242867" name="Text Box 179">
              <a:extLst>
                <a:ext uri="{FF2B5EF4-FFF2-40B4-BE49-F238E27FC236}">
                  <a16:creationId xmlns="" xmlns:a16="http://schemas.microsoft.com/office/drawing/2014/main" id="{AB3F0CBE-1FD6-45B5-AB3A-284618263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096"/>
              <a:ext cx="51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1</a:t>
              </a:r>
              <a:r>
                <a:rPr lang="pt-BR">
                  <a:latin typeface="Times New Roman" charset="0"/>
                  <a:ea typeface="ＭＳ Ｐゴシック" charset="0"/>
                </a:rPr>
                <a:t> = 5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2</a:t>
              </a: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 = 6</a:t>
              </a:r>
            </a:p>
          </p:txBody>
        </p:sp>
        <p:sp>
          <p:nvSpPr>
            <p:cNvPr id="242868" name="Line 180">
              <a:extLst>
                <a:ext uri="{FF2B5EF4-FFF2-40B4-BE49-F238E27FC236}">
                  <a16:creationId xmlns="" xmlns:a16="http://schemas.microsoft.com/office/drawing/2014/main" id="{EEA29375-3936-4FD7-AAA3-2C150566C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540"/>
              <a:ext cx="92" cy="12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869" name="Group 181">
            <a:extLst>
              <a:ext uri="{FF2B5EF4-FFF2-40B4-BE49-F238E27FC236}">
                <a16:creationId xmlns="" xmlns:a16="http://schemas.microsoft.com/office/drawing/2014/main" id="{C0099ED4-2476-40B9-A995-316CF38FBA63}"/>
              </a:ext>
            </a:extLst>
          </p:cNvPr>
          <p:cNvGrpSpPr>
            <a:grpSpLocks/>
          </p:cNvGrpSpPr>
          <p:nvPr/>
        </p:nvGrpSpPr>
        <p:grpSpPr bwMode="auto">
          <a:xfrm>
            <a:off x="9469438" y="1504950"/>
            <a:ext cx="1104900" cy="958850"/>
            <a:chOff x="3644" y="1208"/>
            <a:chExt cx="696" cy="604"/>
          </a:xfrm>
        </p:grpSpPr>
        <p:sp>
          <p:nvSpPr>
            <p:cNvPr id="242870" name="Text Box 182">
              <a:extLst>
                <a:ext uri="{FF2B5EF4-FFF2-40B4-BE49-F238E27FC236}">
                  <a16:creationId xmlns="" xmlns:a16="http://schemas.microsoft.com/office/drawing/2014/main" id="{A02802DA-B1CF-4610-B743-974A652C4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1208"/>
              <a:ext cx="51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1</a:t>
              </a:r>
              <a:r>
                <a:rPr lang="pt-BR">
                  <a:latin typeface="Times New Roman" charset="0"/>
                  <a:ea typeface="ＭＳ Ｐゴシック" charset="0"/>
                </a:rPr>
                <a:t> = 5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2</a:t>
              </a: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 = 6</a:t>
              </a:r>
            </a:p>
          </p:txBody>
        </p:sp>
        <p:sp>
          <p:nvSpPr>
            <p:cNvPr id="242871" name="Line 183">
              <a:extLst>
                <a:ext uri="{FF2B5EF4-FFF2-40B4-BE49-F238E27FC236}">
                  <a16:creationId xmlns="" xmlns:a16="http://schemas.microsoft.com/office/drawing/2014/main" id="{59DDD75A-B308-436B-9865-892E92FAC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4" y="1640"/>
              <a:ext cx="176" cy="17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2872" name="Group 184">
            <a:extLst>
              <a:ext uri="{FF2B5EF4-FFF2-40B4-BE49-F238E27FC236}">
                <a16:creationId xmlns="" xmlns:a16="http://schemas.microsoft.com/office/drawing/2014/main" id="{06A071DB-B023-4DC0-9371-180D49E9BA2A}"/>
              </a:ext>
            </a:extLst>
          </p:cNvPr>
          <p:cNvGrpSpPr>
            <a:grpSpLocks/>
          </p:cNvGrpSpPr>
          <p:nvPr/>
        </p:nvGrpSpPr>
        <p:grpSpPr bwMode="auto">
          <a:xfrm>
            <a:off x="8326438" y="1587500"/>
            <a:ext cx="1028700" cy="971550"/>
            <a:chOff x="2912" y="1056"/>
            <a:chExt cx="648" cy="612"/>
          </a:xfrm>
        </p:grpSpPr>
        <p:sp>
          <p:nvSpPr>
            <p:cNvPr id="242873" name="Text Box 185">
              <a:extLst>
                <a:ext uri="{FF2B5EF4-FFF2-40B4-BE49-F238E27FC236}">
                  <a16:creationId xmlns="" xmlns:a16="http://schemas.microsoft.com/office/drawing/2014/main" id="{306EA3DC-7CEF-476E-98EC-66B4F66F6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" y="1056"/>
              <a:ext cx="51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latin typeface="Times New Roman" charset="0"/>
                  <a:ea typeface="ＭＳ Ｐゴシック" charset="0"/>
                </a:rPr>
                <a:t>1</a:t>
              </a:r>
              <a:r>
                <a:rPr lang="pt-BR">
                  <a:latin typeface="Times New Roman" charset="0"/>
                  <a:ea typeface="ＭＳ Ｐゴシック" charset="0"/>
                </a:rPr>
                <a:t> = 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h</a:t>
              </a:r>
              <a:r>
                <a:rPr lang="pt-BR" baseline="-25000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2</a:t>
              </a:r>
              <a:r>
                <a:rPr lang="pt-BR">
                  <a:solidFill>
                    <a:srgbClr val="B2B2B2"/>
                  </a:solidFill>
                  <a:latin typeface="Times New Roman" charset="0"/>
                  <a:ea typeface="ＭＳ Ｐゴシック" charset="0"/>
                </a:rPr>
                <a:t> = 5</a:t>
              </a:r>
            </a:p>
          </p:txBody>
        </p:sp>
        <p:sp>
          <p:nvSpPr>
            <p:cNvPr id="242874" name="Line 186">
              <a:extLst>
                <a:ext uri="{FF2B5EF4-FFF2-40B4-BE49-F238E27FC236}">
                  <a16:creationId xmlns="" xmlns:a16="http://schemas.microsoft.com/office/drawing/2014/main" id="{E1D8938C-49F4-4F79-BE0B-09F5900B9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2" y="1496"/>
              <a:ext cx="176" cy="17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852" grpId="0" animBg="1"/>
      <p:bldP spid="242853" grpId="0" animBg="1"/>
      <p:bldP spid="2428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="" xmlns:a16="http://schemas.microsoft.com/office/drawing/2014/main" id="{CEB5E7CB-C76B-491F-A418-0401330EF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518" y="98795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Como definir uma função heurística?</a:t>
            </a:r>
            <a:endParaRPr lang="pt-BR" altLang="pt-BR" dirty="0"/>
          </a:p>
        </p:txBody>
      </p:sp>
      <p:sp>
        <p:nvSpPr>
          <p:cNvPr id="243879" name="Rectangle 167">
            <a:extLst>
              <a:ext uri="{FF2B5EF4-FFF2-40B4-BE49-F238E27FC236}">
                <a16:creationId xmlns="" xmlns:a16="http://schemas.microsoft.com/office/drawing/2014/main" id="{2CD4A347-1508-4AB3-AA68-D01E4E3735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0466" y="1424358"/>
            <a:ext cx="8688387" cy="4722380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dirty="0"/>
              <a:t>É sempre melhor usar uma função heurística com valores mais altos, contanto que ela seja </a:t>
            </a:r>
            <a:r>
              <a:rPr lang="pt-BR" altLang="pt-BR" sz="2800" i="1" dirty="0"/>
              <a:t>admissível </a:t>
            </a:r>
          </a:p>
          <a:p>
            <a:pPr marL="1085850" lvl="2"/>
            <a:r>
              <a:rPr lang="pt-BR" altLang="pt-BR" sz="2400" dirty="0"/>
              <a:t>Isto traz mais informação na escolha do operador</a:t>
            </a:r>
          </a:p>
          <a:p>
            <a:pPr marL="1085850" lvl="2">
              <a:buNone/>
            </a:pPr>
            <a:r>
              <a:rPr lang="pt-BR" altLang="pt-BR" b="1" dirty="0"/>
              <a:t>Exemplo</a:t>
            </a:r>
            <a:r>
              <a:rPr lang="pt-BR" altLang="pt-BR" dirty="0"/>
              <a:t>: </a:t>
            </a:r>
            <a:r>
              <a:rPr lang="pt-BR" altLang="pt-BR" i="1" dirty="0"/>
              <a:t>h</a:t>
            </a:r>
            <a:r>
              <a:rPr lang="pt-BR" altLang="pt-BR" baseline="-25000" dirty="0"/>
              <a:t>2</a:t>
            </a:r>
            <a:r>
              <a:rPr lang="pt-BR" altLang="pt-BR" dirty="0"/>
              <a:t> melhor que </a:t>
            </a:r>
            <a:r>
              <a:rPr lang="pt-BR" altLang="pt-BR" i="1" dirty="0"/>
              <a:t>h</a:t>
            </a:r>
            <a:r>
              <a:rPr lang="pt-BR" altLang="pt-BR" baseline="-25000" dirty="0"/>
              <a:t>1</a:t>
            </a:r>
            <a:endParaRPr lang="pt-BR" altLang="pt-BR" dirty="0"/>
          </a:p>
          <a:p>
            <a:pPr lvl="1">
              <a:lnSpc>
                <a:spcPct val="90000"/>
              </a:lnSpc>
            </a:pPr>
            <a:r>
              <a:rPr lang="pt-BR" altLang="pt-BR" sz="2800" i="1" dirty="0" err="1"/>
              <a:t>h</a:t>
            </a:r>
            <a:r>
              <a:rPr lang="pt-BR" altLang="pt-BR" sz="2800" i="1" baseline="-25000" dirty="0" err="1"/>
              <a:t>i</a:t>
            </a:r>
            <a:r>
              <a:rPr lang="pt-BR" altLang="pt-BR" sz="2800" i="1" dirty="0"/>
              <a:t> domina</a:t>
            </a:r>
            <a:r>
              <a:rPr lang="pt-BR" altLang="pt-BR" sz="2800" dirty="0"/>
              <a:t> </a:t>
            </a:r>
            <a:r>
              <a:rPr lang="pt-BR" altLang="pt-BR" sz="2800" i="1" dirty="0" err="1"/>
              <a:t>h</a:t>
            </a:r>
            <a:r>
              <a:rPr lang="pt-BR" altLang="pt-BR" sz="2800" i="1" baseline="-25000" dirty="0" err="1"/>
              <a:t>k</a:t>
            </a:r>
            <a:r>
              <a:rPr lang="pt-BR" altLang="pt-BR" sz="2800" dirty="0"/>
              <a:t> </a:t>
            </a:r>
            <a:r>
              <a:rPr lang="pt-BR" altLang="pt-BR" sz="2800" dirty="0">
                <a:latin typeface="Symbol" panose="05050102010706020507" pitchFamily="18" charset="2"/>
              </a:rPr>
              <a:t>Þ</a:t>
            </a:r>
            <a:r>
              <a:rPr lang="pt-BR" altLang="pt-BR" sz="2800" dirty="0"/>
              <a:t> </a:t>
            </a:r>
            <a:r>
              <a:rPr lang="pt-BR" altLang="pt-BR" sz="2800" i="1" dirty="0" err="1"/>
              <a:t>h</a:t>
            </a:r>
            <a:r>
              <a:rPr lang="pt-BR" altLang="pt-BR" sz="2800" i="1" baseline="-25000" dirty="0" err="1"/>
              <a:t>i</a:t>
            </a:r>
            <a:r>
              <a:rPr lang="pt-BR" altLang="pt-BR" sz="2800" dirty="0"/>
              <a:t>(</a:t>
            </a:r>
            <a:r>
              <a:rPr lang="pt-BR" altLang="pt-BR" sz="2800" i="1" dirty="0"/>
              <a:t>n</a:t>
            </a:r>
            <a:r>
              <a:rPr lang="pt-BR" altLang="pt-BR" sz="2800" dirty="0"/>
              <a:t>) </a:t>
            </a:r>
            <a:r>
              <a:rPr lang="pt-BR" altLang="pt-BR" sz="2800" dirty="0">
                <a:latin typeface="Symbol" panose="05050102010706020507" pitchFamily="18" charset="2"/>
              </a:rPr>
              <a:t>³</a:t>
            </a:r>
            <a:r>
              <a:rPr lang="pt-BR" altLang="pt-BR" sz="2800" dirty="0"/>
              <a:t> </a:t>
            </a:r>
            <a:r>
              <a:rPr lang="pt-BR" altLang="pt-BR" sz="2800" i="1" dirty="0" err="1"/>
              <a:t>h</a:t>
            </a:r>
            <a:r>
              <a:rPr lang="pt-BR" altLang="pt-BR" sz="2800" i="1" baseline="-25000" dirty="0" err="1"/>
              <a:t>k</a:t>
            </a:r>
            <a:r>
              <a:rPr lang="pt-BR" altLang="pt-BR" sz="2800" dirty="0"/>
              <a:t>(</a:t>
            </a:r>
            <a:r>
              <a:rPr lang="pt-BR" altLang="pt-BR" sz="2800" i="1" dirty="0"/>
              <a:t>n</a:t>
            </a:r>
            <a:r>
              <a:rPr lang="pt-BR" altLang="pt-BR" sz="2800" dirty="0"/>
              <a:t>), </a:t>
            </a:r>
            <a:r>
              <a:rPr lang="pt-BR" altLang="pt-BR" sz="2800" dirty="0">
                <a:latin typeface="Symbol" panose="05050102010706020507" pitchFamily="18" charset="2"/>
              </a:rPr>
              <a:t>"</a:t>
            </a:r>
            <a:r>
              <a:rPr lang="pt-BR" altLang="pt-BR" sz="2800" i="1" dirty="0"/>
              <a:t>n </a:t>
            </a:r>
            <a:r>
              <a:rPr lang="pt-BR" altLang="pt-BR" sz="2800" dirty="0"/>
              <a:t>no espaço de estados</a:t>
            </a:r>
          </a:p>
          <a:p>
            <a:pPr marL="1085850" lvl="2">
              <a:buNone/>
            </a:pPr>
            <a:r>
              <a:rPr lang="pt-BR" altLang="pt-BR" b="1" dirty="0"/>
              <a:t>Exemplo</a:t>
            </a:r>
            <a:r>
              <a:rPr lang="pt-BR" altLang="pt-BR" dirty="0"/>
              <a:t>: </a:t>
            </a:r>
            <a:r>
              <a:rPr lang="pt-BR" altLang="pt-BR" i="1" dirty="0"/>
              <a:t>h</a:t>
            </a:r>
            <a:r>
              <a:rPr lang="pt-BR" altLang="pt-BR" baseline="-25000" dirty="0"/>
              <a:t>2</a:t>
            </a:r>
            <a:r>
              <a:rPr lang="pt-BR" altLang="pt-BR" dirty="0"/>
              <a:t> domina </a:t>
            </a:r>
            <a:r>
              <a:rPr lang="pt-BR" altLang="pt-BR" i="1" dirty="0"/>
              <a:t>h</a:t>
            </a:r>
            <a:r>
              <a:rPr lang="pt-BR" altLang="pt-BR" baseline="-25000" dirty="0"/>
              <a:t>1</a:t>
            </a:r>
            <a:r>
              <a:rPr lang="pt-BR" altLang="pt-BR" i="1" dirty="0"/>
              <a:t> </a:t>
            </a:r>
            <a:r>
              <a:rPr lang="pt-BR" altLang="pt-BR" dirty="0"/>
              <a:t>no exemplo anterior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Se existem muitas funções heurísticas para o mesmo problema e nenhuma delas domine as outras, usa-se uma </a:t>
            </a:r>
            <a:r>
              <a:rPr lang="pt-BR" altLang="pt-BR" sz="2800" i="1" dirty="0"/>
              <a:t>heurística composta</a:t>
            </a:r>
            <a:endParaRPr lang="pt-BR" altLang="pt-BR" sz="2800" dirty="0"/>
          </a:p>
          <a:p>
            <a:pPr marL="1085850" lvl="2">
              <a:buNone/>
            </a:pPr>
            <a:r>
              <a:rPr lang="pt-BR" altLang="pt-BR" b="1" dirty="0" err="1"/>
              <a:t>Exemplo</a:t>
            </a:r>
            <a:r>
              <a:rPr lang="pt-BR" altLang="pt-BR" dirty="0" err="1"/>
              <a:t>:</a:t>
            </a:r>
            <a:r>
              <a:rPr lang="pt-BR" altLang="pt-BR" i="1" dirty="0" err="1"/>
              <a:t>h</a:t>
            </a:r>
            <a:r>
              <a:rPr lang="pt-BR" altLang="pt-BR" i="1" baseline="-25000" dirty="0"/>
              <a:t> </a:t>
            </a:r>
            <a:r>
              <a:rPr lang="pt-BR" altLang="pt-BR" dirty="0"/>
              <a:t>(</a:t>
            </a:r>
            <a:r>
              <a:rPr lang="pt-BR" altLang="pt-BR" i="1" dirty="0"/>
              <a:t>n</a:t>
            </a:r>
            <a:r>
              <a:rPr lang="pt-BR" altLang="pt-BR" dirty="0"/>
              <a:t>) = </a:t>
            </a:r>
            <a:r>
              <a:rPr lang="pt-BR" altLang="pt-BR" i="1" dirty="0" err="1"/>
              <a:t>max</a:t>
            </a:r>
            <a:r>
              <a:rPr lang="pt-BR" altLang="pt-BR" dirty="0"/>
              <a:t>(</a:t>
            </a:r>
            <a:r>
              <a:rPr lang="pt-BR" altLang="pt-BR" i="1" dirty="0"/>
              <a:t>h</a:t>
            </a:r>
            <a:r>
              <a:rPr lang="pt-BR" altLang="pt-BR" baseline="-25000" dirty="0"/>
              <a:t>1</a:t>
            </a:r>
            <a:r>
              <a:rPr lang="pt-BR" altLang="pt-BR" dirty="0"/>
              <a:t>(</a:t>
            </a:r>
            <a:r>
              <a:rPr lang="pt-BR" altLang="pt-BR" i="1" dirty="0"/>
              <a:t>n</a:t>
            </a:r>
            <a:r>
              <a:rPr lang="pt-BR" altLang="pt-BR" dirty="0"/>
              <a:t>), </a:t>
            </a:r>
            <a:r>
              <a:rPr lang="pt-BR" altLang="pt-BR" i="1" dirty="0"/>
              <a:t>h</a:t>
            </a:r>
            <a:r>
              <a:rPr lang="pt-BR" altLang="pt-BR" baseline="-25000" dirty="0"/>
              <a:t>2</a:t>
            </a:r>
            <a:r>
              <a:rPr lang="pt-BR" altLang="pt-BR" dirty="0"/>
              <a:t>(</a:t>
            </a:r>
            <a:r>
              <a:rPr lang="pt-BR" altLang="pt-BR" i="1" dirty="0"/>
              <a:t>n</a:t>
            </a:r>
            <a:r>
              <a:rPr lang="pt-BR" altLang="pt-BR" dirty="0"/>
              <a:t>),…,</a:t>
            </a:r>
            <a:r>
              <a:rPr lang="pt-BR" altLang="pt-BR" i="1" dirty="0"/>
              <a:t>h</a:t>
            </a:r>
            <a:r>
              <a:rPr lang="pt-BR" altLang="pt-BR" i="1" baseline="-25000" dirty="0"/>
              <a:t>m</a:t>
            </a:r>
            <a:r>
              <a:rPr lang="pt-BR" altLang="pt-BR" dirty="0"/>
              <a:t>(</a:t>
            </a:r>
            <a:r>
              <a:rPr lang="pt-BR" altLang="pt-BR" i="1" dirty="0"/>
              <a:t>n</a:t>
            </a:r>
            <a:r>
              <a:rPr lang="pt-BR" altLang="pt-BR" dirty="0"/>
              <a:t>))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Assim</a:t>
            </a:r>
            <a:r>
              <a:rPr lang="pt-BR" altLang="pt-BR" sz="2800" i="1" dirty="0"/>
              <a:t>, h</a:t>
            </a:r>
            <a:r>
              <a:rPr lang="pt-BR" altLang="pt-BR" sz="2800" i="1" baseline="-25000" dirty="0"/>
              <a:t> </a:t>
            </a:r>
            <a:r>
              <a:rPr lang="pt-BR" altLang="pt-BR" sz="2800" dirty="0"/>
              <a:t>é </a:t>
            </a:r>
            <a:r>
              <a:rPr lang="pt-BR" altLang="pt-BR" sz="2800" i="1" dirty="0"/>
              <a:t>admissível</a:t>
            </a:r>
            <a:r>
              <a:rPr lang="pt-BR" altLang="pt-BR" sz="2800" dirty="0"/>
              <a:t> e </a:t>
            </a:r>
            <a:r>
              <a:rPr lang="pt-BR" altLang="pt-BR" sz="2800" i="1" dirty="0"/>
              <a:t>domina</a:t>
            </a:r>
            <a:r>
              <a:rPr lang="pt-BR" altLang="pt-BR" sz="2800" dirty="0"/>
              <a:t> cada função </a:t>
            </a:r>
            <a:r>
              <a:rPr lang="pt-BR" altLang="pt-BR" sz="2800" i="1" dirty="0" err="1"/>
              <a:t>h</a:t>
            </a:r>
            <a:r>
              <a:rPr lang="pt-BR" altLang="pt-BR" sz="2800" i="1" baseline="-25000" dirty="0" err="1"/>
              <a:t>i</a:t>
            </a:r>
            <a:endParaRPr lang="pt-BR" altLang="pt-BR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="" xmlns:a16="http://schemas.microsoft.com/office/drawing/2014/main" id="{83DD978A-3E55-4DDF-A7BA-31644E5EB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60" y="0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Como definir uma função heurística?</a:t>
            </a:r>
            <a:endParaRPr lang="pt-BR" altLang="pt-BR" dirty="0"/>
          </a:p>
        </p:txBody>
      </p:sp>
      <p:sp>
        <p:nvSpPr>
          <p:cNvPr id="244739" name="Rectangle 3">
            <a:extLst>
              <a:ext uri="{FF2B5EF4-FFF2-40B4-BE49-F238E27FC236}">
                <a16:creationId xmlns="" xmlns:a16="http://schemas.microsoft.com/office/drawing/2014/main" id="{6BC13248-A028-482F-AEEF-BD390AFBD3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0365" y="1083615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Qualidade da função heurística</a:t>
            </a:r>
          </a:p>
          <a:p>
            <a:pPr marL="1085850" lvl="2"/>
            <a:r>
              <a:rPr lang="pt-BR" altLang="pt-BR" sz="2400" dirty="0"/>
              <a:t>Medida através do fator de expansão efetivo (</a:t>
            </a:r>
            <a:r>
              <a:rPr lang="pt-BR" altLang="pt-BR" sz="2400" i="1" dirty="0"/>
              <a:t>b*</a:t>
            </a:r>
            <a:r>
              <a:rPr lang="pt-BR" altLang="pt-BR" sz="2400" dirty="0"/>
              <a:t>)</a:t>
            </a:r>
          </a:p>
          <a:p>
            <a:pPr marL="1539875" lvl="3">
              <a:buNone/>
            </a:pPr>
            <a:r>
              <a:rPr lang="pt-BR" altLang="pt-BR" sz="2400" i="1" dirty="0"/>
              <a:t>N</a:t>
            </a:r>
            <a:r>
              <a:rPr lang="pt-BR" altLang="pt-BR" sz="2400" dirty="0"/>
              <a:t> = </a:t>
            </a:r>
            <a:r>
              <a:rPr lang="pt-BR" altLang="pt-BR" sz="2400" i="1" dirty="0"/>
              <a:t>1</a:t>
            </a:r>
            <a:r>
              <a:rPr lang="pt-BR" altLang="pt-BR" sz="2400" dirty="0"/>
              <a:t> + </a:t>
            </a:r>
            <a:r>
              <a:rPr lang="pt-BR" altLang="pt-BR" sz="2400" i="1" dirty="0"/>
              <a:t>b</a:t>
            </a:r>
            <a:r>
              <a:rPr lang="pt-BR" altLang="pt-BR" sz="2400" dirty="0"/>
              <a:t>* + (</a:t>
            </a:r>
            <a:r>
              <a:rPr lang="pt-BR" altLang="pt-BR" sz="2400" i="1" dirty="0"/>
              <a:t>b</a:t>
            </a:r>
            <a:r>
              <a:rPr lang="pt-BR" altLang="pt-BR" sz="2400" dirty="0"/>
              <a:t>*)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 + ... + (</a:t>
            </a:r>
            <a:r>
              <a:rPr lang="pt-BR" altLang="pt-BR" sz="2400" i="1" dirty="0"/>
              <a:t>b</a:t>
            </a:r>
            <a:r>
              <a:rPr lang="pt-BR" altLang="pt-BR" sz="2400" dirty="0"/>
              <a:t>*)</a:t>
            </a:r>
            <a:r>
              <a:rPr lang="pt-BR" altLang="pt-BR" sz="2400" i="1" baseline="30000" dirty="0"/>
              <a:t>d</a:t>
            </a:r>
            <a:r>
              <a:rPr lang="pt-BR" altLang="pt-BR" sz="2400" dirty="0"/>
              <a:t> , onde</a:t>
            </a:r>
          </a:p>
          <a:p>
            <a:pPr marL="1995488" lvl="4">
              <a:buNone/>
            </a:pPr>
            <a:r>
              <a:rPr lang="pt-BR" altLang="pt-BR" sz="2000" i="1" dirty="0"/>
              <a:t>N</a:t>
            </a:r>
            <a:r>
              <a:rPr lang="pt-BR" altLang="pt-BR" sz="2000" dirty="0"/>
              <a:t> = total de nós expandidos para uma instância de problema</a:t>
            </a:r>
          </a:p>
          <a:p>
            <a:pPr marL="1995488" lvl="4">
              <a:buNone/>
            </a:pPr>
            <a:r>
              <a:rPr lang="pt-BR" altLang="pt-BR" sz="2000" i="1" dirty="0"/>
              <a:t>d</a:t>
            </a:r>
            <a:r>
              <a:rPr lang="pt-BR" altLang="pt-BR" sz="2000" dirty="0"/>
              <a:t> = profundidade da solução</a:t>
            </a:r>
          </a:p>
          <a:p>
            <a:pPr marL="1085850" lvl="2"/>
            <a:r>
              <a:rPr lang="pt-BR" altLang="pt-BR" sz="2400" dirty="0"/>
              <a:t>Mede-se empiricamente a qualidade de </a:t>
            </a:r>
            <a:r>
              <a:rPr lang="pt-BR" altLang="pt-BR" sz="2400" i="1" dirty="0"/>
              <a:t>h</a:t>
            </a:r>
            <a:r>
              <a:rPr lang="pt-BR" altLang="pt-BR" sz="2400" dirty="0"/>
              <a:t> a partir do conjunto de valores experimentais de </a:t>
            </a:r>
            <a:r>
              <a:rPr lang="pt-BR" altLang="pt-BR" sz="2400" i="1" dirty="0"/>
              <a:t>N</a:t>
            </a:r>
            <a:r>
              <a:rPr lang="pt-BR" altLang="pt-BR" sz="2400" dirty="0"/>
              <a:t> e </a:t>
            </a:r>
            <a:r>
              <a:rPr lang="pt-BR" altLang="pt-BR" sz="2400" i="1" dirty="0"/>
              <a:t>d</a:t>
            </a:r>
            <a:endParaRPr lang="pt-BR" altLang="pt-BR" sz="2400" dirty="0"/>
          </a:p>
          <a:p>
            <a:pPr marL="1085850" lvl="2"/>
            <a:r>
              <a:rPr lang="pt-BR" altLang="pt-BR" sz="2400" dirty="0"/>
              <a:t>Se o custo de execução da função heurística for maior do que expandir nós, então ela </a:t>
            </a:r>
            <a:r>
              <a:rPr lang="pt-BR" altLang="pt-BR" sz="2400" i="1" dirty="0"/>
              <a:t>não</a:t>
            </a:r>
            <a:r>
              <a:rPr lang="pt-BR" altLang="pt-BR" sz="2400" dirty="0"/>
              <a:t> deve ser usada</a:t>
            </a:r>
          </a:p>
          <a:p>
            <a:pPr marL="1539875" lvl="3"/>
            <a:r>
              <a:rPr lang="pt-BR" altLang="pt-BR" sz="2000" dirty="0"/>
              <a:t>Uma boa função heurística deve ser </a:t>
            </a:r>
            <a:r>
              <a:rPr lang="pt-BR" altLang="pt-BR" sz="2000" i="1" dirty="0"/>
              <a:t>eficiente</a:t>
            </a:r>
            <a:r>
              <a:rPr lang="pt-BR" altLang="pt-BR" sz="2000" dirty="0"/>
              <a:t> e </a:t>
            </a:r>
            <a:r>
              <a:rPr lang="pt-BR" altLang="pt-BR" sz="2000" i="1" dirty="0"/>
              <a:t>econômica</a:t>
            </a:r>
            <a:endParaRPr lang="pt-BR" altLang="pt-BR" sz="2000" dirty="0"/>
          </a:p>
          <a:p>
            <a:pPr lvl="1">
              <a:lnSpc>
                <a:spcPct val="90000"/>
              </a:lnSpc>
            </a:pPr>
            <a:endParaRPr lang="pt-BR" altLang="pt-BR" sz="2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="" xmlns:a16="http://schemas.microsoft.com/office/drawing/2014/main" id="{0AE810F2-7CED-4479-9C72-EF7FAF08F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057" y="125428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Considerações finais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="" xmlns:a16="http://schemas.microsoft.com/office/drawing/2014/main" id="{F9EE0413-C09B-496A-8B55-804DE8CED3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5674" y="1367702"/>
            <a:ext cx="8688387" cy="4420540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Qualidade da função heurística</a:t>
            </a:r>
          </a:p>
          <a:p>
            <a:pPr marL="1085850" lvl="2"/>
            <a:r>
              <a:rPr lang="pt-BR" altLang="pt-BR" sz="2400" b="1" i="1" dirty="0"/>
              <a:t>Solução de problemas</a:t>
            </a:r>
            <a:r>
              <a:rPr lang="pt-BR" altLang="pt-BR" sz="2400" dirty="0"/>
              <a:t> usando técnicas de </a:t>
            </a:r>
            <a:r>
              <a:rPr lang="pt-BR" altLang="pt-BR" sz="2400" i="1" dirty="0"/>
              <a:t>busca heurística:</a:t>
            </a:r>
          </a:p>
          <a:p>
            <a:pPr marL="1539875" lvl="3"/>
            <a:r>
              <a:rPr lang="pt-BR" altLang="pt-BR" sz="2000" dirty="0"/>
              <a:t>Dificuldades em definir e usar a </a:t>
            </a:r>
            <a:r>
              <a:rPr lang="pt-BR" altLang="pt-BR" sz="2000" i="1" dirty="0"/>
              <a:t>função de avaliação</a:t>
            </a:r>
            <a:endParaRPr lang="pt-BR" altLang="pt-BR" sz="2000" dirty="0"/>
          </a:p>
          <a:p>
            <a:pPr marL="1539875" lvl="3"/>
            <a:r>
              <a:rPr lang="pt-BR" altLang="pt-BR" sz="2000" dirty="0"/>
              <a:t>Não consideram conhecimento genérico do mundo (ou </a:t>
            </a:r>
            <a:r>
              <a:rPr lang="pt-BR" altLang="en-US" sz="2000" dirty="0"/>
              <a:t>“</a:t>
            </a:r>
            <a:r>
              <a:rPr lang="pt-BR" altLang="pt-BR" sz="2000" dirty="0"/>
              <a:t>senso comum</a:t>
            </a:r>
            <a:r>
              <a:rPr lang="pt-BR" altLang="en-US" sz="2000" dirty="0"/>
              <a:t>”</a:t>
            </a:r>
            <a:r>
              <a:rPr lang="pt-BR" altLang="pt-BR" sz="2000" dirty="0"/>
              <a:t>)</a:t>
            </a:r>
          </a:p>
          <a:p>
            <a:pPr marL="1085850" lvl="2"/>
            <a:r>
              <a:rPr lang="pt-BR" altLang="pt-BR" sz="2400" b="1" i="1" dirty="0"/>
              <a:t>Função de avaliação</a:t>
            </a:r>
            <a:r>
              <a:rPr lang="pt-BR" altLang="pt-BR" sz="2400" dirty="0"/>
              <a:t> </a:t>
            </a:r>
          </a:p>
          <a:p>
            <a:pPr marL="1539875" lvl="3"/>
            <a:r>
              <a:rPr lang="pt-BR" altLang="pt-BR" sz="2000" dirty="0"/>
              <a:t>compromisso entre tempo gasto na seleção de um nó e redução do espaço de busca</a:t>
            </a:r>
            <a:endParaRPr lang="pt-BR" altLang="pt-BR" sz="2000" b="1" dirty="0"/>
          </a:p>
          <a:p>
            <a:pPr marL="1085850" lvl="2"/>
            <a:r>
              <a:rPr lang="pt-BR" altLang="pt-BR" sz="2400" dirty="0"/>
              <a:t>Achar o melhor nó a ser expandido a cada passo pode ser tão difícil quanto o problema da busca em geral</a:t>
            </a:r>
            <a:endParaRPr lang="pt-BR" altLang="pt-BR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="" xmlns:a16="http://schemas.microsoft.com/office/drawing/2014/main" id="{77316545-99A5-468B-86B0-0F00775D2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dirty="0"/>
          </a:p>
        </p:txBody>
      </p:sp>
      <p:sp>
        <p:nvSpPr>
          <p:cNvPr id="211971" name="Rectangle 3">
            <a:extLst>
              <a:ext uri="{FF2B5EF4-FFF2-40B4-BE49-F238E27FC236}">
                <a16:creationId xmlns="" xmlns:a16="http://schemas.microsoft.com/office/drawing/2014/main" id="{469E040C-11F6-48FB-AA50-C80CA4CEE9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82606"/>
            <a:ext cx="8688387" cy="3870124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dirty="0"/>
              <a:t>Estima qual o melhor nó da fronteira a ser expandido com base em </a:t>
            </a:r>
            <a:r>
              <a:rPr lang="pt-BR" altLang="pt-BR" sz="2800" b="1" i="1" dirty="0"/>
              <a:t>funções heurísticas</a:t>
            </a:r>
            <a:r>
              <a:rPr lang="pt-BR" altLang="pt-BR" sz="2800" dirty="0"/>
              <a:t> </a:t>
            </a:r>
            <a:r>
              <a:rPr lang="pt-BR" altLang="pt-BR" sz="2800" dirty="0">
                <a:sym typeface="Symbol" panose="05050102010706020507" pitchFamily="18" charset="2"/>
              </a:rPr>
              <a:t></a:t>
            </a:r>
            <a:r>
              <a:rPr lang="pt-BR" altLang="pt-BR" sz="2800" dirty="0"/>
              <a:t> </a:t>
            </a:r>
            <a:r>
              <a:rPr lang="pt-BR" altLang="pt-BR" sz="2800" b="1" dirty="0"/>
              <a:t>conhecimento</a:t>
            </a:r>
            <a:endParaRPr lang="pt-BR" altLang="pt-BR" sz="2800" dirty="0"/>
          </a:p>
          <a:p>
            <a:pPr lvl="1">
              <a:lnSpc>
                <a:spcPct val="90000"/>
              </a:lnSpc>
            </a:pPr>
            <a:r>
              <a:rPr lang="pt-BR" altLang="pt-BR" sz="2800" b="1" dirty="0"/>
              <a:t>Estratégia de busca</a:t>
            </a:r>
            <a:r>
              <a:rPr lang="pt-BR" altLang="pt-BR" sz="2800" dirty="0"/>
              <a:t>: </a:t>
            </a:r>
          </a:p>
          <a:p>
            <a:pPr marL="1085850" lvl="2"/>
            <a:r>
              <a:rPr lang="pt-BR" altLang="pt-BR" sz="2400" b="1" dirty="0"/>
              <a:t>Melhor escolha</a:t>
            </a:r>
            <a:r>
              <a:rPr lang="pt-BR" altLang="pt-BR" sz="2400" dirty="0"/>
              <a:t> (</a:t>
            </a:r>
            <a:r>
              <a:rPr lang="pt-BR" altLang="pt-BR" sz="2400" i="1" dirty="0" err="1"/>
              <a:t>best-first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search</a:t>
            </a:r>
            <a:r>
              <a:rPr lang="pt-BR" altLang="pt-BR" sz="2400" dirty="0"/>
              <a:t>), </a:t>
            </a:r>
          </a:p>
          <a:p>
            <a:pPr marL="1539875" lvl="3"/>
            <a:r>
              <a:rPr lang="pt-BR" altLang="pt-BR" sz="2000" dirty="0"/>
              <a:t>Busca gulosa</a:t>
            </a:r>
          </a:p>
          <a:p>
            <a:pPr marL="1539875" lvl="3"/>
            <a:r>
              <a:rPr lang="pt-BR" altLang="pt-BR" sz="2000" dirty="0"/>
              <a:t>A*</a:t>
            </a:r>
          </a:p>
          <a:p>
            <a:pPr marL="1085850" lvl="2"/>
            <a:r>
              <a:rPr lang="pt-BR" altLang="pt-BR" sz="2400" b="1" dirty="0"/>
              <a:t>Busca com limite de memória</a:t>
            </a:r>
          </a:p>
          <a:p>
            <a:pPr marL="1085850" lvl="2"/>
            <a:r>
              <a:rPr lang="pt-BR" altLang="pt-BR" sz="2400" b="1" dirty="0"/>
              <a:t>Busca com melhora iterativa</a:t>
            </a:r>
          </a:p>
          <a:p>
            <a:pPr lvl="1">
              <a:lnSpc>
                <a:spcPct val="90000"/>
              </a:lnSpc>
            </a:pPr>
            <a:r>
              <a:rPr lang="pt-BR" altLang="pt-BR" sz="2800" b="1" dirty="0"/>
              <a:t>Direção de busca</a:t>
            </a:r>
            <a:r>
              <a:rPr lang="pt-BR" altLang="pt-BR" sz="2800" dirty="0"/>
              <a:t>: idem à busca cega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="" xmlns:a16="http://schemas.microsoft.com/office/drawing/2014/main" id="{547AA924-1497-4D71-B022-F9E6F0552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439" y="89918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2995" name="Rectangle 3">
            <a:extLst>
              <a:ext uri="{FF2B5EF4-FFF2-40B4-BE49-F238E27FC236}">
                <a16:creationId xmlns="" xmlns:a16="http://schemas.microsoft.com/office/drawing/2014/main" id="{9C0C30E4-3D80-4B5B-9D03-99865037A5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90961" y="1278924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dirty="0"/>
              <a:t>As estratégias de </a:t>
            </a:r>
            <a:r>
              <a:rPr lang="pt-BR" altLang="pt-BR" sz="2800" b="1" i="1" dirty="0"/>
              <a:t>busca exaustiva </a:t>
            </a:r>
            <a:r>
              <a:rPr lang="pt-BR" altLang="pt-BR" sz="2800" dirty="0"/>
              <a:t>...</a:t>
            </a:r>
          </a:p>
          <a:p>
            <a:pPr marL="1085850" lvl="2">
              <a:buNone/>
            </a:pPr>
            <a:r>
              <a:rPr lang="pt-BR" altLang="pt-BR" sz="2400" dirty="0"/>
              <a:t>	encontram soluções para problemas pela geração </a:t>
            </a:r>
            <a:r>
              <a:rPr lang="pt-BR" altLang="pt-BR" sz="2400" i="1" dirty="0"/>
              <a:t>sistemática</a:t>
            </a:r>
            <a:r>
              <a:rPr lang="pt-BR" altLang="pt-BR" sz="2400" dirty="0"/>
              <a:t> de novos estados, que são comparados ao objetivo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... são </a:t>
            </a:r>
            <a:r>
              <a:rPr lang="pt-BR" altLang="pt-BR" sz="2800" i="1" dirty="0"/>
              <a:t>ineficientes</a:t>
            </a:r>
            <a:r>
              <a:rPr lang="pt-BR" altLang="pt-BR" sz="2800" dirty="0"/>
              <a:t> na maioria dos casos</a:t>
            </a:r>
          </a:p>
          <a:p>
            <a:pPr marL="1085850" lvl="2"/>
            <a:r>
              <a:rPr lang="pt-BR" altLang="pt-BR" sz="2400" dirty="0"/>
              <a:t>São capazes de calcular </a:t>
            </a:r>
            <a:r>
              <a:rPr lang="pt-BR" altLang="pt-BR" sz="2400" i="1" dirty="0"/>
              <a:t>apenas</a:t>
            </a:r>
            <a:r>
              <a:rPr lang="pt-BR" altLang="pt-BR" sz="2400" dirty="0"/>
              <a:t> o </a:t>
            </a:r>
            <a:r>
              <a:rPr lang="pt-BR" altLang="pt-BR" sz="2400" i="1" dirty="0"/>
              <a:t>custo de caminho</a:t>
            </a:r>
            <a:r>
              <a:rPr lang="pt-BR" altLang="pt-BR" sz="2400" dirty="0"/>
              <a:t> do nó atual ao nó inicial (função </a:t>
            </a:r>
            <a:r>
              <a:rPr lang="pt-BR" altLang="pt-BR" sz="2400" i="1" dirty="0"/>
              <a:t>g</a:t>
            </a:r>
            <a:r>
              <a:rPr lang="pt-BR" altLang="pt-BR" sz="2400" dirty="0"/>
              <a:t>), para decidir qual o próximo nó da fronteira a ser expandido ...</a:t>
            </a:r>
          </a:p>
          <a:p>
            <a:pPr marL="1085850" lvl="2"/>
            <a:r>
              <a:rPr lang="pt-BR" altLang="pt-BR" sz="2400" dirty="0"/>
              <a:t>mas não necessariamente conduz a busca na direção do objetivo (olha só para o passado)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pt-BR" altLang="pt-BR" sz="2000" dirty="0"/>
              <a:t>	</a:t>
            </a:r>
            <a:r>
              <a:rPr lang="pt-BR" altLang="pt-BR" sz="2000" b="1" dirty="0"/>
              <a:t>Exemplo</a:t>
            </a:r>
            <a:r>
              <a:rPr lang="pt-BR" altLang="pt-BR" sz="2000" dirty="0"/>
              <a:t>: barco perdido</a:t>
            </a:r>
          </a:p>
          <a:p>
            <a:pPr marL="1085850" lvl="2">
              <a:buNone/>
            </a:pPr>
            <a:r>
              <a:rPr lang="pt-BR" altLang="pt-BR" dirty="0"/>
              <a:t>	Não se considera o oceano inteiro: correntes marítimas, vento, etc...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="" xmlns:a16="http://schemas.microsoft.com/office/drawing/2014/main" id="{B77F3B1A-FEFF-4E07-8E34-618FB535F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dirty="0"/>
          </a:p>
        </p:txBody>
      </p:sp>
      <p:sp>
        <p:nvSpPr>
          <p:cNvPr id="214019" name="Rectangle 3">
            <a:extLst>
              <a:ext uri="{FF2B5EF4-FFF2-40B4-BE49-F238E27FC236}">
                <a16:creationId xmlns="" xmlns:a16="http://schemas.microsoft.com/office/drawing/2014/main" id="{29F23073-DD2C-46BA-9014-729E8BF4AE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81184" y="2406388"/>
            <a:ext cx="8688387" cy="3328586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dirty="0"/>
              <a:t>Estratégias de </a:t>
            </a:r>
            <a:r>
              <a:rPr lang="pt-BR" altLang="pt-BR" sz="2800" b="1" i="1" dirty="0"/>
              <a:t>busca heurística </a:t>
            </a:r>
            <a:r>
              <a:rPr lang="pt-BR" altLang="pt-BR" sz="2800" dirty="0"/>
              <a:t>utilizam </a:t>
            </a:r>
            <a:r>
              <a:rPr lang="pt-BR" altLang="pt-BR" sz="2800" i="1" dirty="0"/>
              <a:t>conhecimento</a:t>
            </a:r>
            <a:r>
              <a:rPr lang="pt-BR" altLang="pt-BR" sz="2800" dirty="0"/>
              <a:t> </a:t>
            </a:r>
            <a:r>
              <a:rPr lang="pt-BR" altLang="pt-BR" sz="2800" i="1" dirty="0"/>
              <a:t>específico</a:t>
            </a:r>
            <a:r>
              <a:rPr lang="pt-BR" altLang="pt-BR" sz="2800" dirty="0"/>
              <a:t> do problema na escolha do próximo nó a ser expandido </a:t>
            </a:r>
            <a:r>
              <a:rPr lang="pt-BR" alt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 aplicam uma </a:t>
            </a:r>
            <a:r>
              <a:rPr lang="pt-BR" altLang="pt-BR" sz="2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função de avaliação </a:t>
            </a:r>
            <a:r>
              <a:rPr lang="pt-BR" alt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cada nó na fronteira do espaço de estados</a:t>
            </a:r>
            <a:endParaRPr lang="pt-BR" altLang="pt-BR" sz="2800" dirty="0"/>
          </a:p>
          <a:p>
            <a:pPr marL="1085850" lvl="2"/>
            <a:r>
              <a:rPr lang="pt-BR" altLang="pt-BR" sz="2400" dirty="0"/>
              <a:t>Essa função estima o </a:t>
            </a:r>
            <a:r>
              <a:rPr lang="pt-BR" altLang="pt-BR" sz="2400" i="1" dirty="0"/>
              <a:t>custo de caminho</a:t>
            </a:r>
            <a:r>
              <a:rPr lang="pt-BR" altLang="pt-BR" sz="2400" dirty="0"/>
              <a:t> do nó atual ao objetivo mais próximo utilizando uma </a:t>
            </a:r>
            <a:r>
              <a:rPr lang="pt-BR" altLang="pt-BR" sz="2400" b="1" i="1" dirty="0"/>
              <a:t>função heurística</a:t>
            </a:r>
            <a:endParaRPr lang="pt-BR" altLang="pt-BR" sz="2400" dirty="0"/>
          </a:p>
          <a:p>
            <a:pPr marL="1085850" lvl="2"/>
            <a:r>
              <a:rPr lang="pt-BR" altLang="pt-BR" sz="2400" dirty="0"/>
              <a:t>Qual dos nós supostamente é o mais próximo do objetivo?</a:t>
            </a:r>
            <a:endParaRPr lang="pt-BR" altLang="pt-BR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="" xmlns:a16="http://schemas.microsoft.com/office/drawing/2014/main" id="{F1BAC81B-625B-4AEF-93A5-7F6ED63CA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43" name="Rectangle 3">
            <a:extLst>
              <a:ext uri="{FF2B5EF4-FFF2-40B4-BE49-F238E27FC236}">
                <a16:creationId xmlns="" xmlns:a16="http://schemas.microsoft.com/office/drawing/2014/main" id="{C6C6F5D8-A0B2-42CC-9A0F-E467AA09E0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32105" y="1891484"/>
            <a:ext cx="8688387" cy="4234109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Função heurística </a:t>
            </a:r>
            <a:r>
              <a:rPr lang="pt-BR" altLang="pt-BR" sz="2800" b="1" i="1" dirty="0"/>
              <a:t>h(n)</a:t>
            </a:r>
            <a:r>
              <a:rPr lang="pt-BR" altLang="pt-BR" sz="2800" dirty="0"/>
              <a:t> </a:t>
            </a:r>
          </a:p>
          <a:p>
            <a:pPr marL="1085850" lvl="2"/>
            <a:r>
              <a:rPr lang="pt-BR" altLang="pt-BR" sz="2400" b="1" dirty="0"/>
              <a:t>Estima</a:t>
            </a:r>
            <a:r>
              <a:rPr lang="pt-BR" altLang="pt-BR" sz="2400" dirty="0"/>
              <a:t> o custo do caminho entre o nó n e o objetivo</a:t>
            </a:r>
          </a:p>
          <a:p>
            <a:pPr marL="1085850" lvl="2"/>
            <a:r>
              <a:rPr lang="pt-BR" altLang="pt-BR" sz="2400" dirty="0"/>
              <a:t>Depende o problema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pt-BR" altLang="pt-BR" sz="2000" b="1" dirty="0"/>
              <a:t>	Exemplo</a:t>
            </a:r>
            <a:r>
              <a:rPr lang="pt-BR" altLang="pt-BR" sz="2000" dirty="0"/>
              <a:t>: Encontrar a rota mais barata entre Arad e </a:t>
            </a:r>
            <a:r>
              <a:rPr lang="pt-BR" altLang="pt-BR" sz="2000" dirty="0" err="1"/>
              <a:t>Bucharest</a:t>
            </a:r>
            <a:endParaRPr lang="pt-BR" altLang="pt-BR" sz="2000" dirty="0"/>
          </a:p>
          <a:p>
            <a:pPr marL="1085850" lvl="2">
              <a:buNone/>
            </a:pPr>
            <a:r>
              <a:rPr lang="pt-BR" altLang="pt-BR" i="1" dirty="0"/>
              <a:t>	</a:t>
            </a:r>
            <a:r>
              <a:rPr lang="pt-BR" altLang="pt-BR" i="1" dirty="0" err="1"/>
              <a:t>h</a:t>
            </a:r>
            <a:r>
              <a:rPr lang="pt-BR" altLang="pt-BR" i="1" baseline="-25000" dirty="0" err="1"/>
              <a:t>dd</a:t>
            </a:r>
            <a:r>
              <a:rPr lang="pt-BR" altLang="pt-BR" i="1" dirty="0"/>
              <a:t>(n) </a:t>
            </a:r>
            <a:r>
              <a:rPr lang="pt-BR" altLang="pt-BR" dirty="0"/>
              <a:t>= distância direta entre o nó </a:t>
            </a:r>
            <a:r>
              <a:rPr lang="pt-BR" altLang="pt-BR" i="1" dirty="0"/>
              <a:t>n</a:t>
            </a:r>
            <a:r>
              <a:rPr lang="pt-BR" altLang="pt-BR" dirty="0"/>
              <a:t> e o nó final.</a:t>
            </a:r>
          </a:p>
          <a:p>
            <a:pPr lvl="1">
              <a:lnSpc>
                <a:spcPct val="90000"/>
              </a:lnSpc>
            </a:pPr>
            <a:r>
              <a:rPr lang="pt-BR" altLang="pt-BR" sz="2800" b="1" dirty="0"/>
              <a:t>Como escolher uma boa função heurística?</a:t>
            </a:r>
          </a:p>
          <a:p>
            <a:pPr marL="1085850" lvl="2"/>
            <a:r>
              <a:rPr lang="pt-BR" altLang="pt-BR" sz="2400" dirty="0"/>
              <a:t>Deve ser </a:t>
            </a:r>
            <a:r>
              <a:rPr lang="pt-BR" altLang="pt-BR" sz="2400" i="1" dirty="0"/>
              <a:t>admissível </a:t>
            </a:r>
            <a:r>
              <a:rPr lang="pt-BR" altLang="pt-BR" sz="2400" dirty="0"/>
              <a:t>i.e., nunca </a:t>
            </a:r>
            <a:r>
              <a:rPr lang="pt-BR" altLang="pt-BR" sz="2400" i="1" dirty="0"/>
              <a:t>superestimar</a:t>
            </a:r>
            <a:r>
              <a:rPr lang="pt-BR" altLang="pt-BR" sz="2400" dirty="0"/>
              <a:t> o custo real da solução</a:t>
            </a:r>
          </a:p>
          <a:p>
            <a:pPr marL="1085850" lvl="2"/>
            <a:r>
              <a:rPr lang="pt-BR" altLang="pt-BR" sz="2400" dirty="0"/>
              <a:t>Distância direta (</a:t>
            </a:r>
            <a:r>
              <a:rPr lang="pt-BR" altLang="pt-BR" sz="2400" i="1" dirty="0" err="1"/>
              <a:t>h</a:t>
            </a:r>
            <a:r>
              <a:rPr lang="pt-BR" altLang="pt-BR" sz="2400" i="1" baseline="-25000" dirty="0" err="1"/>
              <a:t>dd</a:t>
            </a:r>
            <a:r>
              <a:rPr lang="pt-BR" altLang="pt-BR" sz="2400" dirty="0"/>
              <a:t>) é </a:t>
            </a:r>
            <a:r>
              <a:rPr lang="pt-BR" altLang="pt-BR" sz="2400" i="1" dirty="0"/>
              <a:t>admissível</a:t>
            </a:r>
            <a:r>
              <a:rPr lang="pt-BR" altLang="pt-BR" sz="2400" dirty="0"/>
              <a:t> porque o caminho mais curto entre dois pontos é sempre uma linha reta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="" xmlns:a16="http://schemas.microsoft.com/office/drawing/2014/main" id="{2E492FBD-CEBB-4D1C-A8B4-309A030C4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6067" name="Rectangle 3">
            <a:extLst>
              <a:ext uri="{FF2B5EF4-FFF2-40B4-BE49-F238E27FC236}">
                <a16:creationId xmlns="" xmlns:a16="http://schemas.microsoft.com/office/drawing/2014/main" id="{B30A3886-D78A-4DB1-8C33-2486BED0D1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58737" y="1918117"/>
            <a:ext cx="8688387" cy="3683693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Busca pela melhor escolha</a:t>
            </a:r>
          </a:p>
          <a:p>
            <a:pPr marL="1085850" lvl="2"/>
            <a:r>
              <a:rPr lang="pt-BR" altLang="pt-BR" sz="2400" dirty="0"/>
              <a:t>Busca genérica onde o nó de menor custo </a:t>
            </a:r>
            <a:r>
              <a:rPr lang="pt-BR" altLang="en-US" sz="2400" dirty="0"/>
              <a:t>“</a:t>
            </a:r>
            <a:r>
              <a:rPr lang="pt-BR" altLang="pt-BR" sz="2400" dirty="0"/>
              <a:t>aparente</a:t>
            </a:r>
            <a:r>
              <a:rPr lang="pt-BR" altLang="en-US" sz="2400" dirty="0"/>
              <a:t>”</a:t>
            </a:r>
            <a:r>
              <a:rPr lang="pt-BR" altLang="pt-BR" sz="2400" dirty="0"/>
              <a:t> na fronteira do espaço de estados é expandido primeiro</a:t>
            </a:r>
          </a:p>
          <a:p>
            <a:pPr marL="1085850" lvl="2"/>
            <a:r>
              <a:rPr lang="pt-BR" altLang="pt-BR" sz="2400" dirty="0"/>
              <a:t>Duas abordagens básicas:</a:t>
            </a:r>
          </a:p>
          <a:p>
            <a:pPr marL="1539875" lvl="3"/>
            <a:r>
              <a:rPr lang="pt-BR" altLang="pt-BR" sz="2000" dirty="0"/>
              <a:t>Busca Gulosa (</a:t>
            </a:r>
            <a:r>
              <a:rPr lang="pt-BR" altLang="pt-BR" sz="2000" i="1" dirty="0" err="1"/>
              <a:t>Greedy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search</a:t>
            </a:r>
            <a:r>
              <a:rPr lang="pt-BR" altLang="pt-BR" sz="2000" dirty="0"/>
              <a:t>) </a:t>
            </a:r>
          </a:p>
          <a:p>
            <a:pPr marL="1539875" lvl="3"/>
            <a:r>
              <a:rPr lang="pt-BR" altLang="pt-BR" sz="2000" dirty="0"/>
              <a:t>Algoritmo A*</a:t>
            </a:r>
            <a:endParaRPr lang="pt-BR" altLang="pt-BR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="" xmlns:a16="http://schemas.microsoft.com/office/drawing/2014/main" id="{ED4F6656-2440-4C2B-BBC1-CD78E34B7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Busca heurística </a:t>
            </a:r>
            <a:r>
              <a:rPr lang="pt-BR" altLang="pt-BR" b="1" dirty="0"/>
              <a:t>(ou </a:t>
            </a: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informada</a:t>
            </a:r>
            <a:r>
              <a:rPr lang="pt-BR" altLang="pt-BR" b="1" dirty="0"/>
              <a:t>)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7091" name="Rectangle 3">
            <a:extLst>
              <a:ext uri="{FF2B5EF4-FFF2-40B4-BE49-F238E27FC236}">
                <a16:creationId xmlns="" xmlns:a16="http://schemas.microsoft.com/office/drawing/2014/main" id="{4BAEFA7D-179C-42B4-8EB5-33217701D6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34450" y="1918117"/>
            <a:ext cx="8688387" cy="3896757"/>
          </a:xfrm>
        </p:spPr>
        <p:txBody>
          <a:bodyPr vert="horz" lIns="91440" tIns="45720" rIns="0" bIns="45720" rtlCol="0">
            <a:normAutofit/>
          </a:bodyPr>
          <a:lstStyle/>
          <a:p>
            <a:r>
              <a:rPr lang="pt-BR" altLang="pt-BR" sz="3200" b="1" dirty="0"/>
              <a:t>Busca Gulosa</a:t>
            </a:r>
          </a:p>
          <a:p>
            <a:pPr marL="1085850" lvl="2"/>
            <a:r>
              <a:rPr lang="pt-BR" altLang="pt-BR" sz="2400" dirty="0"/>
              <a:t>Semelhante à </a:t>
            </a:r>
            <a:r>
              <a:rPr lang="pt-BR" altLang="pt-BR" sz="2400" b="1" dirty="0"/>
              <a:t>busca em profundidade</a:t>
            </a:r>
            <a:r>
              <a:rPr lang="pt-BR" altLang="pt-BR" sz="2400" dirty="0"/>
              <a:t> </a:t>
            </a:r>
            <a:r>
              <a:rPr lang="pt-BR" altLang="pt-BR" sz="2400" b="1" dirty="0"/>
              <a:t>com </a:t>
            </a:r>
            <a:r>
              <a:rPr lang="pt-BR" altLang="pt-BR" sz="2400" b="1" i="1" dirty="0" err="1"/>
              <a:t>backtracking</a:t>
            </a:r>
            <a:endParaRPr lang="pt-BR" altLang="pt-BR" sz="2400" i="1" dirty="0"/>
          </a:p>
          <a:p>
            <a:pPr marL="1539875" lvl="3">
              <a:buNone/>
            </a:pPr>
            <a:r>
              <a:rPr lang="pt-BR" altLang="pt-BR" sz="2000" dirty="0"/>
              <a:t>	Tenta expandir o nó mais próximo ao nó final com base na estimativa feita pela função heurística </a:t>
            </a:r>
            <a:r>
              <a:rPr lang="pt-BR" altLang="pt-BR" sz="2000" i="1" dirty="0"/>
              <a:t>h</a:t>
            </a:r>
            <a:r>
              <a:rPr lang="pt-BR" altLang="pt-BR" sz="2000" dirty="0"/>
              <a:t>.</a:t>
            </a:r>
          </a:p>
          <a:p>
            <a:pPr marL="1085850" lvl="2"/>
            <a:r>
              <a:rPr lang="pt-BR" altLang="pt-BR" sz="2400" b="1" dirty="0"/>
              <a:t>Custo de busca </a:t>
            </a:r>
            <a:r>
              <a:rPr lang="pt-BR" altLang="pt-BR" sz="2400" dirty="0"/>
              <a:t>é minimizado </a:t>
            </a:r>
          </a:p>
          <a:p>
            <a:pPr marL="1539875" lvl="3">
              <a:buNone/>
            </a:pPr>
            <a:r>
              <a:rPr lang="pt-BR" altLang="pt-BR" sz="2000" dirty="0"/>
              <a:t>	Não expande nós fora do caminho</a:t>
            </a:r>
          </a:p>
          <a:p>
            <a:pPr marL="1085850" lvl="2"/>
            <a:r>
              <a:rPr lang="pt-BR" altLang="pt-BR" sz="2400" dirty="0"/>
              <a:t>Escolhe o caminho mais econômico à primeira vista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Finatec">
      <a:dk1>
        <a:srgbClr val="2E495E"/>
      </a:dk1>
      <a:lt1>
        <a:sysClr val="window" lastClr="FFFFFF"/>
      </a:lt1>
      <a:dk2>
        <a:srgbClr val="2E495E"/>
      </a:dk2>
      <a:lt2>
        <a:srgbClr val="9F9D9E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1590</Words>
  <Application>Microsoft Macintosh PowerPoint</Application>
  <PresentationFormat>Custom</PresentationFormat>
  <Paragraphs>282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Tema do Office</vt:lpstr>
      <vt:lpstr>Image</vt:lpstr>
      <vt:lpstr> CIC 116653 Introdução à Inteligência Artificial   Turma A, 02/2021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Busca heurística (ou informada)</vt:lpstr>
      <vt:lpstr>Heurística Admissível</vt:lpstr>
      <vt:lpstr>Prova que A* é ótima com heurística admissível</vt:lpstr>
      <vt:lpstr>Prova que A* é ótima com heurística admissível (cont.)</vt:lpstr>
      <vt:lpstr>Consistência (ou monotonicidade)</vt:lpstr>
      <vt:lpstr>A* é ótima com heurística consistente</vt:lpstr>
      <vt:lpstr>Propriedades da Busca A*</vt:lpstr>
      <vt:lpstr>Exemplo: Heurísticas Admissíveis</vt:lpstr>
      <vt:lpstr>Medindo a qualidade de uma heurística</vt:lpstr>
      <vt:lpstr>Exemplo:  Quebra-cabeça de 8 peças</vt:lpstr>
      <vt:lpstr>Dominância</vt:lpstr>
      <vt:lpstr>Como criar heurísticas admissíveis?</vt:lpstr>
      <vt:lpstr>Exemplo:  Quebra-cabeça de 8 peças</vt:lpstr>
      <vt:lpstr>Como criar heurísticas admissíveis?</vt:lpstr>
      <vt:lpstr>Como definir uma função heurística?  </vt:lpstr>
      <vt:lpstr>Como definir uma função heurística?</vt:lpstr>
      <vt:lpstr>Como definir uma função heurística?</vt:lpstr>
      <vt:lpstr>Considerações finais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Vilela de Oliveira</dc:creator>
  <cp:lastModifiedBy>LI WEIGANG</cp:lastModifiedBy>
  <cp:revision>225</cp:revision>
  <dcterms:created xsi:type="dcterms:W3CDTF">2018-11-12T17:39:17Z</dcterms:created>
  <dcterms:modified xsi:type="dcterms:W3CDTF">2022-01-31T18:52:32Z</dcterms:modified>
</cp:coreProperties>
</file>