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4"/>
  </p:notesMasterIdLst>
  <p:handoutMasterIdLst>
    <p:handoutMasterId r:id="rId35"/>
  </p:handoutMasterIdLst>
  <p:sldIdLst>
    <p:sldId id="343" r:id="rId2"/>
    <p:sldId id="257" r:id="rId3"/>
    <p:sldId id="350" r:id="rId4"/>
    <p:sldId id="284" r:id="rId5"/>
    <p:sldId id="351" r:id="rId6"/>
    <p:sldId id="353" r:id="rId7"/>
    <p:sldId id="352" r:id="rId8"/>
    <p:sldId id="354" r:id="rId9"/>
    <p:sldId id="355" r:id="rId10"/>
    <p:sldId id="356" r:id="rId11"/>
    <p:sldId id="357" r:id="rId12"/>
    <p:sldId id="358" r:id="rId13"/>
    <p:sldId id="360" r:id="rId14"/>
    <p:sldId id="361" r:id="rId15"/>
    <p:sldId id="362" r:id="rId16"/>
    <p:sldId id="363" r:id="rId17"/>
    <p:sldId id="367" r:id="rId18"/>
    <p:sldId id="371" r:id="rId19"/>
    <p:sldId id="372" r:id="rId20"/>
    <p:sldId id="373" r:id="rId21"/>
    <p:sldId id="374" r:id="rId22"/>
    <p:sldId id="364" r:id="rId23"/>
    <p:sldId id="376" r:id="rId24"/>
    <p:sldId id="375" r:id="rId25"/>
    <p:sldId id="365" r:id="rId26"/>
    <p:sldId id="377" r:id="rId27"/>
    <p:sldId id="366" r:id="rId28"/>
    <p:sldId id="379" r:id="rId29"/>
    <p:sldId id="382" r:id="rId30"/>
    <p:sldId id="380" r:id="rId31"/>
    <p:sldId id="381" r:id="rId32"/>
    <p:sldId id="378" r:id="rId33"/>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89796" autoAdjust="0"/>
  </p:normalViewPr>
  <p:slideViewPr>
    <p:cSldViewPr snapToGrid="0">
      <p:cViewPr>
        <p:scale>
          <a:sx n="75" d="100"/>
          <a:sy n="75" d="100"/>
        </p:scale>
        <p:origin x="432" y="54"/>
      </p:cViewPr>
      <p:guideLst/>
    </p:cSldViewPr>
  </p:slideViewPr>
  <p:notesTextViewPr>
    <p:cViewPr>
      <p:scale>
        <a:sx n="1" d="1"/>
        <a:sy n="1" d="1"/>
      </p:scale>
      <p:origin x="0" y="0"/>
    </p:cViewPr>
  </p:notesTextViewPr>
  <p:notesViewPr>
    <p:cSldViewPr snapToGrid="0">
      <p:cViewPr varScale="1">
        <p:scale>
          <a:sx n="88" d="100"/>
          <a:sy n="88" d="100"/>
        </p:scale>
        <p:origin x="281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FC1664B-5041-443B-91C6-A45B41A6020A}" type="datetime1">
              <a:rPr lang="pt-BR" smtClean="0"/>
              <a:t>17/12/2020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7A54D57-1E58-41A9-BDD9-F9650DC3A9B9}" type="slidenum">
              <a:rPr lang="pt-BR" smtClean="0"/>
              <a:t>‹nº›</a:t>
            </a:fld>
            <a:endParaRPr lang="pt-BR" dirty="0"/>
          </a:p>
        </p:txBody>
      </p:sp>
    </p:spTree>
    <p:extLst>
      <p:ext uri="{BB962C8B-B14F-4D97-AF65-F5344CB8AC3E}">
        <p14:creationId xmlns:p14="http://schemas.microsoft.com/office/powerpoint/2010/main" val="19288755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842E89D-3709-4A2B-9A3A-76E4CE2900D4}" type="datetime1">
              <a:rPr lang="pt-BR" noProof="0" smtClean="0"/>
              <a:t>17/12/2020</a:t>
            </a:fld>
            <a:endParaRPr lang="pt-BR" noProof="0"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EB433F-E5C6-4E8D-82E5-3D359E2C0E58}" type="slidenum">
              <a:rPr lang="pt-BR" noProof="0" smtClean="0"/>
              <a:t>‹nº›</a:t>
            </a:fld>
            <a:endParaRPr lang="pt-BR" noProof="0" dirty="0"/>
          </a:p>
        </p:txBody>
      </p:sp>
    </p:spTree>
    <p:extLst>
      <p:ext uri="{BB962C8B-B14F-4D97-AF65-F5344CB8AC3E}">
        <p14:creationId xmlns:p14="http://schemas.microsoft.com/office/powerpoint/2010/main" val="6117784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a:t>
            </a:fld>
            <a:endParaRPr lang="pt-BR" dirty="0"/>
          </a:p>
        </p:txBody>
      </p:sp>
    </p:spTree>
    <p:extLst>
      <p:ext uri="{BB962C8B-B14F-4D97-AF65-F5344CB8AC3E}">
        <p14:creationId xmlns:p14="http://schemas.microsoft.com/office/powerpoint/2010/main" val="90072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10</a:t>
            </a:fld>
            <a:endParaRPr lang="pt-BR" dirty="0"/>
          </a:p>
        </p:txBody>
      </p:sp>
    </p:spTree>
    <p:extLst>
      <p:ext uri="{BB962C8B-B14F-4D97-AF65-F5344CB8AC3E}">
        <p14:creationId xmlns:p14="http://schemas.microsoft.com/office/powerpoint/2010/main" val="3161246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11</a:t>
            </a:fld>
            <a:endParaRPr lang="pt-BR" dirty="0"/>
          </a:p>
        </p:txBody>
      </p:sp>
    </p:spTree>
    <p:extLst>
      <p:ext uri="{BB962C8B-B14F-4D97-AF65-F5344CB8AC3E}">
        <p14:creationId xmlns:p14="http://schemas.microsoft.com/office/powerpoint/2010/main" val="355088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12</a:t>
            </a:fld>
            <a:endParaRPr lang="pt-BR" dirty="0"/>
          </a:p>
        </p:txBody>
      </p:sp>
    </p:spTree>
    <p:extLst>
      <p:ext uri="{BB962C8B-B14F-4D97-AF65-F5344CB8AC3E}">
        <p14:creationId xmlns:p14="http://schemas.microsoft.com/office/powerpoint/2010/main" val="72027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13</a:t>
            </a:fld>
            <a:endParaRPr lang="pt-BR" dirty="0"/>
          </a:p>
        </p:txBody>
      </p:sp>
    </p:spTree>
    <p:extLst>
      <p:ext uri="{BB962C8B-B14F-4D97-AF65-F5344CB8AC3E}">
        <p14:creationId xmlns:p14="http://schemas.microsoft.com/office/powerpoint/2010/main" val="218387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14</a:t>
            </a:fld>
            <a:endParaRPr lang="pt-BR" dirty="0"/>
          </a:p>
        </p:txBody>
      </p:sp>
    </p:spTree>
    <p:extLst>
      <p:ext uri="{BB962C8B-B14F-4D97-AF65-F5344CB8AC3E}">
        <p14:creationId xmlns:p14="http://schemas.microsoft.com/office/powerpoint/2010/main" val="1143128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15</a:t>
            </a:fld>
            <a:endParaRPr lang="pt-BR" dirty="0"/>
          </a:p>
        </p:txBody>
      </p:sp>
    </p:spTree>
    <p:extLst>
      <p:ext uri="{BB962C8B-B14F-4D97-AF65-F5344CB8AC3E}">
        <p14:creationId xmlns:p14="http://schemas.microsoft.com/office/powerpoint/2010/main" val="4053198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16</a:t>
            </a:fld>
            <a:endParaRPr lang="pt-BR" dirty="0"/>
          </a:p>
        </p:txBody>
      </p:sp>
    </p:spTree>
    <p:extLst>
      <p:ext uri="{BB962C8B-B14F-4D97-AF65-F5344CB8AC3E}">
        <p14:creationId xmlns:p14="http://schemas.microsoft.com/office/powerpoint/2010/main" val="1101142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17</a:t>
            </a:fld>
            <a:endParaRPr lang="pt-BR" dirty="0"/>
          </a:p>
        </p:txBody>
      </p:sp>
    </p:spTree>
    <p:extLst>
      <p:ext uri="{BB962C8B-B14F-4D97-AF65-F5344CB8AC3E}">
        <p14:creationId xmlns:p14="http://schemas.microsoft.com/office/powerpoint/2010/main" val="580818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18</a:t>
            </a:fld>
            <a:endParaRPr lang="pt-BR" dirty="0"/>
          </a:p>
        </p:txBody>
      </p:sp>
    </p:spTree>
    <p:extLst>
      <p:ext uri="{BB962C8B-B14F-4D97-AF65-F5344CB8AC3E}">
        <p14:creationId xmlns:p14="http://schemas.microsoft.com/office/powerpoint/2010/main" val="388401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19</a:t>
            </a:fld>
            <a:endParaRPr lang="pt-BR" dirty="0"/>
          </a:p>
        </p:txBody>
      </p:sp>
    </p:spTree>
    <p:extLst>
      <p:ext uri="{BB962C8B-B14F-4D97-AF65-F5344CB8AC3E}">
        <p14:creationId xmlns:p14="http://schemas.microsoft.com/office/powerpoint/2010/main" val="220448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a:t>
            </a:fld>
            <a:endParaRPr lang="pt-BR" dirty="0"/>
          </a:p>
        </p:txBody>
      </p:sp>
    </p:spTree>
    <p:extLst>
      <p:ext uri="{BB962C8B-B14F-4D97-AF65-F5344CB8AC3E}">
        <p14:creationId xmlns:p14="http://schemas.microsoft.com/office/powerpoint/2010/main" val="2780638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20</a:t>
            </a:fld>
            <a:endParaRPr lang="pt-BR" dirty="0"/>
          </a:p>
        </p:txBody>
      </p:sp>
    </p:spTree>
    <p:extLst>
      <p:ext uri="{BB962C8B-B14F-4D97-AF65-F5344CB8AC3E}">
        <p14:creationId xmlns:p14="http://schemas.microsoft.com/office/powerpoint/2010/main" val="247183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21</a:t>
            </a:fld>
            <a:endParaRPr lang="pt-BR" dirty="0"/>
          </a:p>
        </p:txBody>
      </p:sp>
    </p:spTree>
    <p:extLst>
      <p:ext uri="{BB962C8B-B14F-4D97-AF65-F5344CB8AC3E}">
        <p14:creationId xmlns:p14="http://schemas.microsoft.com/office/powerpoint/2010/main" val="3665167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22</a:t>
            </a:fld>
            <a:endParaRPr lang="pt-BR" dirty="0"/>
          </a:p>
        </p:txBody>
      </p:sp>
    </p:spTree>
    <p:extLst>
      <p:ext uri="{BB962C8B-B14F-4D97-AF65-F5344CB8AC3E}">
        <p14:creationId xmlns:p14="http://schemas.microsoft.com/office/powerpoint/2010/main" val="4283285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23</a:t>
            </a:fld>
            <a:endParaRPr lang="pt-BR" dirty="0"/>
          </a:p>
        </p:txBody>
      </p:sp>
    </p:spTree>
    <p:extLst>
      <p:ext uri="{BB962C8B-B14F-4D97-AF65-F5344CB8AC3E}">
        <p14:creationId xmlns:p14="http://schemas.microsoft.com/office/powerpoint/2010/main" val="2636540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24</a:t>
            </a:fld>
            <a:endParaRPr lang="pt-BR" dirty="0"/>
          </a:p>
        </p:txBody>
      </p:sp>
    </p:spTree>
    <p:extLst>
      <p:ext uri="{BB962C8B-B14F-4D97-AF65-F5344CB8AC3E}">
        <p14:creationId xmlns:p14="http://schemas.microsoft.com/office/powerpoint/2010/main" val="4109889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25</a:t>
            </a:fld>
            <a:endParaRPr lang="pt-BR" dirty="0"/>
          </a:p>
        </p:txBody>
      </p:sp>
    </p:spTree>
    <p:extLst>
      <p:ext uri="{BB962C8B-B14F-4D97-AF65-F5344CB8AC3E}">
        <p14:creationId xmlns:p14="http://schemas.microsoft.com/office/powerpoint/2010/main" val="3159441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26</a:t>
            </a:fld>
            <a:endParaRPr lang="pt-BR" dirty="0"/>
          </a:p>
        </p:txBody>
      </p:sp>
    </p:spTree>
    <p:extLst>
      <p:ext uri="{BB962C8B-B14F-4D97-AF65-F5344CB8AC3E}">
        <p14:creationId xmlns:p14="http://schemas.microsoft.com/office/powerpoint/2010/main" val="425556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27</a:t>
            </a:fld>
            <a:endParaRPr lang="pt-BR" dirty="0"/>
          </a:p>
        </p:txBody>
      </p:sp>
    </p:spTree>
    <p:extLst>
      <p:ext uri="{BB962C8B-B14F-4D97-AF65-F5344CB8AC3E}">
        <p14:creationId xmlns:p14="http://schemas.microsoft.com/office/powerpoint/2010/main" val="2927557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28</a:t>
            </a:fld>
            <a:endParaRPr lang="pt-BR" dirty="0"/>
          </a:p>
        </p:txBody>
      </p:sp>
    </p:spTree>
    <p:extLst>
      <p:ext uri="{BB962C8B-B14F-4D97-AF65-F5344CB8AC3E}">
        <p14:creationId xmlns:p14="http://schemas.microsoft.com/office/powerpoint/2010/main" val="486666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29</a:t>
            </a:fld>
            <a:endParaRPr lang="pt-BR" dirty="0"/>
          </a:p>
        </p:txBody>
      </p:sp>
    </p:spTree>
    <p:extLst>
      <p:ext uri="{BB962C8B-B14F-4D97-AF65-F5344CB8AC3E}">
        <p14:creationId xmlns:p14="http://schemas.microsoft.com/office/powerpoint/2010/main" val="18763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3</a:t>
            </a:fld>
            <a:endParaRPr lang="pt-BR" dirty="0"/>
          </a:p>
        </p:txBody>
      </p:sp>
    </p:spTree>
    <p:extLst>
      <p:ext uri="{BB962C8B-B14F-4D97-AF65-F5344CB8AC3E}">
        <p14:creationId xmlns:p14="http://schemas.microsoft.com/office/powerpoint/2010/main" val="3837894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30</a:t>
            </a:fld>
            <a:endParaRPr lang="pt-BR" dirty="0"/>
          </a:p>
        </p:txBody>
      </p:sp>
    </p:spTree>
    <p:extLst>
      <p:ext uri="{BB962C8B-B14F-4D97-AF65-F5344CB8AC3E}">
        <p14:creationId xmlns:p14="http://schemas.microsoft.com/office/powerpoint/2010/main" val="189431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31</a:t>
            </a:fld>
            <a:endParaRPr lang="pt-BR" dirty="0"/>
          </a:p>
        </p:txBody>
      </p:sp>
    </p:spTree>
    <p:extLst>
      <p:ext uri="{BB962C8B-B14F-4D97-AF65-F5344CB8AC3E}">
        <p14:creationId xmlns:p14="http://schemas.microsoft.com/office/powerpoint/2010/main" val="528684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32</a:t>
            </a:fld>
            <a:endParaRPr lang="pt-BR" dirty="0"/>
          </a:p>
        </p:txBody>
      </p:sp>
    </p:spTree>
    <p:extLst>
      <p:ext uri="{BB962C8B-B14F-4D97-AF65-F5344CB8AC3E}">
        <p14:creationId xmlns:p14="http://schemas.microsoft.com/office/powerpoint/2010/main" val="483860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Os avanços tecnológicos na área de telecomunicações trouxeram inúmeras possibilidades no que diz respeito a sistemas de transmissão.</a:t>
            </a:r>
          </a:p>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4</a:t>
            </a:fld>
            <a:endParaRPr lang="pt-BR" dirty="0"/>
          </a:p>
        </p:txBody>
      </p:sp>
    </p:spTree>
    <p:extLst>
      <p:ext uri="{BB962C8B-B14F-4D97-AF65-F5344CB8AC3E}">
        <p14:creationId xmlns:p14="http://schemas.microsoft.com/office/powerpoint/2010/main" val="90395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5</a:t>
            </a:fld>
            <a:endParaRPr lang="pt-BR" dirty="0"/>
          </a:p>
        </p:txBody>
      </p:sp>
    </p:spTree>
    <p:extLst>
      <p:ext uri="{BB962C8B-B14F-4D97-AF65-F5344CB8AC3E}">
        <p14:creationId xmlns:p14="http://schemas.microsoft.com/office/powerpoint/2010/main" val="25738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6</a:t>
            </a:fld>
            <a:endParaRPr lang="pt-BR" dirty="0"/>
          </a:p>
        </p:txBody>
      </p:sp>
    </p:spTree>
    <p:extLst>
      <p:ext uri="{BB962C8B-B14F-4D97-AF65-F5344CB8AC3E}">
        <p14:creationId xmlns:p14="http://schemas.microsoft.com/office/powerpoint/2010/main" val="33248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7</a:t>
            </a:fld>
            <a:endParaRPr lang="pt-BR" dirty="0"/>
          </a:p>
        </p:txBody>
      </p:sp>
    </p:spTree>
    <p:extLst>
      <p:ext uri="{BB962C8B-B14F-4D97-AF65-F5344CB8AC3E}">
        <p14:creationId xmlns:p14="http://schemas.microsoft.com/office/powerpoint/2010/main" val="157766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8</a:t>
            </a:fld>
            <a:endParaRPr lang="pt-BR" dirty="0"/>
          </a:p>
        </p:txBody>
      </p:sp>
    </p:spTree>
    <p:extLst>
      <p:ext uri="{BB962C8B-B14F-4D97-AF65-F5344CB8AC3E}">
        <p14:creationId xmlns:p14="http://schemas.microsoft.com/office/powerpoint/2010/main" val="163924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noProof="0" dirty="0"/>
          </a:p>
        </p:txBody>
      </p:sp>
      <p:sp>
        <p:nvSpPr>
          <p:cNvPr id="4" name="Espaço Reservado para o Número do Slide 3"/>
          <p:cNvSpPr>
            <a:spLocks noGrp="1"/>
          </p:cNvSpPr>
          <p:nvPr>
            <p:ph type="sldNum" sz="quarter" idx="10"/>
          </p:nvPr>
        </p:nvSpPr>
        <p:spPr/>
        <p:txBody>
          <a:bodyPr rtlCol="0"/>
          <a:lstStyle/>
          <a:p>
            <a:pPr rtl="0"/>
            <a:fld id="{F5EB433F-E5C6-4E8D-82E5-3D359E2C0E58}" type="slidenum">
              <a:rPr lang="pt-BR" smtClean="0"/>
              <a:t>9</a:t>
            </a:fld>
            <a:endParaRPr lang="pt-BR" dirty="0"/>
          </a:p>
        </p:txBody>
      </p:sp>
    </p:spTree>
    <p:extLst>
      <p:ext uri="{BB962C8B-B14F-4D97-AF65-F5344CB8AC3E}">
        <p14:creationId xmlns:p14="http://schemas.microsoft.com/office/powerpoint/2010/main" val="151484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1"/>
        </a:solidFill>
        <a:effectLst/>
      </p:bgPr>
    </p:bg>
    <p:spTree>
      <p:nvGrpSpPr>
        <p:cNvPr id="1" name=""/>
        <p:cNvGrpSpPr/>
        <p:nvPr/>
      </p:nvGrpSpPr>
      <p:grpSpPr>
        <a:xfrm>
          <a:off x="0" y="0"/>
          <a:ext cx="0" cy="0"/>
          <a:chOff x="0" y="0"/>
          <a:chExt cx="0" cy="0"/>
        </a:xfrm>
      </p:grpSpPr>
      <p:sp>
        <p:nvSpPr>
          <p:cNvPr id="12" name="Retângulo">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1" name="Retângulo">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2" name="Título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a:t>Clique para editar o estilo do subtítulo Mestre</a:t>
            </a:r>
            <a:endParaRPr lang="pt-BR" noProof="0" dirty="0"/>
          </a:p>
        </p:txBody>
      </p: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53458F51-A324-4E75-90AA-F203FA9355A0}" type="datetime1">
              <a:rPr lang="pt-BR" noProof="0" smtClean="0"/>
              <a:t>17/12/2020</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C35D16D-7D9B-419D-82E3-F0B9FF9A3A9D}" type="datetime1">
              <a:rPr lang="pt-BR" noProof="0" smtClean="0"/>
              <a:t>17/12/2020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6" name="Retângulo">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10" name="Espaço Reservado para Título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pPr rtl="0"/>
            <a:r>
              <a:rPr lang="pt-BR" noProof="0" dirty="0"/>
              <a:t>Insira o título aqui</a:t>
            </a:r>
          </a:p>
        </p:txBody>
      </p:sp>
      <p:sp>
        <p:nvSpPr>
          <p:cNvPr id="12" name="Espaço Reservado para Conteúdo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ois Conteúdos">
    <p:bg>
      <p:bgPr>
        <a:solidFill>
          <a:schemeClr val="bg1"/>
        </a:solidFill>
        <a:effectLst/>
      </p:bgPr>
    </p:bg>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44F27DD-582C-4796-B2D9-46C6D21E31B6}" type="datetime1">
              <a:rPr lang="pt-BR" noProof="0" smtClean="0"/>
              <a:t>17/12/2020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6" name="Retângulo">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7" name="Espaço Reservado para Título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pPr rtl="0"/>
            <a:r>
              <a:rPr lang="pt-BR" noProof="0" dirty="0"/>
              <a:t>CLIQUE PARA EDITAR O ESTILO DO TÍTULO PRINCIPAL</a:t>
            </a:r>
          </a:p>
        </p:txBody>
      </p:sp>
      <p:sp>
        <p:nvSpPr>
          <p:cNvPr id="9" name="Espaço Reservado para Conteúdo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14" name="Espaço reservado para conteúdo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rtlCol="0">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solidFill>
          <a:schemeClr val="bg1"/>
        </a:solidFill>
        <a:effectLst/>
      </p:bgPr>
    </p:bg>
    <p:spTree>
      <p:nvGrpSpPr>
        <p:cNvPr id="1" name=""/>
        <p:cNvGrpSpPr/>
        <p:nvPr/>
      </p:nvGrpSpPr>
      <p:grpSpPr>
        <a:xfrm>
          <a:off x="0" y="0"/>
          <a:ext cx="0" cy="0"/>
          <a:chOff x="0" y="0"/>
          <a:chExt cx="0" cy="0"/>
        </a:xfrm>
      </p:grpSpPr>
      <p:sp>
        <p:nvSpPr>
          <p:cNvPr id="9" name="Retângulo">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0" name="Retângulo">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8" name="Retângulo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635001" y="603250"/>
            <a:ext cx="10921998" cy="3294019"/>
          </a:xfrm>
          <a:solidFill>
            <a:schemeClr val="bg1"/>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2" name="Título 1"/>
          <p:cNvSpPr>
            <a:spLocks noGrp="1"/>
          </p:cNvSpPr>
          <p:nvPr>
            <p:ph type="title"/>
          </p:nvPr>
        </p:nvSpPr>
        <p:spPr>
          <a:xfrm>
            <a:off x="1097279" y="4298078"/>
            <a:ext cx="10113645" cy="743682"/>
          </a:xfrm>
          <a:prstGeom prst="rect">
            <a:avLst/>
          </a:prstGeom>
        </p:spPr>
        <p:txBody>
          <a:bodyPr tIns="0" bIns="0" rtlCol="0" anchor="b">
            <a:noAutofit/>
          </a:bodyPr>
          <a:lstStyle>
            <a:lvl1pPr>
              <a:defRPr sz="3600" b="0">
                <a:solidFill>
                  <a:schemeClr val="tx1"/>
                </a:solidFill>
              </a:defRPr>
            </a:lvl1pPr>
          </a:lstStyle>
          <a:p>
            <a:pPr rtl="0"/>
            <a:r>
              <a:rPr lang="pt-BR" noProof="0"/>
              <a:t>Clique para editar o título Mestre</a:t>
            </a:r>
            <a:endParaRPr lang="pt-BR" noProof="0" dirty="0"/>
          </a:p>
        </p:txBody>
      </p:sp>
      <p:sp>
        <p:nvSpPr>
          <p:cNvPr id="4" name="Espaço reservado para texto 3"/>
          <p:cNvSpPr>
            <a:spLocks noGrp="1"/>
          </p:cNvSpPr>
          <p:nvPr>
            <p:ph type="body" sz="half" idx="2"/>
          </p:nvPr>
        </p:nvSpPr>
        <p:spPr>
          <a:xfrm>
            <a:off x="1097279" y="5213716"/>
            <a:ext cx="10113264" cy="609600"/>
          </a:xfrm>
        </p:spPr>
        <p:txBody>
          <a:bodyPr lIns="91440" tIns="0" rIns="91440" bIns="0" rtlCol="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C61B7B32-8B9D-4D80-9F6E-0970D630EE88}" type="datetime1">
              <a:rPr lang="pt-BR" noProof="0" smtClean="0"/>
              <a:t>17/12/2020</a:t>
            </a:fld>
            <a:endParaRPr lang="pt-BR" noProof="0"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pt-BR" noProof="0"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2" name="Retângulo">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1" name="Retângulo">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2" name="Título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cap="all" spc="-50" baseline="0">
                <a:solidFill>
                  <a:schemeClr val="tx1">
                    <a:lumMod val="85000"/>
                    <a:lumOff val="15000"/>
                  </a:schemeClr>
                </a:solidFill>
              </a:defRPr>
            </a:lvl1pPr>
          </a:lstStyle>
          <a:p>
            <a:pPr rtl="0"/>
            <a:r>
              <a:rPr lang="pt-BR" noProof="0"/>
              <a:t>Clique para editar o título Mestre</a:t>
            </a:r>
            <a:endParaRPr lang="pt-BR"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noProof="0"/>
              <a:t>Clique para editar o estilo do subtítulo Mestre</a:t>
            </a:r>
            <a:endParaRPr lang="pt-BR" noProof="0" dirty="0"/>
          </a:p>
        </p:txBody>
      </p: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FA95F483-0B9E-4DD8-9124-DC336470C76F}" type="datetime1">
              <a:rPr lang="pt-BR" noProof="0" smtClean="0"/>
              <a:t>17/12/2020</a:t>
            </a:fld>
            <a:endParaRPr lang="pt-BR" noProof="0"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pt-BR" noProof="0"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p:bg>
      <p:bgPr>
        <a:solidFill>
          <a:schemeClr val="bg1"/>
        </a:solidFill>
        <a:effectLst/>
      </p:bgPr>
    </p:bg>
    <p:spTree>
      <p:nvGrpSpPr>
        <p:cNvPr id="1" name=""/>
        <p:cNvGrpSpPr/>
        <p:nvPr/>
      </p:nvGrpSpPr>
      <p:grpSpPr>
        <a:xfrm>
          <a:off x="0" y="0"/>
          <a:ext cx="0" cy="0"/>
          <a:chOff x="0" y="0"/>
          <a:chExt cx="0" cy="0"/>
        </a:xfrm>
      </p:grpSpPr>
      <p:sp>
        <p:nvSpPr>
          <p:cNvPr id="12" name="Retângulo">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3" name="Retângulo">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3" name="Espaço Reservado para Conteúdo 2"/>
          <p:cNvSpPr>
            <a:spLocks noGrp="1"/>
          </p:cNvSpPr>
          <p:nvPr>
            <p:ph idx="1"/>
          </p:nvPr>
        </p:nvSpPr>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27684DD-BD0D-4412-A976-BC0D80C04437}" type="datetime1">
              <a:rPr lang="pt-BR" noProof="0" smtClean="0"/>
              <a:t>17/12/2020</a:t>
            </a:fld>
            <a:endParaRPr lang="pt-BR" noProof="0"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pt-BR" noProof="0"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1" name="Espaço Reservado para Título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pt-BR" noProof="0" dirty="0"/>
              <a:t>CLIQUE PARA EDITAR O ESTILO DO TÍTULO PRINCIPAL</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ção">
    <p:bg>
      <p:bgPr>
        <a:solidFill>
          <a:schemeClr val="bg1"/>
        </a:solidFill>
        <a:effectLst/>
      </p:bgPr>
    </p:bg>
    <p:spTree>
      <p:nvGrpSpPr>
        <p:cNvPr id="1" name=""/>
        <p:cNvGrpSpPr/>
        <p:nvPr/>
      </p:nvGrpSpPr>
      <p:grpSpPr>
        <a:xfrm>
          <a:off x="0" y="0"/>
          <a:ext cx="0" cy="0"/>
          <a:chOff x="0" y="0"/>
          <a:chExt cx="0" cy="0"/>
        </a:xfrm>
      </p:grpSpPr>
      <p:sp>
        <p:nvSpPr>
          <p:cNvPr id="15" name="Retângulo">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6" name="Retângulo">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D230792-9F8B-479F-B4EA-6C9554157814}" type="datetime1">
              <a:rPr lang="pt-BR" noProof="0" smtClean="0"/>
              <a:t>17/12/2020</a:t>
            </a:fld>
            <a:endParaRPr lang="pt-BR" noProof="0"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pt-BR" noProof="0"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7" name="Espaço Reservado para Título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pt-BR" noProof="0" dirty="0"/>
              <a:t>CLIQUE PARA EDITAR O ESTILO DO TÍTULO MESTRE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bg1"/>
        </a:solidFill>
        <a:effectLst/>
      </p:bgPr>
    </p:bg>
    <p:spTree>
      <p:nvGrpSpPr>
        <p:cNvPr id="1" name=""/>
        <p:cNvGrpSpPr/>
        <p:nvPr/>
      </p:nvGrpSpPr>
      <p:grpSpPr>
        <a:xfrm>
          <a:off x="0" y="0"/>
          <a:ext cx="0" cy="0"/>
          <a:chOff x="0" y="0"/>
          <a:chExt cx="0" cy="0"/>
        </a:xfrm>
      </p:grpSpPr>
      <p:sp>
        <p:nvSpPr>
          <p:cNvPr id="9" name="Retângulo">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0" name="Retângulo">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5368CB05-7649-41F3-8F7B-A06299C7FC72}" type="datetime1">
              <a:rPr lang="pt-BR" noProof="0" smtClean="0"/>
              <a:t>17/12/2020</a:t>
            </a:fld>
            <a:endParaRPr lang="pt-BR" noProof="0"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4" name="Espaço Reservado para Título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pt-BR" noProof="0" dirty="0"/>
              <a:t>CLIQUE PARA EDITAR O ESTILO DO TÍTULO PRINCIPAL</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quipe ">
    <p:bg>
      <p:bgPr>
        <a:solidFill>
          <a:schemeClr val="bg1"/>
        </a:solidFill>
        <a:effectLst/>
      </p:bgPr>
    </p:bg>
    <p:spTree>
      <p:nvGrpSpPr>
        <p:cNvPr id="1" name=""/>
        <p:cNvGrpSpPr/>
        <p:nvPr/>
      </p:nvGrpSpPr>
      <p:grpSpPr>
        <a:xfrm>
          <a:off x="0" y="0"/>
          <a:ext cx="0" cy="0"/>
          <a:chOff x="0" y="0"/>
          <a:chExt cx="0" cy="0"/>
        </a:xfrm>
      </p:grpSpPr>
      <p:sp>
        <p:nvSpPr>
          <p:cNvPr id="11" name="Retângulo">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10" name="Retângulo">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26F4223D-1125-49F4-849D-69C7360807E9}" type="datetime1">
              <a:rPr lang="pt-BR" noProof="0" smtClean="0"/>
              <a:t>17/12/2020</a:t>
            </a:fld>
            <a:endParaRPr lang="pt-BR" noProof="0"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pt-BR" noProof="0"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19" name="Espaço Reservado para Imagem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rtlCol="0" anchor="ctr"/>
          <a:lstStyle>
            <a:lvl1pPr algn="ctr">
              <a:defRPr/>
            </a:lvl1pPr>
          </a:lstStyle>
          <a:p>
            <a:pPr rtl="0"/>
            <a:r>
              <a:rPr lang="pt-BR" noProof="0"/>
              <a:t>Clique no ícone para adicionar uma imagem</a:t>
            </a:r>
            <a:endParaRPr lang="pt-BR" noProof="0" dirty="0"/>
          </a:p>
        </p:txBody>
      </p:sp>
      <p:sp>
        <p:nvSpPr>
          <p:cNvPr id="20" name="Espaço Reservado para Imagem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rtlCol="0" anchor="ctr"/>
          <a:lstStyle>
            <a:lvl1pPr algn="ctr">
              <a:defRPr/>
            </a:lvl1pPr>
          </a:lstStyle>
          <a:p>
            <a:pPr rtl="0"/>
            <a:r>
              <a:rPr lang="pt-BR" noProof="0"/>
              <a:t>Clique no ícone para adicionar uma imagem</a:t>
            </a:r>
            <a:endParaRPr lang="pt-BR" noProof="0" dirty="0"/>
          </a:p>
        </p:txBody>
      </p:sp>
      <p:sp>
        <p:nvSpPr>
          <p:cNvPr id="21" name="Espaço Reservado para Imagem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rtlCol="0" anchor="ctr"/>
          <a:lstStyle>
            <a:lvl1pPr algn="ctr">
              <a:defRPr/>
            </a:lvl1pPr>
          </a:lstStyle>
          <a:p>
            <a:pPr rtl="0"/>
            <a:r>
              <a:rPr lang="pt-BR" noProof="0"/>
              <a:t>Clique no ícone para adicionar uma imagem</a:t>
            </a:r>
            <a:endParaRPr lang="pt-BR" noProof="0" dirty="0"/>
          </a:p>
        </p:txBody>
      </p:sp>
      <p:sp>
        <p:nvSpPr>
          <p:cNvPr id="22" name="Espaço Reservado para Texto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Insira o nome aqui</a:t>
            </a:r>
          </a:p>
        </p:txBody>
      </p:sp>
      <p:sp>
        <p:nvSpPr>
          <p:cNvPr id="23" name="Espaço Reservado para Texto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Insira o nome aqui</a:t>
            </a:r>
          </a:p>
        </p:txBody>
      </p:sp>
      <p:sp>
        <p:nvSpPr>
          <p:cNvPr id="24" name="Espaço Reservado para Texto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rtlCol="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dirty="0"/>
              <a:t>Insira o nome aqui</a:t>
            </a:r>
          </a:p>
        </p:txBody>
      </p:sp>
      <p:sp>
        <p:nvSpPr>
          <p:cNvPr id="25" name="Espaço Reservado para Título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pPr rtl="0"/>
            <a:r>
              <a:rPr lang="pt-BR" noProof="0" dirty="0"/>
              <a:t>CLIQUE PARA EDITAR O ESTILO DO TÍTULO PRINCIPAL</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bg>
      <p:bgPr>
        <a:solidFill>
          <a:schemeClr val="bg1"/>
        </a:solidFill>
        <a:effectLst/>
      </p:bgPr>
    </p:bg>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AD52135-AF53-4A9A-A35F-59933B32DBCF}" type="datetime1">
              <a:rPr lang="pt-BR" noProof="0" smtClean="0"/>
              <a:t>17/12/2020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údo e imagem">
    <p:bg>
      <p:bgPr>
        <a:solidFill>
          <a:schemeClr val="bg1"/>
        </a:solidFill>
        <a:effectLst/>
      </p:bgPr>
    </p:bg>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F812BA4-192F-42D6-B515-396E862C1C8F}" type="datetime1">
              <a:rPr lang="pt-BR" noProof="0" smtClean="0"/>
              <a:t>17/12/2020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6" name="Retângulo">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10" name="Espaço Reservado para Imagem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rtlCol="0" anchor="ctr"/>
          <a:lstStyle>
            <a:lvl1pPr algn="ctr">
              <a:defRPr>
                <a:solidFill>
                  <a:schemeClr val="bg1"/>
                </a:solidFill>
              </a:defRPr>
            </a:lvl1pPr>
          </a:lstStyle>
          <a:p>
            <a:pPr rtl="0"/>
            <a:r>
              <a:rPr lang="pt-BR" noProof="0"/>
              <a:t>Clique no ícone para adicionar uma imagem</a:t>
            </a:r>
            <a:endParaRPr lang="pt-BR" noProof="0" dirty="0"/>
          </a:p>
        </p:txBody>
      </p:sp>
      <p:sp>
        <p:nvSpPr>
          <p:cNvPr id="11" name="Espaço Reservado para Título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pPr rtl="0"/>
            <a:r>
              <a:rPr lang="pt-BR" noProof="0" dirty="0"/>
              <a:t>Insira o título aqui</a:t>
            </a:r>
          </a:p>
        </p:txBody>
      </p:sp>
      <p:sp>
        <p:nvSpPr>
          <p:cNvPr id="12" name="Espaço Reservado para Conteúdo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rtlCol="0">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endParaRPr lang="pt-BR" noProof="0" dirty="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itação">
    <p:bg>
      <p:bgPr>
        <a:solidFill>
          <a:schemeClr val="bg1"/>
        </a:solidFill>
        <a:effectLst/>
      </p:bgPr>
    </p:bg>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A43CB41E-BD29-439B-BF78-A64CBF9A3F58}" type="datetime1">
              <a:rPr lang="pt-BR" noProof="0" smtClean="0"/>
              <a:t>17/12/2020</a:t>
            </a:fld>
            <a:endParaRPr lang="pt-BR" noProof="0"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pt-BR" noProof="0"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pt-BR" noProof="0" smtClean="0"/>
              <a:t>‹nº›</a:t>
            </a:fld>
            <a:endParaRPr lang="pt-BR" noProof="0" dirty="0"/>
          </a:p>
        </p:txBody>
      </p:sp>
      <p:sp>
        <p:nvSpPr>
          <p:cNvPr id="5" name="Retângulo">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rtlCol="0" anchor="ctr"/>
          <a:lstStyle/>
          <a:p>
            <a:pPr rtl="0">
              <a:defRPr sz="3200" b="0">
                <a:solidFill>
                  <a:srgbClr val="FFFFFF"/>
                </a:solidFill>
                <a:latin typeface="+mn-lt"/>
                <a:ea typeface="+mn-ea"/>
                <a:cs typeface="+mn-cs"/>
                <a:sym typeface="Helvetica Neue Medium"/>
              </a:defRPr>
            </a:pPr>
            <a:endParaRPr lang="pt-BR" sz="1600" noProof="0" dirty="0"/>
          </a:p>
        </p:txBody>
      </p:sp>
      <p:sp>
        <p:nvSpPr>
          <p:cNvPr id="6" name="Retângulo">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cxnSp>
        <p:nvCxnSpPr>
          <p:cNvPr id="7" name="Conector Reto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Espaço Reservado para Título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pPr rtl="0"/>
            <a:r>
              <a:rPr lang="pt-BR" noProof="0" dirty="0"/>
              <a:t>Insira o título aqui</a:t>
            </a:r>
          </a:p>
        </p:txBody>
      </p:sp>
      <p:sp>
        <p:nvSpPr>
          <p:cNvPr id="12" name="Espaço Reservado para Conteúdo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rtlCol="0"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rtl="0"/>
            <a:r>
              <a:rPr lang="pt-BR" noProof="0" dirty="0"/>
              <a:t>Insira a citação aqui</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tângulo">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rtlCol="0" anchor="ctr"/>
          <a:lstStyle/>
          <a:p>
            <a:pPr rtl="0">
              <a:defRPr sz="3200" b="0">
                <a:solidFill>
                  <a:srgbClr val="E8ECF2"/>
                </a:solidFill>
                <a:latin typeface="+mn-lt"/>
                <a:ea typeface="+mn-ea"/>
                <a:cs typeface="+mn-cs"/>
                <a:sym typeface="Helvetica Neue Medium"/>
              </a:defRPr>
            </a:pPr>
            <a:endParaRPr lang="pt-BR" sz="1600" noProof="0" dirty="0"/>
          </a:p>
        </p:txBody>
      </p:sp>
      <p:sp>
        <p:nvSpPr>
          <p:cNvPr id="2" name="Espaço Reservado para Título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pPr rtl="0"/>
            <a:r>
              <a:rPr lang="pt-BR" noProof="0" dirty="0"/>
              <a:t>Clique para editar o estilo de título Mestre</a:t>
            </a:r>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noProof="0" dirty="0"/>
              <a:t>Clique para editar o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B6625A12-B868-480C-9272-328493957447}" type="datetime1">
              <a:rPr lang="pt-BR" noProof="0" smtClean="0"/>
              <a:t>17/12/2020</a:t>
            </a:fld>
            <a:endParaRPr lang="pt-BR" noProof="0"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pt-BR" noProof="0"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pt-BR" noProof="0" smtClean="0"/>
              <a:t>‹nº›</a:t>
            </a:fld>
            <a:endParaRPr lang="pt-BR"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B7AEFB0-51F2-5449-996C-73382891D2F9}"/>
              </a:ext>
            </a:extLst>
          </p:cNvPr>
          <p:cNvSpPr>
            <a:spLocks noGrp="1"/>
          </p:cNvSpPr>
          <p:nvPr>
            <p:ph type="ctrTitle"/>
          </p:nvPr>
        </p:nvSpPr>
        <p:spPr/>
        <p:txBody>
          <a:bodyPr rtlCol="0">
            <a:normAutofit/>
          </a:bodyPr>
          <a:lstStyle/>
          <a:p>
            <a:pPr rtl="0"/>
            <a:r>
              <a:rPr lang="pt-BR" sz="5400" dirty="0"/>
              <a:t>Detecção de ataques </a:t>
            </a:r>
            <a:r>
              <a:rPr lang="pt-BR" sz="5400" dirty="0" err="1"/>
              <a:t>ddos</a:t>
            </a:r>
            <a:r>
              <a:rPr lang="pt-BR" sz="5400" dirty="0"/>
              <a:t> com aprendizagem de máquina</a:t>
            </a:r>
          </a:p>
        </p:txBody>
      </p:sp>
      <p:sp>
        <p:nvSpPr>
          <p:cNvPr id="5" name="Subtítulo 4">
            <a:extLst>
              <a:ext uri="{FF2B5EF4-FFF2-40B4-BE49-F238E27FC236}">
                <a16:creationId xmlns:a16="http://schemas.microsoft.com/office/drawing/2014/main" id="{B0F6D6CF-8D73-6643-A348-53AAE29FD1C2}"/>
              </a:ext>
            </a:extLst>
          </p:cNvPr>
          <p:cNvSpPr>
            <a:spLocks noGrp="1"/>
          </p:cNvSpPr>
          <p:nvPr>
            <p:ph type="subTitle" idx="1"/>
          </p:nvPr>
        </p:nvSpPr>
        <p:spPr/>
        <p:txBody>
          <a:bodyPr rtlCol="0">
            <a:normAutofit fontScale="77500" lnSpcReduction="20000"/>
          </a:bodyPr>
          <a:lstStyle/>
          <a:p>
            <a:pPr rtl="0"/>
            <a:r>
              <a:rPr lang="pt-BR" dirty="0"/>
              <a:t>Autor: </a:t>
            </a:r>
            <a:r>
              <a:rPr lang="pt-BR" dirty="0" err="1"/>
              <a:t>joão</a:t>
            </a:r>
            <a:r>
              <a:rPr lang="pt-BR" dirty="0"/>
              <a:t> Guilherme do nascimento teles</a:t>
            </a:r>
          </a:p>
          <a:p>
            <a:pPr rtl="0"/>
            <a:r>
              <a:rPr lang="pt-BR" dirty="0"/>
              <a:t>Orientador: </a:t>
            </a:r>
            <a:r>
              <a:rPr lang="pt-BR" dirty="0" err="1"/>
              <a:t>eliana</a:t>
            </a:r>
            <a:r>
              <a:rPr lang="pt-BR" dirty="0"/>
              <a:t> pantaleão</a:t>
            </a:r>
          </a:p>
          <a:p>
            <a:pPr rtl="0"/>
            <a:r>
              <a:rPr lang="pt-BR" dirty="0" err="1"/>
              <a:t>Co-orientador</a:t>
            </a:r>
            <a:r>
              <a:rPr lang="pt-BR" dirty="0"/>
              <a:t>: Pedro Luiz lima </a:t>
            </a:r>
            <a:r>
              <a:rPr lang="pt-BR" dirty="0" err="1"/>
              <a:t>bertarini</a:t>
            </a:r>
            <a:endParaRPr lang="pt-BR"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Bases de dados</a:t>
            </a:r>
          </a:p>
        </p:txBody>
      </p:sp>
      <p:graphicFrame>
        <p:nvGraphicFramePr>
          <p:cNvPr id="5" name="Tabela 4">
            <a:extLst>
              <a:ext uri="{FF2B5EF4-FFF2-40B4-BE49-F238E27FC236}">
                <a16:creationId xmlns:a16="http://schemas.microsoft.com/office/drawing/2014/main" id="{5EB5A3FF-B5EC-43AA-9709-6E0B84E5D6E9}"/>
              </a:ext>
            </a:extLst>
          </p:cNvPr>
          <p:cNvGraphicFramePr>
            <a:graphicFrameLocks noGrp="1"/>
          </p:cNvGraphicFramePr>
          <p:nvPr>
            <p:extLst>
              <p:ext uri="{D42A27DB-BD31-4B8C-83A1-F6EECF244321}">
                <p14:modId xmlns:p14="http://schemas.microsoft.com/office/powerpoint/2010/main" val="4117009278"/>
              </p:ext>
            </p:extLst>
          </p:nvPr>
        </p:nvGraphicFramePr>
        <p:xfrm>
          <a:off x="2134006" y="2332512"/>
          <a:ext cx="3787693" cy="2540191"/>
        </p:xfrm>
        <a:graphic>
          <a:graphicData uri="http://schemas.openxmlformats.org/drawingml/2006/table">
            <a:tbl>
              <a:tblPr firstRow="1" firstCol="1" bandRow="1">
                <a:tableStyleId>{5C22544A-7EE6-4342-B048-85BDC9FD1C3A}</a:tableStyleId>
              </a:tblPr>
              <a:tblGrid>
                <a:gridCol w="1262427">
                  <a:extLst>
                    <a:ext uri="{9D8B030D-6E8A-4147-A177-3AD203B41FA5}">
                      <a16:colId xmlns:a16="http://schemas.microsoft.com/office/drawing/2014/main" val="1241249450"/>
                    </a:ext>
                  </a:extLst>
                </a:gridCol>
                <a:gridCol w="1262427">
                  <a:extLst>
                    <a:ext uri="{9D8B030D-6E8A-4147-A177-3AD203B41FA5}">
                      <a16:colId xmlns:a16="http://schemas.microsoft.com/office/drawing/2014/main" val="1847979064"/>
                    </a:ext>
                  </a:extLst>
                </a:gridCol>
                <a:gridCol w="1262839">
                  <a:extLst>
                    <a:ext uri="{9D8B030D-6E8A-4147-A177-3AD203B41FA5}">
                      <a16:colId xmlns:a16="http://schemas.microsoft.com/office/drawing/2014/main" val="2959949953"/>
                    </a:ext>
                  </a:extLst>
                </a:gridCol>
              </a:tblGrid>
              <a:tr h="161464">
                <a:tc>
                  <a:txBody>
                    <a:bodyPr/>
                    <a:lstStyle/>
                    <a:p>
                      <a:pPr algn="ctr">
                        <a:lnSpc>
                          <a:spcPct val="150000"/>
                        </a:lnSpc>
                        <a:spcAft>
                          <a:spcPts val="800"/>
                        </a:spcAft>
                      </a:pPr>
                      <a:r>
                        <a:rPr lang="pt-BR" sz="1200" dirty="0">
                          <a:solidFill>
                            <a:sysClr val="windowText" lastClr="000000"/>
                          </a:solidFill>
                          <a:effectLst/>
                        </a:rPr>
                        <a:t>Dia</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pt-BR" sz="1200" dirty="0">
                          <a:solidFill>
                            <a:sysClr val="windowText" lastClr="000000"/>
                          </a:solidFill>
                          <a:effectLst/>
                        </a:rPr>
                        <a:t>Tipo de Ataque </a:t>
                      </a:r>
                      <a:r>
                        <a:rPr lang="pt-BR" sz="1200" dirty="0" err="1">
                          <a:solidFill>
                            <a:sysClr val="windowText" lastClr="000000"/>
                          </a:solidFill>
                          <a:effectLst/>
                        </a:rPr>
                        <a:t>DDoS</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pt-BR" sz="1200" dirty="0">
                          <a:solidFill>
                            <a:sysClr val="windowText" lastClr="000000"/>
                          </a:solidFill>
                          <a:effectLst/>
                        </a:rPr>
                        <a:t>Horário dos ataques</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0114858"/>
                  </a:ext>
                </a:extLst>
              </a:tr>
              <a:tr h="1560712">
                <a:tc>
                  <a:txBody>
                    <a:bodyPr/>
                    <a:lstStyle/>
                    <a:p>
                      <a:pPr algn="ctr">
                        <a:lnSpc>
                          <a:spcPct val="150000"/>
                        </a:lnSpc>
                        <a:spcAft>
                          <a:spcPts val="800"/>
                        </a:spcAft>
                      </a:pPr>
                      <a:r>
                        <a:rPr lang="pt-BR" sz="1200" dirty="0">
                          <a:solidFill>
                            <a:sysClr val="windowText" lastClr="000000"/>
                          </a:solidFill>
                          <a:effectLst/>
                        </a:rPr>
                        <a:t>1</a:t>
                      </a:r>
                    </a:p>
                    <a:p>
                      <a:pPr algn="ctr">
                        <a:lnSpc>
                          <a:spcPct val="150000"/>
                        </a:lnSpc>
                        <a:spcAft>
                          <a:spcPts val="800"/>
                        </a:spcAft>
                      </a:pPr>
                      <a:r>
                        <a:rPr lang="pt-BR" sz="1200" dirty="0">
                          <a:solidFill>
                            <a:sysClr val="windowText" lastClr="000000"/>
                          </a:solidFill>
                          <a:effectLst/>
                        </a:rPr>
                        <a:t> </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200">
                          <a:solidFill>
                            <a:sysClr val="windowText" lastClr="000000"/>
                          </a:solidFill>
                          <a:effectLst/>
                        </a:rPr>
                        <a:t>PortMap</a:t>
                      </a:r>
                    </a:p>
                    <a:p>
                      <a:pPr algn="ctr">
                        <a:lnSpc>
                          <a:spcPct val="107000"/>
                        </a:lnSpc>
                        <a:spcAft>
                          <a:spcPts val="800"/>
                        </a:spcAft>
                      </a:pPr>
                      <a:r>
                        <a:rPr lang="pt-BR" sz="1200">
                          <a:solidFill>
                            <a:sysClr val="windowText" lastClr="000000"/>
                          </a:solidFill>
                          <a:effectLst/>
                        </a:rPr>
                        <a:t>NetBIOS</a:t>
                      </a:r>
                    </a:p>
                    <a:p>
                      <a:pPr algn="ctr">
                        <a:lnSpc>
                          <a:spcPct val="107000"/>
                        </a:lnSpc>
                        <a:spcAft>
                          <a:spcPts val="800"/>
                        </a:spcAft>
                      </a:pPr>
                      <a:r>
                        <a:rPr lang="pt-BR" sz="1200">
                          <a:solidFill>
                            <a:sysClr val="windowText" lastClr="000000"/>
                          </a:solidFill>
                          <a:effectLst/>
                        </a:rPr>
                        <a:t>LDAP</a:t>
                      </a:r>
                    </a:p>
                    <a:p>
                      <a:pPr algn="ctr">
                        <a:lnSpc>
                          <a:spcPct val="107000"/>
                        </a:lnSpc>
                        <a:spcAft>
                          <a:spcPts val="800"/>
                        </a:spcAft>
                      </a:pPr>
                      <a:r>
                        <a:rPr lang="pt-BR" sz="1200">
                          <a:solidFill>
                            <a:sysClr val="windowText" lastClr="000000"/>
                          </a:solidFill>
                          <a:effectLst/>
                        </a:rPr>
                        <a:t>MSSQL</a:t>
                      </a:r>
                    </a:p>
                    <a:p>
                      <a:pPr algn="ctr">
                        <a:lnSpc>
                          <a:spcPct val="107000"/>
                        </a:lnSpc>
                        <a:spcAft>
                          <a:spcPts val="800"/>
                        </a:spcAft>
                      </a:pPr>
                      <a:r>
                        <a:rPr lang="pt-BR" sz="1200">
                          <a:solidFill>
                            <a:sysClr val="windowText" lastClr="000000"/>
                          </a:solidFill>
                          <a:effectLst/>
                        </a:rPr>
                        <a:t>UDP</a:t>
                      </a:r>
                    </a:p>
                    <a:p>
                      <a:pPr algn="ctr">
                        <a:lnSpc>
                          <a:spcPct val="107000"/>
                        </a:lnSpc>
                        <a:spcAft>
                          <a:spcPts val="800"/>
                        </a:spcAft>
                      </a:pPr>
                      <a:r>
                        <a:rPr lang="pt-BR" sz="1200">
                          <a:solidFill>
                            <a:sysClr val="windowText" lastClr="000000"/>
                          </a:solidFill>
                          <a:effectLst/>
                        </a:rPr>
                        <a:t>UDP-Lag</a:t>
                      </a:r>
                    </a:p>
                    <a:p>
                      <a:pPr algn="ctr">
                        <a:lnSpc>
                          <a:spcPct val="150000"/>
                        </a:lnSpc>
                        <a:spcAft>
                          <a:spcPts val="800"/>
                        </a:spcAft>
                      </a:pPr>
                      <a:r>
                        <a:rPr lang="pt-BR" sz="1200">
                          <a:solidFill>
                            <a:sysClr val="windowText" lastClr="000000"/>
                          </a:solidFill>
                          <a:effectLst/>
                        </a:rPr>
                        <a:t>SYN</a:t>
                      </a:r>
                      <a:endParaRPr lang="pt-BR" sz="120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solidFill>
                            <a:sysClr val="windowText" lastClr="000000"/>
                          </a:solidFill>
                          <a:effectLst/>
                        </a:rPr>
                        <a:t>9:43 - 9:51</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10:00 - 10:09</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10:21 - 10:30</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10:33 - 10:42</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10:53 - 11:03</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11:14 - 11:24</a:t>
                      </a:r>
                      <a:endParaRPr lang="pt-BR" sz="1200" dirty="0">
                        <a:solidFill>
                          <a:sysClr val="windowText" lastClr="000000"/>
                        </a:solidFill>
                        <a:effectLst/>
                      </a:endParaRPr>
                    </a:p>
                    <a:p>
                      <a:pPr algn="ctr">
                        <a:lnSpc>
                          <a:spcPct val="150000"/>
                        </a:lnSpc>
                        <a:spcAft>
                          <a:spcPts val="800"/>
                        </a:spcAft>
                      </a:pPr>
                      <a:r>
                        <a:rPr lang="en-US" sz="1200" dirty="0">
                          <a:solidFill>
                            <a:sysClr val="windowText" lastClr="000000"/>
                          </a:solidFill>
                          <a:effectLst/>
                        </a:rPr>
                        <a:t>11:28 - 17:35</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77599"/>
                  </a:ext>
                </a:extLst>
              </a:tr>
            </a:tbl>
          </a:graphicData>
        </a:graphic>
      </p:graphicFrame>
      <p:graphicFrame>
        <p:nvGraphicFramePr>
          <p:cNvPr id="6" name="Tabela 5">
            <a:extLst>
              <a:ext uri="{FF2B5EF4-FFF2-40B4-BE49-F238E27FC236}">
                <a16:creationId xmlns:a16="http://schemas.microsoft.com/office/drawing/2014/main" id="{668B9715-C81B-442C-A9AD-840384790F7E}"/>
              </a:ext>
            </a:extLst>
          </p:cNvPr>
          <p:cNvGraphicFramePr>
            <a:graphicFrameLocks noGrp="1"/>
          </p:cNvGraphicFramePr>
          <p:nvPr>
            <p:extLst>
              <p:ext uri="{D42A27DB-BD31-4B8C-83A1-F6EECF244321}">
                <p14:modId xmlns:p14="http://schemas.microsoft.com/office/powerpoint/2010/main" val="2203682092"/>
              </p:ext>
            </p:extLst>
          </p:nvPr>
        </p:nvGraphicFramePr>
        <p:xfrm>
          <a:off x="7190165" y="1589245"/>
          <a:ext cx="3473449" cy="4026726"/>
        </p:xfrm>
        <a:graphic>
          <a:graphicData uri="http://schemas.openxmlformats.org/drawingml/2006/table">
            <a:tbl>
              <a:tblPr firstRow="1" firstCol="1" bandRow="1">
                <a:tableStyleId>{5C22544A-7EE6-4342-B048-85BDC9FD1C3A}</a:tableStyleId>
              </a:tblPr>
              <a:tblGrid>
                <a:gridCol w="1120263">
                  <a:extLst>
                    <a:ext uri="{9D8B030D-6E8A-4147-A177-3AD203B41FA5}">
                      <a16:colId xmlns:a16="http://schemas.microsoft.com/office/drawing/2014/main" val="3202254557"/>
                    </a:ext>
                  </a:extLst>
                </a:gridCol>
                <a:gridCol w="1176401">
                  <a:extLst>
                    <a:ext uri="{9D8B030D-6E8A-4147-A177-3AD203B41FA5}">
                      <a16:colId xmlns:a16="http://schemas.microsoft.com/office/drawing/2014/main" val="4077564764"/>
                    </a:ext>
                  </a:extLst>
                </a:gridCol>
                <a:gridCol w="1176785">
                  <a:extLst>
                    <a:ext uri="{9D8B030D-6E8A-4147-A177-3AD203B41FA5}">
                      <a16:colId xmlns:a16="http://schemas.microsoft.com/office/drawing/2014/main" val="77989115"/>
                    </a:ext>
                  </a:extLst>
                </a:gridCol>
              </a:tblGrid>
              <a:tr h="317679">
                <a:tc>
                  <a:txBody>
                    <a:bodyPr/>
                    <a:lstStyle/>
                    <a:p>
                      <a:pPr algn="ctr">
                        <a:lnSpc>
                          <a:spcPct val="150000"/>
                        </a:lnSpc>
                        <a:spcAft>
                          <a:spcPts val="800"/>
                        </a:spcAft>
                      </a:pPr>
                      <a:r>
                        <a:rPr lang="pt-BR" sz="1200" dirty="0">
                          <a:solidFill>
                            <a:sysClr val="windowText" lastClr="000000"/>
                          </a:solidFill>
                          <a:effectLst/>
                          <a:latin typeface="+mn-lt"/>
                          <a:ea typeface="Times New Roman" panose="02020603050405020304" pitchFamily="18" charset="0"/>
                          <a:cs typeface="Times New Roman" panose="02020603050405020304" pitchFamily="18" charset="0"/>
                        </a:rPr>
                        <a:t>Dia</a:t>
                      </a: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pt-BR" sz="1200" dirty="0">
                          <a:solidFill>
                            <a:sysClr val="windowText" lastClr="000000"/>
                          </a:solidFill>
                          <a:effectLst/>
                        </a:rPr>
                        <a:t>Tipo de Ataque </a:t>
                      </a:r>
                      <a:r>
                        <a:rPr lang="pt-BR" sz="1200" dirty="0" err="1">
                          <a:solidFill>
                            <a:sysClr val="windowText" lastClr="000000"/>
                          </a:solidFill>
                          <a:effectLst/>
                        </a:rPr>
                        <a:t>DDoS</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pt-BR" sz="1200" dirty="0">
                          <a:solidFill>
                            <a:sysClr val="windowText" lastClr="000000"/>
                          </a:solidFill>
                          <a:effectLst/>
                        </a:rPr>
                        <a:t>Horário dos ataques</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0631547"/>
                  </a:ext>
                </a:extLst>
              </a:tr>
              <a:tr h="2726698">
                <a:tc>
                  <a:txBody>
                    <a:bodyPr/>
                    <a:lstStyle/>
                    <a:p>
                      <a:pPr algn="ctr">
                        <a:lnSpc>
                          <a:spcPct val="150000"/>
                        </a:lnSpc>
                        <a:spcAft>
                          <a:spcPts val="800"/>
                        </a:spcAft>
                      </a:pPr>
                      <a:r>
                        <a:rPr lang="en-US" sz="1200" dirty="0">
                          <a:solidFill>
                            <a:sysClr val="windowText" lastClr="000000"/>
                          </a:solidFill>
                          <a:effectLst/>
                        </a:rPr>
                        <a:t>2</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solidFill>
                            <a:sysClr val="windowText" lastClr="000000"/>
                          </a:solidFill>
                          <a:effectLst/>
                        </a:rPr>
                        <a:t>NTP</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DNS</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LDAP</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MSSQL</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NetBIOS</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SNMP</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SSDP</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UDP</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UDP-Lag</a:t>
                      </a:r>
                      <a:endParaRPr lang="pt-BR" sz="1200" dirty="0">
                        <a:solidFill>
                          <a:sysClr val="windowText" lastClr="000000"/>
                        </a:solidFill>
                        <a:effectLst/>
                      </a:endParaRPr>
                    </a:p>
                    <a:p>
                      <a:pPr algn="ctr">
                        <a:lnSpc>
                          <a:spcPct val="107000"/>
                        </a:lnSpc>
                        <a:spcAft>
                          <a:spcPts val="800"/>
                        </a:spcAft>
                      </a:pPr>
                      <a:r>
                        <a:rPr lang="en-US" sz="1200" dirty="0" err="1">
                          <a:solidFill>
                            <a:sysClr val="windowText" lastClr="000000"/>
                          </a:solidFill>
                          <a:effectLst/>
                        </a:rPr>
                        <a:t>WebDDoS</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SYN</a:t>
                      </a:r>
                      <a:endParaRPr lang="pt-BR" sz="1200" dirty="0">
                        <a:solidFill>
                          <a:sysClr val="windowText" lastClr="000000"/>
                        </a:solidFill>
                        <a:effectLst/>
                      </a:endParaRPr>
                    </a:p>
                    <a:p>
                      <a:pPr algn="ctr">
                        <a:lnSpc>
                          <a:spcPct val="150000"/>
                        </a:lnSpc>
                        <a:spcAft>
                          <a:spcPts val="800"/>
                        </a:spcAft>
                      </a:pPr>
                      <a:r>
                        <a:rPr lang="en-US" sz="1200" dirty="0">
                          <a:solidFill>
                            <a:sysClr val="windowText" lastClr="000000"/>
                          </a:solidFill>
                          <a:effectLst/>
                        </a:rPr>
                        <a:t>TFTP</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200" dirty="0">
                          <a:solidFill>
                            <a:sysClr val="windowText" lastClr="000000"/>
                          </a:solidFill>
                          <a:effectLst/>
                        </a:rPr>
                        <a:t>10:35 - 10:45</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10:52 - 11:05</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11:22 - 11:32</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11:36 - 11:45</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11:50 - 12:00</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12:12 - 12:23</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12:27 - 12:37</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12:45 - 13:09</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13:11 - 13:15</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13:18 - 13:29</a:t>
                      </a:r>
                      <a:endParaRPr lang="pt-BR" sz="1200" dirty="0">
                        <a:solidFill>
                          <a:sysClr val="windowText" lastClr="000000"/>
                        </a:solidFill>
                        <a:effectLst/>
                      </a:endParaRPr>
                    </a:p>
                    <a:p>
                      <a:pPr algn="ctr">
                        <a:lnSpc>
                          <a:spcPct val="107000"/>
                        </a:lnSpc>
                        <a:spcAft>
                          <a:spcPts val="800"/>
                        </a:spcAft>
                      </a:pPr>
                      <a:r>
                        <a:rPr lang="en-US" sz="1200" dirty="0">
                          <a:solidFill>
                            <a:sysClr val="windowText" lastClr="000000"/>
                          </a:solidFill>
                          <a:effectLst/>
                        </a:rPr>
                        <a:t>13:29 - 13:34</a:t>
                      </a:r>
                      <a:endParaRPr lang="pt-BR" sz="1200" dirty="0">
                        <a:solidFill>
                          <a:sysClr val="windowText" lastClr="000000"/>
                        </a:solidFill>
                        <a:effectLst/>
                      </a:endParaRPr>
                    </a:p>
                    <a:p>
                      <a:pPr algn="ctr">
                        <a:lnSpc>
                          <a:spcPct val="150000"/>
                        </a:lnSpc>
                        <a:spcAft>
                          <a:spcPts val="800"/>
                        </a:spcAft>
                      </a:pPr>
                      <a:r>
                        <a:rPr lang="en-US" sz="1200" dirty="0">
                          <a:solidFill>
                            <a:sysClr val="windowText" lastClr="000000"/>
                          </a:solidFill>
                          <a:effectLst/>
                        </a:rPr>
                        <a:t>13:35 - 17:15</a:t>
                      </a:r>
                      <a:endParaRPr lang="pt-BR" sz="1200" dirty="0">
                        <a:solidFill>
                          <a:sysClr val="windowText" lastClr="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634" marR="446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414073"/>
                  </a:ext>
                </a:extLst>
              </a:tr>
            </a:tbl>
          </a:graphicData>
        </a:graphic>
      </p:graphicFrame>
      <p:sp>
        <p:nvSpPr>
          <p:cNvPr id="7" name="CaixaDeTexto 6">
            <a:extLst>
              <a:ext uri="{FF2B5EF4-FFF2-40B4-BE49-F238E27FC236}">
                <a16:creationId xmlns:a16="http://schemas.microsoft.com/office/drawing/2014/main" id="{C43AA3BD-5002-4ECF-9DDC-827405807158}"/>
              </a:ext>
            </a:extLst>
          </p:cNvPr>
          <p:cNvSpPr txBox="1"/>
          <p:nvPr/>
        </p:nvSpPr>
        <p:spPr>
          <a:xfrm>
            <a:off x="3526753" y="4969595"/>
            <a:ext cx="1116011" cy="338554"/>
          </a:xfrm>
          <a:prstGeom prst="rect">
            <a:avLst/>
          </a:prstGeom>
          <a:noFill/>
        </p:spPr>
        <p:txBody>
          <a:bodyPr wrap="none" rtlCol="0">
            <a:spAutoFit/>
          </a:bodyPr>
          <a:lstStyle/>
          <a:p>
            <a:r>
              <a:rPr lang="pt-BR" sz="1600" dirty="0"/>
              <a:t>Fonte: [4]</a:t>
            </a:r>
          </a:p>
        </p:txBody>
      </p:sp>
      <p:sp>
        <p:nvSpPr>
          <p:cNvPr id="13" name="CaixaDeTexto 12">
            <a:extLst>
              <a:ext uri="{FF2B5EF4-FFF2-40B4-BE49-F238E27FC236}">
                <a16:creationId xmlns:a16="http://schemas.microsoft.com/office/drawing/2014/main" id="{5DE1F9FD-4D74-400A-A2BC-D7BE2D701A95}"/>
              </a:ext>
            </a:extLst>
          </p:cNvPr>
          <p:cNvSpPr txBox="1"/>
          <p:nvPr/>
        </p:nvSpPr>
        <p:spPr>
          <a:xfrm>
            <a:off x="8425790" y="5615971"/>
            <a:ext cx="1116011" cy="338554"/>
          </a:xfrm>
          <a:prstGeom prst="rect">
            <a:avLst/>
          </a:prstGeom>
          <a:noFill/>
        </p:spPr>
        <p:txBody>
          <a:bodyPr wrap="none" rtlCol="0">
            <a:spAutoFit/>
          </a:bodyPr>
          <a:lstStyle/>
          <a:p>
            <a:r>
              <a:rPr lang="pt-BR" sz="1600" dirty="0"/>
              <a:t>Fonte: [4]</a:t>
            </a:r>
          </a:p>
        </p:txBody>
      </p:sp>
      <p:sp>
        <p:nvSpPr>
          <p:cNvPr id="14" name="CaixaDeTexto 13">
            <a:extLst>
              <a:ext uri="{FF2B5EF4-FFF2-40B4-BE49-F238E27FC236}">
                <a16:creationId xmlns:a16="http://schemas.microsoft.com/office/drawing/2014/main" id="{D3A35BD0-FB59-46CE-BAE7-F806A1E5DA0F}"/>
              </a:ext>
            </a:extLst>
          </p:cNvPr>
          <p:cNvSpPr txBox="1"/>
          <p:nvPr/>
        </p:nvSpPr>
        <p:spPr>
          <a:xfrm>
            <a:off x="2134006" y="1993958"/>
            <a:ext cx="3787693" cy="338554"/>
          </a:xfrm>
          <a:prstGeom prst="rect">
            <a:avLst/>
          </a:prstGeom>
          <a:noFill/>
        </p:spPr>
        <p:txBody>
          <a:bodyPr wrap="square" rtlCol="0">
            <a:spAutoFit/>
          </a:bodyPr>
          <a:lstStyle/>
          <a:p>
            <a:pPr algn="ctr"/>
            <a:r>
              <a:rPr lang="pt-BR" sz="1600" dirty="0"/>
              <a:t>Horários dos ataques dia 1</a:t>
            </a:r>
          </a:p>
        </p:txBody>
      </p:sp>
      <p:sp>
        <p:nvSpPr>
          <p:cNvPr id="15" name="CaixaDeTexto 14">
            <a:extLst>
              <a:ext uri="{FF2B5EF4-FFF2-40B4-BE49-F238E27FC236}">
                <a16:creationId xmlns:a16="http://schemas.microsoft.com/office/drawing/2014/main" id="{01CE760C-26F1-4E75-BB2A-338C45E0B28B}"/>
              </a:ext>
            </a:extLst>
          </p:cNvPr>
          <p:cNvSpPr txBox="1"/>
          <p:nvPr/>
        </p:nvSpPr>
        <p:spPr>
          <a:xfrm>
            <a:off x="7033041" y="1250691"/>
            <a:ext cx="3787693" cy="338554"/>
          </a:xfrm>
          <a:prstGeom prst="rect">
            <a:avLst/>
          </a:prstGeom>
          <a:noFill/>
        </p:spPr>
        <p:txBody>
          <a:bodyPr wrap="square" rtlCol="0">
            <a:spAutoFit/>
          </a:bodyPr>
          <a:lstStyle/>
          <a:p>
            <a:pPr algn="ctr"/>
            <a:r>
              <a:rPr lang="pt-BR" sz="1600" dirty="0"/>
              <a:t>Horários dos ataques dia 1</a:t>
            </a:r>
          </a:p>
        </p:txBody>
      </p:sp>
    </p:spTree>
    <p:extLst>
      <p:ext uri="{BB962C8B-B14F-4D97-AF65-F5344CB8AC3E}">
        <p14:creationId xmlns:p14="http://schemas.microsoft.com/office/powerpoint/2010/main" val="252004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Entropia</a:t>
            </a:r>
          </a:p>
        </p:txBody>
      </p:sp>
      <mc:AlternateContent xmlns:mc="http://schemas.openxmlformats.org/markup-compatibility/2006" xmlns:a14="http://schemas.microsoft.com/office/drawing/2010/main">
        <mc:Choice Requires="a14">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4" cy="3633471"/>
              </a:xfrm>
            </p:spPr>
            <p:txBody>
              <a:bodyPr rtlCol="0">
                <a:normAutofit fontScale="25000" lnSpcReduction="20000"/>
              </a:bodyPr>
              <a:lstStyle/>
              <a:p>
                <a:pPr algn="just"/>
                <a:r>
                  <a:rPr lang="pt-BR" sz="6400" dirty="0"/>
                  <a:t>A entropia é definida como uma medida do conteúdo médio de informação dentro de um conjunto de dados. Ou seja, tomando </a:t>
                </a:r>
                <a:r>
                  <a:rPr lang="pt-BR" sz="6400" b="1" i="1" dirty="0"/>
                  <a:t>X</a:t>
                </a:r>
                <a:r>
                  <a:rPr lang="pt-BR" sz="6400" dirty="0"/>
                  <a:t> como um conjunto de dados representados por </a:t>
                </a:r>
                <a:r>
                  <a:rPr lang="pt-BR" sz="6400" b="1" i="1" dirty="0"/>
                  <a:t>x</a:t>
                </a:r>
                <a:r>
                  <a:rPr lang="pt-BR" sz="4000" b="1" i="1" dirty="0"/>
                  <a:t>1</a:t>
                </a:r>
                <a:r>
                  <a:rPr lang="pt-BR" sz="6400" b="1" i="1" dirty="0"/>
                  <a:t>, x</a:t>
                </a:r>
                <a:r>
                  <a:rPr lang="pt-BR" sz="3200" b="1" i="1" dirty="0"/>
                  <a:t>2</a:t>
                </a:r>
                <a:r>
                  <a:rPr lang="pt-BR" sz="6400" b="1" i="1" dirty="0"/>
                  <a:t>, x</a:t>
                </a:r>
                <a:r>
                  <a:rPr lang="pt-BR" sz="3200" b="1" i="1" dirty="0"/>
                  <a:t>3</a:t>
                </a:r>
                <a:r>
                  <a:rPr lang="pt-BR" sz="6400" b="1" i="1" dirty="0"/>
                  <a:t>, ..., </a:t>
                </a:r>
                <a:r>
                  <a:rPr lang="pt-BR" sz="6400" b="1" i="1" dirty="0" err="1"/>
                  <a:t>x</a:t>
                </a:r>
                <a:r>
                  <a:rPr lang="pt-BR" sz="3200" b="1" i="1" dirty="0" err="1"/>
                  <a:t>n</a:t>
                </a:r>
                <a:r>
                  <a:rPr lang="pt-BR" sz="6400" dirty="0"/>
                  <a:t>, a entropia desse conjunto pode ser representado por:</a:t>
                </a:r>
              </a:p>
              <a:p>
                <a:endParaRPr lang="pt-BR" dirty="0"/>
              </a:p>
              <a:p>
                <a:pPr/>
                <a14:m>
                  <m:oMathPara xmlns:m="http://schemas.openxmlformats.org/officeDocument/2006/math">
                    <m:oMathParaPr>
                      <m:jc m:val="centerGroup"/>
                    </m:oMathParaPr>
                    <m:oMath xmlns:m="http://schemas.openxmlformats.org/officeDocument/2006/math">
                      <m:r>
                        <a:rPr lang="pt-BR" sz="6400" b="0" i="1" smtClean="0">
                          <a:effectLst/>
                          <a:latin typeface="Cambria Math" panose="02040503050406030204" pitchFamily="18" charset="0"/>
                          <a:ea typeface="Calibri" panose="020F0502020204030204" pitchFamily="34" charset="0"/>
                          <a:cs typeface="Times New Roman" panose="02020603050405020304" pitchFamily="18" charset="0"/>
                        </a:rPr>
                        <m:t>𝐻</m:t>
                      </m:r>
                      <m:d>
                        <m:dPr>
                          <m:ctrlPr>
                            <a:rPr lang="pt-BR" sz="6400" i="1">
                              <a:effectLst/>
                              <a:latin typeface="Cambria Math" panose="02040503050406030204" pitchFamily="18" charset="0"/>
                            </a:rPr>
                          </m:ctrlPr>
                        </m:dPr>
                        <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𝑋</m:t>
                          </m:r>
                        </m:e>
                      </m:d>
                      <m:r>
                        <a:rPr lang="pt-BR" sz="6400" b="0" i="1">
                          <a:effectLst/>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pt-BR" sz="6400" i="1">
                              <a:effectLst/>
                              <a:latin typeface="Cambria Math" panose="02040503050406030204" pitchFamily="18" charset="0"/>
                            </a:rPr>
                          </m:ctrlPr>
                        </m:naryPr>
                        <m:sub>
                          <m:r>
                            <a:rPr lang="pt-BR" sz="6400" b="0" i="1">
                              <a:effectLst/>
                              <a:latin typeface="Cambria Math" panose="02040503050406030204" pitchFamily="18" charset="0"/>
                              <a:ea typeface="Calibri" panose="020F0502020204030204" pitchFamily="34" charset="0"/>
                              <a:cs typeface="Times New Roman" panose="02020603050405020304" pitchFamily="18" charset="0"/>
                            </a:rPr>
                            <m:t>𝑖</m:t>
                          </m:r>
                          <m:r>
                            <a:rPr lang="pt-BR" sz="6400" b="0" i="1">
                              <a:effectLst/>
                              <a:latin typeface="Cambria Math" panose="02040503050406030204" pitchFamily="18" charset="0"/>
                              <a:ea typeface="Calibri" panose="020F0502020204030204" pitchFamily="34" charset="0"/>
                              <a:cs typeface="Times New Roman" panose="02020603050405020304" pitchFamily="18" charset="0"/>
                            </a:rPr>
                            <m:t>=1</m:t>
                          </m:r>
                        </m:sub>
                        <m:sup>
                          <m:r>
                            <a:rPr lang="pt-BR" sz="6400" b="0" i="1">
                              <a:effectLst/>
                              <a:latin typeface="Cambria Math" panose="02040503050406030204" pitchFamily="18" charset="0"/>
                              <a:ea typeface="Calibri" panose="020F0502020204030204" pitchFamily="34" charset="0"/>
                              <a:cs typeface="Times New Roman" panose="02020603050405020304" pitchFamily="18" charset="0"/>
                            </a:rPr>
                            <m:t>𝑛</m:t>
                          </m:r>
                        </m:sup>
                        <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pt-BR" sz="6400" i="1">
                                  <a:effectLst/>
                                  <a:latin typeface="Cambria Math" panose="02040503050406030204" pitchFamily="18" charset="0"/>
                                </a:rPr>
                              </m:ctrlPr>
                            </m:dPr>
                            <m:e>
                              <m:sSub>
                                <m:sSubPr>
                                  <m:ctrlPr>
                                    <a:rPr lang="pt-BR" sz="6400" i="1">
                                      <a:effectLst/>
                                      <a:latin typeface="Cambria Math" panose="02040503050406030204" pitchFamily="18" charset="0"/>
                                    </a:rPr>
                                  </m:ctrlPr>
                                </m:sSubPr>
                                <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𝑥</m:t>
                                  </m:r>
                                </m:e>
                                <m:sub>
                                  <m:r>
                                    <a:rPr lang="pt-BR" sz="6400" b="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pt-BR" sz="6400" b="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pt-BR" sz="6400" i="1">
                                  <a:effectLst/>
                                  <a:latin typeface="Cambria Math" panose="02040503050406030204" pitchFamily="18" charset="0"/>
                                </a:rPr>
                              </m:ctrlPr>
                            </m:funcPr>
                            <m:fNa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𝑙𝑜𝑔</m:t>
                              </m:r>
                            </m:fName>
                            <m:e>
                              <m:d>
                                <m:dPr>
                                  <m:ctrlPr>
                                    <a:rPr lang="pt-BR" sz="6400" i="1">
                                      <a:effectLst/>
                                      <a:latin typeface="Cambria Math" panose="02040503050406030204" pitchFamily="18" charset="0"/>
                                    </a:rPr>
                                  </m:ctrlPr>
                                </m:dPr>
                                <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𝑝</m:t>
                                  </m:r>
                                  <m:d>
                                    <m:dPr>
                                      <m:ctrlPr>
                                        <a:rPr lang="pt-BR" sz="6400" i="1">
                                          <a:effectLst/>
                                          <a:latin typeface="Cambria Math" panose="02040503050406030204" pitchFamily="18" charset="0"/>
                                        </a:rPr>
                                      </m:ctrlPr>
                                    </m:dPr>
                                    <m:e>
                                      <m:sSub>
                                        <m:sSubPr>
                                          <m:ctrlPr>
                                            <a:rPr lang="pt-BR" sz="6400" i="1">
                                              <a:effectLst/>
                                              <a:latin typeface="Cambria Math" panose="02040503050406030204" pitchFamily="18" charset="0"/>
                                            </a:rPr>
                                          </m:ctrlPr>
                                        </m:sSubPr>
                                        <m:e>
                                          <m:r>
                                            <a:rPr lang="pt-BR" sz="6400" b="0" i="1">
                                              <a:effectLst/>
                                              <a:latin typeface="Cambria Math" panose="02040503050406030204" pitchFamily="18" charset="0"/>
                                              <a:ea typeface="Calibri" panose="020F0502020204030204" pitchFamily="34" charset="0"/>
                                              <a:cs typeface="Times New Roman" panose="02020603050405020304" pitchFamily="18" charset="0"/>
                                            </a:rPr>
                                            <m:t>𝑥</m:t>
                                          </m:r>
                                        </m:e>
                                        <m:sub>
                                          <m:r>
                                            <a:rPr lang="pt-BR" sz="6400" b="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d>
                            </m:e>
                          </m:func>
                        </m:e>
                      </m:nary>
                      <m:r>
                        <a:rPr lang="pt-BR" sz="6400" b="0" i="1">
                          <a:effectLst/>
                          <a:latin typeface="Cambria Math" panose="02040503050406030204" pitchFamily="18" charset="0"/>
                          <a:ea typeface="Calibri" panose="020F0502020204030204" pitchFamily="34" charset="0"/>
                          <a:cs typeface="Times New Roman" panose="02020603050405020304" pitchFamily="18" charset="0"/>
                        </a:rPr>
                        <m:t>   (1)</m:t>
                      </m:r>
                    </m:oMath>
                  </m:oMathPara>
                </a14:m>
                <a:endParaRPr lang="pt-BR" sz="6400" dirty="0"/>
              </a:p>
              <a:p>
                <a:r>
                  <a:rPr lang="pt-BR" sz="6400" b="1" i="1" dirty="0"/>
                  <a:t> </a:t>
                </a:r>
                <a:r>
                  <a:rPr lang="pt-BR" sz="6400" dirty="0"/>
                  <a:t>Dessa forma, quanto maior é a quantidade de  informação contida dentro do conjunto </a:t>
                </a:r>
                <a:r>
                  <a:rPr lang="pt-BR" sz="6400" b="1" dirty="0"/>
                  <a:t>X</a:t>
                </a:r>
                <a:r>
                  <a:rPr lang="pt-BR" sz="6400" dirty="0"/>
                  <a:t> maior será a entropia.</a:t>
                </a:r>
              </a:p>
            </p:txBody>
          </p:sp>
        </mc:Choice>
        <mc:Fallback xmlns="">
          <p:sp>
            <p:nvSpPr>
              <p:cNvPr id="12" name="Espaço Reservado para Conteúdo 11">
                <a:extLst>
                  <a:ext uri="{FF2B5EF4-FFF2-40B4-BE49-F238E27FC236}">
                    <a16:creationId xmlns:a16="http://schemas.microsoft.com/office/drawing/2014/main" id="{2A09EEBC-5E2C-D240-A5D6-6952B8392E49}"/>
                  </a:ext>
                </a:extLst>
              </p:cNvPr>
              <p:cNvSpPr>
                <a:spLocks noGrp="1" noRot="1" noChangeAspect="1" noMove="1" noResize="1" noEditPoints="1" noAdjustHandles="1" noChangeArrowheads="1" noChangeShapeType="1" noTextEdit="1"/>
              </p:cNvSpPr>
              <p:nvPr>
                <p:ph sz="half" idx="2"/>
              </p:nvPr>
            </p:nvSpPr>
            <p:spPr>
              <a:xfrm>
                <a:off x="1195754" y="2281657"/>
                <a:ext cx="9763794" cy="3633471"/>
              </a:xfrm>
              <a:blipFill>
                <a:blip r:embed="rId3"/>
                <a:stretch>
                  <a:fillRect l="-1248" t="-1846" r="-1311"/>
                </a:stretch>
              </a:blipFill>
            </p:spPr>
            <p:txBody>
              <a:bodyPr/>
              <a:lstStyle/>
              <a:p>
                <a:r>
                  <a:rPr lang="pt-BR">
                    <a:noFill/>
                  </a:rPr>
                  <a:t> </a:t>
                </a:r>
              </a:p>
            </p:txBody>
          </p:sp>
        </mc:Fallback>
      </mc:AlternateContent>
    </p:spTree>
    <p:extLst>
      <p:ext uri="{BB962C8B-B14F-4D97-AF65-F5344CB8AC3E}">
        <p14:creationId xmlns:p14="http://schemas.microsoft.com/office/powerpoint/2010/main" val="111122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err="1"/>
              <a:t>limiarização</a:t>
            </a:r>
            <a:endParaRPr lang="pt-BR" dirty="0"/>
          </a:p>
        </p:txBody>
      </p:sp>
      <mc:AlternateContent xmlns:mc="http://schemas.openxmlformats.org/markup-compatibility/2006" xmlns:a14="http://schemas.microsoft.com/office/drawing/2010/main">
        <mc:Choice Requires="a14">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4" cy="3633471"/>
              </a:xfrm>
            </p:spPr>
            <p:txBody>
              <a:bodyPr rtlCol="0">
                <a:noAutofit/>
              </a:bodyPr>
              <a:lstStyle/>
              <a:p>
                <a:pPr algn="just"/>
                <a:r>
                  <a:rPr lang="pt-BR" dirty="0"/>
                  <a:t>Esse processo é aplicado para o estabelecimento das condições normais de operação.</a:t>
                </a:r>
              </a:p>
              <a:p>
                <a:pPr algn="just"/>
                <a:endParaRPr lang="pt-BR" dirty="0"/>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pt-BR" i="1" smtClean="0">
                              <a:effectLst/>
                              <a:latin typeface="Cambria Math" panose="02040503050406030204" pitchFamily="18" charset="0"/>
                              <a:ea typeface="Times New Roman" panose="02020603050405020304" pitchFamily="18" charset="0"/>
                            </a:rPr>
                          </m:ctrlPr>
                        </m:sSubPr>
                        <m:e>
                          <m:r>
                            <a:rPr lang="pt-BR" i="1">
                              <a:effectLst/>
                              <a:latin typeface="Cambria Math" panose="02040503050406030204" pitchFamily="18" charset="0"/>
                              <a:ea typeface="Times New Roman" panose="02020603050405020304" pitchFamily="18" charset="0"/>
                            </a:rPr>
                            <m:t>𝑇</m:t>
                          </m:r>
                        </m:e>
                        <m:sub>
                          <m:r>
                            <a:rPr lang="pt-BR" i="1">
                              <a:effectLst/>
                              <a:latin typeface="Cambria Math" panose="02040503050406030204" pitchFamily="18" charset="0"/>
                              <a:ea typeface="Times New Roman" panose="02020603050405020304" pitchFamily="18" charset="0"/>
                            </a:rPr>
                            <m:t>𝑢</m:t>
                          </m:r>
                        </m:sub>
                      </m:sSub>
                      <m:r>
                        <a:rPr lang="pt-BR">
                          <a:effectLst/>
                          <a:latin typeface="Cambria Math" panose="02040503050406030204" pitchFamily="18" charset="0"/>
                          <a:ea typeface="Times New Roman" panose="02020603050405020304" pitchFamily="18" charset="0"/>
                        </a:rPr>
                        <m:t>=</m:t>
                      </m:r>
                      <m:acc>
                        <m:accPr>
                          <m:chr m:val="̂"/>
                          <m:ctrlPr>
                            <a:rPr lang="pt-BR" i="1">
                              <a:effectLst/>
                              <a:latin typeface="Cambria Math" panose="02040503050406030204" pitchFamily="18" charset="0"/>
                              <a:ea typeface="Times New Roman" panose="02020603050405020304" pitchFamily="18" charset="0"/>
                            </a:rPr>
                          </m:ctrlPr>
                        </m:accPr>
                        <m:e>
                          <m:r>
                            <a:rPr lang="pt-BR" i="1">
                              <a:effectLst/>
                              <a:latin typeface="Cambria Math" panose="02040503050406030204" pitchFamily="18" charset="0"/>
                              <a:ea typeface="Times New Roman" panose="02020603050405020304" pitchFamily="18" charset="0"/>
                            </a:rPr>
                            <m:t>𝑦</m:t>
                          </m:r>
                        </m:e>
                      </m:acc>
                      <m:r>
                        <a:rPr lang="pt-BR">
                          <a:effectLst/>
                          <a:latin typeface="Cambria Math" panose="02040503050406030204" pitchFamily="18" charset="0"/>
                          <a:ea typeface="Times New Roman" panose="02020603050405020304" pitchFamily="18" charset="0"/>
                        </a:rPr>
                        <m:t>+</m:t>
                      </m:r>
                      <m:r>
                        <a:rPr lang="pt-BR" i="1">
                          <a:effectLst/>
                          <a:latin typeface="Cambria Math" panose="02040503050406030204" pitchFamily="18" charset="0"/>
                          <a:ea typeface="Times New Roman" panose="02020603050405020304" pitchFamily="18" charset="0"/>
                        </a:rPr>
                        <m:t>𝑘</m:t>
                      </m:r>
                      <m:r>
                        <a:rPr lang="pt-BR">
                          <a:effectLst/>
                          <a:latin typeface="Cambria Math" panose="02040503050406030204" pitchFamily="18" charset="0"/>
                          <a:ea typeface="Times New Roman" panose="02020603050405020304" pitchFamily="18" charset="0"/>
                        </a:rPr>
                        <m:t>×</m:t>
                      </m:r>
                      <m:rad>
                        <m:radPr>
                          <m:ctrlPr>
                            <a:rPr lang="pt-BR" i="1">
                              <a:effectLst/>
                              <a:latin typeface="Cambria Math" panose="02040503050406030204" pitchFamily="18" charset="0"/>
                              <a:ea typeface="Times New Roman" panose="02020603050405020304" pitchFamily="18" charset="0"/>
                            </a:rPr>
                          </m:ctrlPr>
                        </m:radPr>
                        <m:deg>
                          <m:r>
                            <a:rPr lang="pt-BR">
                              <a:effectLst/>
                              <a:latin typeface="Cambria Math" panose="02040503050406030204" pitchFamily="18" charset="0"/>
                              <a:ea typeface="Times New Roman" panose="02020603050405020304" pitchFamily="18" charset="0"/>
                            </a:rPr>
                            <m:t>2</m:t>
                          </m:r>
                        </m:deg>
                        <m:e>
                          <m:r>
                            <a:rPr lang="pt-BR" i="1">
                              <a:effectLst/>
                              <a:latin typeface="Cambria Math" panose="02040503050406030204" pitchFamily="18" charset="0"/>
                              <a:ea typeface="Times New Roman" panose="02020603050405020304" pitchFamily="18" charset="0"/>
                            </a:rPr>
                            <m:t>𝑣𝑎𝑟</m:t>
                          </m:r>
                          <m:r>
                            <a:rPr lang="pt-BR">
                              <a:effectLst/>
                              <a:latin typeface="Cambria Math" panose="02040503050406030204" pitchFamily="18" charset="0"/>
                              <a:ea typeface="Times New Roman" panose="02020603050405020304" pitchFamily="18" charset="0"/>
                            </a:rPr>
                            <m:t>(</m:t>
                          </m:r>
                          <m:r>
                            <a:rPr lang="pt-BR" i="1">
                              <a:effectLst/>
                              <a:latin typeface="Cambria Math" panose="02040503050406030204" pitchFamily="18" charset="0"/>
                              <a:ea typeface="Times New Roman" panose="02020603050405020304" pitchFamily="18" charset="0"/>
                            </a:rPr>
                            <m:t>𝑦</m:t>
                          </m:r>
                          <m:r>
                            <a:rPr lang="pt-BR" i="1">
                              <a:effectLst/>
                              <a:latin typeface="Cambria Math" panose="02040503050406030204" pitchFamily="18" charset="0"/>
                              <a:ea typeface="Times New Roman" panose="02020603050405020304" pitchFamily="18" charset="0"/>
                            </a:rPr>
                            <m:t>−</m:t>
                          </m:r>
                          <m:acc>
                            <m:accPr>
                              <m:chr m:val="̂"/>
                              <m:ctrlPr>
                                <a:rPr lang="pt-BR" i="1">
                                  <a:effectLst/>
                                  <a:latin typeface="Cambria Math" panose="02040503050406030204" pitchFamily="18" charset="0"/>
                                  <a:ea typeface="Times New Roman" panose="02020603050405020304" pitchFamily="18" charset="0"/>
                                </a:rPr>
                              </m:ctrlPr>
                            </m:accPr>
                            <m:e>
                              <m:r>
                                <a:rPr lang="pt-BR" i="1">
                                  <a:effectLst/>
                                  <a:latin typeface="Cambria Math" panose="02040503050406030204" pitchFamily="18" charset="0"/>
                                  <a:ea typeface="Times New Roman" panose="02020603050405020304" pitchFamily="18" charset="0"/>
                                </a:rPr>
                                <m:t>𝑦</m:t>
                              </m:r>
                            </m:e>
                          </m:acc>
                          <m:r>
                            <a:rPr lang="pt-BR">
                              <a:effectLst/>
                              <a:latin typeface="Cambria Math" panose="02040503050406030204" pitchFamily="18" charset="0"/>
                              <a:ea typeface="Times New Roman" panose="02020603050405020304" pitchFamily="18" charset="0"/>
                            </a:rPr>
                            <m:t>)</m:t>
                          </m:r>
                        </m:e>
                      </m:rad>
                      <m:r>
                        <a:rPr lang="pt-BR">
                          <a:effectLst/>
                          <a:latin typeface="Cambria Math" panose="02040503050406030204" pitchFamily="18" charset="0"/>
                          <a:ea typeface="Times New Roman" panose="02020603050405020304" pitchFamily="18" charset="0"/>
                        </a:rPr>
                        <m:t>   (2)</m:t>
                      </m:r>
                    </m:oMath>
                  </m:oMathPara>
                </a14:m>
                <a:endParaRPr lang="pt-BR" dirty="0">
                  <a:effectLst/>
                  <a:latin typeface="Times New Roman" panose="02020603050405020304" pitchFamily="18" charset="0"/>
                  <a:ea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pt-BR" i="1">
                              <a:effectLst/>
                              <a:latin typeface="Cambria Math" panose="02040503050406030204" pitchFamily="18" charset="0"/>
                              <a:ea typeface="Times New Roman" panose="02020603050405020304" pitchFamily="18" charset="0"/>
                            </a:rPr>
                          </m:ctrlPr>
                        </m:sSubPr>
                        <m:e>
                          <m:r>
                            <a:rPr lang="pt-BR" i="1">
                              <a:effectLst/>
                              <a:latin typeface="Cambria Math" panose="02040503050406030204" pitchFamily="18" charset="0"/>
                              <a:ea typeface="Times New Roman" panose="02020603050405020304" pitchFamily="18" charset="0"/>
                            </a:rPr>
                            <m:t>𝑇</m:t>
                          </m:r>
                        </m:e>
                        <m:sub>
                          <m:r>
                            <a:rPr lang="pt-BR" i="1">
                              <a:effectLst/>
                              <a:latin typeface="Cambria Math" panose="02040503050406030204" pitchFamily="18" charset="0"/>
                              <a:ea typeface="Times New Roman" panose="02020603050405020304" pitchFamily="18" charset="0"/>
                            </a:rPr>
                            <m:t>𝑑</m:t>
                          </m:r>
                        </m:sub>
                      </m:sSub>
                      <m:r>
                        <a:rPr lang="pt-BR">
                          <a:effectLst/>
                          <a:latin typeface="Cambria Math" panose="02040503050406030204" pitchFamily="18" charset="0"/>
                          <a:ea typeface="Times New Roman" panose="02020603050405020304" pitchFamily="18" charset="0"/>
                        </a:rPr>
                        <m:t>=</m:t>
                      </m:r>
                      <m:acc>
                        <m:accPr>
                          <m:chr m:val="̂"/>
                          <m:ctrlPr>
                            <a:rPr lang="pt-BR" i="1">
                              <a:effectLst/>
                              <a:latin typeface="Cambria Math" panose="02040503050406030204" pitchFamily="18" charset="0"/>
                              <a:ea typeface="Times New Roman" panose="02020603050405020304" pitchFamily="18" charset="0"/>
                            </a:rPr>
                          </m:ctrlPr>
                        </m:accPr>
                        <m:e>
                          <m:r>
                            <a:rPr lang="pt-BR" i="1">
                              <a:effectLst/>
                              <a:latin typeface="Cambria Math" panose="02040503050406030204" pitchFamily="18" charset="0"/>
                              <a:ea typeface="Times New Roman" panose="02020603050405020304" pitchFamily="18" charset="0"/>
                            </a:rPr>
                            <m:t>𝑦</m:t>
                          </m:r>
                        </m:e>
                      </m:acc>
                      <m:r>
                        <a:rPr lang="pt-BR" i="1">
                          <a:effectLst/>
                          <a:latin typeface="Cambria Math" panose="02040503050406030204" pitchFamily="18" charset="0"/>
                          <a:ea typeface="Times New Roman" panose="02020603050405020304" pitchFamily="18" charset="0"/>
                        </a:rPr>
                        <m:t>−</m:t>
                      </m:r>
                      <m:r>
                        <a:rPr lang="pt-BR" i="1">
                          <a:effectLst/>
                          <a:latin typeface="Cambria Math" panose="02040503050406030204" pitchFamily="18" charset="0"/>
                          <a:ea typeface="Times New Roman" panose="02020603050405020304" pitchFamily="18" charset="0"/>
                        </a:rPr>
                        <m:t>𝑘</m:t>
                      </m:r>
                      <m:r>
                        <a:rPr lang="pt-BR">
                          <a:effectLst/>
                          <a:latin typeface="Cambria Math" panose="02040503050406030204" pitchFamily="18" charset="0"/>
                          <a:ea typeface="Times New Roman" panose="02020603050405020304" pitchFamily="18" charset="0"/>
                        </a:rPr>
                        <m:t>×</m:t>
                      </m:r>
                      <m:rad>
                        <m:radPr>
                          <m:ctrlPr>
                            <a:rPr lang="pt-BR" i="1">
                              <a:effectLst/>
                              <a:latin typeface="Cambria Math" panose="02040503050406030204" pitchFamily="18" charset="0"/>
                              <a:ea typeface="Times New Roman" panose="02020603050405020304" pitchFamily="18" charset="0"/>
                            </a:rPr>
                          </m:ctrlPr>
                        </m:radPr>
                        <m:deg>
                          <m:r>
                            <a:rPr lang="pt-BR">
                              <a:effectLst/>
                              <a:latin typeface="Cambria Math" panose="02040503050406030204" pitchFamily="18" charset="0"/>
                              <a:ea typeface="Times New Roman" panose="02020603050405020304" pitchFamily="18" charset="0"/>
                            </a:rPr>
                            <m:t>2</m:t>
                          </m:r>
                        </m:deg>
                        <m:e>
                          <m:r>
                            <a:rPr lang="pt-BR" i="1">
                              <a:effectLst/>
                              <a:latin typeface="Cambria Math" panose="02040503050406030204" pitchFamily="18" charset="0"/>
                              <a:ea typeface="Times New Roman" panose="02020603050405020304" pitchFamily="18" charset="0"/>
                            </a:rPr>
                            <m:t>𝑣𝑎𝑟</m:t>
                          </m:r>
                          <m:r>
                            <a:rPr lang="pt-BR">
                              <a:effectLst/>
                              <a:latin typeface="Cambria Math" panose="02040503050406030204" pitchFamily="18" charset="0"/>
                              <a:ea typeface="Times New Roman" panose="02020603050405020304" pitchFamily="18" charset="0"/>
                            </a:rPr>
                            <m:t>(</m:t>
                          </m:r>
                          <m:r>
                            <a:rPr lang="pt-BR" i="1">
                              <a:effectLst/>
                              <a:latin typeface="Cambria Math" panose="02040503050406030204" pitchFamily="18" charset="0"/>
                              <a:ea typeface="Times New Roman" panose="02020603050405020304" pitchFamily="18" charset="0"/>
                            </a:rPr>
                            <m:t>𝑦</m:t>
                          </m:r>
                          <m:r>
                            <a:rPr lang="pt-BR" i="1">
                              <a:effectLst/>
                              <a:latin typeface="Cambria Math" panose="02040503050406030204" pitchFamily="18" charset="0"/>
                              <a:ea typeface="Times New Roman" panose="02020603050405020304" pitchFamily="18" charset="0"/>
                            </a:rPr>
                            <m:t>−</m:t>
                          </m:r>
                          <m:acc>
                            <m:accPr>
                              <m:chr m:val="̂"/>
                              <m:ctrlPr>
                                <a:rPr lang="pt-BR" i="1">
                                  <a:effectLst/>
                                  <a:latin typeface="Cambria Math" panose="02040503050406030204" pitchFamily="18" charset="0"/>
                                  <a:ea typeface="Times New Roman" panose="02020603050405020304" pitchFamily="18" charset="0"/>
                                </a:rPr>
                              </m:ctrlPr>
                            </m:accPr>
                            <m:e>
                              <m:r>
                                <a:rPr lang="pt-BR" i="1">
                                  <a:effectLst/>
                                  <a:latin typeface="Cambria Math" panose="02040503050406030204" pitchFamily="18" charset="0"/>
                                  <a:ea typeface="Times New Roman" panose="02020603050405020304" pitchFamily="18" charset="0"/>
                                </a:rPr>
                                <m:t>𝑦</m:t>
                              </m:r>
                            </m:e>
                          </m:acc>
                          <m:r>
                            <a:rPr lang="pt-BR">
                              <a:effectLst/>
                              <a:latin typeface="Cambria Math" panose="02040503050406030204" pitchFamily="18" charset="0"/>
                              <a:ea typeface="Times New Roman" panose="02020603050405020304" pitchFamily="18" charset="0"/>
                            </a:rPr>
                            <m:t>)</m:t>
                          </m:r>
                        </m:e>
                      </m:rad>
                      <m:r>
                        <a:rPr lang="pt-BR">
                          <a:effectLst/>
                          <a:latin typeface="Cambria Math" panose="02040503050406030204" pitchFamily="18" charset="0"/>
                          <a:ea typeface="Times New Roman" panose="02020603050405020304" pitchFamily="18" charset="0"/>
                        </a:rPr>
                        <m:t>   (3)</m:t>
                      </m:r>
                    </m:oMath>
                  </m:oMathPara>
                </a14:m>
                <a:endParaRPr lang="pt-BR" dirty="0">
                  <a:effectLst/>
                  <a:latin typeface="Times New Roman" panose="02020603050405020304" pitchFamily="18" charset="0"/>
                  <a:ea typeface="Times New Roman" panose="02020603050405020304" pitchFamily="18" charset="0"/>
                </a:endParaRPr>
              </a:p>
              <a:p>
                <a:pPr algn="just"/>
                <a14:m>
                  <m:oMath xmlns:m="http://schemas.openxmlformats.org/officeDocument/2006/math">
                    <m:acc>
                      <m:accPr>
                        <m:chr m:val="̂"/>
                        <m:ctrlPr>
                          <a:rPr lang="pt-BR" i="1" smtClean="0">
                            <a:effectLst/>
                            <a:latin typeface="Cambria Math" panose="02040503050406030204" pitchFamily="18" charset="0"/>
                            <a:ea typeface="Times New Roman" panose="02020603050405020304" pitchFamily="18" charset="0"/>
                          </a:rPr>
                        </m:ctrlPr>
                      </m:accPr>
                      <m:e>
                        <m:r>
                          <a:rPr lang="pt-BR" i="1">
                            <a:effectLst/>
                            <a:latin typeface="Cambria Math" panose="02040503050406030204" pitchFamily="18" charset="0"/>
                            <a:ea typeface="Times New Roman" panose="02020603050405020304" pitchFamily="18" charset="0"/>
                          </a:rPr>
                          <m:t>𝑦</m:t>
                        </m:r>
                      </m:e>
                    </m:acc>
                  </m:oMath>
                </a14:m>
                <a:r>
                  <a:rPr lang="pt-BR" dirty="0"/>
                  <a:t> : Previsão </a:t>
                </a:r>
                <a14:m>
                  <m:oMath xmlns:m="http://schemas.openxmlformats.org/officeDocument/2006/math">
                    <m:r>
                      <a:rPr lang="pt-BR" i="1">
                        <a:latin typeface="Cambria Math" panose="02040503050406030204" pitchFamily="18" charset="0"/>
                      </a:rPr>
                      <m:t>→</m:t>
                    </m:r>
                  </m:oMath>
                </a14:m>
                <a:r>
                  <a:rPr lang="pt-BR" dirty="0"/>
                  <a:t> ARIMA</a:t>
                </a:r>
              </a:p>
              <a:p>
                <a:pPr algn="just"/>
                <a14:m>
                  <m:oMath xmlns:m="http://schemas.openxmlformats.org/officeDocument/2006/math">
                    <m:r>
                      <a:rPr lang="pt-BR" i="1" smtClean="0">
                        <a:effectLst/>
                        <a:latin typeface="Cambria Math" panose="02040503050406030204" pitchFamily="18" charset="0"/>
                        <a:ea typeface="Times New Roman" panose="02020603050405020304" pitchFamily="18" charset="0"/>
                      </a:rPr>
                      <m:t>𝑦</m:t>
                    </m:r>
                  </m:oMath>
                </a14:m>
                <a:r>
                  <a:rPr lang="pt-BR" dirty="0"/>
                  <a:t>: Valor real</a:t>
                </a:r>
              </a:p>
              <a:p>
                <a:pPr algn="just"/>
                <a14:m>
                  <m:oMath xmlns:m="http://schemas.openxmlformats.org/officeDocument/2006/math">
                    <m:r>
                      <a:rPr lang="pt-BR" i="1" smtClean="0">
                        <a:effectLst/>
                        <a:latin typeface="Cambria Math" panose="02040503050406030204" pitchFamily="18" charset="0"/>
                        <a:ea typeface="Times New Roman" panose="02020603050405020304" pitchFamily="18" charset="0"/>
                      </a:rPr>
                      <m:t>𝑘</m:t>
                    </m:r>
                  </m:oMath>
                </a14:m>
                <a:r>
                  <a:rPr lang="pt-BR" dirty="0"/>
                  <a:t>: Índice de Confiança</a:t>
                </a:r>
              </a:p>
              <a:p>
                <a:pPr algn="just"/>
                <a:endParaRPr lang="pt-BR" dirty="0"/>
              </a:p>
            </p:txBody>
          </p:sp>
        </mc:Choice>
        <mc:Fallback xmlns="">
          <p:sp>
            <p:nvSpPr>
              <p:cNvPr id="12" name="Espaço Reservado para Conteúdo 11">
                <a:extLst>
                  <a:ext uri="{FF2B5EF4-FFF2-40B4-BE49-F238E27FC236}">
                    <a16:creationId xmlns:a16="http://schemas.microsoft.com/office/drawing/2014/main" id="{2A09EEBC-5E2C-D240-A5D6-6952B8392E49}"/>
                  </a:ext>
                </a:extLst>
              </p:cNvPr>
              <p:cNvSpPr>
                <a:spLocks noGrp="1" noRot="1" noChangeAspect="1" noMove="1" noResize="1" noEditPoints="1" noAdjustHandles="1" noChangeArrowheads="1" noChangeShapeType="1" noTextEdit="1"/>
              </p:cNvSpPr>
              <p:nvPr>
                <p:ph sz="half" idx="2"/>
              </p:nvPr>
            </p:nvSpPr>
            <p:spPr>
              <a:xfrm>
                <a:off x="1195754" y="2281657"/>
                <a:ext cx="9763794" cy="3633471"/>
              </a:xfrm>
              <a:blipFill>
                <a:blip r:embed="rId3"/>
                <a:stretch>
                  <a:fillRect l="-1248" t="-503"/>
                </a:stretch>
              </a:blipFill>
            </p:spPr>
            <p:txBody>
              <a:bodyPr/>
              <a:lstStyle/>
              <a:p>
                <a:r>
                  <a:rPr lang="pt-BR">
                    <a:noFill/>
                  </a:rPr>
                  <a:t> </a:t>
                </a:r>
              </a:p>
            </p:txBody>
          </p:sp>
        </mc:Fallback>
      </mc:AlternateContent>
    </p:spTree>
    <p:extLst>
      <p:ext uri="{BB962C8B-B14F-4D97-AF65-F5344CB8AC3E}">
        <p14:creationId xmlns:p14="http://schemas.microsoft.com/office/powerpoint/2010/main" val="157805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Análise de componentes principais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4" cy="3633471"/>
          </a:xfrm>
        </p:spPr>
        <p:txBody>
          <a:bodyPr rtlCol="0"/>
          <a:lstStyle/>
          <a:p>
            <a:endParaRPr lang="pt-BR" dirty="0"/>
          </a:p>
          <a:p>
            <a:endParaRPr lang="pt-BR" dirty="0"/>
          </a:p>
        </p:txBody>
      </p:sp>
      <p:grpSp>
        <p:nvGrpSpPr>
          <p:cNvPr id="13" name="Agrupar 12">
            <a:extLst>
              <a:ext uri="{FF2B5EF4-FFF2-40B4-BE49-F238E27FC236}">
                <a16:creationId xmlns:a16="http://schemas.microsoft.com/office/drawing/2014/main" id="{10432872-22EB-41BE-AB3F-ABED814D6BB7}"/>
              </a:ext>
            </a:extLst>
          </p:cNvPr>
          <p:cNvGrpSpPr/>
          <p:nvPr/>
        </p:nvGrpSpPr>
        <p:grpSpPr>
          <a:xfrm>
            <a:off x="2464626" y="2295615"/>
            <a:ext cx="3156633" cy="3028048"/>
            <a:chOff x="2464626" y="2295615"/>
            <a:chExt cx="3156633" cy="3028048"/>
          </a:xfrm>
        </p:grpSpPr>
        <p:grpSp>
          <p:nvGrpSpPr>
            <p:cNvPr id="7" name="Agrupar 6">
              <a:extLst>
                <a:ext uri="{FF2B5EF4-FFF2-40B4-BE49-F238E27FC236}">
                  <a16:creationId xmlns:a16="http://schemas.microsoft.com/office/drawing/2014/main" id="{E24DF205-EBD0-4609-880C-1D715300051D}"/>
                </a:ext>
              </a:extLst>
            </p:cNvPr>
            <p:cNvGrpSpPr/>
            <p:nvPr/>
          </p:nvGrpSpPr>
          <p:grpSpPr>
            <a:xfrm>
              <a:off x="2752306" y="2607947"/>
              <a:ext cx="2581275" cy="2715716"/>
              <a:chOff x="2849294" y="2281657"/>
              <a:chExt cx="2581275" cy="2715716"/>
            </a:xfrm>
          </p:grpSpPr>
          <p:pic>
            <p:nvPicPr>
              <p:cNvPr id="3" name="Imagem 2">
                <a:extLst>
                  <a:ext uri="{FF2B5EF4-FFF2-40B4-BE49-F238E27FC236}">
                    <a16:creationId xmlns:a16="http://schemas.microsoft.com/office/drawing/2014/main" id="{CDB3C9DD-7BCE-4AF7-A238-8D154294BEAB}"/>
                  </a:ext>
                </a:extLst>
              </p:cNvPr>
              <p:cNvPicPr>
                <a:picLocks noChangeAspect="1"/>
              </p:cNvPicPr>
              <p:nvPr/>
            </p:nvPicPr>
            <p:blipFill>
              <a:blip r:embed="rId3"/>
              <a:stretch>
                <a:fillRect/>
              </a:stretch>
            </p:blipFill>
            <p:spPr>
              <a:xfrm>
                <a:off x="2849294" y="2281657"/>
                <a:ext cx="2581275" cy="2228850"/>
              </a:xfrm>
              <a:prstGeom prst="rect">
                <a:avLst/>
              </a:prstGeom>
            </p:spPr>
          </p:pic>
          <p:sp>
            <p:nvSpPr>
              <p:cNvPr id="6" name="CaixaDeTexto 5">
                <a:extLst>
                  <a:ext uri="{FF2B5EF4-FFF2-40B4-BE49-F238E27FC236}">
                    <a16:creationId xmlns:a16="http://schemas.microsoft.com/office/drawing/2014/main" id="{21404187-5701-4B0A-9F7E-A8EA2A359E0B}"/>
                  </a:ext>
                </a:extLst>
              </p:cNvPr>
              <p:cNvSpPr txBox="1"/>
              <p:nvPr/>
            </p:nvSpPr>
            <p:spPr>
              <a:xfrm>
                <a:off x="3521011" y="4658819"/>
                <a:ext cx="1116011" cy="338554"/>
              </a:xfrm>
              <a:prstGeom prst="rect">
                <a:avLst/>
              </a:prstGeom>
              <a:noFill/>
            </p:spPr>
            <p:txBody>
              <a:bodyPr wrap="none" rtlCol="0">
                <a:spAutoFit/>
              </a:bodyPr>
              <a:lstStyle/>
              <a:p>
                <a:r>
                  <a:rPr lang="pt-BR" sz="1600" dirty="0"/>
                  <a:t>Fonte: [5]</a:t>
                </a:r>
              </a:p>
            </p:txBody>
          </p:sp>
        </p:grpSp>
        <p:sp>
          <p:nvSpPr>
            <p:cNvPr id="11" name="CaixaDeTexto 10">
              <a:extLst>
                <a:ext uri="{FF2B5EF4-FFF2-40B4-BE49-F238E27FC236}">
                  <a16:creationId xmlns:a16="http://schemas.microsoft.com/office/drawing/2014/main" id="{25C2C633-C623-4B8E-8E50-C4C0DD19BCD9}"/>
                </a:ext>
              </a:extLst>
            </p:cNvPr>
            <p:cNvSpPr txBox="1"/>
            <p:nvPr/>
          </p:nvSpPr>
          <p:spPr>
            <a:xfrm>
              <a:off x="2464626" y="2295615"/>
              <a:ext cx="3156633" cy="338554"/>
            </a:xfrm>
            <a:prstGeom prst="rect">
              <a:avLst/>
            </a:prstGeom>
            <a:noFill/>
          </p:spPr>
          <p:txBody>
            <a:bodyPr wrap="none" rtlCol="0">
              <a:spAutoFit/>
            </a:bodyPr>
            <a:lstStyle/>
            <a:p>
              <a:r>
                <a:rPr lang="pt-BR" sz="1600" dirty="0"/>
                <a:t>Figura 2. Dados antes da PCA</a:t>
              </a:r>
            </a:p>
          </p:txBody>
        </p:sp>
      </p:grpSp>
      <p:grpSp>
        <p:nvGrpSpPr>
          <p:cNvPr id="15" name="Agrupar 14">
            <a:extLst>
              <a:ext uri="{FF2B5EF4-FFF2-40B4-BE49-F238E27FC236}">
                <a16:creationId xmlns:a16="http://schemas.microsoft.com/office/drawing/2014/main" id="{A5BE9D60-7847-4BCE-8296-A126291AF868}"/>
              </a:ext>
            </a:extLst>
          </p:cNvPr>
          <p:cNvGrpSpPr/>
          <p:nvPr/>
        </p:nvGrpSpPr>
        <p:grpSpPr>
          <a:xfrm>
            <a:off x="6713722" y="2264642"/>
            <a:ext cx="2962671" cy="3059021"/>
            <a:chOff x="6713722" y="2264642"/>
            <a:chExt cx="2962671" cy="3059021"/>
          </a:xfrm>
        </p:grpSpPr>
        <p:grpSp>
          <p:nvGrpSpPr>
            <p:cNvPr id="10" name="Agrupar 9">
              <a:extLst>
                <a:ext uri="{FF2B5EF4-FFF2-40B4-BE49-F238E27FC236}">
                  <a16:creationId xmlns:a16="http://schemas.microsoft.com/office/drawing/2014/main" id="{32417931-63B3-436F-A052-305171AFED4C}"/>
                </a:ext>
              </a:extLst>
            </p:cNvPr>
            <p:cNvGrpSpPr/>
            <p:nvPr/>
          </p:nvGrpSpPr>
          <p:grpSpPr>
            <a:xfrm>
              <a:off x="6890133" y="2626214"/>
              <a:ext cx="2609850" cy="2697449"/>
              <a:chOff x="6890133" y="2281657"/>
              <a:chExt cx="2609850" cy="2697449"/>
            </a:xfrm>
          </p:grpSpPr>
          <p:pic>
            <p:nvPicPr>
              <p:cNvPr id="5" name="Imagem 4">
                <a:extLst>
                  <a:ext uri="{FF2B5EF4-FFF2-40B4-BE49-F238E27FC236}">
                    <a16:creationId xmlns:a16="http://schemas.microsoft.com/office/drawing/2014/main" id="{69E0B964-B078-4D69-A4A7-AD0D968E48F5}"/>
                  </a:ext>
                </a:extLst>
              </p:cNvPr>
              <p:cNvPicPr>
                <a:picLocks noChangeAspect="1"/>
              </p:cNvPicPr>
              <p:nvPr/>
            </p:nvPicPr>
            <p:blipFill>
              <a:blip r:embed="rId4"/>
              <a:stretch>
                <a:fillRect/>
              </a:stretch>
            </p:blipFill>
            <p:spPr>
              <a:xfrm>
                <a:off x="6890133" y="2281657"/>
                <a:ext cx="2609850" cy="2266950"/>
              </a:xfrm>
              <a:prstGeom prst="rect">
                <a:avLst/>
              </a:prstGeom>
            </p:spPr>
          </p:pic>
          <p:sp>
            <p:nvSpPr>
              <p:cNvPr id="9" name="CaixaDeTexto 8">
                <a:extLst>
                  <a:ext uri="{FF2B5EF4-FFF2-40B4-BE49-F238E27FC236}">
                    <a16:creationId xmlns:a16="http://schemas.microsoft.com/office/drawing/2014/main" id="{85A2DFC9-996F-498B-82C0-A7C302598417}"/>
                  </a:ext>
                </a:extLst>
              </p:cNvPr>
              <p:cNvSpPr txBox="1"/>
              <p:nvPr/>
            </p:nvSpPr>
            <p:spPr>
              <a:xfrm>
                <a:off x="7678615" y="4640552"/>
                <a:ext cx="1116011" cy="338554"/>
              </a:xfrm>
              <a:prstGeom prst="rect">
                <a:avLst/>
              </a:prstGeom>
              <a:noFill/>
            </p:spPr>
            <p:txBody>
              <a:bodyPr wrap="none" rtlCol="0">
                <a:spAutoFit/>
              </a:bodyPr>
              <a:lstStyle/>
              <a:p>
                <a:r>
                  <a:rPr lang="pt-BR" sz="1600" dirty="0"/>
                  <a:t>Fonte: [5]</a:t>
                </a:r>
              </a:p>
            </p:txBody>
          </p:sp>
        </p:grpSp>
        <p:sp>
          <p:nvSpPr>
            <p:cNvPr id="14" name="CaixaDeTexto 13">
              <a:extLst>
                <a:ext uri="{FF2B5EF4-FFF2-40B4-BE49-F238E27FC236}">
                  <a16:creationId xmlns:a16="http://schemas.microsoft.com/office/drawing/2014/main" id="{63C65CD7-737B-41CA-BA37-D1D49FBAFF43}"/>
                </a:ext>
              </a:extLst>
            </p:cNvPr>
            <p:cNvSpPr txBox="1"/>
            <p:nvPr/>
          </p:nvSpPr>
          <p:spPr>
            <a:xfrm>
              <a:off x="6713722" y="2264642"/>
              <a:ext cx="2962671" cy="338554"/>
            </a:xfrm>
            <a:prstGeom prst="rect">
              <a:avLst/>
            </a:prstGeom>
            <a:noFill/>
          </p:spPr>
          <p:txBody>
            <a:bodyPr wrap="none" rtlCol="0">
              <a:spAutoFit/>
            </a:bodyPr>
            <a:lstStyle/>
            <a:p>
              <a:r>
                <a:rPr lang="pt-BR" sz="1600" dirty="0"/>
                <a:t>Figura 3. Dados após a PCA</a:t>
              </a:r>
            </a:p>
          </p:txBody>
        </p:sp>
      </p:grpSp>
    </p:spTree>
    <p:extLst>
      <p:ext uri="{BB962C8B-B14F-4D97-AF65-F5344CB8AC3E}">
        <p14:creationId xmlns:p14="http://schemas.microsoft.com/office/powerpoint/2010/main" val="82874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Rede neural artificial</a:t>
            </a:r>
          </a:p>
        </p:txBody>
      </p:sp>
      <p:grpSp>
        <p:nvGrpSpPr>
          <p:cNvPr id="6" name="Agrupar 5">
            <a:extLst>
              <a:ext uri="{FF2B5EF4-FFF2-40B4-BE49-F238E27FC236}">
                <a16:creationId xmlns:a16="http://schemas.microsoft.com/office/drawing/2014/main" id="{E8617AD3-40C8-4879-BEC3-71D9436847B2}"/>
              </a:ext>
            </a:extLst>
          </p:cNvPr>
          <p:cNvGrpSpPr/>
          <p:nvPr/>
        </p:nvGrpSpPr>
        <p:grpSpPr>
          <a:xfrm>
            <a:off x="6971411" y="2235620"/>
            <a:ext cx="3724275" cy="3466960"/>
            <a:chOff x="7235271" y="1987068"/>
            <a:chExt cx="3724275" cy="3466960"/>
          </a:xfrm>
        </p:grpSpPr>
        <p:pic>
          <p:nvPicPr>
            <p:cNvPr id="3" name="Imagem 2" descr="Diagrama&#10;&#10;Descrição gerada automaticamente">
              <a:extLst>
                <a:ext uri="{FF2B5EF4-FFF2-40B4-BE49-F238E27FC236}">
                  <a16:creationId xmlns:a16="http://schemas.microsoft.com/office/drawing/2014/main" id="{ED6CD109-D081-4EB0-A77E-5DFB000AC2EB}"/>
                </a:ext>
              </a:extLst>
            </p:cNvPr>
            <p:cNvPicPr>
              <a:picLocks noChangeAspect="1"/>
            </p:cNvPicPr>
            <p:nvPr/>
          </p:nvPicPr>
          <p:blipFill>
            <a:blip r:embed="rId3"/>
            <a:stretch>
              <a:fillRect/>
            </a:stretch>
          </p:blipFill>
          <p:spPr>
            <a:xfrm>
              <a:off x="7235271" y="2415623"/>
              <a:ext cx="3724275" cy="2609850"/>
            </a:xfrm>
            <a:prstGeom prst="rect">
              <a:avLst/>
            </a:prstGeom>
          </p:spPr>
        </p:pic>
        <p:sp>
          <p:nvSpPr>
            <p:cNvPr id="5" name="CaixaDeTexto 4">
              <a:extLst>
                <a:ext uri="{FF2B5EF4-FFF2-40B4-BE49-F238E27FC236}">
                  <a16:creationId xmlns:a16="http://schemas.microsoft.com/office/drawing/2014/main" id="{ABA17909-84D8-43A2-909A-7C95A6C8C4E4}"/>
                </a:ext>
              </a:extLst>
            </p:cNvPr>
            <p:cNvSpPr txBox="1"/>
            <p:nvPr/>
          </p:nvSpPr>
          <p:spPr>
            <a:xfrm>
              <a:off x="7834880" y="1987068"/>
              <a:ext cx="2525050" cy="338554"/>
            </a:xfrm>
            <a:prstGeom prst="rect">
              <a:avLst/>
            </a:prstGeom>
            <a:noFill/>
          </p:spPr>
          <p:txBody>
            <a:bodyPr wrap="none" rtlCol="0">
              <a:spAutoFit/>
            </a:bodyPr>
            <a:lstStyle/>
            <a:p>
              <a:pPr algn="ctr"/>
              <a:r>
                <a:rPr lang="pt-BR" sz="1600" dirty="0"/>
                <a:t>Representação do MLP</a:t>
              </a:r>
            </a:p>
          </p:txBody>
        </p:sp>
        <p:sp>
          <p:nvSpPr>
            <p:cNvPr id="9" name="CaixaDeTexto 8">
              <a:extLst>
                <a:ext uri="{FF2B5EF4-FFF2-40B4-BE49-F238E27FC236}">
                  <a16:creationId xmlns:a16="http://schemas.microsoft.com/office/drawing/2014/main" id="{B5582088-EC07-4231-BA7F-42ADCCAD0AE5}"/>
                </a:ext>
              </a:extLst>
            </p:cNvPr>
            <p:cNvSpPr txBox="1"/>
            <p:nvPr/>
          </p:nvSpPr>
          <p:spPr>
            <a:xfrm>
              <a:off x="8478488" y="5115474"/>
              <a:ext cx="1116011" cy="338554"/>
            </a:xfrm>
            <a:prstGeom prst="rect">
              <a:avLst/>
            </a:prstGeom>
            <a:noFill/>
          </p:spPr>
          <p:txBody>
            <a:bodyPr wrap="none" rtlCol="0">
              <a:spAutoFit/>
            </a:bodyPr>
            <a:lstStyle/>
            <a:p>
              <a:r>
                <a:rPr lang="pt-BR" sz="1600" dirty="0"/>
                <a:t>Fonte: [6]</a:t>
              </a:r>
            </a:p>
          </p:txBody>
        </p:sp>
      </p:grpSp>
      <p:grpSp>
        <p:nvGrpSpPr>
          <p:cNvPr id="11" name="Agrupar 10">
            <a:extLst>
              <a:ext uri="{FF2B5EF4-FFF2-40B4-BE49-F238E27FC236}">
                <a16:creationId xmlns:a16="http://schemas.microsoft.com/office/drawing/2014/main" id="{0D3DC1FB-EF18-41D8-BD2E-5A35C220D7B6}"/>
              </a:ext>
            </a:extLst>
          </p:cNvPr>
          <p:cNvGrpSpPr/>
          <p:nvPr/>
        </p:nvGrpSpPr>
        <p:grpSpPr>
          <a:xfrm>
            <a:off x="1733707" y="2494898"/>
            <a:ext cx="4203395" cy="3196363"/>
            <a:chOff x="1733707" y="2494898"/>
            <a:chExt cx="4203395" cy="3196363"/>
          </a:xfrm>
        </p:grpSpPr>
        <p:pic>
          <p:nvPicPr>
            <p:cNvPr id="10" name="Imagem 9" descr="Diagrama&#10;&#10;Descrição gerada automaticamente">
              <a:extLst>
                <a:ext uri="{FF2B5EF4-FFF2-40B4-BE49-F238E27FC236}">
                  <a16:creationId xmlns:a16="http://schemas.microsoft.com/office/drawing/2014/main" id="{7B4F7644-F9F4-498C-9221-B7278F9E6B3D}"/>
                </a:ext>
              </a:extLst>
            </p:cNvPr>
            <p:cNvPicPr>
              <a:picLocks noChangeAspect="1"/>
            </p:cNvPicPr>
            <p:nvPr/>
          </p:nvPicPr>
          <p:blipFill>
            <a:blip r:embed="rId4"/>
            <a:stretch>
              <a:fillRect/>
            </a:stretch>
          </p:blipFill>
          <p:spPr>
            <a:xfrm>
              <a:off x="2072322" y="2850865"/>
              <a:ext cx="3526155" cy="2423160"/>
            </a:xfrm>
            <a:prstGeom prst="rect">
              <a:avLst/>
            </a:prstGeom>
          </p:spPr>
        </p:pic>
        <p:sp>
          <p:nvSpPr>
            <p:cNvPr id="13" name="CaixaDeTexto 12">
              <a:extLst>
                <a:ext uri="{FF2B5EF4-FFF2-40B4-BE49-F238E27FC236}">
                  <a16:creationId xmlns:a16="http://schemas.microsoft.com/office/drawing/2014/main" id="{9512FE9B-44AA-4084-A654-5920733C01E5}"/>
                </a:ext>
              </a:extLst>
            </p:cNvPr>
            <p:cNvSpPr txBox="1"/>
            <p:nvPr/>
          </p:nvSpPr>
          <p:spPr>
            <a:xfrm>
              <a:off x="3147328" y="5352707"/>
              <a:ext cx="1622560" cy="338554"/>
            </a:xfrm>
            <a:prstGeom prst="rect">
              <a:avLst/>
            </a:prstGeom>
            <a:noFill/>
          </p:spPr>
          <p:txBody>
            <a:bodyPr wrap="none" rtlCol="0">
              <a:spAutoFit/>
            </a:bodyPr>
            <a:lstStyle/>
            <a:p>
              <a:r>
                <a:rPr lang="pt-BR" sz="1600" dirty="0"/>
                <a:t>Fonte: O autor</a:t>
              </a:r>
            </a:p>
          </p:txBody>
        </p:sp>
        <p:sp>
          <p:nvSpPr>
            <p:cNvPr id="14" name="CaixaDeTexto 13">
              <a:extLst>
                <a:ext uri="{FF2B5EF4-FFF2-40B4-BE49-F238E27FC236}">
                  <a16:creationId xmlns:a16="http://schemas.microsoft.com/office/drawing/2014/main" id="{207277A7-0764-4438-B57F-8AA17D2615C7}"/>
                </a:ext>
              </a:extLst>
            </p:cNvPr>
            <p:cNvSpPr txBox="1"/>
            <p:nvPr/>
          </p:nvSpPr>
          <p:spPr>
            <a:xfrm>
              <a:off x="1733707" y="2494898"/>
              <a:ext cx="4203395" cy="338554"/>
            </a:xfrm>
            <a:prstGeom prst="rect">
              <a:avLst/>
            </a:prstGeom>
            <a:noFill/>
          </p:spPr>
          <p:txBody>
            <a:bodyPr wrap="none" rtlCol="0">
              <a:spAutoFit/>
            </a:bodyPr>
            <a:lstStyle/>
            <a:p>
              <a:pPr algn="ctr"/>
              <a:r>
                <a:rPr lang="pt-BR" sz="1600" dirty="0"/>
                <a:t>Representação de um neurônio artificial</a:t>
              </a:r>
            </a:p>
          </p:txBody>
        </p:sp>
      </p:grpSp>
    </p:spTree>
    <p:extLst>
      <p:ext uri="{BB962C8B-B14F-4D97-AF65-F5344CB8AC3E}">
        <p14:creationId xmlns:p14="http://schemas.microsoft.com/office/powerpoint/2010/main" val="8374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Máquina de vetores de suporte</a:t>
            </a:r>
          </a:p>
        </p:txBody>
      </p:sp>
      <p:grpSp>
        <p:nvGrpSpPr>
          <p:cNvPr id="5" name="Agrupar 4">
            <a:extLst>
              <a:ext uri="{FF2B5EF4-FFF2-40B4-BE49-F238E27FC236}">
                <a16:creationId xmlns:a16="http://schemas.microsoft.com/office/drawing/2014/main" id="{1AEC8A1B-D697-428F-B463-ADFE716BF241}"/>
              </a:ext>
            </a:extLst>
          </p:cNvPr>
          <p:cNvGrpSpPr/>
          <p:nvPr/>
        </p:nvGrpSpPr>
        <p:grpSpPr>
          <a:xfrm>
            <a:off x="4383419" y="1928608"/>
            <a:ext cx="3388460" cy="3833916"/>
            <a:chOff x="7607786" y="1750808"/>
            <a:chExt cx="3388460" cy="3833916"/>
          </a:xfrm>
        </p:grpSpPr>
        <p:pic>
          <p:nvPicPr>
            <p:cNvPr id="3" name="Imagem 2" descr="Diagrama&#10;&#10;Descrição gerada automaticamente">
              <a:extLst>
                <a:ext uri="{FF2B5EF4-FFF2-40B4-BE49-F238E27FC236}">
                  <a16:creationId xmlns:a16="http://schemas.microsoft.com/office/drawing/2014/main" id="{7F3247B4-2471-4AC5-BE4B-8B05AA5E68F3}"/>
                </a:ext>
              </a:extLst>
            </p:cNvPr>
            <p:cNvPicPr>
              <a:picLocks noChangeAspect="1"/>
            </p:cNvPicPr>
            <p:nvPr/>
          </p:nvPicPr>
          <p:blipFill>
            <a:blip r:embed="rId3"/>
            <a:stretch>
              <a:fillRect/>
            </a:stretch>
          </p:blipFill>
          <p:spPr>
            <a:xfrm>
              <a:off x="7607786" y="2281657"/>
              <a:ext cx="3388460" cy="2893594"/>
            </a:xfrm>
            <a:prstGeom prst="rect">
              <a:avLst/>
            </a:prstGeom>
          </p:spPr>
        </p:pic>
        <p:sp>
          <p:nvSpPr>
            <p:cNvPr id="4" name="CaixaDeTexto 3">
              <a:extLst>
                <a:ext uri="{FF2B5EF4-FFF2-40B4-BE49-F238E27FC236}">
                  <a16:creationId xmlns:a16="http://schemas.microsoft.com/office/drawing/2014/main" id="{DBEE9865-F974-42C8-870E-7FDC202C5826}"/>
                </a:ext>
              </a:extLst>
            </p:cNvPr>
            <p:cNvSpPr txBox="1"/>
            <p:nvPr/>
          </p:nvSpPr>
          <p:spPr>
            <a:xfrm>
              <a:off x="7607786" y="1750808"/>
              <a:ext cx="3388460" cy="584775"/>
            </a:xfrm>
            <a:prstGeom prst="rect">
              <a:avLst/>
            </a:prstGeom>
            <a:noFill/>
          </p:spPr>
          <p:txBody>
            <a:bodyPr wrap="square" rtlCol="0">
              <a:spAutoFit/>
            </a:bodyPr>
            <a:lstStyle/>
            <a:p>
              <a:pPr algn="ctr"/>
              <a:r>
                <a:rPr lang="pt-BR" sz="1600" dirty="0"/>
                <a:t>Exemplo de classificação por SVM</a:t>
              </a:r>
            </a:p>
          </p:txBody>
        </p:sp>
        <p:sp>
          <p:nvSpPr>
            <p:cNvPr id="7" name="CaixaDeTexto 6">
              <a:extLst>
                <a:ext uri="{FF2B5EF4-FFF2-40B4-BE49-F238E27FC236}">
                  <a16:creationId xmlns:a16="http://schemas.microsoft.com/office/drawing/2014/main" id="{6920D203-6F6E-486F-BE92-2A7D30BB97D0}"/>
                </a:ext>
              </a:extLst>
            </p:cNvPr>
            <p:cNvSpPr txBox="1"/>
            <p:nvPr/>
          </p:nvSpPr>
          <p:spPr>
            <a:xfrm>
              <a:off x="7607786" y="5246170"/>
              <a:ext cx="3388460" cy="338554"/>
            </a:xfrm>
            <a:prstGeom prst="rect">
              <a:avLst/>
            </a:prstGeom>
            <a:noFill/>
          </p:spPr>
          <p:txBody>
            <a:bodyPr wrap="square" rtlCol="0">
              <a:spAutoFit/>
            </a:bodyPr>
            <a:lstStyle/>
            <a:p>
              <a:pPr algn="ctr"/>
              <a:r>
                <a:rPr lang="pt-BR" sz="1600" dirty="0"/>
                <a:t>Fonte: [7]</a:t>
              </a:r>
            </a:p>
          </p:txBody>
        </p:sp>
      </p:grpSp>
    </p:spTree>
    <p:extLst>
      <p:ext uri="{BB962C8B-B14F-4D97-AF65-F5344CB8AC3E}">
        <p14:creationId xmlns:p14="http://schemas.microsoft.com/office/powerpoint/2010/main" val="1943788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metodologia</a:t>
            </a:r>
          </a:p>
        </p:txBody>
      </p:sp>
      <p:sp>
        <p:nvSpPr>
          <p:cNvPr id="5" name="Espaço Reservado para Conteúdo 4">
            <a:extLst>
              <a:ext uri="{FF2B5EF4-FFF2-40B4-BE49-F238E27FC236}">
                <a16:creationId xmlns:a16="http://schemas.microsoft.com/office/drawing/2014/main" id="{319ED1B1-6FE0-FA43-95C4-366DBD1F1305}"/>
              </a:ext>
            </a:extLst>
          </p:cNvPr>
          <p:cNvSpPr>
            <a:spLocks noGrp="1"/>
          </p:cNvSpPr>
          <p:nvPr>
            <p:ph sz="half" idx="2"/>
          </p:nvPr>
        </p:nvSpPr>
        <p:spPr/>
        <p:txBody>
          <a:bodyPr rtlCol="0"/>
          <a:lstStyle/>
          <a:p>
            <a:pPr marL="0" indent="0" rtl="0">
              <a:buFont typeface="Calibri" panose="020F0502020204030204" pitchFamily="34" charset="0"/>
              <a:buNone/>
            </a:pPr>
            <a:r>
              <a:rPr lang="pt-BR" spc="200" dirty="0"/>
              <a:t>Tratamento de dados</a:t>
            </a:r>
          </a:p>
          <a:p>
            <a:pPr marL="0" indent="0" rtl="0">
              <a:buFont typeface="Calibri" panose="020F0502020204030204" pitchFamily="34" charset="0"/>
              <a:buNone/>
            </a:pPr>
            <a:r>
              <a:rPr lang="pt-BR" spc="200" dirty="0"/>
              <a:t>Abordagem baseada em entropia</a:t>
            </a:r>
          </a:p>
          <a:p>
            <a:pPr marL="0" indent="0" rtl="0">
              <a:buFont typeface="Calibri" panose="020F0502020204030204" pitchFamily="34" charset="0"/>
              <a:buNone/>
            </a:pPr>
            <a:r>
              <a:rPr lang="pt-BR" spc="200" dirty="0">
                <a:solidFill>
                  <a:schemeClr val="tx1"/>
                </a:solidFill>
              </a:rPr>
              <a:t>Abordagem supervisionada</a:t>
            </a:r>
          </a:p>
          <a:p>
            <a:pPr marL="0" indent="0" rtl="0">
              <a:buFont typeface="Calibri" panose="020F0502020204030204" pitchFamily="34" charset="0"/>
              <a:buNone/>
            </a:pPr>
            <a:r>
              <a:rPr lang="pt-BR" spc="200" dirty="0"/>
              <a:t>Metodologia de avaliação</a:t>
            </a:r>
            <a:endParaRPr lang="pt-BR" spc="200" dirty="0">
              <a:solidFill>
                <a:schemeClr val="tx1"/>
              </a:solidFill>
            </a:endParaRPr>
          </a:p>
        </p:txBody>
      </p:sp>
    </p:spTree>
    <p:extLst>
      <p:ext uri="{BB962C8B-B14F-4D97-AF65-F5344CB8AC3E}">
        <p14:creationId xmlns:p14="http://schemas.microsoft.com/office/powerpoint/2010/main" val="160916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marL="0" indent="0" rtl="0">
              <a:buFont typeface="Calibri" panose="020F0502020204030204" pitchFamily="34" charset="0"/>
              <a:buNone/>
            </a:pPr>
            <a:r>
              <a:rPr lang="pt-BR" spc="200" dirty="0"/>
              <a:t>Tratamento de dados</a:t>
            </a:r>
          </a:p>
        </p:txBody>
      </p:sp>
      <p:grpSp>
        <p:nvGrpSpPr>
          <p:cNvPr id="6" name="Agrupar 5">
            <a:extLst>
              <a:ext uri="{FF2B5EF4-FFF2-40B4-BE49-F238E27FC236}">
                <a16:creationId xmlns:a16="http://schemas.microsoft.com/office/drawing/2014/main" id="{800D24D4-66D0-4B2C-9AA9-E9C9ED2C9EC2}"/>
              </a:ext>
            </a:extLst>
          </p:cNvPr>
          <p:cNvGrpSpPr/>
          <p:nvPr/>
        </p:nvGrpSpPr>
        <p:grpSpPr>
          <a:xfrm>
            <a:off x="7301947" y="1920302"/>
            <a:ext cx="3419059" cy="3859285"/>
            <a:chOff x="7182677" y="1748024"/>
            <a:chExt cx="3419059" cy="3859285"/>
          </a:xfrm>
        </p:grpSpPr>
        <p:pic>
          <p:nvPicPr>
            <p:cNvPr id="4" name="Imagem 3">
              <a:extLst>
                <a:ext uri="{FF2B5EF4-FFF2-40B4-BE49-F238E27FC236}">
                  <a16:creationId xmlns:a16="http://schemas.microsoft.com/office/drawing/2014/main" id="{900E42D7-7C59-4415-8576-B03F7E7C532D}"/>
                </a:ext>
              </a:extLst>
            </p:cNvPr>
            <p:cNvPicPr>
              <a:picLocks noChangeAspect="1"/>
            </p:cNvPicPr>
            <p:nvPr/>
          </p:nvPicPr>
          <p:blipFill>
            <a:blip r:embed="rId3"/>
            <a:stretch>
              <a:fillRect/>
            </a:stretch>
          </p:blipFill>
          <p:spPr>
            <a:xfrm>
              <a:off x="7447721" y="2579021"/>
              <a:ext cx="2888973" cy="2689734"/>
            </a:xfrm>
            <a:prstGeom prst="rect">
              <a:avLst/>
            </a:prstGeom>
          </p:spPr>
        </p:pic>
        <p:sp>
          <p:nvSpPr>
            <p:cNvPr id="5" name="CaixaDeTexto 4">
              <a:extLst>
                <a:ext uri="{FF2B5EF4-FFF2-40B4-BE49-F238E27FC236}">
                  <a16:creationId xmlns:a16="http://schemas.microsoft.com/office/drawing/2014/main" id="{DA167946-0A9E-4A2A-864E-0D8F024B1381}"/>
                </a:ext>
              </a:extLst>
            </p:cNvPr>
            <p:cNvSpPr txBox="1"/>
            <p:nvPr/>
          </p:nvSpPr>
          <p:spPr>
            <a:xfrm>
              <a:off x="7182677" y="1748024"/>
              <a:ext cx="3419059" cy="584775"/>
            </a:xfrm>
            <a:prstGeom prst="rect">
              <a:avLst/>
            </a:prstGeom>
            <a:noFill/>
          </p:spPr>
          <p:txBody>
            <a:bodyPr wrap="square" rtlCol="0">
              <a:spAutoFit/>
            </a:bodyPr>
            <a:lstStyle/>
            <a:p>
              <a:pPr algn="ctr"/>
              <a:r>
                <a:rPr lang="pt-BR" sz="1600" dirty="0"/>
                <a:t>Idealização do algoritmo de </a:t>
              </a:r>
              <a:r>
                <a:rPr lang="pt-BR" sz="1600" dirty="0" err="1"/>
                <a:t>janelamento</a:t>
              </a:r>
              <a:r>
                <a:rPr lang="pt-BR" sz="1600" dirty="0"/>
                <a:t> temporal</a:t>
              </a:r>
            </a:p>
          </p:txBody>
        </p:sp>
        <p:sp>
          <p:nvSpPr>
            <p:cNvPr id="9" name="CaixaDeTexto 8">
              <a:extLst>
                <a:ext uri="{FF2B5EF4-FFF2-40B4-BE49-F238E27FC236}">
                  <a16:creationId xmlns:a16="http://schemas.microsoft.com/office/drawing/2014/main" id="{1A085926-5AAF-49FD-BE8B-26C9E03598D1}"/>
                </a:ext>
              </a:extLst>
            </p:cNvPr>
            <p:cNvSpPr txBox="1"/>
            <p:nvPr/>
          </p:nvSpPr>
          <p:spPr>
            <a:xfrm>
              <a:off x="7182677" y="5268755"/>
              <a:ext cx="3419059" cy="338554"/>
            </a:xfrm>
            <a:prstGeom prst="rect">
              <a:avLst/>
            </a:prstGeom>
            <a:noFill/>
          </p:spPr>
          <p:txBody>
            <a:bodyPr wrap="square" rtlCol="0">
              <a:spAutoFit/>
            </a:bodyPr>
            <a:lstStyle/>
            <a:p>
              <a:pPr algn="ctr"/>
              <a:r>
                <a:rPr lang="pt-BR" sz="1600" dirty="0"/>
                <a:t>Fonte: O autor</a:t>
              </a:r>
            </a:p>
          </p:txBody>
        </p:sp>
      </p:grpSp>
      <p:grpSp>
        <p:nvGrpSpPr>
          <p:cNvPr id="10" name="Agrupar 9">
            <a:extLst>
              <a:ext uri="{FF2B5EF4-FFF2-40B4-BE49-F238E27FC236}">
                <a16:creationId xmlns:a16="http://schemas.microsoft.com/office/drawing/2014/main" id="{C28E550D-3D71-435D-BC95-E12F85F80ABE}"/>
              </a:ext>
            </a:extLst>
          </p:cNvPr>
          <p:cNvGrpSpPr/>
          <p:nvPr/>
        </p:nvGrpSpPr>
        <p:grpSpPr>
          <a:xfrm>
            <a:off x="1288879" y="1920302"/>
            <a:ext cx="5774528" cy="2411617"/>
            <a:chOff x="3208736" y="3292822"/>
            <a:chExt cx="5774528" cy="2411617"/>
          </a:xfrm>
        </p:grpSpPr>
        <p:pic>
          <p:nvPicPr>
            <p:cNvPr id="11" name="Imagem 10" descr="Diagrama&#10;&#10;Descrição gerada automaticamente">
              <a:extLst>
                <a:ext uri="{FF2B5EF4-FFF2-40B4-BE49-F238E27FC236}">
                  <a16:creationId xmlns:a16="http://schemas.microsoft.com/office/drawing/2014/main" id="{53E73D6E-BB5D-4413-95E5-AD33C17EA35C}"/>
                </a:ext>
              </a:extLst>
            </p:cNvPr>
            <p:cNvPicPr>
              <a:picLocks noChangeAspect="1"/>
            </p:cNvPicPr>
            <p:nvPr/>
          </p:nvPicPr>
          <p:blipFill>
            <a:blip r:embed="rId4"/>
            <a:stretch>
              <a:fillRect/>
            </a:stretch>
          </p:blipFill>
          <p:spPr>
            <a:xfrm>
              <a:off x="3208736" y="3429000"/>
              <a:ext cx="5774528" cy="2275439"/>
            </a:xfrm>
            <a:prstGeom prst="rect">
              <a:avLst/>
            </a:prstGeom>
          </p:spPr>
        </p:pic>
        <p:sp>
          <p:nvSpPr>
            <p:cNvPr id="13" name="CaixaDeTexto 12">
              <a:extLst>
                <a:ext uri="{FF2B5EF4-FFF2-40B4-BE49-F238E27FC236}">
                  <a16:creationId xmlns:a16="http://schemas.microsoft.com/office/drawing/2014/main" id="{75652938-A638-4CFB-B088-05551865D61A}"/>
                </a:ext>
              </a:extLst>
            </p:cNvPr>
            <p:cNvSpPr txBox="1"/>
            <p:nvPr/>
          </p:nvSpPr>
          <p:spPr>
            <a:xfrm>
              <a:off x="4916029" y="3292822"/>
              <a:ext cx="2359940" cy="338554"/>
            </a:xfrm>
            <a:prstGeom prst="rect">
              <a:avLst/>
            </a:prstGeom>
            <a:noFill/>
          </p:spPr>
          <p:txBody>
            <a:bodyPr wrap="none" rtlCol="0">
              <a:spAutoFit/>
            </a:bodyPr>
            <a:lstStyle/>
            <a:p>
              <a:pPr algn="ctr"/>
              <a:r>
                <a:rPr lang="pt-BR" sz="1600" dirty="0"/>
                <a:t>Tratamento de dados</a:t>
              </a:r>
            </a:p>
          </p:txBody>
        </p:sp>
        <p:sp>
          <p:nvSpPr>
            <p:cNvPr id="14" name="CaixaDeTexto 13">
              <a:extLst>
                <a:ext uri="{FF2B5EF4-FFF2-40B4-BE49-F238E27FC236}">
                  <a16:creationId xmlns:a16="http://schemas.microsoft.com/office/drawing/2014/main" id="{A1E0AAD3-BAEF-417A-9D47-374B114E9E0B}"/>
                </a:ext>
              </a:extLst>
            </p:cNvPr>
            <p:cNvSpPr txBox="1"/>
            <p:nvPr/>
          </p:nvSpPr>
          <p:spPr>
            <a:xfrm>
              <a:off x="5284723" y="5365885"/>
              <a:ext cx="1622560" cy="338554"/>
            </a:xfrm>
            <a:prstGeom prst="rect">
              <a:avLst/>
            </a:prstGeom>
            <a:noFill/>
          </p:spPr>
          <p:txBody>
            <a:bodyPr wrap="none" rtlCol="0">
              <a:spAutoFit/>
            </a:bodyPr>
            <a:lstStyle/>
            <a:p>
              <a:pPr algn="ctr"/>
              <a:r>
                <a:rPr lang="pt-BR" sz="1600" dirty="0"/>
                <a:t>Fonte: O autor</a:t>
              </a:r>
            </a:p>
          </p:txBody>
        </p:sp>
      </p:grpSp>
    </p:spTree>
    <p:extLst>
      <p:ext uri="{BB962C8B-B14F-4D97-AF65-F5344CB8AC3E}">
        <p14:creationId xmlns:p14="http://schemas.microsoft.com/office/powerpoint/2010/main" val="394935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Abordagem baseada na entropia</a:t>
            </a:r>
          </a:p>
        </p:txBody>
      </p:sp>
      <p:pic>
        <p:nvPicPr>
          <p:cNvPr id="3" name="Espaço Reservado para Conteúdo 2" descr="Diagrama&#10;&#10;Descrição gerada automaticamente">
            <a:extLst>
              <a:ext uri="{FF2B5EF4-FFF2-40B4-BE49-F238E27FC236}">
                <a16:creationId xmlns:a16="http://schemas.microsoft.com/office/drawing/2014/main" id="{4371BF0F-42C6-429C-9F91-63831662C2BC}"/>
              </a:ext>
            </a:extLst>
          </p:cNvPr>
          <p:cNvPicPr>
            <a:picLocks noGrp="1" noChangeAspect="1"/>
          </p:cNvPicPr>
          <p:nvPr>
            <p:ph sz="half" idx="2"/>
          </p:nvPr>
        </p:nvPicPr>
        <p:blipFill>
          <a:blip r:embed="rId3"/>
          <a:stretch>
            <a:fillRect/>
          </a:stretch>
        </p:blipFill>
        <p:spPr>
          <a:xfrm>
            <a:off x="1194834" y="2694255"/>
            <a:ext cx="9764712" cy="2542709"/>
          </a:xfrm>
        </p:spPr>
      </p:pic>
      <p:sp>
        <p:nvSpPr>
          <p:cNvPr id="4" name="CaixaDeTexto 3">
            <a:extLst>
              <a:ext uri="{FF2B5EF4-FFF2-40B4-BE49-F238E27FC236}">
                <a16:creationId xmlns:a16="http://schemas.microsoft.com/office/drawing/2014/main" id="{55A91B3F-4CBF-4C98-988C-6A94FFA8432F}"/>
              </a:ext>
            </a:extLst>
          </p:cNvPr>
          <p:cNvSpPr txBox="1"/>
          <p:nvPr/>
        </p:nvSpPr>
        <p:spPr>
          <a:xfrm>
            <a:off x="1425519" y="2235620"/>
            <a:ext cx="9727647" cy="338554"/>
          </a:xfrm>
          <a:prstGeom prst="rect">
            <a:avLst/>
          </a:prstGeom>
          <a:noFill/>
        </p:spPr>
        <p:txBody>
          <a:bodyPr wrap="square" rtlCol="0">
            <a:spAutoFit/>
          </a:bodyPr>
          <a:lstStyle/>
          <a:p>
            <a:pPr algn="ctr"/>
            <a:r>
              <a:rPr lang="pt-BR" sz="1600" b="0" i="0" u="none" strike="noStrike" baseline="0" dirty="0">
                <a:solidFill>
                  <a:srgbClr val="000000"/>
                </a:solidFill>
              </a:rPr>
              <a:t>Fluxograma de processos da abordagem baseada na entropia</a:t>
            </a:r>
            <a:endParaRPr lang="pt-BR" sz="1600" dirty="0"/>
          </a:p>
        </p:txBody>
      </p:sp>
      <p:sp>
        <p:nvSpPr>
          <p:cNvPr id="7" name="CaixaDeTexto 6">
            <a:extLst>
              <a:ext uri="{FF2B5EF4-FFF2-40B4-BE49-F238E27FC236}">
                <a16:creationId xmlns:a16="http://schemas.microsoft.com/office/drawing/2014/main" id="{27D140DE-5E1D-4106-976E-18EC9C6D646F}"/>
              </a:ext>
            </a:extLst>
          </p:cNvPr>
          <p:cNvSpPr txBox="1"/>
          <p:nvPr/>
        </p:nvSpPr>
        <p:spPr>
          <a:xfrm>
            <a:off x="1425519" y="4723155"/>
            <a:ext cx="9727647" cy="338554"/>
          </a:xfrm>
          <a:prstGeom prst="rect">
            <a:avLst/>
          </a:prstGeom>
          <a:noFill/>
        </p:spPr>
        <p:txBody>
          <a:bodyPr wrap="square" rtlCol="0">
            <a:spAutoFit/>
          </a:bodyPr>
          <a:lstStyle/>
          <a:p>
            <a:pPr algn="ctr"/>
            <a:r>
              <a:rPr lang="pt-BR" sz="1600" dirty="0"/>
              <a:t>Fonte: O autor</a:t>
            </a:r>
          </a:p>
        </p:txBody>
      </p:sp>
    </p:spTree>
    <p:extLst>
      <p:ext uri="{BB962C8B-B14F-4D97-AF65-F5344CB8AC3E}">
        <p14:creationId xmlns:p14="http://schemas.microsoft.com/office/powerpoint/2010/main" val="372357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Abordagem supervisionada</a:t>
            </a:r>
          </a:p>
        </p:txBody>
      </p:sp>
      <p:sp>
        <p:nvSpPr>
          <p:cNvPr id="4" name="CaixaDeTexto 3">
            <a:extLst>
              <a:ext uri="{FF2B5EF4-FFF2-40B4-BE49-F238E27FC236}">
                <a16:creationId xmlns:a16="http://schemas.microsoft.com/office/drawing/2014/main" id="{55A91B3F-4CBF-4C98-988C-6A94FFA8432F}"/>
              </a:ext>
            </a:extLst>
          </p:cNvPr>
          <p:cNvSpPr txBox="1"/>
          <p:nvPr/>
        </p:nvSpPr>
        <p:spPr>
          <a:xfrm>
            <a:off x="2660117" y="2066343"/>
            <a:ext cx="6835064" cy="338554"/>
          </a:xfrm>
          <a:prstGeom prst="rect">
            <a:avLst/>
          </a:prstGeom>
          <a:noFill/>
        </p:spPr>
        <p:txBody>
          <a:bodyPr wrap="square" rtlCol="0">
            <a:spAutoFit/>
          </a:bodyPr>
          <a:lstStyle/>
          <a:p>
            <a:pPr algn="ctr"/>
            <a:r>
              <a:rPr lang="pt-BR" sz="1600" b="0" i="0" u="none" strike="noStrike" baseline="0" dirty="0">
                <a:solidFill>
                  <a:srgbClr val="000000"/>
                </a:solidFill>
              </a:rPr>
              <a:t>Fluxograma de processos da abordagem supervisionada</a:t>
            </a:r>
            <a:endParaRPr lang="pt-BR" sz="1600" dirty="0"/>
          </a:p>
        </p:txBody>
      </p:sp>
      <p:sp>
        <p:nvSpPr>
          <p:cNvPr id="7" name="CaixaDeTexto 6">
            <a:extLst>
              <a:ext uri="{FF2B5EF4-FFF2-40B4-BE49-F238E27FC236}">
                <a16:creationId xmlns:a16="http://schemas.microsoft.com/office/drawing/2014/main" id="{27D140DE-5E1D-4106-976E-18EC9C6D646F}"/>
              </a:ext>
            </a:extLst>
          </p:cNvPr>
          <p:cNvSpPr txBox="1"/>
          <p:nvPr/>
        </p:nvSpPr>
        <p:spPr>
          <a:xfrm>
            <a:off x="1232176" y="5545798"/>
            <a:ext cx="9727647" cy="338554"/>
          </a:xfrm>
          <a:prstGeom prst="rect">
            <a:avLst/>
          </a:prstGeom>
          <a:noFill/>
        </p:spPr>
        <p:txBody>
          <a:bodyPr wrap="square" rtlCol="0">
            <a:spAutoFit/>
          </a:bodyPr>
          <a:lstStyle/>
          <a:p>
            <a:pPr algn="ctr"/>
            <a:r>
              <a:rPr lang="pt-BR" sz="1600" dirty="0"/>
              <a:t>Fonte: O autor</a:t>
            </a:r>
          </a:p>
        </p:txBody>
      </p:sp>
      <p:pic>
        <p:nvPicPr>
          <p:cNvPr id="13" name="Espaço Reservado para Conteúdo 12" descr="Interface gráfica do usuário, Diagrama, Teams&#10;&#10;Descrição gerada automaticamente">
            <a:extLst>
              <a:ext uri="{FF2B5EF4-FFF2-40B4-BE49-F238E27FC236}">
                <a16:creationId xmlns:a16="http://schemas.microsoft.com/office/drawing/2014/main" id="{3F04C797-09BF-4821-84C8-0F90E66CD2BB}"/>
              </a:ext>
            </a:extLst>
          </p:cNvPr>
          <p:cNvPicPr>
            <a:picLocks noGrp="1" noChangeAspect="1"/>
          </p:cNvPicPr>
          <p:nvPr>
            <p:ph sz="half" idx="2"/>
          </p:nvPr>
        </p:nvPicPr>
        <p:blipFill>
          <a:blip r:embed="rId3"/>
          <a:stretch>
            <a:fillRect/>
          </a:stretch>
        </p:blipFill>
        <p:spPr>
          <a:xfrm>
            <a:off x="3153408" y="2466062"/>
            <a:ext cx="5848481" cy="3018571"/>
          </a:xfrm>
        </p:spPr>
      </p:pic>
    </p:spTree>
    <p:extLst>
      <p:ext uri="{BB962C8B-B14F-4D97-AF65-F5344CB8AC3E}">
        <p14:creationId xmlns:p14="http://schemas.microsoft.com/office/powerpoint/2010/main" val="76696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ítulo 18">
            <a:extLst>
              <a:ext uri="{FF2B5EF4-FFF2-40B4-BE49-F238E27FC236}">
                <a16:creationId xmlns:a16="http://schemas.microsoft.com/office/drawing/2014/main" id="{55BA9AC8-EA60-644D-9DDA-B76203EA1E87}"/>
              </a:ext>
            </a:extLst>
          </p:cNvPr>
          <p:cNvSpPr>
            <a:spLocks noGrp="1"/>
          </p:cNvSpPr>
          <p:nvPr>
            <p:ph type="title"/>
          </p:nvPr>
        </p:nvSpPr>
        <p:spPr/>
        <p:txBody>
          <a:bodyPr rtlCol="0"/>
          <a:lstStyle/>
          <a:p>
            <a:pPr rtl="0"/>
            <a:r>
              <a:rPr lang="pt-BR" dirty="0">
                <a:solidFill>
                  <a:schemeClr val="tx1"/>
                </a:solidFill>
              </a:rPr>
              <a:t>sumário</a:t>
            </a:r>
          </a:p>
        </p:txBody>
      </p:sp>
      <p:sp>
        <p:nvSpPr>
          <p:cNvPr id="17" name="Espaço Reservado para Conteúdo 16">
            <a:extLst>
              <a:ext uri="{FF2B5EF4-FFF2-40B4-BE49-F238E27FC236}">
                <a16:creationId xmlns:a16="http://schemas.microsoft.com/office/drawing/2014/main" id="{8E7591AD-81F4-2E45-AE36-F4DA40C19031}"/>
              </a:ext>
            </a:extLst>
          </p:cNvPr>
          <p:cNvSpPr>
            <a:spLocks noGrp="1"/>
          </p:cNvSpPr>
          <p:nvPr>
            <p:ph sz="half" idx="2"/>
          </p:nvPr>
        </p:nvSpPr>
        <p:spPr/>
        <p:txBody>
          <a:bodyPr rtlCol="0"/>
          <a:lstStyle/>
          <a:p>
            <a:pPr rtl="0"/>
            <a:r>
              <a:rPr lang="pt-BR" dirty="0"/>
              <a:t>Introdução</a:t>
            </a:r>
          </a:p>
          <a:p>
            <a:pPr rtl="0"/>
            <a:r>
              <a:rPr lang="pt-BR" dirty="0"/>
              <a:t>Referencial Teórico</a:t>
            </a:r>
          </a:p>
          <a:p>
            <a:pPr rtl="0"/>
            <a:r>
              <a:rPr lang="pt-BR" dirty="0"/>
              <a:t>Metodologia</a:t>
            </a:r>
          </a:p>
          <a:p>
            <a:pPr rtl="0"/>
            <a:r>
              <a:rPr lang="pt-BR" dirty="0"/>
              <a:t>Recursos</a:t>
            </a:r>
          </a:p>
          <a:p>
            <a:pPr rtl="0"/>
            <a:r>
              <a:rPr lang="pt-BR" dirty="0"/>
              <a:t>Cronograma</a:t>
            </a:r>
          </a:p>
          <a:p>
            <a:pPr rtl="0"/>
            <a:r>
              <a:rPr lang="pt-BR" dirty="0"/>
              <a:t>Considerações Finais</a:t>
            </a:r>
          </a:p>
          <a:p>
            <a:pPr rtl="0"/>
            <a:r>
              <a:rPr lang="pt-BR" dirty="0"/>
              <a:t>Referências</a:t>
            </a:r>
          </a:p>
        </p:txBody>
      </p:sp>
    </p:spTree>
    <p:extLst>
      <p:ext uri="{BB962C8B-B14F-4D97-AF65-F5344CB8AC3E}">
        <p14:creationId xmlns:p14="http://schemas.microsoft.com/office/powerpoint/2010/main" val="2276898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Metodologia de avaliação</a:t>
            </a:r>
          </a:p>
        </p:txBody>
      </p:sp>
      <mc:AlternateContent xmlns:mc="http://schemas.openxmlformats.org/markup-compatibility/2006" xmlns:a14="http://schemas.microsoft.com/office/drawing/2010/main">
        <mc:Choice Requires="a14">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algn="just"/>
                <a:r>
                  <a:rPr lang="pt-BR" dirty="0"/>
                  <a:t>A primeira métrica a ser avaliada será a acurácia demonstrada porá cada uma das abordagens, ou seja:</a:t>
                </a:r>
              </a:p>
              <a:p>
                <a:pPr algn="just"/>
                <a:endParaRPr lang="pt-BR" dirty="0"/>
              </a:p>
              <a:p>
                <a:pPr algn="just"/>
                <a14:m>
                  <m:oMathPara xmlns:m="http://schemas.openxmlformats.org/officeDocument/2006/math">
                    <m:oMathParaPr>
                      <m:jc m:val="center"/>
                    </m:oMathParaPr>
                    <m:oMath xmlns:m="http://schemas.openxmlformats.org/officeDocument/2006/math">
                      <m:r>
                        <a:rPr lang="pt-BR" i="1" smtClean="0">
                          <a:effectLst/>
                          <a:latin typeface="Cambria Math" panose="02040503050406030204" pitchFamily="18" charset="0"/>
                          <a:ea typeface="Times New Roman" panose="02020603050405020304" pitchFamily="18" charset="0"/>
                        </a:rPr>
                        <m:t>𝐴𝑐𝑢𝑟</m:t>
                      </m:r>
                      <m:r>
                        <a:rPr lang="pt-BR" i="1" smtClean="0">
                          <a:effectLst/>
                          <a:latin typeface="Cambria Math" panose="02040503050406030204" pitchFamily="18" charset="0"/>
                          <a:ea typeface="Times New Roman" panose="02020603050405020304" pitchFamily="18" charset="0"/>
                        </a:rPr>
                        <m:t>á</m:t>
                      </m:r>
                      <m:r>
                        <a:rPr lang="pt-BR" i="1" smtClean="0">
                          <a:effectLst/>
                          <a:latin typeface="Cambria Math" panose="02040503050406030204" pitchFamily="18" charset="0"/>
                          <a:ea typeface="Times New Roman" panose="02020603050405020304" pitchFamily="18" charset="0"/>
                        </a:rPr>
                        <m:t>𝑐𝑖𝑎</m:t>
                      </m:r>
                      <m:r>
                        <a:rPr lang="pt-BR" i="1" smtClean="0">
                          <a:effectLst/>
                          <a:latin typeface="Cambria Math" panose="02040503050406030204" pitchFamily="18" charset="0"/>
                          <a:ea typeface="Times New Roman" panose="02020603050405020304" pitchFamily="18" charset="0"/>
                        </a:rPr>
                        <m:t> (%) = </m:t>
                      </m:r>
                      <m:f>
                        <m:fPr>
                          <m:ctrlPr>
                            <a:rPr lang="pt-BR" i="1">
                              <a:effectLst/>
                              <a:latin typeface="Cambria Math" panose="02040503050406030204" pitchFamily="18" charset="0"/>
                              <a:ea typeface="Times New Roman" panose="02020603050405020304" pitchFamily="18" charset="0"/>
                            </a:rPr>
                          </m:ctrlPr>
                        </m:fPr>
                        <m:num>
                          <m:r>
                            <a:rPr lang="pt-BR" i="1">
                              <a:effectLst/>
                              <a:latin typeface="Cambria Math" panose="02040503050406030204" pitchFamily="18" charset="0"/>
                              <a:ea typeface="Times New Roman" panose="02020603050405020304" pitchFamily="18" charset="0"/>
                            </a:rPr>
                            <m:t>𝑄𝑢𝑎𝑛𝑡𝑖𝑑𝑎𝑑𝑒</m:t>
                          </m:r>
                          <m:r>
                            <a:rPr lang="pt-BR" i="1">
                              <a:effectLst/>
                              <a:latin typeface="Cambria Math" panose="02040503050406030204" pitchFamily="18" charset="0"/>
                              <a:ea typeface="Times New Roman" panose="02020603050405020304" pitchFamily="18" charset="0"/>
                            </a:rPr>
                            <m:t> </m:t>
                          </m:r>
                          <m:r>
                            <a:rPr lang="pt-BR" i="1">
                              <a:effectLst/>
                              <a:latin typeface="Cambria Math" panose="02040503050406030204" pitchFamily="18" charset="0"/>
                              <a:ea typeface="Times New Roman" panose="02020603050405020304" pitchFamily="18" charset="0"/>
                            </a:rPr>
                            <m:t>𝑑𝑒</m:t>
                          </m:r>
                          <m:r>
                            <a:rPr lang="pt-BR" i="1">
                              <a:effectLst/>
                              <a:latin typeface="Cambria Math" panose="02040503050406030204" pitchFamily="18" charset="0"/>
                              <a:ea typeface="Times New Roman" panose="02020603050405020304" pitchFamily="18" charset="0"/>
                            </a:rPr>
                            <m:t> </m:t>
                          </m:r>
                          <m:r>
                            <a:rPr lang="pt-BR" i="1">
                              <a:effectLst/>
                              <a:latin typeface="Cambria Math" panose="02040503050406030204" pitchFamily="18" charset="0"/>
                              <a:ea typeface="Times New Roman" panose="02020603050405020304" pitchFamily="18" charset="0"/>
                            </a:rPr>
                            <m:t>𝑎𝑐𝑒𝑟𝑡𝑜𝑠</m:t>
                          </m:r>
                        </m:num>
                        <m:den>
                          <m:r>
                            <a:rPr lang="pt-BR" i="1">
                              <a:effectLst/>
                              <a:latin typeface="Cambria Math" panose="02040503050406030204" pitchFamily="18" charset="0"/>
                              <a:ea typeface="Times New Roman" panose="02020603050405020304" pitchFamily="18" charset="0"/>
                            </a:rPr>
                            <m:t>𝑄𝑢𝑎𝑛𝑡𝑖𝑑𝑎𝑑𝑒</m:t>
                          </m:r>
                          <m:r>
                            <a:rPr lang="pt-BR" i="1">
                              <a:effectLst/>
                              <a:latin typeface="Cambria Math" panose="02040503050406030204" pitchFamily="18" charset="0"/>
                              <a:ea typeface="Times New Roman" panose="02020603050405020304" pitchFamily="18" charset="0"/>
                            </a:rPr>
                            <m:t> </m:t>
                          </m:r>
                          <m:r>
                            <a:rPr lang="pt-BR" i="1">
                              <a:effectLst/>
                              <a:latin typeface="Cambria Math" panose="02040503050406030204" pitchFamily="18" charset="0"/>
                              <a:ea typeface="Times New Roman" panose="02020603050405020304" pitchFamily="18" charset="0"/>
                            </a:rPr>
                            <m:t>𝑑𝑒</m:t>
                          </m:r>
                          <m:r>
                            <a:rPr lang="pt-BR" i="1">
                              <a:effectLst/>
                              <a:latin typeface="Cambria Math" panose="02040503050406030204" pitchFamily="18" charset="0"/>
                              <a:ea typeface="Times New Roman" panose="02020603050405020304" pitchFamily="18" charset="0"/>
                            </a:rPr>
                            <m:t> </m:t>
                          </m:r>
                          <m:r>
                            <a:rPr lang="pt-BR" i="1">
                              <a:effectLst/>
                              <a:latin typeface="Cambria Math" panose="02040503050406030204" pitchFamily="18" charset="0"/>
                              <a:ea typeface="Times New Roman" panose="02020603050405020304" pitchFamily="18" charset="0"/>
                            </a:rPr>
                            <m:t>𝑡𝑒𝑠𝑡𝑒𝑠</m:t>
                          </m:r>
                        </m:den>
                      </m:f>
                      <m:r>
                        <a:rPr lang="pt-BR" i="1">
                          <a:effectLst/>
                          <a:latin typeface="Cambria Math" panose="02040503050406030204" pitchFamily="18" charset="0"/>
                          <a:ea typeface="Times New Roman" panose="02020603050405020304" pitchFamily="18" charset="0"/>
                        </a:rPr>
                        <m:t> × 100   </m:t>
                      </m:r>
                      <m:r>
                        <a:rPr lang="pt-BR" b="0" i="1" smtClean="0">
                          <a:effectLst/>
                          <a:latin typeface="Cambria Math" panose="02040503050406030204" pitchFamily="18" charset="0"/>
                          <a:ea typeface="Times New Roman" panose="02020603050405020304" pitchFamily="18" charset="0"/>
                        </a:rPr>
                        <m:t>(4</m:t>
                      </m:r>
                      <m:r>
                        <a:rPr lang="pt-BR" i="1">
                          <a:effectLst/>
                          <a:latin typeface="Cambria Math" panose="02040503050406030204" pitchFamily="18" charset="0"/>
                          <a:ea typeface="Times New Roman" panose="02020603050405020304" pitchFamily="18" charset="0"/>
                        </a:rPr>
                        <m:t>)</m:t>
                      </m:r>
                    </m:oMath>
                  </m:oMathPara>
                </a14:m>
                <a:endParaRPr lang="pt-BR" dirty="0">
                  <a:effectLst/>
                  <a:latin typeface="Times New Roman" panose="02020603050405020304" pitchFamily="18" charset="0"/>
                  <a:ea typeface="Times New Roman" panose="02020603050405020304" pitchFamily="18" charset="0"/>
                </a:endParaRPr>
              </a:p>
              <a:p>
                <a:pPr algn="just"/>
                <a:endParaRPr lang="pt-BR" dirty="0"/>
              </a:p>
              <a:p>
                <a:r>
                  <a:rPr lang="pt-BR" dirty="0"/>
                  <a:t>Outra métrica importantíssima no desenvolvimento de algoritmos de detecção de ameaças cibernéticas é o tempo necessário para o processamento dos dados, visto que cada minuto de ataque pode ocasionar em perdas inestimáveis.</a:t>
                </a:r>
              </a:p>
            </p:txBody>
          </p:sp>
        </mc:Choice>
        <mc:Fallback xmlns="">
          <p:sp>
            <p:nvSpPr>
              <p:cNvPr id="12" name="Espaço Reservado para Conteúdo 11">
                <a:extLst>
                  <a:ext uri="{FF2B5EF4-FFF2-40B4-BE49-F238E27FC236}">
                    <a16:creationId xmlns:a16="http://schemas.microsoft.com/office/drawing/2014/main" id="{2A09EEBC-5E2C-D240-A5D6-6952B8392E49}"/>
                  </a:ext>
                </a:extLst>
              </p:cNvPr>
              <p:cNvSpPr>
                <a:spLocks noGrp="1" noRot="1" noChangeAspect="1" noMove="1" noResize="1" noEditPoints="1" noAdjustHandles="1" noChangeArrowheads="1" noChangeShapeType="1" noTextEdit="1"/>
              </p:cNvSpPr>
              <p:nvPr>
                <p:ph sz="half" idx="2"/>
              </p:nvPr>
            </p:nvSpPr>
            <p:spPr>
              <a:xfrm>
                <a:off x="1195754" y="2281657"/>
                <a:ext cx="9763792" cy="3633471"/>
              </a:xfrm>
              <a:blipFill>
                <a:blip r:embed="rId3"/>
                <a:stretch>
                  <a:fillRect l="-1248" t="-503" r="-1311"/>
                </a:stretch>
              </a:blipFill>
            </p:spPr>
            <p:txBody>
              <a:bodyPr/>
              <a:lstStyle/>
              <a:p>
                <a:r>
                  <a:rPr lang="pt-BR">
                    <a:noFill/>
                  </a:rPr>
                  <a:t> </a:t>
                </a:r>
              </a:p>
            </p:txBody>
          </p:sp>
        </mc:Fallback>
      </mc:AlternateContent>
    </p:spTree>
    <p:extLst>
      <p:ext uri="{BB962C8B-B14F-4D97-AF65-F5344CB8AC3E}">
        <p14:creationId xmlns:p14="http://schemas.microsoft.com/office/powerpoint/2010/main" val="4208417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Metodologia de avaliação</a:t>
            </a:r>
          </a:p>
        </p:txBody>
      </p:sp>
      <mc:AlternateContent xmlns:mc="http://schemas.openxmlformats.org/markup-compatibility/2006">
        <mc:Choice xmlns:a14="http://schemas.microsoft.com/office/drawing/2010/main" Requires="a14">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410743"/>
              </a:xfrm>
            </p:spPr>
            <p:txBody>
              <a:bodyPr rtlCol="0">
                <a:noAutofit/>
              </a:bodyPr>
              <a:lstStyle/>
              <a:p>
                <a:pPr algn="just"/>
                <a:r>
                  <a:rPr lang="pt-BR" dirty="0"/>
                  <a:t>Matriz de Contingência </a:t>
                </a:r>
                <a14:m>
                  <m:oMath xmlns:m="http://schemas.openxmlformats.org/officeDocument/2006/math">
                    <m:r>
                      <a:rPr lang="pt-BR" i="1" smtClean="0">
                        <a:latin typeface="Cambria Math" panose="02040503050406030204" pitchFamily="18" charset="0"/>
                      </a:rPr>
                      <m:t>→</m:t>
                    </m:r>
                  </m:oMath>
                </a14:m>
                <a:r>
                  <a:rPr lang="pt-BR" dirty="0"/>
                  <a:t> Curvas ROC</a:t>
                </a:r>
              </a:p>
              <a:p>
                <a:pPr algn="just"/>
                <a:endParaRPr lang="pt-BR" dirty="0"/>
              </a:p>
            </p:txBody>
          </p:sp>
        </mc:Choice>
        <mc:Fallback>
          <p:sp>
            <p:nvSpPr>
              <p:cNvPr id="12" name="Espaço Reservado para Conteúdo 11">
                <a:extLst>
                  <a:ext uri="{FF2B5EF4-FFF2-40B4-BE49-F238E27FC236}">
                    <a16:creationId xmlns:a16="http://schemas.microsoft.com/office/drawing/2014/main" id="{2A09EEBC-5E2C-D240-A5D6-6952B8392E49}"/>
                  </a:ext>
                </a:extLst>
              </p:cNvPr>
              <p:cNvSpPr>
                <a:spLocks noGrp="1" noRot="1" noChangeAspect="1" noMove="1" noResize="1" noEditPoints="1" noAdjustHandles="1" noChangeArrowheads="1" noChangeShapeType="1" noTextEdit="1"/>
              </p:cNvSpPr>
              <p:nvPr>
                <p:ph sz="half" idx="2"/>
              </p:nvPr>
            </p:nvSpPr>
            <p:spPr>
              <a:xfrm>
                <a:off x="1195754" y="2281657"/>
                <a:ext cx="9763792" cy="410743"/>
              </a:xfrm>
              <a:blipFill>
                <a:blip r:embed="rId3"/>
                <a:stretch>
                  <a:fillRect l="-1248" t="-4412"/>
                </a:stretch>
              </a:blipFill>
            </p:spPr>
            <p:txBody>
              <a:bodyPr/>
              <a:lstStyle/>
              <a:p>
                <a:r>
                  <a:rPr lang="pt-BR">
                    <a:noFill/>
                  </a:rPr>
                  <a:t> </a:t>
                </a:r>
              </a:p>
            </p:txBody>
          </p:sp>
        </mc:Fallback>
      </mc:AlternateContent>
      <p:sp>
        <p:nvSpPr>
          <p:cNvPr id="4" name="Espaço Reservado para Conteúdo 11">
            <a:extLst>
              <a:ext uri="{FF2B5EF4-FFF2-40B4-BE49-F238E27FC236}">
                <a16:creationId xmlns:a16="http://schemas.microsoft.com/office/drawing/2014/main" id="{3B15E16F-B071-4598-B430-973B17B901DD}"/>
              </a:ext>
            </a:extLst>
          </p:cNvPr>
          <p:cNvSpPr txBox="1">
            <a:spLocks/>
          </p:cNvSpPr>
          <p:nvPr/>
        </p:nvSpPr>
        <p:spPr>
          <a:xfrm>
            <a:off x="1195753" y="2738437"/>
            <a:ext cx="3644900" cy="1739900"/>
          </a:xfrm>
          <a:prstGeom prst="rect">
            <a:avLst/>
          </a:prstGeom>
        </p:spPr>
        <p:txBody>
          <a:bodyPr vert="horz" lIns="0" tIns="45720" rIns="0" bIns="45720" rtlCol="0">
            <a:noAutofit/>
          </a:bodyPr>
          <a:lstStyle>
            <a:lvl1pPr marL="0" indent="0" algn="l" defTabSz="914400" rtl="0" eaLnBrk="1" latinLnBrk="0" hangingPunct="1">
              <a:lnSpc>
                <a:spcPct val="100000"/>
              </a:lnSpc>
              <a:spcBef>
                <a:spcPts val="1200"/>
              </a:spcBef>
              <a:spcAft>
                <a:spcPts val="200"/>
              </a:spcAft>
              <a:buClr>
                <a:schemeClr val="tx1"/>
              </a:buClr>
              <a:buSzPct val="100000"/>
              <a:buFont typeface="Calibri" panose="020F0502020204030204" pitchFamily="34" charset="0"/>
              <a:buNone/>
              <a:defRPr sz="1600" kern="1200">
                <a:solidFill>
                  <a:schemeClr val="tx1"/>
                </a:solidFill>
                <a:latin typeface="+mn-lt"/>
                <a:ea typeface="+mn-ea"/>
                <a:cs typeface="+mn-cs"/>
              </a:defRPr>
            </a:lvl1pPr>
            <a:lvl2pPr marL="20116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400" kern="1200">
                <a:solidFill>
                  <a:schemeClr val="tx1"/>
                </a:solidFill>
                <a:latin typeface="+mn-lt"/>
                <a:ea typeface="+mn-ea"/>
                <a:cs typeface="+mn-cs"/>
              </a:defRPr>
            </a:lvl2pPr>
            <a:lvl3pPr marL="38404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3pPr>
            <a:lvl4pPr marL="56692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4pPr>
            <a:lvl5pPr marL="749808" indent="0" algn="l" defTabSz="914400" rtl="0" eaLnBrk="1" latinLnBrk="0" hangingPunct="1">
              <a:lnSpc>
                <a:spcPct val="100000"/>
              </a:lnSpc>
              <a:spcBef>
                <a:spcPts val="200"/>
              </a:spcBef>
              <a:spcAft>
                <a:spcPts val="400"/>
              </a:spcAft>
              <a:buClr>
                <a:schemeClr val="tx1"/>
              </a:buClr>
              <a:buFont typeface="Arial" panose="020B0604020202020204" pitchFamily="34" charset="0"/>
              <a:buNone/>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lgn="just">
              <a:buFont typeface="Arial" panose="020B0604020202020204" pitchFamily="34" charset="0"/>
              <a:buChar char="•"/>
            </a:pPr>
            <a:r>
              <a:rPr lang="pt-BR" dirty="0"/>
              <a:t>Resiliência em análises com alta desproporção entre classes</a:t>
            </a:r>
          </a:p>
          <a:p>
            <a:pPr marL="285750" indent="-285750" algn="just">
              <a:buFont typeface="Arial" panose="020B0604020202020204" pitchFamily="34" charset="0"/>
              <a:buChar char="•"/>
            </a:pPr>
            <a:r>
              <a:rPr lang="pt-BR" dirty="0"/>
              <a:t>Custos e benefícios atrelados a diferentes erros cometidos pelo sistema</a:t>
            </a:r>
          </a:p>
          <a:p>
            <a:pPr algn="just"/>
            <a:endParaRPr lang="pt-BR" dirty="0"/>
          </a:p>
        </p:txBody>
      </p:sp>
      <p:pic>
        <p:nvPicPr>
          <p:cNvPr id="3" name="Imagem 2">
            <a:extLst>
              <a:ext uri="{FF2B5EF4-FFF2-40B4-BE49-F238E27FC236}">
                <a16:creationId xmlns:a16="http://schemas.microsoft.com/office/drawing/2014/main" id="{C8C2C260-8C18-4936-ABE7-F4AE787E9C4F}"/>
              </a:ext>
            </a:extLst>
          </p:cNvPr>
          <p:cNvPicPr>
            <a:picLocks noChangeAspect="1"/>
          </p:cNvPicPr>
          <p:nvPr/>
        </p:nvPicPr>
        <p:blipFill>
          <a:blip r:embed="rId4"/>
          <a:stretch>
            <a:fillRect/>
          </a:stretch>
        </p:blipFill>
        <p:spPr>
          <a:xfrm>
            <a:off x="8217262" y="2902526"/>
            <a:ext cx="2778985" cy="1214857"/>
          </a:xfrm>
          <a:prstGeom prst="rect">
            <a:avLst/>
          </a:prstGeom>
        </p:spPr>
      </p:pic>
      <p:pic>
        <p:nvPicPr>
          <p:cNvPr id="6" name="Imagem 5">
            <a:extLst>
              <a:ext uri="{FF2B5EF4-FFF2-40B4-BE49-F238E27FC236}">
                <a16:creationId xmlns:a16="http://schemas.microsoft.com/office/drawing/2014/main" id="{E5FFC774-A253-4C5C-85E8-2D4EAB725936}"/>
              </a:ext>
            </a:extLst>
          </p:cNvPr>
          <p:cNvPicPr>
            <a:picLocks noChangeAspect="1"/>
          </p:cNvPicPr>
          <p:nvPr/>
        </p:nvPicPr>
        <p:blipFill>
          <a:blip r:embed="rId5"/>
          <a:stretch>
            <a:fillRect/>
          </a:stretch>
        </p:blipFill>
        <p:spPr>
          <a:xfrm>
            <a:off x="5293583" y="2692400"/>
            <a:ext cx="2745517" cy="2477872"/>
          </a:xfrm>
          <a:prstGeom prst="rect">
            <a:avLst/>
          </a:prstGeom>
        </p:spPr>
      </p:pic>
      <p:sp>
        <p:nvSpPr>
          <p:cNvPr id="7" name="CaixaDeTexto 6">
            <a:extLst>
              <a:ext uri="{FF2B5EF4-FFF2-40B4-BE49-F238E27FC236}">
                <a16:creationId xmlns:a16="http://schemas.microsoft.com/office/drawing/2014/main" id="{E750581E-9BC8-42DC-9E87-A40BBB6ECC0C}"/>
              </a:ext>
            </a:extLst>
          </p:cNvPr>
          <p:cNvSpPr txBox="1"/>
          <p:nvPr/>
        </p:nvSpPr>
        <p:spPr>
          <a:xfrm>
            <a:off x="5293583" y="2307809"/>
            <a:ext cx="2745515" cy="338554"/>
          </a:xfrm>
          <a:prstGeom prst="rect">
            <a:avLst/>
          </a:prstGeom>
          <a:noFill/>
        </p:spPr>
        <p:txBody>
          <a:bodyPr wrap="square" rtlCol="0">
            <a:spAutoFit/>
          </a:bodyPr>
          <a:lstStyle/>
          <a:p>
            <a:pPr algn="ctr"/>
            <a:r>
              <a:rPr lang="pt-BR" sz="1600" dirty="0"/>
              <a:t>Exemplo de curva ROC</a:t>
            </a:r>
          </a:p>
        </p:txBody>
      </p:sp>
      <p:sp>
        <p:nvSpPr>
          <p:cNvPr id="10" name="CaixaDeTexto 9">
            <a:extLst>
              <a:ext uri="{FF2B5EF4-FFF2-40B4-BE49-F238E27FC236}">
                <a16:creationId xmlns:a16="http://schemas.microsoft.com/office/drawing/2014/main" id="{0B2C2D52-83CA-4BA8-81D6-9FF373D545C3}"/>
              </a:ext>
            </a:extLst>
          </p:cNvPr>
          <p:cNvSpPr txBox="1"/>
          <p:nvPr/>
        </p:nvSpPr>
        <p:spPr>
          <a:xfrm>
            <a:off x="8109830" y="2317751"/>
            <a:ext cx="2745515" cy="584775"/>
          </a:xfrm>
          <a:prstGeom prst="rect">
            <a:avLst/>
          </a:prstGeom>
          <a:noFill/>
        </p:spPr>
        <p:txBody>
          <a:bodyPr wrap="square" rtlCol="0">
            <a:spAutoFit/>
          </a:bodyPr>
          <a:lstStyle/>
          <a:p>
            <a:pPr algn="ctr"/>
            <a:r>
              <a:rPr lang="pt-BR" sz="1600" dirty="0"/>
              <a:t>Exemplo de matriz de contingência</a:t>
            </a:r>
          </a:p>
        </p:txBody>
      </p:sp>
      <p:sp>
        <p:nvSpPr>
          <p:cNvPr id="11" name="CaixaDeTexto 10">
            <a:extLst>
              <a:ext uri="{FF2B5EF4-FFF2-40B4-BE49-F238E27FC236}">
                <a16:creationId xmlns:a16="http://schemas.microsoft.com/office/drawing/2014/main" id="{F3371AAF-53F7-435D-A9B8-6126BED6B8DB}"/>
              </a:ext>
            </a:extLst>
          </p:cNvPr>
          <p:cNvSpPr txBox="1"/>
          <p:nvPr/>
        </p:nvSpPr>
        <p:spPr>
          <a:xfrm>
            <a:off x="5293582" y="5216309"/>
            <a:ext cx="2745515" cy="338554"/>
          </a:xfrm>
          <a:prstGeom prst="rect">
            <a:avLst/>
          </a:prstGeom>
          <a:noFill/>
        </p:spPr>
        <p:txBody>
          <a:bodyPr wrap="square" rtlCol="0">
            <a:spAutoFit/>
          </a:bodyPr>
          <a:lstStyle/>
          <a:p>
            <a:pPr algn="ctr"/>
            <a:r>
              <a:rPr lang="pt-BR" sz="1600" dirty="0"/>
              <a:t>Fonte: [8]</a:t>
            </a:r>
          </a:p>
        </p:txBody>
      </p:sp>
      <p:sp>
        <p:nvSpPr>
          <p:cNvPr id="13" name="CaixaDeTexto 12">
            <a:extLst>
              <a:ext uri="{FF2B5EF4-FFF2-40B4-BE49-F238E27FC236}">
                <a16:creationId xmlns:a16="http://schemas.microsoft.com/office/drawing/2014/main" id="{F97CA7A1-4511-4EF3-9487-7016CCAFCC7F}"/>
              </a:ext>
            </a:extLst>
          </p:cNvPr>
          <p:cNvSpPr txBox="1"/>
          <p:nvPr/>
        </p:nvSpPr>
        <p:spPr>
          <a:xfrm>
            <a:off x="8250732" y="4165601"/>
            <a:ext cx="2745515" cy="338554"/>
          </a:xfrm>
          <a:prstGeom prst="rect">
            <a:avLst/>
          </a:prstGeom>
          <a:noFill/>
        </p:spPr>
        <p:txBody>
          <a:bodyPr wrap="square" rtlCol="0">
            <a:spAutoFit/>
          </a:bodyPr>
          <a:lstStyle/>
          <a:p>
            <a:pPr algn="ctr"/>
            <a:r>
              <a:rPr lang="pt-BR" sz="1600" dirty="0"/>
              <a:t>Fonte: [8]</a:t>
            </a:r>
          </a:p>
        </p:txBody>
      </p:sp>
    </p:spTree>
    <p:extLst>
      <p:ext uri="{BB962C8B-B14F-4D97-AF65-F5344CB8AC3E}">
        <p14:creationId xmlns:p14="http://schemas.microsoft.com/office/powerpoint/2010/main" val="327917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recursos</a:t>
            </a:r>
          </a:p>
        </p:txBody>
      </p:sp>
    </p:spTree>
    <p:extLst>
      <p:ext uri="{BB962C8B-B14F-4D97-AF65-F5344CB8AC3E}">
        <p14:creationId xmlns:p14="http://schemas.microsoft.com/office/powerpoint/2010/main" val="797485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recursos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marL="342900" lvl="0" indent="-342900" algn="just">
              <a:lnSpc>
                <a:spcPct val="150000"/>
              </a:lnSpc>
              <a:spcAft>
                <a:spcPts val="800"/>
              </a:spcAft>
              <a:buFont typeface="Symbol" panose="05050102010706020507" pitchFamily="18" charset="2"/>
              <a:buChar char=""/>
            </a:pPr>
            <a:r>
              <a:rPr lang="pt-BR" dirty="0">
                <a:effectLst/>
                <a:ea typeface="Times New Roman" panose="02020603050405020304" pitchFamily="18" charset="0"/>
              </a:rPr>
              <a:t>Bases de dados</a:t>
            </a:r>
          </a:p>
          <a:p>
            <a:pPr marL="34290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csv</a:t>
            </a:r>
            <a:r>
              <a:rPr lang="pt-BR" dirty="0">
                <a:effectLst/>
                <a:ea typeface="Times New Roman" panose="02020603050405020304" pitchFamily="18" charset="0"/>
              </a:rPr>
              <a:t>: biblioteca responsável pela leitura e operação de arquivos </a:t>
            </a:r>
            <a:r>
              <a:rPr lang="pt-BR" dirty="0" err="1">
                <a:effectLst/>
                <a:ea typeface="Times New Roman" panose="02020603050405020304" pitchFamily="18" charset="0"/>
              </a:rPr>
              <a:t>csv</a:t>
            </a:r>
            <a:r>
              <a:rPr lang="pt-BR" dirty="0">
                <a:effectLst/>
                <a:ea typeface="Times New Roman" panose="02020603050405020304" pitchFamily="18" charset="0"/>
              </a:rPr>
              <a:t>;</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ipaddress</a:t>
            </a:r>
            <a:r>
              <a:rPr lang="pt-BR" dirty="0">
                <a:effectLst/>
                <a:ea typeface="Times New Roman" panose="02020603050405020304" pitchFamily="18" charset="0"/>
              </a:rPr>
              <a:t>: biblioteca para conversão de endereço </a:t>
            </a:r>
            <a:r>
              <a:rPr lang="pt-BR" dirty="0" err="1">
                <a:effectLst/>
                <a:ea typeface="Times New Roman" panose="02020603050405020304" pitchFamily="18" charset="0"/>
              </a:rPr>
              <a:t>ip</a:t>
            </a:r>
            <a:r>
              <a:rPr lang="pt-BR" dirty="0">
                <a:effectLst/>
                <a:ea typeface="Times New Roman" panose="02020603050405020304" pitchFamily="18" charset="0"/>
              </a:rPr>
              <a:t> para um número inteiro</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Datetime</a:t>
            </a:r>
            <a:r>
              <a:rPr lang="pt-BR" dirty="0">
                <a:effectLst/>
                <a:ea typeface="Times New Roman" panose="02020603050405020304" pitchFamily="18" charset="0"/>
              </a:rPr>
              <a:t>: biblioteca responsável pela leitura e operação de dados no formato de data</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Scipy</a:t>
            </a:r>
            <a:r>
              <a:rPr lang="pt-BR" dirty="0">
                <a:effectLst/>
                <a:ea typeface="Times New Roman" panose="02020603050405020304" pitchFamily="18" charset="0"/>
              </a:rPr>
              <a:t> e </a:t>
            </a:r>
            <a:r>
              <a:rPr lang="pt-BR" dirty="0" err="1">
                <a:effectLst/>
                <a:ea typeface="Times New Roman" panose="02020603050405020304" pitchFamily="18" charset="0"/>
              </a:rPr>
              <a:t>Math</a:t>
            </a:r>
            <a:r>
              <a:rPr lang="pt-BR" dirty="0">
                <a:effectLst/>
                <a:ea typeface="Times New Roman" panose="02020603050405020304" pitchFamily="18" charset="0"/>
              </a:rPr>
              <a:t>:  para operações matemáticas</a:t>
            </a:r>
          </a:p>
          <a:p>
            <a:pPr marL="342900" lvl="0" indent="-342900" algn="just">
              <a:lnSpc>
                <a:spcPct val="150000"/>
              </a:lnSpc>
              <a:spcAft>
                <a:spcPts val="800"/>
              </a:spcAft>
              <a:buFont typeface="Symbol" panose="05050102010706020507" pitchFamily="18" charset="2"/>
              <a:buChar char=""/>
            </a:pPr>
            <a:r>
              <a:rPr lang="pt-BR" dirty="0">
                <a:effectLst/>
                <a:ea typeface="Times New Roman" panose="02020603050405020304" pitchFamily="18" charset="0"/>
              </a:rPr>
              <a:t>Pandas: para a manipulação de dados</a:t>
            </a:r>
          </a:p>
        </p:txBody>
      </p:sp>
    </p:spTree>
    <p:extLst>
      <p:ext uri="{BB962C8B-B14F-4D97-AF65-F5344CB8AC3E}">
        <p14:creationId xmlns:p14="http://schemas.microsoft.com/office/powerpoint/2010/main" val="90584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recursos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Numpy</a:t>
            </a:r>
            <a:r>
              <a:rPr lang="pt-BR" dirty="0">
                <a:effectLst/>
                <a:ea typeface="Times New Roman" panose="02020603050405020304" pitchFamily="18" charset="0"/>
              </a:rPr>
              <a:t>: para a operação com vetores e listas</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Matplotlib</a:t>
            </a:r>
            <a:r>
              <a:rPr lang="pt-BR" dirty="0">
                <a:effectLst/>
                <a:ea typeface="Times New Roman" panose="02020603050405020304" pitchFamily="18" charset="0"/>
              </a:rPr>
              <a:t>: para a criação de imagens e gráficos</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StatsModels</a:t>
            </a:r>
            <a:r>
              <a:rPr lang="pt-BR" dirty="0">
                <a:effectLst/>
                <a:ea typeface="Times New Roman" panose="02020603050405020304" pitchFamily="18" charset="0"/>
              </a:rPr>
              <a:t>: para implementação do modelo ARIMA</a:t>
            </a:r>
          </a:p>
          <a:p>
            <a:pPr marL="342900" lvl="0" indent="-342900" algn="just">
              <a:lnSpc>
                <a:spcPct val="150000"/>
              </a:lnSpc>
              <a:spcAft>
                <a:spcPts val="800"/>
              </a:spcAft>
              <a:buFont typeface="Symbol" panose="05050102010706020507" pitchFamily="18" charset="2"/>
              <a:buChar char=""/>
            </a:pPr>
            <a:r>
              <a:rPr lang="pt-BR" dirty="0" err="1">
                <a:effectLst/>
                <a:ea typeface="Times New Roman" panose="02020603050405020304" pitchFamily="18" charset="0"/>
              </a:rPr>
              <a:t>Scikit</a:t>
            </a:r>
            <a:r>
              <a:rPr lang="pt-BR" dirty="0">
                <a:effectLst/>
                <a:ea typeface="Times New Roman" panose="02020603050405020304" pitchFamily="18" charset="0"/>
              </a:rPr>
              <a:t> Learning: para a implementação de algoritmos de aprendizagem de máquina</a:t>
            </a:r>
          </a:p>
          <a:p>
            <a:pPr lvl="0" algn="just">
              <a:lnSpc>
                <a:spcPct val="150000"/>
              </a:lnSpc>
              <a:spcAft>
                <a:spcPts val="800"/>
              </a:spcAft>
            </a:pPr>
            <a:endParaRPr lang="pt-BR" dirty="0">
              <a:effectLst/>
              <a:ea typeface="Times New Roman" panose="02020603050405020304" pitchFamily="18" charset="0"/>
            </a:endParaRPr>
          </a:p>
        </p:txBody>
      </p:sp>
    </p:spTree>
    <p:extLst>
      <p:ext uri="{BB962C8B-B14F-4D97-AF65-F5344CB8AC3E}">
        <p14:creationId xmlns:p14="http://schemas.microsoft.com/office/powerpoint/2010/main" val="371441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cronograma</a:t>
            </a:r>
          </a:p>
        </p:txBody>
      </p:sp>
    </p:spTree>
    <p:extLst>
      <p:ext uri="{BB962C8B-B14F-4D97-AF65-F5344CB8AC3E}">
        <p14:creationId xmlns:p14="http://schemas.microsoft.com/office/powerpoint/2010/main" val="69692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ço Reservado para Conteúdo 5">
            <a:extLst>
              <a:ext uri="{FF2B5EF4-FFF2-40B4-BE49-F238E27FC236}">
                <a16:creationId xmlns:a16="http://schemas.microsoft.com/office/drawing/2014/main" id="{9147B641-E1D4-4BDD-860F-737AB6611BC9}"/>
              </a:ext>
            </a:extLst>
          </p:cNvPr>
          <p:cNvGraphicFramePr>
            <a:graphicFrameLocks noGrp="1"/>
          </p:cNvGraphicFramePr>
          <p:nvPr>
            <p:ph sz="half" idx="2"/>
            <p:extLst>
              <p:ext uri="{D42A27DB-BD31-4B8C-83A1-F6EECF244321}">
                <p14:modId xmlns:p14="http://schemas.microsoft.com/office/powerpoint/2010/main" val="202297468"/>
              </p:ext>
            </p:extLst>
          </p:nvPr>
        </p:nvGraphicFramePr>
        <p:xfrm>
          <a:off x="1409423" y="1042722"/>
          <a:ext cx="9373154" cy="4772556"/>
        </p:xfrm>
        <a:graphic>
          <a:graphicData uri="http://schemas.openxmlformats.org/drawingml/2006/table">
            <a:tbl>
              <a:tblPr firstRow="1" firstCol="1" bandRow="1">
                <a:tableStyleId>{284E427A-3D55-4303-BF80-6455036E1DE7}</a:tableStyleId>
              </a:tblPr>
              <a:tblGrid>
                <a:gridCol w="3181640">
                  <a:extLst>
                    <a:ext uri="{9D8B030D-6E8A-4147-A177-3AD203B41FA5}">
                      <a16:colId xmlns:a16="http://schemas.microsoft.com/office/drawing/2014/main" val="1313737393"/>
                    </a:ext>
                  </a:extLst>
                </a:gridCol>
                <a:gridCol w="606271">
                  <a:extLst>
                    <a:ext uri="{9D8B030D-6E8A-4147-A177-3AD203B41FA5}">
                      <a16:colId xmlns:a16="http://schemas.microsoft.com/office/drawing/2014/main" val="3555031619"/>
                    </a:ext>
                  </a:extLst>
                </a:gridCol>
                <a:gridCol w="606271">
                  <a:extLst>
                    <a:ext uri="{9D8B030D-6E8A-4147-A177-3AD203B41FA5}">
                      <a16:colId xmlns:a16="http://schemas.microsoft.com/office/drawing/2014/main" val="1433799423"/>
                    </a:ext>
                  </a:extLst>
                </a:gridCol>
                <a:gridCol w="606271">
                  <a:extLst>
                    <a:ext uri="{9D8B030D-6E8A-4147-A177-3AD203B41FA5}">
                      <a16:colId xmlns:a16="http://schemas.microsoft.com/office/drawing/2014/main" val="3915641089"/>
                    </a:ext>
                  </a:extLst>
                </a:gridCol>
                <a:gridCol w="606271">
                  <a:extLst>
                    <a:ext uri="{9D8B030D-6E8A-4147-A177-3AD203B41FA5}">
                      <a16:colId xmlns:a16="http://schemas.microsoft.com/office/drawing/2014/main" val="799369150"/>
                    </a:ext>
                  </a:extLst>
                </a:gridCol>
                <a:gridCol w="606271">
                  <a:extLst>
                    <a:ext uri="{9D8B030D-6E8A-4147-A177-3AD203B41FA5}">
                      <a16:colId xmlns:a16="http://schemas.microsoft.com/office/drawing/2014/main" val="2991495486"/>
                    </a:ext>
                  </a:extLst>
                </a:gridCol>
                <a:gridCol w="670959">
                  <a:extLst>
                    <a:ext uri="{9D8B030D-6E8A-4147-A177-3AD203B41FA5}">
                      <a16:colId xmlns:a16="http://schemas.microsoft.com/office/drawing/2014/main" val="3442975429"/>
                    </a:ext>
                  </a:extLst>
                </a:gridCol>
                <a:gridCol w="609600">
                  <a:extLst>
                    <a:ext uri="{9D8B030D-6E8A-4147-A177-3AD203B41FA5}">
                      <a16:colId xmlns:a16="http://schemas.microsoft.com/office/drawing/2014/main" val="295805476"/>
                    </a:ext>
                  </a:extLst>
                </a:gridCol>
                <a:gridCol w="584200">
                  <a:extLst>
                    <a:ext uri="{9D8B030D-6E8A-4147-A177-3AD203B41FA5}">
                      <a16:colId xmlns:a16="http://schemas.microsoft.com/office/drawing/2014/main" val="153610932"/>
                    </a:ext>
                  </a:extLst>
                </a:gridCol>
                <a:gridCol w="622300">
                  <a:extLst>
                    <a:ext uri="{9D8B030D-6E8A-4147-A177-3AD203B41FA5}">
                      <a16:colId xmlns:a16="http://schemas.microsoft.com/office/drawing/2014/main" val="4280857047"/>
                    </a:ext>
                  </a:extLst>
                </a:gridCol>
                <a:gridCol w="673100">
                  <a:extLst>
                    <a:ext uri="{9D8B030D-6E8A-4147-A177-3AD203B41FA5}">
                      <a16:colId xmlns:a16="http://schemas.microsoft.com/office/drawing/2014/main" val="3892986714"/>
                    </a:ext>
                  </a:extLst>
                </a:gridCol>
              </a:tblGrid>
              <a:tr h="293499">
                <a:tc rowSpan="2">
                  <a:txBody>
                    <a:bodyPr/>
                    <a:lstStyle/>
                    <a:p>
                      <a:pPr algn="ctr">
                        <a:lnSpc>
                          <a:spcPct val="107000"/>
                        </a:lnSpc>
                        <a:spcAft>
                          <a:spcPts val="800"/>
                        </a:spcAft>
                      </a:pPr>
                      <a:r>
                        <a:rPr lang="pt-BR" sz="1400" dirty="0">
                          <a:solidFill>
                            <a:schemeClr val="tx1"/>
                          </a:solidFill>
                          <a:effectLst/>
                        </a:rPr>
                        <a:t> </a:t>
                      </a:r>
                    </a:p>
                    <a:p>
                      <a:pPr algn="ctr">
                        <a:lnSpc>
                          <a:spcPct val="107000"/>
                        </a:lnSpc>
                        <a:spcAft>
                          <a:spcPts val="800"/>
                        </a:spcAft>
                      </a:pPr>
                      <a:r>
                        <a:rPr lang="pt-BR" sz="1400" dirty="0">
                          <a:solidFill>
                            <a:schemeClr val="tx1"/>
                          </a:solidFill>
                          <a:effectLst/>
                        </a:rPr>
                        <a:t>ETAPAS</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lnSpc>
                          <a:spcPct val="107000"/>
                        </a:lnSpc>
                        <a:spcAft>
                          <a:spcPts val="800"/>
                        </a:spcAft>
                      </a:pPr>
                      <a:r>
                        <a:rPr lang="pt-BR" sz="1400" dirty="0">
                          <a:solidFill>
                            <a:schemeClr val="tx1"/>
                          </a:solidFill>
                          <a:effectLst/>
                        </a:rPr>
                        <a:t>MESES ANO 2020</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gridSpan="5">
                  <a:txBody>
                    <a:bodyPr/>
                    <a:lstStyle/>
                    <a:p>
                      <a:pPr algn="ctr"/>
                      <a:r>
                        <a:rPr lang="pt-BR" sz="1400" dirty="0">
                          <a:solidFill>
                            <a:schemeClr val="tx1"/>
                          </a:solidFill>
                          <a:effectLst/>
                        </a:rPr>
                        <a:t>MESES ANO 2021</a:t>
                      </a:r>
                      <a:endParaRPr lang="pt-BR" dirty="0"/>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pt-BR"/>
                    </a:p>
                  </a:txBody>
                  <a:tcPr>
                    <a:lnL w="12700" cap="flat" cmpd="sng" algn="ctr">
                      <a:solidFill>
                        <a:schemeClr val="tx1"/>
                      </a:solidFill>
                      <a:prstDash val="solid"/>
                      <a:round/>
                      <a:headEnd type="none" w="med" len="med"/>
                      <a:tailEnd type="none" w="med" len="med"/>
                    </a:lnL>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853134086"/>
                  </a:ext>
                </a:extLst>
              </a:tr>
              <a:tr h="181462">
                <a:tc vMerge="1">
                  <a:txBody>
                    <a:bodyPr/>
                    <a:lstStyle/>
                    <a:p>
                      <a:endParaRPr lang="pt-BR"/>
                    </a:p>
                  </a:txBody>
                  <a:tcPr/>
                </a:tc>
                <a:tc>
                  <a:txBody>
                    <a:bodyPr/>
                    <a:lstStyle/>
                    <a:p>
                      <a:pPr algn="ctr">
                        <a:lnSpc>
                          <a:spcPct val="107000"/>
                        </a:lnSpc>
                        <a:spcAft>
                          <a:spcPts val="800"/>
                        </a:spcAft>
                      </a:pPr>
                      <a:r>
                        <a:rPr lang="pt-BR" sz="1400">
                          <a:solidFill>
                            <a:schemeClr val="tx1"/>
                          </a:solidFill>
                          <a:effectLst/>
                        </a:rPr>
                        <a:t>08</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09</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10</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11</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12</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03</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04</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05</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06</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07</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4793506"/>
                  </a:ext>
                </a:extLst>
              </a:tr>
              <a:tr h="247057">
                <a:tc>
                  <a:txBody>
                    <a:bodyPr/>
                    <a:lstStyle/>
                    <a:p>
                      <a:pPr algn="just">
                        <a:lnSpc>
                          <a:spcPct val="107000"/>
                        </a:lnSpc>
                        <a:spcAft>
                          <a:spcPts val="800"/>
                        </a:spcAft>
                      </a:pPr>
                      <a:r>
                        <a:rPr lang="pt-BR" sz="1400" dirty="0">
                          <a:solidFill>
                            <a:schemeClr val="tx1"/>
                          </a:solidFill>
                          <a:effectLst/>
                        </a:rPr>
                        <a:t>Escolha de tema </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X</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 </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 </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291559"/>
                  </a:ext>
                </a:extLst>
              </a:tr>
              <a:tr h="285169">
                <a:tc>
                  <a:txBody>
                    <a:bodyPr/>
                    <a:lstStyle/>
                    <a:p>
                      <a:pPr algn="just">
                        <a:lnSpc>
                          <a:spcPct val="107000"/>
                        </a:lnSpc>
                        <a:spcAft>
                          <a:spcPts val="800"/>
                        </a:spcAft>
                      </a:pPr>
                      <a:r>
                        <a:rPr lang="pt-BR" sz="1400">
                          <a:solidFill>
                            <a:schemeClr val="tx1"/>
                          </a:solidFill>
                          <a:effectLst/>
                        </a:rPr>
                        <a:t>Pesquisa de materiais para estudo</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2145166"/>
                  </a:ext>
                </a:extLst>
              </a:tr>
              <a:tr h="285169">
                <a:tc>
                  <a:txBody>
                    <a:bodyPr/>
                    <a:lstStyle/>
                    <a:p>
                      <a:pPr algn="just">
                        <a:lnSpc>
                          <a:spcPct val="107000"/>
                        </a:lnSpc>
                        <a:spcAft>
                          <a:spcPts val="800"/>
                        </a:spcAft>
                      </a:pPr>
                      <a:r>
                        <a:rPr lang="pt-BR" sz="1400">
                          <a:solidFill>
                            <a:schemeClr val="tx1"/>
                          </a:solidFill>
                          <a:effectLst/>
                        </a:rPr>
                        <a:t>Redação do Projeto de Pesquisa</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785099"/>
                  </a:ext>
                </a:extLst>
              </a:tr>
              <a:tr h="247057">
                <a:tc>
                  <a:txBody>
                    <a:bodyPr/>
                    <a:lstStyle/>
                    <a:p>
                      <a:pPr algn="just">
                        <a:lnSpc>
                          <a:spcPct val="107000"/>
                        </a:lnSpc>
                        <a:spcAft>
                          <a:spcPts val="800"/>
                        </a:spcAft>
                      </a:pPr>
                      <a:r>
                        <a:rPr lang="pt-BR" sz="1400">
                          <a:solidFill>
                            <a:schemeClr val="tx1"/>
                          </a:solidFill>
                          <a:effectLst/>
                        </a:rPr>
                        <a:t>Redação do TCC1</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1652319"/>
                  </a:ext>
                </a:extLst>
              </a:tr>
              <a:tr h="285169">
                <a:tc>
                  <a:txBody>
                    <a:bodyPr/>
                    <a:lstStyle/>
                    <a:p>
                      <a:pPr algn="just">
                        <a:lnSpc>
                          <a:spcPct val="107000"/>
                        </a:lnSpc>
                        <a:spcAft>
                          <a:spcPts val="800"/>
                        </a:spcAft>
                      </a:pPr>
                      <a:r>
                        <a:rPr lang="pt-BR" sz="1400">
                          <a:solidFill>
                            <a:schemeClr val="tx1"/>
                          </a:solidFill>
                          <a:effectLst/>
                        </a:rPr>
                        <a:t>Entrega, análise e revisão do TCC1</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5965977"/>
                  </a:ext>
                </a:extLst>
              </a:tr>
              <a:tr h="285169">
                <a:tc>
                  <a:txBody>
                    <a:bodyPr/>
                    <a:lstStyle/>
                    <a:p>
                      <a:pPr algn="just">
                        <a:lnSpc>
                          <a:spcPct val="107000"/>
                        </a:lnSpc>
                        <a:spcAft>
                          <a:spcPts val="800"/>
                        </a:spcAft>
                      </a:pPr>
                      <a:r>
                        <a:rPr lang="pt-BR" sz="1400">
                          <a:solidFill>
                            <a:schemeClr val="tx1"/>
                          </a:solidFill>
                          <a:effectLst/>
                        </a:rPr>
                        <a:t>Preparação da apresentação de TCC1</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 </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6077406"/>
                  </a:ext>
                </a:extLst>
              </a:tr>
              <a:tr h="262378">
                <a:tc>
                  <a:txBody>
                    <a:bodyPr/>
                    <a:lstStyle/>
                    <a:p>
                      <a:pPr algn="just">
                        <a:lnSpc>
                          <a:spcPct val="107000"/>
                        </a:lnSpc>
                        <a:spcAft>
                          <a:spcPts val="800"/>
                        </a:spcAft>
                      </a:pPr>
                      <a:r>
                        <a:rPr lang="pt-BR" sz="1400">
                          <a:solidFill>
                            <a:schemeClr val="tx1"/>
                          </a:solidFill>
                          <a:effectLst/>
                        </a:rPr>
                        <a:t>Apresentação do TCC1</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2298803"/>
                  </a:ext>
                </a:extLst>
              </a:tr>
              <a:tr h="285169">
                <a:tc>
                  <a:txBody>
                    <a:bodyPr/>
                    <a:lstStyle/>
                    <a:p>
                      <a:pPr algn="just">
                        <a:lnSpc>
                          <a:spcPct val="107000"/>
                        </a:lnSpc>
                        <a:spcAft>
                          <a:spcPts val="800"/>
                        </a:spcAft>
                      </a:pPr>
                      <a:r>
                        <a:rPr lang="pt-BR" sz="1400">
                          <a:solidFill>
                            <a:schemeClr val="tx1"/>
                          </a:solidFill>
                          <a:effectLst/>
                        </a:rPr>
                        <a:t>Simulações e coletas de dados</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1045616"/>
                  </a:ext>
                </a:extLst>
              </a:tr>
              <a:tr h="285169">
                <a:tc>
                  <a:txBody>
                    <a:bodyPr/>
                    <a:lstStyle/>
                    <a:p>
                      <a:pPr algn="just">
                        <a:lnSpc>
                          <a:spcPct val="107000"/>
                        </a:lnSpc>
                        <a:spcAft>
                          <a:spcPts val="800"/>
                        </a:spcAft>
                      </a:pPr>
                      <a:r>
                        <a:rPr lang="pt-BR" sz="1400">
                          <a:solidFill>
                            <a:schemeClr val="tx1"/>
                          </a:solidFill>
                          <a:effectLst/>
                        </a:rPr>
                        <a:t>Análise e organização de dados</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106875"/>
                  </a:ext>
                </a:extLst>
              </a:tr>
              <a:tr h="285169">
                <a:tc>
                  <a:txBody>
                    <a:bodyPr/>
                    <a:lstStyle/>
                    <a:p>
                      <a:pPr algn="just">
                        <a:lnSpc>
                          <a:spcPct val="107000"/>
                        </a:lnSpc>
                        <a:spcAft>
                          <a:spcPts val="800"/>
                        </a:spcAft>
                      </a:pPr>
                      <a:r>
                        <a:rPr lang="pt-BR" sz="1400">
                          <a:solidFill>
                            <a:schemeClr val="tx1"/>
                          </a:solidFill>
                          <a:effectLst/>
                        </a:rPr>
                        <a:t>Complementação e redação do TCC2</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 </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1058563"/>
                  </a:ext>
                </a:extLst>
              </a:tr>
              <a:tr h="429470">
                <a:tc>
                  <a:txBody>
                    <a:bodyPr/>
                    <a:lstStyle/>
                    <a:p>
                      <a:pPr algn="just">
                        <a:lnSpc>
                          <a:spcPct val="107000"/>
                        </a:lnSpc>
                        <a:spcAft>
                          <a:spcPts val="800"/>
                        </a:spcAft>
                      </a:pPr>
                      <a:r>
                        <a:rPr lang="pt-BR" sz="1400">
                          <a:solidFill>
                            <a:schemeClr val="tx1"/>
                          </a:solidFill>
                          <a:effectLst/>
                        </a:rPr>
                        <a:t>Entrega, análise e revisão do TCC2 (previsão)</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205483"/>
                  </a:ext>
                </a:extLst>
              </a:tr>
              <a:tr h="285169">
                <a:tc>
                  <a:txBody>
                    <a:bodyPr/>
                    <a:lstStyle/>
                    <a:p>
                      <a:pPr algn="just">
                        <a:lnSpc>
                          <a:spcPct val="107000"/>
                        </a:lnSpc>
                        <a:spcAft>
                          <a:spcPts val="800"/>
                        </a:spcAft>
                      </a:pPr>
                      <a:r>
                        <a:rPr lang="pt-BR" sz="1400">
                          <a:solidFill>
                            <a:schemeClr val="tx1"/>
                          </a:solidFill>
                          <a:effectLst/>
                        </a:rPr>
                        <a:t>Preparação da apresentação de TCC2</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9351716"/>
                  </a:ext>
                </a:extLst>
              </a:tr>
              <a:tr h="285169">
                <a:tc>
                  <a:txBody>
                    <a:bodyPr/>
                    <a:lstStyle/>
                    <a:p>
                      <a:pPr algn="just">
                        <a:lnSpc>
                          <a:spcPct val="107000"/>
                        </a:lnSpc>
                        <a:spcAft>
                          <a:spcPts val="800"/>
                        </a:spcAft>
                      </a:pPr>
                      <a:r>
                        <a:rPr lang="pt-BR" sz="1400" dirty="0">
                          <a:solidFill>
                            <a:schemeClr val="tx1"/>
                          </a:solidFill>
                          <a:effectLst/>
                        </a:rPr>
                        <a:t>Apresentação de TCC2 (previsão)</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 </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a:solidFill>
                            <a:schemeClr val="tx1"/>
                          </a:solidFill>
                          <a:effectLst/>
                        </a:rPr>
                        <a:t>X</a:t>
                      </a:r>
                      <a:endParaRPr lang="pt-BR"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pt-BR" sz="1400" dirty="0">
                          <a:solidFill>
                            <a:schemeClr val="tx1"/>
                          </a:solidFill>
                          <a:effectLst/>
                        </a:rPr>
                        <a:t>X</a:t>
                      </a:r>
                      <a:endParaRPr lang="pt-BR"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019" marR="4601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2246926"/>
                  </a:ext>
                </a:extLst>
              </a:tr>
            </a:tbl>
          </a:graphicData>
        </a:graphic>
      </p:graphicFrame>
    </p:spTree>
    <p:extLst>
      <p:ext uri="{BB962C8B-B14F-4D97-AF65-F5344CB8AC3E}">
        <p14:creationId xmlns:p14="http://schemas.microsoft.com/office/powerpoint/2010/main" val="3636731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CONSIDERAÇÕES FINAIS</a:t>
            </a:r>
          </a:p>
        </p:txBody>
      </p:sp>
    </p:spTree>
    <p:extLst>
      <p:ext uri="{BB962C8B-B14F-4D97-AF65-F5344CB8AC3E}">
        <p14:creationId xmlns:p14="http://schemas.microsoft.com/office/powerpoint/2010/main" val="676769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Considerações finais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lvl="0" algn="just">
              <a:lnSpc>
                <a:spcPct val="150000"/>
              </a:lnSpc>
              <a:spcAft>
                <a:spcPts val="800"/>
              </a:spcAft>
            </a:pPr>
            <a:r>
              <a:rPr lang="pt-BR" dirty="0">
                <a:effectLst/>
                <a:ea typeface="Times New Roman" panose="02020603050405020304" pitchFamily="18" charset="0"/>
              </a:rPr>
              <a:t>Esse trabalho tem como objetivo realizar um estudo comparativo entre diferentes formas de detecção de ataques </a:t>
            </a:r>
            <a:r>
              <a:rPr lang="pt-BR" dirty="0" err="1">
                <a:effectLst/>
                <a:ea typeface="Times New Roman" panose="02020603050405020304" pitchFamily="18" charset="0"/>
              </a:rPr>
              <a:t>DDoS</a:t>
            </a:r>
            <a:r>
              <a:rPr lang="pt-BR" dirty="0">
                <a:effectLst/>
                <a:ea typeface="Times New Roman" panose="02020603050405020304" pitchFamily="18" charset="0"/>
              </a:rPr>
              <a:t>. A partir disso, espera-se avaliar o desempenho das diferentes abordagens tomadas para a solução do problema a partir de métricas adequadas.</a:t>
            </a:r>
          </a:p>
          <a:p>
            <a:pPr lvl="0" algn="just">
              <a:lnSpc>
                <a:spcPct val="150000"/>
              </a:lnSpc>
              <a:spcAft>
                <a:spcPts val="800"/>
              </a:spcAft>
            </a:pPr>
            <a:r>
              <a:rPr lang="pt-BR" dirty="0">
                <a:effectLst/>
                <a:ea typeface="Times New Roman" panose="02020603050405020304" pitchFamily="18" charset="0"/>
              </a:rPr>
              <a:t>Considerando o grande avanço das redes de telecomunicações, com taxas de transmissão cada vez maiores, as inúmeras possibilidades de ataques com foco no lançamento de múltiplas requisições tornam necessários os estudos de novos sistemas capazes de detectar ameaças dessa natureza.</a:t>
            </a:r>
          </a:p>
        </p:txBody>
      </p:sp>
    </p:spTree>
    <p:extLst>
      <p:ext uri="{BB962C8B-B14F-4D97-AF65-F5344CB8AC3E}">
        <p14:creationId xmlns:p14="http://schemas.microsoft.com/office/powerpoint/2010/main" val="427992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Referências</a:t>
            </a:r>
          </a:p>
        </p:txBody>
      </p:sp>
    </p:spTree>
    <p:extLst>
      <p:ext uri="{BB962C8B-B14F-4D97-AF65-F5344CB8AC3E}">
        <p14:creationId xmlns:p14="http://schemas.microsoft.com/office/powerpoint/2010/main" val="281939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Introdução</a:t>
            </a:r>
          </a:p>
        </p:txBody>
      </p:sp>
      <p:sp>
        <p:nvSpPr>
          <p:cNvPr id="5" name="Espaço Reservado para Conteúdo 4">
            <a:extLst>
              <a:ext uri="{FF2B5EF4-FFF2-40B4-BE49-F238E27FC236}">
                <a16:creationId xmlns:a16="http://schemas.microsoft.com/office/drawing/2014/main" id="{319ED1B1-6FE0-FA43-95C4-366DBD1F1305}"/>
              </a:ext>
            </a:extLst>
          </p:cNvPr>
          <p:cNvSpPr>
            <a:spLocks noGrp="1"/>
          </p:cNvSpPr>
          <p:nvPr>
            <p:ph sz="half" idx="2"/>
          </p:nvPr>
        </p:nvSpPr>
        <p:spPr/>
        <p:txBody>
          <a:bodyPr rtlCol="0"/>
          <a:lstStyle/>
          <a:p>
            <a:pPr marL="0" indent="0" rtl="0">
              <a:buFont typeface="Calibri" panose="020F0502020204030204" pitchFamily="34" charset="0"/>
              <a:buNone/>
            </a:pPr>
            <a:r>
              <a:rPr lang="pt-BR" spc="200" dirty="0"/>
              <a:t>O que é um ataque </a:t>
            </a:r>
            <a:r>
              <a:rPr lang="pt-BR" spc="200" dirty="0" err="1"/>
              <a:t>DDoS</a:t>
            </a:r>
            <a:r>
              <a:rPr lang="pt-BR" spc="200" dirty="0"/>
              <a:t>?</a:t>
            </a:r>
          </a:p>
          <a:p>
            <a:pPr marL="0" indent="0" rtl="0">
              <a:buFont typeface="Calibri" panose="020F0502020204030204" pitchFamily="34" charset="0"/>
              <a:buNone/>
            </a:pPr>
            <a:r>
              <a:rPr lang="pt-BR" spc="200" dirty="0">
                <a:solidFill>
                  <a:schemeClr val="tx1"/>
                </a:solidFill>
              </a:rPr>
              <a:t>Problematização</a:t>
            </a:r>
          </a:p>
          <a:p>
            <a:pPr marL="0" indent="0" rtl="0">
              <a:buFont typeface="Calibri" panose="020F0502020204030204" pitchFamily="34" charset="0"/>
              <a:buNone/>
            </a:pPr>
            <a:r>
              <a:rPr lang="pt-BR" spc="200" dirty="0"/>
              <a:t>Objetivos</a:t>
            </a:r>
          </a:p>
          <a:p>
            <a:pPr marL="0" indent="0" rtl="0">
              <a:buFont typeface="Calibri" panose="020F0502020204030204" pitchFamily="34" charset="0"/>
              <a:buNone/>
            </a:pPr>
            <a:r>
              <a:rPr lang="pt-BR" spc="200" dirty="0">
                <a:solidFill>
                  <a:schemeClr val="tx1"/>
                </a:solidFill>
              </a:rPr>
              <a:t>Justificativas</a:t>
            </a:r>
          </a:p>
        </p:txBody>
      </p:sp>
    </p:spTree>
    <p:extLst>
      <p:ext uri="{BB962C8B-B14F-4D97-AF65-F5344CB8AC3E}">
        <p14:creationId xmlns:p14="http://schemas.microsoft.com/office/powerpoint/2010/main" val="971976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referências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lvl="0" algn="just">
              <a:spcAft>
                <a:spcPts val="800"/>
              </a:spcAft>
            </a:pPr>
            <a:r>
              <a:rPr lang="en-US" sz="1400" dirty="0">
                <a:effectLst/>
                <a:ea typeface="Calibri" panose="020F0502020204030204" pitchFamily="34" charset="0"/>
              </a:rPr>
              <a:t>[1] G. a. S. G. </a:t>
            </a:r>
            <a:r>
              <a:rPr lang="en-US" sz="1400" dirty="0" err="1">
                <a:effectLst/>
                <a:ea typeface="Calibri" panose="020F0502020204030204" pitchFamily="34" charset="0"/>
              </a:rPr>
              <a:t>Somani</a:t>
            </a:r>
            <a:r>
              <a:rPr lang="en-US" sz="1400" dirty="0">
                <a:effectLst/>
                <a:ea typeface="Calibri" panose="020F0502020204030204" pitchFamily="34" charset="0"/>
              </a:rPr>
              <a:t>, M. S. Gaur, D. </a:t>
            </a:r>
            <a:r>
              <a:rPr lang="en-US" sz="1400" dirty="0" err="1">
                <a:effectLst/>
                <a:ea typeface="Calibri" panose="020F0502020204030204" pitchFamily="34" charset="0"/>
              </a:rPr>
              <a:t>Sanghi</a:t>
            </a:r>
            <a:r>
              <a:rPr lang="en-US" sz="1400" dirty="0">
                <a:effectLst/>
                <a:ea typeface="Calibri" panose="020F0502020204030204" pitchFamily="34" charset="0"/>
              </a:rPr>
              <a:t>, M. Conti e R. </a:t>
            </a:r>
            <a:r>
              <a:rPr lang="en-US" sz="1400" dirty="0" err="1">
                <a:effectLst/>
                <a:ea typeface="Calibri" panose="020F0502020204030204" pitchFamily="34" charset="0"/>
              </a:rPr>
              <a:t>Buyya</a:t>
            </a:r>
            <a:r>
              <a:rPr lang="en-US" sz="1400" dirty="0">
                <a:effectLst/>
                <a:ea typeface="Calibri" panose="020F0502020204030204" pitchFamily="34" charset="0"/>
              </a:rPr>
              <a:t>, “DDoS attacks in cloud computing: Issues, taxonomy, and future directions,” </a:t>
            </a:r>
            <a:r>
              <a:rPr lang="en-US" sz="1400" i="1" dirty="0">
                <a:effectLst/>
                <a:ea typeface="Calibri" panose="020F0502020204030204" pitchFamily="34" charset="0"/>
              </a:rPr>
              <a:t>Computer Communications, </a:t>
            </a:r>
            <a:r>
              <a:rPr lang="en-US" sz="1400" dirty="0">
                <a:effectLst/>
                <a:ea typeface="Calibri" panose="020F0502020204030204" pitchFamily="34" charset="0"/>
              </a:rPr>
              <a:t>vol. 107, pp. 30-48, 2017. </a:t>
            </a:r>
          </a:p>
          <a:p>
            <a:pPr lvl="0" algn="just">
              <a:spcAft>
                <a:spcPts val="800"/>
              </a:spcAft>
            </a:pPr>
            <a:r>
              <a:rPr lang="en-US" sz="1400" dirty="0">
                <a:ea typeface="Times New Roman" panose="02020603050405020304" pitchFamily="18" charset="0"/>
              </a:rPr>
              <a:t>[2] </a:t>
            </a:r>
            <a:r>
              <a:rPr lang="en-US" sz="1400" dirty="0" err="1">
                <a:ea typeface="Times New Roman" panose="02020603050405020304" pitchFamily="18" charset="0"/>
              </a:rPr>
              <a:t>Olhar</a:t>
            </a:r>
            <a:r>
              <a:rPr lang="en-US" sz="1400" dirty="0">
                <a:ea typeface="Times New Roman" panose="02020603050405020304" pitchFamily="18" charset="0"/>
              </a:rPr>
              <a:t> Digital, “</a:t>
            </a:r>
            <a:r>
              <a:rPr lang="pt-BR" sz="1400" dirty="0">
                <a:ea typeface="Times New Roman" panose="02020603050405020304" pitchFamily="18" charset="0"/>
              </a:rPr>
              <a:t>App e-Título foi afetado em ataque </a:t>
            </a:r>
            <a:r>
              <a:rPr lang="pt-BR" sz="1400" dirty="0" err="1">
                <a:ea typeface="Times New Roman" panose="02020603050405020304" pitchFamily="18" charset="0"/>
              </a:rPr>
              <a:t>DDoS</a:t>
            </a:r>
            <a:r>
              <a:rPr lang="pt-BR" sz="1400" dirty="0">
                <a:ea typeface="Times New Roman" panose="02020603050405020304" pitchFamily="18" charset="0"/>
              </a:rPr>
              <a:t> durante eleição, confirma TSE</a:t>
            </a:r>
            <a:r>
              <a:rPr lang="en-US" sz="1400" dirty="0">
                <a:ea typeface="Times New Roman" panose="02020603050405020304" pitchFamily="18" charset="0"/>
              </a:rPr>
              <a:t>”, 24 </a:t>
            </a:r>
            <a:r>
              <a:rPr lang="en-US" sz="1400" dirty="0" err="1">
                <a:ea typeface="Times New Roman" panose="02020603050405020304" pitchFamily="18" charset="0"/>
              </a:rPr>
              <a:t>Novembro</a:t>
            </a:r>
            <a:r>
              <a:rPr lang="en-US" sz="1400" dirty="0">
                <a:ea typeface="Times New Roman" panose="02020603050405020304" pitchFamily="18" charset="0"/>
              </a:rPr>
              <a:t> 2020. [Online]. Available: https://olhardigital.com.br/2020/11/24/noticias/app-e-titulo-foi-afetado-em-ataque-ddos-durante-eleicao-confirma-tse/. [</a:t>
            </a:r>
            <a:r>
              <a:rPr lang="en-US" sz="1400" dirty="0" err="1">
                <a:ea typeface="Times New Roman" panose="02020603050405020304" pitchFamily="18" charset="0"/>
              </a:rPr>
              <a:t>Acesso</a:t>
            </a:r>
            <a:r>
              <a:rPr lang="en-US" sz="1400" dirty="0">
                <a:ea typeface="Times New Roman" panose="02020603050405020304" pitchFamily="18" charset="0"/>
              </a:rPr>
              <a:t> </a:t>
            </a:r>
            <a:r>
              <a:rPr lang="en-US" sz="1400" dirty="0" err="1">
                <a:ea typeface="Times New Roman" panose="02020603050405020304" pitchFamily="18" charset="0"/>
              </a:rPr>
              <a:t>em</a:t>
            </a:r>
            <a:r>
              <a:rPr lang="en-US" sz="1400" dirty="0">
                <a:ea typeface="Times New Roman" panose="02020603050405020304" pitchFamily="18" charset="0"/>
              </a:rPr>
              <a:t> 16 </a:t>
            </a:r>
            <a:r>
              <a:rPr lang="en-US" sz="1400" dirty="0" err="1">
                <a:ea typeface="Times New Roman" panose="02020603050405020304" pitchFamily="18" charset="0"/>
              </a:rPr>
              <a:t>Dezembro</a:t>
            </a:r>
            <a:r>
              <a:rPr lang="en-US" sz="1400" dirty="0">
                <a:ea typeface="Times New Roman" panose="02020603050405020304" pitchFamily="18" charset="0"/>
              </a:rPr>
              <a:t> 2020].</a:t>
            </a:r>
          </a:p>
          <a:p>
            <a:pPr algn="just">
              <a:spcAft>
                <a:spcPts val="800"/>
              </a:spcAft>
            </a:pPr>
            <a:r>
              <a:rPr lang="en-US" sz="1400" dirty="0">
                <a:ea typeface="Times New Roman" panose="02020603050405020304" pitchFamily="18" charset="0"/>
              </a:rPr>
              <a:t>[3] </a:t>
            </a:r>
            <a:r>
              <a:rPr lang="en-US" sz="1400" dirty="0" err="1">
                <a:ea typeface="Times New Roman" panose="02020603050405020304" pitchFamily="18" charset="0"/>
              </a:rPr>
              <a:t>Tecnoblog</a:t>
            </a:r>
            <a:r>
              <a:rPr lang="en-US" sz="1400" dirty="0">
                <a:ea typeface="Times New Roman" panose="02020603050405020304" pitchFamily="18" charset="0"/>
              </a:rPr>
              <a:t>, “</a:t>
            </a:r>
            <a:r>
              <a:rPr lang="pt-BR" sz="1400" dirty="0">
                <a:ea typeface="Times New Roman" panose="02020603050405020304" pitchFamily="18" charset="0"/>
              </a:rPr>
              <a:t>O maior ataque </a:t>
            </a:r>
            <a:r>
              <a:rPr lang="pt-BR" sz="1400" dirty="0" err="1">
                <a:ea typeface="Times New Roman" panose="02020603050405020304" pitchFamily="18" charset="0"/>
              </a:rPr>
              <a:t>DDoS</a:t>
            </a:r>
            <a:r>
              <a:rPr lang="pt-BR" sz="1400" dirty="0">
                <a:ea typeface="Times New Roman" panose="02020603050405020304" pitchFamily="18" charset="0"/>
              </a:rPr>
              <a:t> já registrado teve como alvo o GitHub</a:t>
            </a:r>
            <a:r>
              <a:rPr lang="en-US" sz="1400" dirty="0">
                <a:ea typeface="Times New Roman" panose="02020603050405020304" pitchFamily="18" charset="0"/>
              </a:rPr>
              <a:t>”, 02 </a:t>
            </a:r>
            <a:r>
              <a:rPr lang="en-US" sz="1400" dirty="0" err="1">
                <a:ea typeface="Times New Roman" panose="02020603050405020304" pitchFamily="18" charset="0"/>
              </a:rPr>
              <a:t>Março</a:t>
            </a:r>
            <a:r>
              <a:rPr lang="en-US" sz="1400" dirty="0">
                <a:ea typeface="Times New Roman" panose="02020603050405020304" pitchFamily="18" charset="0"/>
              </a:rPr>
              <a:t> 2018. [Online]. Available: https://tecnoblog.net/235518/maior-ataque-ddos-github/. [</a:t>
            </a:r>
            <a:r>
              <a:rPr lang="en-US" sz="1400" dirty="0" err="1">
                <a:ea typeface="Times New Roman" panose="02020603050405020304" pitchFamily="18" charset="0"/>
              </a:rPr>
              <a:t>Acesso</a:t>
            </a:r>
            <a:r>
              <a:rPr lang="en-US" sz="1400" dirty="0">
                <a:ea typeface="Times New Roman" panose="02020603050405020304" pitchFamily="18" charset="0"/>
              </a:rPr>
              <a:t> </a:t>
            </a:r>
            <a:r>
              <a:rPr lang="en-US" sz="1400" dirty="0" err="1">
                <a:ea typeface="Times New Roman" panose="02020603050405020304" pitchFamily="18" charset="0"/>
              </a:rPr>
              <a:t>em</a:t>
            </a:r>
            <a:r>
              <a:rPr lang="en-US" sz="1400" dirty="0">
                <a:ea typeface="Times New Roman" panose="02020603050405020304" pitchFamily="18" charset="0"/>
              </a:rPr>
              <a:t> 16 </a:t>
            </a:r>
            <a:r>
              <a:rPr lang="en-US" sz="1400" dirty="0" err="1">
                <a:ea typeface="Times New Roman" panose="02020603050405020304" pitchFamily="18" charset="0"/>
              </a:rPr>
              <a:t>Dezembro</a:t>
            </a:r>
            <a:r>
              <a:rPr lang="en-US" sz="1400" dirty="0">
                <a:ea typeface="Times New Roman" panose="02020603050405020304" pitchFamily="18" charset="0"/>
              </a:rPr>
              <a:t> 2020].</a:t>
            </a:r>
          </a:p>
          <a:p>
            <a:pPr algn="just">
              <a:spcAft>
                <a:spcPts val="800"/>
              </a:spcAft>
            </a:pPr>
            <a:r>
              <a:rPr lang="pt-BR" sz="1400" dirty="0">
                <a:effectLst/>
                <a:ea typeface="Times New Roman" panose="02020603050405020304" pitchFamily="18" charset="0"/>
              </a:rPr>
              <a:t>[4] I. </a:t>
            </a:r>
            <a:r>
              <a:rPr lang="pt-BR" sz="1400" dirty="0" err="1">
                <a:effectLst/>
                <a:ea typeface="Times New Roman" panose="02020603050405020304" pitchFamily="18" charset="0"/>
              </a:rPr>
              <a:t>Sharafaldin</a:t>
            </a:r>
            <a:r>
              <a:rPr lang="pt-BR" sz="1400" dirty="0">
                <a:effectLst/>
                <a:ea typeface="Times New Roman" panose="02020603050405020304" pitchFamily="18" charset="0"/>
              </a:rPr>
              <a:t>, A. H. </a:t>
            </a:r>
            <a:r>
              <a:rPr lang="pt-BR" sz="1400" dirty="0" err="1">
                <a:effectLst/>
                <a:ea typeface="Times New Roman" panose="02020603050405020304" pitchFamily="18" charset="0"/>
              </a:rPr>
              <a:t>Lashkari</a:t>
            </a:r>
            <a:r>
              <a:rPr lang="pt-BR" sz="1400" dirty="0">
                <a:effectLst/>
                <a:ea typeface="Times New Roman" panose="02020603050405020304" pitchFamily="18" charset="0"/>
              </a:rPr>
              <a:t>, S. </a:t>
            </a:r>
            <a:r>
              <a:rPr lang="pt-BR" sz="1400" dirty="0" err="1">
                <a:effectLst/>
                <a:ea typeface="Times New Roman" panose="02020603050405020304" pitchFamily="18" charset="0"/>
              </a:rPr>
              <a:t>Hakak</a:t>
            </a:r>
            <a:r>
              <a:rPr lang="pt-BR" sz="1400" dirty="0">
                <a:effectLst/>
                <a:ea typeface="Times New Roman" panose="02020603050405020304" pitchFamily="18" charset="0"/>
              </a:rPr>
              <a:t> e A. A. </a:t>
            </a:r>
            <a:r>
              <a:rPr lang="pt-BR" sz="1400" dirty="0" err="1">
                <a:effectLst/>
                <a:ea typeface="Times New Roman" panose="02020603050405020304" pitchFamily="18" charset="0"/>
              </a:rPr>
              <a:t>Ghorbani</a:t>
            </a:r>
            <a:r>
              <a:rPr lang="pt-BR" sz="1400" dirty="0">
                <a:effectLst/>
                <a:ea typeface="Times New Roman" panose="02020603050405020304" pitchFamily="18" charset="0"/>
              </a:rPr>
              <a:t>, “</a:t>
            </a:r>
            <a:r>
              <a:rPr lang="pt-BR" sz="1400" dirty="0" err="1">
                <a:effectLst/>
                <a:ea typeface="Times New Roman" panose="02020603050405020304" pitchFamily="18" charset="0"/>
              </a:rPr>
              <a:t>Developing</a:t>
            </a:r>
            <a:r>
              <a:rPr lang="pt-BR" sz="1400" dirty="0">
                <a:effectLst/>
                <a:ea typeface="Times New Roman" panose="02020603050405020304" pitchFamily="18" charset="0"/>
              </a:rPr>
              <a:t> </a:t>
            </a:r>
            <a:r>
              <a:rPr lang="pt-BR" sz="1400" dirty="0" err="1">
                <a:effectLst/>
                <a:ea typeface="Times New Roman" panose="02020603050405020304" pitchFamily="18" charset="0"/>
              </a:rPr>
              <a:t>Realistic</a:t>
            </a:r>
            <a:r>
              <a:rPr lang="pt-BR" sz="1400" dirty="0">
                <a:effectLst/>
                <a:ea typeface="Times New Roman" panose="02020603050405020304" pitchFamily="18" charset="0"/>
              </a:rPr>
              <a:t> </a:t>
            </a:r>
            <a:r>
              <a:rPr lang="pt-BR" sz="1400" dirty="0" err="1">
                <a:effectLst/>
                <a:ea typeface="Times New Roman" panose="02020603050405020304" pitchFamily="18" charset="0"/>
              </a:rPr>
              <a:t>Distributed</a:t>
            </a:r>
            <a:r>
              <a:rPr lang="pt-BR" sz="1400" dirty="0">
                <a:effectLst/>
                <a:ea typeface="Times New Roman" panose="02020603050405020304" pitchFamily="18" charset="0"/>
              </a:rPr>
              <a:t> </a:t>
            </a:r>
            <a:r>
              <a:rPr lang="pt-BR" sz="1400" dirty="0" err="1">
                <a:effectLst/>
                <a:ea typeface="Times New Roman" panose="02020603050405020304" pitchFamily="18" charset="0"/>
              </a:rPr>
              <a:t>Denial</a:t>
            </a:r>
            <a:r>
              <a:rPr lang="pt-BR" sz="1400" dirty="0">
                <a:effectLst/>
                <a:ea typeface="Times New Roman" panose="02020603050405020304" pitchFamily="18" charset="0"/>
              </a:rPr>
              <a:t> </a:t>
            </a:r>
            <a:r>
              <a:rPr lang="pt-BR" sz="1400" dirty="0" err="1">
                <a:effectLst/>
                <a:ea typeface="Times New Roman" panose="02020603050405020304" pitchFamily="18" charset="0"/>
              </a:rPr>
              <a:t>of</a:t>
            </a:r>
            <a:r>
              <a:rPr lang="pt-BR" sz="1400" dirty="0">
                <a:effectLst/>
                <a:ea typeface="Times New Roman" panose="02020603050405020304" pitchFamily="18" charset="0"/>
              </a:rPr>
              <a:t> Service (</a:t>
            </a:r>
            <a:r>
              <a:rPr lang="pt-BR" sz="1400" dirty="0" err="1">
                <a:effectLst/>
                <a:ea typeface="Times New Roman" panose="02020603050405020304" pitchFamily="18" charset="0"/>
              </a:rPr>
              <a:t>DDoS</a:t>
            </a:r>
            <a:r>
              <a:rPr lang="pt-BR" sz="1400" dirty="0">
                <a:effectLst/>
                <a:ea typeface="Times New Roman" panose="02020603050405020304" pitchFamily="18" charset="0"/>
              </a:rPr>
              <a:t>) </a:t>
            </a:r>
            <a:r>
              <a:rPr lang="pt-BR" sz="1400" dirty="0" err="1">
                <a:effectLst/>
                <a:ea typeface="Times New Roman" panose="02020603050405020304" pitchFamily="18" charset="0"/>
              </a:rPr>
              <a:t>Attack</a:t>
            </a:r>
            <a:r>
              <a:rPr lang="pt-BR" sz="1400" dirty="0">
                <a:effectLst/>
                <a:ea typeface="Times New Roman" panose="02020603050405020304" pitchFamily="18" charset="0"/>
              </a:rPr>
              <a:t> </a:t>
            </a:r>
            <a:r>
              <a:rPr lang="pt-BR" sz="1400" dirty="0" err="1">
                <a:effectLst/>
                <a:ea typeface="Times New Roman" panose="02020603050405020304" pitchFamily="18" charset="0"/>
              </a:rPr>
              <a:t>Dataset</a:t>
            </a:r>
            <a:r>
              <a:rPr lang="pt-BR" sz="1400" dirty="0">
                <a:effectLst/>
                <a:ea typeface="Times New Roman" panose="02020603050405020304" pitchFamily="18" charset="0"/>
              </a:rPr>
              <a:t> </a:t>
            </a:r>
            <a:r>
              <a:rPr lang="pt-BR" sz="1400" dirty="0" err="1">
                <a:effectLst/>
                <a:ea typeface="Times New Roman" panose="02020603050405020304" pitchFamily="18" charset="0"/>
              </a:rPr>
              <a:t>and</a:t>
            </a:r>
            <a:r>
              <a:rPr lang="pt-BR" sz="1400" dirty="0">
                <a:effectLst/>
                <a:ea typeface="Times New Roman" panose="02020603050405020304" pitchFamily="18" charset="0"/>
              </a:rPr>
              <a:t> </a:t>
            </a:r>
            <a:r>
              <a:rPr lang="pt-BR" sz="1400" dirty="0" err="1">
                <a:effectLst/>
                <a:ea typeface="Times New Roman" panose="02020603050405020304" pitchFamily="18" charset="0"/>
              </a:rPr>
              <a:t>Taxonomy</a:t>
            </a:r>
            <a:r>
              <a:rPr lang="pt-BR" sz="1400" dirty="0">
                <a:effectLst/>
                <a:ea typeface="Times New Roman" panose="02020603050405020304" pitchFamily="18" charset="0"/>
              </a:rPr>
              <a:t>,” em IEEE 53rd </a:t>
            </a:r>
            <a:r>
              <a:rPr lang="pt-BR" sz="1400" dirty="0" err="1">
                <a:effectLst/>
                <a:ea typeface="Times New Roman" panose="02020603050405020304" pitchFamily="18" charset="0"/>
              </a:rPr>
              <a:t>International</a:t>
            </a:r>
            <a:r>
              <a:rPr lang="pt-BR" sz="1400" dirty="0">
                <a:effectLst/>
                <a:ea typeface="Times New Roman" panose="02020603050405020304" pitchFamily="18" charset="0"/>
              </a:rPr>
              <a:t> </a:t>
            </a:r>
            <a:r>
              <a:rPr lang="pt-BR" sz="1400" dirty="0" err="1">
                <a:effectLst/>
                <a:ea typeface="Times New Roman" panose="02020603050405020304" pitchFamily="18" charset="0"/>
              </a:rPr>
              <a:t>Carnahan</a:t>
            </a:r>
            <a:r>
              <a:rPr lang="pt-BR" sz="1400" dirty="0">
                <a:effectLst/>
                <a:ea typeface="Times New Roman" panose="02020603050405020304" pitchFamily="18" charset="0"/>
              </a:rPr>
              <a:t> </a:t>
            </a:r>
            <a:r>
              <a:rPr lang="pt-BR" sz="1400" dirty="0" err="1">
                <a:effectLst/>
                <a:ea typeface="Times New Roman" panose="02020603050405020304" pitchFamily="18" charset="0"/>
              </a:rPr>
              <a:t>Conference</a:t>
            </a:r>
            <a:r>
              <a:rPr lang="pt-BR" sz="1400" dirty="0">
                <a:effectLst/>
                <a:ea typeface="Times New Roman" panose="02020603050405020304" pitchFamily="18" charset="0"/>
              </a:rPr>
              <a:t> </a:t>
            </a:r>
            <a:r>
              <a:rPr lang="pt-BR" sz="1400" dirty="0" err="1">
                <a:effectLst/>
                <a:ea typeface="Times New Roman" panose="02020603050405020304" pitchFamily="18" charset="0"/>
              </a:rPr>
              <a:t>on</a:t>
            </a:r>
            <a:r>
              <a:rPr lang="pt-BR" sz="1400" dirty="0">
                <a:effectLst/>
                <a:ea typeface="Times New Roman" panose="02020603050405020304" pitchFamily="18" charset="0"/>
              </a:rPr>
              <a:t> Security Technology, Chennai, 2019. </a:t>
            </a:r>
          </a:p>
          <a:p>
            <a:pPr algn="just">
              <a:spcAft>
                <a:spcPts val="800"/>
              </a:spcAft>
            </a:pPr>
            <a:r>
              <a:rPr lang="pt-BR" sz="1400" dirty="0">
                <a:ea typeface="Times New Roman" panose="02020603050405020304" pitchFamily="18" charset="0"/>
              </a:rPr>
              <a:t>[5] S. Vasconcelos</a:t>
            </a:r>
            <a:r>
              <a:rPr lang="pt-BR" sz="1400" dirty="0">
                <a:effectLst/>
                <a:ea typeface="Times New Roman" panose="02020603050405020304" pitchFamily="18" charset="0"/>
              </a:rPr>
              <a:t>, “Análise de Componentes Principais (PCA)”. </a:t>
            </a:r>
          </a:p>
          <a:p>
            <a:pPr algn="just">
              <a:spcAft>
                <a:spcPts val="800"/>
              </a:spcAft>
            </a:pPr>
            <a:endParaRPr lang="pt-BR" sz="1400" dirty="0">
              <a:effectLst/>
              <a:ea typeface="Times New Roman" panose="02020603050405020304" pitchFamily="18" charset="0"/>
            </a:endParaRPr>
          </a:p>
          <a:p>
            <a:pPr algn="just">
              <a:spcAft>
                <a:spcPts val="800"/>
              </a:spcAft>
            </a:pPr>
            <a:endParaRPr lang="pt-BR" sz="1400" dirty="0">
              <a:effectLst/>
              <a:ea typeface="Times New Roman" panose="02020603050405020304" pitchFamily="18" charset="0"/>
            </a:endParaRPr>
          </a:p>
          <a:p>
            <a:pPr lvl="0" algn="just">
              <a:lnSpc>
                <a:spcPct val="150000"/>
              </a:lnSpc>
              <a:spcAft>
                <a:spcPts val="800"/>
              </a:spcAft>
            </a:pPr>
            <a:endParaRPr lang="pt-BR" sz="1400" dirty="0">
              <a:effectLst/>
              <a:ea typeface="Times New Roman" panose="02020603050405020304" pitchFamily="18" charset="0"/>
            </a:endParaRPr>
          </a:p>
        </p:txBody>
      </p:sp>
    </p:spTree>
    <p:extLst>
      <p:ext uri="{BB962C8B-B14F-4D97-AF65-F5344CB8AC3E}">
        <p14:creationId xmlns:p14="http://schemas.microsoft.com/office/powerpoint/2010/main" val="2939345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referências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2" cy="3633471"/>
          </a:xfrm>
        </p:spPr>
        <p:txBody>
          <a:bodyPr rtlCol="0">
            <a:noAutofit/>
          </a:bodyPr>
          <a:lstStyle/>
          <a:p>
            <a:pPr lvl="0" algn="just">
              <a:spcAft>
                <a:spcPts val="800"/>
              </a:spcAft>
            </a:pPr>
            <a:r>
              <a:rPr lang="en-US" sz="1400" dirty="0">
                <a:effectLst/>
                <a:ea typeface="Calibri" panose="020F0502020204030204" pitchFamily="34" charset="0"/>
              </a:rPr>
              <a:t>[6] </a:t>
            </a:r>
            <a:r>
              <a:rPr lang="pt-BR" sz="1400" dirty="0">
                <a:effectLst/>
                <a:ea typeface="Calibri" panose="020F0502020204030204" pitchFamily="34" charset="0"/>
              </a:rPr>
              <a:t>H. </a:t>
            </a:r>
            <a:r>
              <a:rPr lang="pt-BR" sz="1400" dirty="0" err="1">
                <a:effectLst/>
                <a:ea typeface="Calibri" panose="020F0502020204030204" pitchFamily="34" charset="0"/>
              </a:rPr>
              <a:t>Pedrini</a:t>
            </a:r>
            <a:r>
              <a:rPr lang="pt-BR" sz="1400" dirty="0">
                <a:effectLst/>
                <a:ea typeface="Calibri" panose="020F0502020204030204" pitchFamily="34" charset="0"/>
              </a:rPr>
              <a:t> e W. R. </a:t>
            </a:r>
            <a:r>
              <a:rPr lang="pt-BR" sz="1400" dirty="0" err="1">
                <a:effectLst/>
                <a:ea typeface="Calibri" panose="020F0502020204030204" pitchFamily="34" charset="0"/>
              </a:rPr>
              <a:t>Schartz</a:t>
            </a:r>
            <a:r>
              <a:rPr lang="pt-BR" sz="1400" dirty="0">
                <a:effectLst/>
                <a:ea typeface="Calibri" panose="020F0502020204030204" pitchFamily="34" charset="0"/>
              </a:rPr>
              <a:t>, Análise de Imagens Digitais: princípios, algoritmos e aplicações, São Paulo: Thomson Learning, 2008.</a:t>
            </a:r>
          </a:p>
          <a:p>
            <a:pPr algn="just">
              <a:spcAft>
                <a:spcPts val="800"/>
              </a:spcAft>
            </a:pPr>
            <a:r>
              <a:rPr lang="pt-BR" sz="1400" dirty="0">
                <a:ea typeface="Calibri" panose="020F0502020204030204" pitchFamily="34" charset="0"/>
              </a:rPr>
              <a:t>[7] </a:t>
            </a:r>
            <a:r>
              <a:rPr lang="en-US" sz="1400" dirty="0" err="1">
                <a:ea typeface="Times New Roman" panose="02020603050405020304" pitchFamily="18" charset="0"/>
              </a:rPr>
              <a:t>Máquina</a:t>
            </a:r>
            <a:r>
              <a:rPr lang="en-US" sz="1400" dirty="0">
                <a:ea typeface="Times New Roman" panose="02020603050405020304" pitchFamily="18" charset="0"/>
              </a:rPr>
              <a:t> de </a:t>
            </a:r>
            <a:r>
              <a:rPr lang="en-US" sz="1400" dirty="0" err="1">
                <a:ea typeface="Times New Roman" panose="02020603050405020304" pitchFamily="18" charset="0"/>
              </a:rPr>
              <a:t>Vetores</a:t>
            </a:r>
            <a:r>
              <a:rPr lang="en-US" sz="1400" dirty="0">
                <a:ea typeface="Times New Roman" panose="02020603050405020304" pitchFamily="18" charset="0"/>
              </a:rPr>
              <a:t> de </a:t>
            </a:r>
            <a:r>
              <a:rPr lang="en-US" sz="1400" dirty="0" err="1">
                <a:ea typeface="Times New Roman" panose="02020603050405020304" pitchFamily="18" charset="0"/>
              </a:rPr>
              <a:t>Suporte</a:t>
            </a:r>
            <a:r>
              <a:rPr lang="en-US" sz="1400" dirty="0">
                <a:ea typeface="Times New Roman" panose="02020603050405020304" pitchFamily="18" charset="0"/>
              </a:rPr>
              <a:t>, “</a:t>
            </a:r>
            <a:r>
              <a:rPr lang="pt-BR" sz="1400" dirty="0">
                <a:ea typeface="Times New Roman" panose="02020603050405020304" pitchFamily="18" charset="0"/>
              </a:rPr>
              <a:t>Máquina de vetores de suporte</a:t>
            </a:r>
            <a:r>
              <a:rPr lang="en-US" sz="1400" dirty="0">
                <a:ea typeface="Times New Roman" panose="02020603050405020304" pitchFamily="18" charset="0"/>
              </a:rPr>
              <a:t>”, </a:t>
            </a:r>
            <a:r>
              <a:rPr lang="en-US" sz="1400" dirty="0" err="1">
                <a:ea typeface="Times New Roman" panose="02020603050405020304" pitchFamily="18" charset="0"/>
              </a:rPr>
              <a:t>Fevereiro</a:t>
            </a:r>
            <a:r>
              <a:rPr lang="en-US" sz="1400" dirty="0">
                <a:ea typeface="Times New Roman" panose="02020603050405020304" pitchFamily="18" charset="0"/>
              </a:rPr>
              <a:t> 2014. [Online]. Available: https://pt.wikipedia.org/wiki/M%C3%A1quina_de_vetores_de_suporte. [</a:t>
            </a:r>
            <a:r>
              <a:rPr lang="en-US" sz="1400" dirty="0" err="1">
                <a:ea typeface="Times New Roman" panose="02020603050405020304" pitchFamily="18" charset="0"/>
              </a:rPr>
              <a:t>Acesso</a:t>
            </a:r>
            <a:r>
              <a:rPr lang="en-US" sz="1400" dirty="0">
                <a:ea typeface="Times New Roman" panose="02020603050405020304" pitchFamily="18" charset="0"/>
              </a:rPr>
              <a:t> </a:t>
            </a:r>
            <a:r>
              <a:rPr lang="en-US" sz="1400" dirty="0" err="1">
                <a:ea typeface="Times New Roman" panose="02020603050405020304" pitchFamily="18" charset="0"/>
              </a:rPr>
              <a:t>em</a:t>
            </a:r>
            <a:r>
              <a:rPr lang="en-US" sz="1400" dirty="0">
                <a:ea typeface="Times New Roman" panose="02020603050405020304" pitchFamily="18" charset="0"/>
              </a:rPr>
              <a:t> 16 </a:t>
            </a:r>
            <a:r>
              <a:rPr lang="en-US" sz="1400" dirty="0" err="1">
                <a:ea typeface="Times New Roman" panose="02020603050405020304" pitchFamily="18" charset="0"/>
              </a:rPr>
              <a:t>Dezembro</a:t>
            </a:r>
            <a:r>
              <a:rPr lang="en-US" sz="1400" dirty="0">
                <a:ea typeface="Times New Roman" panose="02020603050405020304" pitchFamily="18" charset="0"/>
              </a:rPr>
              <a:t> 2020].</a:t>
            </a:r>
          </a:p>
          <a:p>
            <a:pPr algn="just">
              <a:spcAft>
                <a:spcPts val="800"/>
              </a:spcAft>
            </a:pPr>
            <a:r>
              <a:rPr lang="en-US" sz="1400" dirty="0">
                <a:ea typeface="Times New Roman" panose="02020603050405020304" pitchFamily="18" charset="0"/>
              </a:rPr>
              <a:t>[8] </a:t>
            </a:r>
            <a:r>
              <a:rPr lang="pt-BR" sz="1400" dirty="0">
                <a:effectLst/>
                <a:ea typeface="Times New Roman" panose="02020603050405020304" pitchFamily="18" charset="0"/>
              </a:rPr>
              <a:t>R. C. </a:t>
            </a:r>
            <a:r>
              <a:rPr lang="pt-BR" sz="1400" dirty="0" err="1">
                <a:effectLst/>
                <a:ea typeface="Times New Roman" panose="02020603050405020304" pitchFamily="18" charset="0"/>
              </a:rPr>
              <a:t>Prati</a:t>
            </a:r>
            <a:r>
              <a:rPr lang="pt-BR" sz="1400" dirty="0">
                <a:effectLst/>
                <a:ea typeface="Times New Roman" panose="02020603050405020304" pitchFamily="18" charset="0"/>
              </a:rPr>
              <a:t>, G. Batista e M. C. </a:t>
            </a:r>
            <a:r>
              <a:rPr lang="pt-BR" sz="1400" dirty="0" err="1">
                <a:effectLst/>
                <a:ea typeface="Times New Roman" panose="02020603050405020304" pitchFamily="18" charset="0"/>
              </a:rPr>
              <a:t>Monard</a:t>
            </a:r>
            <a:r>
              <a:rPr lang="pt-BR" sz="1400" dirty="0">
                <a:effectLst/>
                <a:ea typeface="Times New Roman" panose="02020603050405020304" pitchFamily="18" charset="0"/>
              </a:rPr>
              <a:t>, “Curvas ROC para avaliação de classificadores,” em Revista IEEE América Latina, 6(2), 215-222.</a:t>
            </a:r>
            <a:endParaRPr lang="en-US" sz="1400" dirty="0">
              <a:ea typeface="Times New Roman" panose="02020603050405020304" pitchFamily="18" charset="0"/>
            </a:endParaRPr>
          </a:p>
          <a:p>
            <a:pPr algn="just">
              <a:spcAft>
                <a:spcPts val="800"/>
              </a:spcAft>
            </a:pPr>
            <a:endParaRPr lang="en-US" sz="1400" dirty="0">
              <a:ea typeface="Times New Roman" panose="02020603050405020304" pitchFamily="18" charset="0"/>
            </a:endParaRPr>
          </a:p>
          <a:p>
            <a:pPr lvl="0" algn="just">
              <a:spcAft>
                <a:spcPts val="800"/>
              </a:spcAft>
            </a:pPr>
            <a:endParaRPr lang="pt-BR" sz="1400" dirty="0">
              <a:effectLst/>
              <a:ea typeface="Calibri" panose="020F0502020204030204" pitchFamily="34" charset="0"/>
            </a:endParaRPr>
          </a:p>
          <a:p>
            <a:pPr lvl="0" algn="just">
              <a:spcAft>
                <a:spcPts val="800"/>
              </a:spcAft>
            </a:pPr>
            <a:endParaRPr lang="pt-BR" sz="1400" dirty="0">
              <a:effectLst/>
              <a:ea typeface="Times New Roman" panose="02020603050405020304" pitchFamily="18" charset="0"/>
            </a:endParaRPr>
          </a:p>
          <a:p>
            <a:pPr algn="just">
              <a:spcAft>
                <a:spcPts val="800"/>
              </a:spcAft>
            </a:pPr>
            <a:endParaRPr lang="pt-BR" sz="1400" dirty="0">
              <a:effectLst/>
              <a:ea typeface="Times New Roman" panose="02020603050405020304" pitchFamily="18" charset="0"/>
            </a:endParaRPr>
          </a:p>
          <a:p>
            <a:pPr lvl="0" algn="just">
              <a:lnSpc>
                <a:spcPct val="150000"/>
              </a:lnSpc>
              <a:spcAft>
                <a:spcPts val="800"/>
              </a:spcAft>
            </a:pPr>
            <a:endParaRPr lang="pt-BR" sz="1400" dirty="0">
              <a:effectLst/>
              <a:ea typeface="Times New Roman" panose="02020603050405020304" pitchFamily="18" charset="0"/>
            </a:endParaRPr>
          </a:p>
        </p:txBody>
      </p:sp>
    </p:spTree>
    <p:extLst>
      <p:ext uri="{BB962C8B-B14F-4D97-AF65-F5344CB8AC3E}">
        <p14:creationId xmlns:p14="http://schemas.microsoft.com/office/powerpoint/2010/main" val="2706764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3076448"/>
          </a:xfrm>
        </p:spPr>
        <p:txBody>
          <a:bodyPr rtlCol="0">
            <a:normAutofit/>
          </a:bodyPr>
          <a:lstStyle/>
          <a:p>
            <a:pPr algn="ctr" rtl="0"/>
            <a:r>
              <a:rPr lang="pt-BR" sz="5400" dirty="0"/>
              <a:t>obrigado</a:t>
            </a:r>
          </a:p>
        </p:txBody>
      </p:sp>
    </p:spTree>
    <p:extLst>
      <p:ext uri="{BB962C8B-B14F-4D97-AF65-F5344CB8AC3E}">
        <p14:creationId xmlns:p14="http://schemas.microsoft.com/office/powerpoint/2010/main" val="84923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O que é um ataque </a:t>
            </a:r>
            <a:r>
              <a:rPr lang="pt-BR" dirty="0" err="1"/>
              <a:t>ddos</a:t>
            </a:r>
            <a:r>
              <a:rPr lang="pt-BR" dirty="0"/>
              <a:t>?</a:t>
            </a:r>
          </a:p>
        </p:txBody>
      </p:sp>
      <p:pic>
        <p:nvPicPr>
          <p:cNvPr id="3" name="Espaço Reservado para Conteúdo 2" descr="Uma imagem contendo Diagrama&#10;&#10;Descrição gerada automaticamente">
            <a:extLst>
              <a:ext uri="{FF2B5EF4-FFF2-40B4-BE49-F238E27FC236}">
                <a16:creationId xmlns:a16="http://schemas.microsoft.com/office/drawing/2014/main" id="{F9F185A2-94E8-47D5-A1C5-DF1743B0C82F}"/>
              </a:ext>
            </a:extLst>
          </p:cNvPr>
          <p:cNvPicPr>
            <a:picLocks noGrp="1" noChangeAspect="1"/>
          </p:cNvPicPr>
          <p:nvPr>
            <p:ph sz="half" idx="2"/>
          </p:nvPr>
        </p:nvPicPr>
        <p:blipFill>
          <a:blip r:embed="rId3"/>
          <a:stretch>
            <a:fillRect/>
          </a:stretch>
        </p:blipFill>
        <p:spPr>
          <a:xfrm>
            <a:off x="1232454" y="2527444"/>
            <a:ext cx="3379724" cy="2431221"/>
          </a:xfrm>
        </p:spPr>
      </p:pic>
      <p:pic>
        <p:nvPicPr>
          <p:cNvPr id="5" name="Imagem 4" descr="Logotipo&#10;&#10;Descrição gerada automaticamente">
            <a:extLst>
              <a:ext uri="{FF2B5EF4-FFF2-40B4-BE49-F238E27FC236}">
                <a16:creationId xmlns:a16="http://schemas.microsoft.com/office/drawing/2014/main" id="{57FB64C3-C372-4E6F-9CA4-E441717344C8}"/>
              </a:ext>
            </a:extLst>
          </p:cNvPr>
          <p:cNvPicPr>
            <a:picLocks noChangeAspect="1"/>
          </p:cNvPicPr>
          <p:nvPr/>
        </p:nvPicPr>
        <p:blipFill>
          <a:blip r:embed="rId4"/>
          <a:stretch>
            <a:fillRect/>
          </a:stretch>
        </p:blipFill>
        <p:spPr>
          <a:xfrm>
            <a:off x="7324636" y="1589245"/>
            <a:ext cx="3634910" cy="1469768"/>
          </a:xfrm>
          <a:prstGeom prst="rect">
            <a:avLst/>
          </a:prstGeom>
        </p:spPr>
      </p:pic>
      <p:pic>
        <p:nvPicPr>
          <p:cNvPr id="10" name="Imagem 9">
            <a:extLst>
              <a:ext uri="{FF2B5EF4-FFF2-40B4-BE49-F238E27FC236}">
                <a16:creationId xmlns:a16="http://schemas.microsoft.com/office/drawing/2014/main" id="{6F27D0AA-5251-4556-B149-00DED74BBEA7}"/>
              </a:ext>
            </a:extLst>
          </p:cNvPr>
          <p:cNvPicPr>
            <a:picLocks noChangeAspect="1"/>
          </p:cNvPicPr>
          <p:nvPr/>
        </p:nvPicPr>
        <p:blipFill>
          <a:blip r:embed="rId5"/>
          <a:stretch>
            <a:fillRect/>
          </a:stretch>
        </p:blipFill>
        <p:spPr>
          <a:xfrm>
            <a:off x="8723470" y="3073761"/>
            <a:ext cx="2236076" cy="1338589"/>
          </a:xfrm>
          <a:prstGeom prst="rect">
            <a:avLst/>
          </a:prstGeom>
        </p:spPr>
      </p:pic>
      <p:pic>
        <p:nvPicPr>
          <p:cNvPr id="21" name="Imagem 20" descr="Logotipo, nome da empresa&#10;&#10;Descrição gerada automaticamente">
            <a:extLst>
              <a:ext uri="{FF2B5EF4-FFF2-40B4-BE49-F238E27FC236}">
                <a16:creationId xmlns:a16="http://schemas.microsoft.com/office/drawing/2014/main" id="{1DC9A69A-C649-451D-84A4-9D8D739B0883}"/>
              </a:ext>
            </a:extLst>
          </p:cNvPr>
          <p:cNvPicPr>
            <a:picLocks noChangeAspect="1"/>
          </p:cNvPicPr>
          <p:nvPr/>
        </p:nvPicPr>
        <p:blipFill>
          <a:blip r:embed="rId6"/>
          <a:stretch>
            <a:fillRect/>
          </a:stretch>
        </p:blipFill>
        <p:spPr>
          <a:xfrm>
            <a:off x="8156049" y="3819246"/>
            <a:ext cx="2803497" cy="2803497"/>
          </a:xfrm>
          <a:prstGeom prst="rect">
            <a:avLst/>
          </a:prstGeom>
        </p:spPr>
      </p:pic>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A37C306C-4809-4094-A5F7-0F019BD2FE5B}"/>
                  </a:ext>
                </a:extLst>
              </p:cNvPr>
              <p:cNvSpPr txBox="1"/>
              <p:nvPr/>
            </p:nvSpPr>
            <p:spPr>
              <a:xfrm>
                <a:off x="5643133" y="3312167"/>
                <a:ext cx="650547" cy="861774"/>
              </a:xfrm>
              <a:prstGeom prst="rect">
                <a:avLst/>
              </a:prstGeom>
              <a:noFill/>
            </p:spPr>
            <p:txBody>
              <a:bodyPr wrap="square">
                <a:spAutoFit/>
              </a:bodyPr>
              <a:lstStyle/>
              <a:p>
                <a14:m>
                  <m:oMath xmlns:m="http://schemas.openxmlformats.org/officeDocument/2006/math">
                    <m:r>
                      <a:rPr lang="pt-BR" sz="5000" i="1" smtClean="0">
                        <a:latin typeface="Cambria Math" panose="02040503050406030204" pitchFamily="18" charset="0"/>
                      </a:rPr>
                      <m:t>→</m:t>
                    </m:r>
                  </m:oMath>
                </a14:m>
                <a:r>
                  <a:rPr lang="pt-BR" sz="5000" dirty="0"/>
                  <a:t> </a:t>
                </a:r>
              </a:p>
            </p:txBody>
          </p:sp>
        </mc:Choice>
        <mc:Fallback>
          <p:sp>
            <p:nvSpPr>
              <p:cNvPr id="23" name="CaixaDeTexto 22">
                <a:extLst>
                  <a:ext uri="{FF2B5EF4-FFF2-40B4-BE49-F238E27FC236}">
                    <a16:creationId xmlns:a16="http://schemas.microsoft.com/office/drawing/2014/main" id="{A37C306C-4809-4094-A5F7-0F019BD2FE5B}"/>
                  </a:ext>
                </a:extLst>
              </p:cNvPr>
              <p:cNvSpPr txBox="1">
                <a:spLocks noRot="1" noChangeAspect="1" noMove="1" noResize="1" noEditPoints="1" noAdjustHandles="1" noChangeArrowheads="1" noChangeShapeType="1" noTextEdit="1"/>
              </p:cNvSpPr>
              <p:nvPr/>
            </p:nvSpPr>
            <p:spPr>
              <a:xfrm>
                <a:off x="5643133" y="3312167"/>
                <a:ext cx="650547" cy="861774"/>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O que é um ataque </a:t>
            </a:r>
            <a:r>
              <a:rPr lang="pt-BR" dirty="0" err="1"/>
              <a:t>ddos</a:t>
            </a:r>
            <a:r>
              <a:rPr lang="pt-BR" dirty="0"/>
              <a:t>?</a:t>
            </a:r>
          </a:p>
        </p:txBody>
      </p:sp>
      <p:grpSp>
        <p:nvGrpSpPr>
          <p:cNvPr id="2" name="Agrupar 1">
            <a:extLst>
              <a:ext uri="{FF2B5EF4-FFF2-40B4-BE49-F238E27FC236}">
                <a16:creationId xmlns:a16="http://schemas.microsoft.com/office/drawing/2014/main" id="{5475885D-A3FA-452E-B7EE-F1278EB9BBCE}"/>
              </a:ext>
            </a:extLst>
          </p:cNvPr>
          <p:cNvGrpSpPr/>
          <p:nvPr/>
        </p:nvGrpSpPr>
        <p:grpSpPr>
          <a:xfrm>
            <a:off x="4194314" y="1900491"/>
            <a:ext cx="3803372" cy="4014639"/>
            <a:chOff x="7375546" y="1696882"/>
            <a:chExt cx="3803372" cy="4014639"/>
          </a:xfrm>
        </p:grpSpPr>
        <p:grpSp>
          <p:nvGrpSpPr>
            <p:cNvPr id="5" name="Agrupar 4">
              <a:extLst>
                <a:ext uri="{FF2B5EF4-FFF2-40B4-BE49-F238E27FC236}">
                  <a16:creationId xmlns:a16="http://schemas.microsoft.com/office/drawing/2014/main" id="{3CA40BA0-1892-49ED-990E-E236B2D248A6}"/>
                </a:ext>
              </a:extLst>
            </p:cNvPr>
            <p:cNvGrpSpPr/>
            <p:nvPr/>
          </p:nvGrpSpPr>
          <p:grpSpPr>
            <a:xfrm>
              <a:off x="7594919" y="2281657"/>
              <a:ext cx="3364627" cy="3429864"/>
              <a:chOff x="6096000" y="1880695"/>
              <a:chExt cx="3364627" cy="3429864"/>
            </a:xfrm>
          </p:grpSpPr>
          <p:pic>
            <p:nvPicPr>
              <p:cNvPr id="3" name="Imagem 2" descr="Diagrama&#10;&#10;Descrição gerada automaticamente">
                <a:extLst>
                  <a:ext uri="{FF2B5EF4-FFF2-40B4-BE49-F238E27FC236}">
                    <a16:creationId xmlns:a16="http://schemas.microsoft.com/office/drawing/2014/main" id="{21BED4D5-F181-403C-9C28-4D8E0A56E82D}"/>
                  </a:ext>
                </a:extLst>
              </p:cNvPr>
              <p:cNvPicPr>
                <a:picLocks noChangeAspect="1"/>
              </p:cNvPicPr>
              <p:nvPr/>
            </p:nvPicPr>
            <p:blipFill>
              <a:blip r:embed="rId3"/>
              <a:stretch>
                <a:fillRect/>
              </a:stretch>
            </p:blipFill>
            <p:spPr>
              <a:xfrm>
                <a:off x="6096000" y="1880695"/>
                <a:ext cx="3364627" cy="3091310"/>
              </a:xfrm>
              <a:prstGeom prst="rect">
                <a:avLst/>
              </a:prstGeom>
            </p:spPr>
          </p:pic>
          <p:sp>
            <p:nvSpPr>
              <p:cNvPr id="4" name="CaixaDeTexto 3">
                <a:extLst>
                  <a:ext uri="{FF2B5EF4-FFF2-40B4-BE49-F238E27FC236}">
                    <a16:creationId xmlns:a16="http://schemas.microsoft.com/office/drawing/2014/main" id="{795FCEF1-92DC-4F90-A851-1224C3CA8DCB}"/>
                  </a:ext>
                </a:extLst>
              </p:cNvPr>
              <p:cNvSpPr txBox="1"/>
              <p:nvPr/>
            </p:nvSpPr>
            <p:spPr>
              <a:xfrm>
                <a:off x="7221009" y="4972005"/>
                <a:ext cx="1114608" cy="338554"/>
              </a:xfrm>
              <a:prstGeom prst="rect">
                <a:avLst/>
              </a:prstGeom>
              <a:noFill/>
            </p:spPr>
            <p:txBody>
              <a:bodyPr wrap="square" rtlCol="0">
                <a:spAutoFit/>
              </a:bodyPr>
              <a:lstStyle/>
              <a:p>
                <a:pPr algn="ctr"/>
                <a:r>
                  <a:rPr lang="pt-BR" sz="1600" dirty="0"/>
                  <a:t>Fonte: [1]</a:t>
                </a:r>
              </a:p>
            </p:txBody>
          </p:sp>
        </p:grpSp>
        <p:sp>
          <p:nvSpPr>
            <p:cNvPr id="7" name="CaixaDeTexto 6">
              <a:extLst>
                <a:ext uri="{FF2B5EF4-FFF2-40B4-BE49-F238E27FC236}">
                  <a16:creationId xmlns:a16="http://schemas.microsoft.com/office/drawing/2014/main" id="{8C97BC76-CD69-4279-B257-CFA3A11D688C}"/>
                </a:ext>
              </a:extLst>
            </p:cNvPr>
            <p:cNvSpPr txBox="1"/>
            <p:nvPr/>
          </p:nvSpPr>
          <p:spPr>
            <a:xfrm>
              <a:off x="7375546" y="1696882"/>
              <a:ext cx="3803372" cy="584775"/>
            </a:xfrm>
            <a:prstGeom prst="rect">
              <a:avLst/>
            </a:prstGeom>
            <a:noFill/>
          </p:spPr>
          <p:txBody>
            <a:bodyPr wrap="square" rtlCol="0">
              <a:spAutoFit/>
            </a:bodyPr>
            <a:lstStyle/>
            <a:p>
              <a:pPr algn="ctr"/>
              <a:r>
                <a:rPr lang="pt-BR" sz="1600" dirty="0"/>
                <a:t>Estrutura de um ataque </a:t>
              </a:r>
              <a:r>
                <a:rPr lang="pt-BR" sz="1600" dirty="0" err="1"/>
                <a:t>DDoS</a:t>
              </a:r>
              <a:r>
                <a:rPr lang="pt-BR" sz="1600" dirty="0"/>
                <a:t> a uma infraestrutura em </a:t>
              </a:r>
              <a:r>
                <a:rPr lang="pt-BR" sz="1600" i="1" dirty="0"/>
                <a:t>cloud</a:t>
              </a:r>
              <a:endParaRPr lang="pt-BR" sz="1600" dirty="0"/>
            </a:p>
          </p:txBody>
        </p:sp>
      </p:grpSp>
    </p:spTree>
    <p:extLst>
      <p:ext uri="{BB962C8B-B14F-4D97-AF65-F5344CB8AC3E}">
        <p14:creationId xmlns:p14="http://schemas.microsoft.com/office/powerpoint/2010/main" val="297388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Problematização</a:t>
            </a:r>
          </a:p>
        </p:txBody>
      </p:sp>
      <p:grpSp>
        <p:nvGrpSpPr>
          <p:cNvPr id="11" name="Agrupar 10">
            <a:extLst>
              <a:ext uri="{FF2B5EF4-FFF2-40B4-BE49-F238E27FC236}">
                <a16:creationId xmlns:a16="http://schemas.microsoft.com/office/drawing/2014/main" id="{824615A8-CA20-4BA4-93DD-D9D2BAF72D06}"/>
              </a:ext>
            </a:extLst>
          </p:cNvPr>
          <p:cNvGrpSpPr/>
          <p:nvPr/>
        </p:nvGrpSpPr>
        <p:grpSpPr>
          <a:xfrm>
            <a:off x="1909094" y="2298701"/>
            <a:ext cx="8595853" cy="3616429"/>
            <a:chOff x="1909094" y="2298701"/>
            <a:chExt cx="8595853" cy="3616429"/>
          </a:xfrm>
        </p:grpSpPr>
        <p:grpSp>
          <p:nvGrpSpPr>
            <p:cNvPr id="9" name="Agrupar 8">
              <a:extLst>
                <a:ext uri="{FF2B5EF4-FFF2-40B4-BE49-F238E27FC236}">
                  <a16:creationId xmlns:a16="http://schemas.microsoft.com/office/drawing/2014/main" id="{C6E8BAB2-BD51-46CA-B08A-D9B7F8F62177}"/>
                </a:ext>
              </a:extLst>
            </p:cNvPr>
            <p:cNvGrpSpPr/>
            <p:nvPr/>
          </p:nvGrpSpPr>
          <p:grpSpPr>
            <a:xfrm>
              <a:off x="1909094" y="2298701"/>
              <a:ext cx="8595853" cy="3225415"/>
              <a:chOff x="1934494" y="2103450"/>
              <a:chExt cx="8595853" cy="3225415"/>
            </a:xfrm>
          </p:grpSpPr>
          <p:pic>
            <p:nvPicPr>
              <p:cNvPr id="3" name="Imagem 2">
                <a:extLst>
                  <a:ext uri="{FF2B5EF4-FFF2-40B4-BE49-F238E27FC236}">
                    <a16:creationId xmlns:a16="http://schemas.microsoft.com/office/drawing/2014/main" id="{497F541A-2D58-44D1-8D5F-EB4C74A10D8E}"/>
                  </a:ext>
                </a:extLst>
              </p:cNvPr>
              <p:cNvPicPr>
                <a:picLocks noChangeAspect="1"/>
              </p:cNvPicPr>
              <p:nvPr/>
            </p:nvPicPr>
            <p:blipFill>
              <a:blip r:embed="rId3"/>
              <a:stretch>
                <a:fillRect/>
              </a:stretch>
            </p:blipFill>
            <p:spPr>
              <a:xfrm>
                <a:off x="1934495" y="2103450"/>
                <a:ext cx="8595852" cy="1441709"/>
              </a:xfrm>
              <a:prstGeom prst="rect">
                <a:avLst/>
              </a:prstGeom>
            </p:spPr>
          </p:pic>
          <p:pic>
            <p:nvPicPr>
              <p:cNvPr id="7" name="Imagem 6">
                <a:extLst>
                  <a:ext uri="{FF2B5EF4-FFF2-40B4-BE49-F238E27FC236}">
                    <a16:creationId xmlns:a16="http://schemas.microsoft.com/office/drawing/2014/main" id="{D8532E98-00C9-4834-8318-37060DDA680B}"/>
                  </a:ext>
                </a:extLst>
              </p:cNvPr>
              <p:cNvPicPr>
                <a:picLocks noChangeAspect="1"/>
              </p:cNvPicPr>
              <p:nvPr/>
            </p:nvPicPr>
            <p:blipFill>
              <a:blip r:embed="rId4"/>
              <a:stretch>
                <a:fillRect/>
              </a:stretch>
            </p:blipFill>
            <p:spPr>
              <a:xfrm>
                <a:off x="1934494" y="3545159"/>
                <a:ext cx="8595853" cy="1783706"/>
              </a:xfrm>
              <a:prstGeom prst="rect">
                <a:avLst/>
              </a:prstGeom>
            </p:spPr>
          </p:pic>
        </p:grpSp>
        <p:sp>
          <p:nvSpPr>
            <p:cNvPr id="10" name="CaixaDeTexto 9">
              <a:extLst>
                <a:ext uri="{FF2B5EF4-FFF2-40B4-BE49-F238E27FC236}">
                  <a16:creationId xmlns:a16="http://schemas.microsoft.com/office/drawing/2014/main" id="{7A7C8734-EFE9-4DE3-9A7C-B04A7EB2F77D}"/>
                </a:ext>
              </a:extLst>
            </p:cNvPr>
            <p:cNvSpPr txBox="1"/>
            <p:nvPr/>
          </p:nvSpPr>
          <p:spPr>
            <a:xfrm>
              <a:off x="5340350" y="5576576"/>
              <a:ext cx="1511300" cy="338554"/>
            </a:xfrm>
            <a:prstGeom prst="rect">
              <a:avLst/>
            </a:prstGeom>
            <a:noFill/>
          </p:spPr>
          <p:txBody>
            <a:bodyPr wrap="square" rtlCol="0">
              <a:spAutoFit/>
            </a:bodyPr>
            <a:lstStyle/>
            <a:p>
              <a:pPr algn="ctr"/>
              <a:r>
                <a:rPr lang="pt-BR" sz="1600" dirty="0"/>
                <a:t>Fonte: [2][3]</a:t>
              </a:r>
            </a:p>
          </p:txBody>
        </p:sp>
      </p:grpSp>
    </p:spTree>
    <p:extLst>
      <p:ext uri="{BB962C8B-B14F-4D97-AF65-F5344CB8AC3E}">
        <p14:creationId xmlns:p14="http://schemas.microsoft.com/office/powerpoint/2010/main" val="344733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objetivos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4" cy="3633471"/>
          </a:xfrm>
        </p:spPr>
        <p:txBody>
          <a:bodyPr rtlCol="0"/>
          <a:lstStyle/>
          <a:p>
            <a:pPr marL="285750" indent="-285750" algn="just">
              <a:buFont typeface="Arial" panose="020B0604020202020204" pitchFamily="34" charset="0"/>
              <a:buChar char="•"/>
            </a:pPr>
            <a:r>
              <a:rPr lang="pt-BR" dirty="0"/>
              <a:t>Objetivos gerais</a:t>
            </a:r>
          </a:p>
          <a:p>
            <a:pPr algn="just"/>
            <a:r>
              <a:rPr lang="pt-BR" dirty="0"/>
              <a:t>Comparação entre dois algoritmos de detecção de ataques </a:t>
            </a:r>
            <a:r>
              <a:rPr lang="pt-BR" dirty="0" err="1"/>
              <a:t>DDoS</a:t>
            </a:r>
            <a:r>
              <a:rPr lang="pt-BR" dirty="0"/>
              <a:t>, um baseado na entropia de janelas de dados e outro baseado nos algoritmos RNA e SVM aplicados, também, a janelas de dados.</a:t>
            </a:r>
          </a:p>
          <a:p>
            <a:pPr marL="285750" indent="-285750" algn="just">
              <a:buFont typeface="Arial" panose="020B0604020202020204" pitchFamily="34" charset="0"/>
              <a:buChar char="•"/>
            </a:pPr>
            <a:r>
              <a:rPr lang="pt-BR" dirty="0"/>
              <a:t>Objetivos Específicos</a:t>
            </a:r>
          </a:p>
          <a:p>
            <a:pPr marL="486918" lvl="1" indent="-285750" algn="just">
              <a:buFont typeface="Wingdings" panose="05000000000000000000" pitchFamily="2" charset="2"/>
              <a:buChar char="Ø"/>
            </a:pPr>
            <a:r>
              <a:rPr lang="pt-BR" sz="1600" dirty="0"/>
              <a:t>Implementação de um sistema para o tratamento dos dados de rede no formato CSV</a:t>
            </a:r>
          </a:p>
          <a:p>
            <a:pPr marL="486918" lvl="1" indent="-285750" algn="just">
              <a:buFont typeface="Wingdings" panose="05000000000000000000" pitchFamily="2" charset="2"/>
              <a:buChar char="Ø"/>
            </a:pPr>
            <a:r>
              <a:rPr lang="pt-BR" sz="1600" dirty="0"/>
              <a:t>Desenvolvimento dos algoritmos para a detecção de ameaças </a:t>
            </a:r>
            <a:r>
              <a:rPr lang="pt-BR" sz="1600" dirty="0" err="1"/>
              <a:t>DDoS</a:t>
            </a:r>
            <a:endParaRPr lang="pt-BR" sz="1600" dirty="0"/>
          </a:p>
          <a:p>
            <a:pPr marL="486918" lvl="1" indent="-285750" algn="just">
              <a:buFont typeface="Wingdings" panose="05000000000000000000" pitchFamily="2" charset="2"/>
              <a:buChar char="Ø"/>
            </a:pPr>
            <a:r>
              <a:rPr lang="pt-BR" sz="1600" dirty="0"/>
              <a:t>Computar as principais métricas de avaliação de cada algoritmo</a:t>
            </a:r>
          </a:p>
          <a:p>
            <a:pPr marL="486918" lvl="1" indent="-285750" algn="just">
              <a:buFont typeface="Wingdings" panose="05000000000000000000" pitchFamily="2" charset="2"/>
              <a:buChar char="Ø"/>
            </a:pPr>
            <a:r>
              <a:rPr lang="pt-BR" sz="1600" dirty="0"/>
              <a:t>Comparar as métricas para diferentes cenários</a:t>
            </a:r>
          </a:p>
          <a:p>
            <a:pPr algn="just"/>
            <a:endParaRPr lang="pt-BR" dirty="0"/>
          </a:p>
        </p:txBody>
      </p:sp>
    </p:spTree>
    <p:extLst>
      <p:ext uri="{BB962C8B-B14F-4D97-AF65-F5344CB8AC3E}">
        <p14:creationId xmlns:p14="http://schemas.microsoft.com/office/powerpoint/2010/main" val="2661971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00900CD-B943-934F-857F-30AA913FE9D9}"/>
              </a:ext>
            </a:extLst>
          </p:cNvPr>
          <p:cNvSpPr>
            <a:spLocks noGrp="1"/>
          </p:cNvSpPr>
          <p:nvPr>
            <p:ph type="title"/>
          </p:nvPr>
        </p:nvSpPr>
        <p:spPr>
          <a:xfrm>
            <a:off x="1195753" y="942870"/>
            <a:ext cx="9763793" cy="1292750"/>
          </a:xfrm>
        </p:spPr>
        <p:txBody>
          <a:bodyPr rtlCol="0"/>
          <a:lstStyle/>
          <a:p>
            <a:pPr rtl="0"/>
            <a:r>
              <a:rPr lang="pt-BR" dirty="0"/>
              <a:t>justificativas</a:t>
            </a:r>
          </a:p>
        </p:txBody>
      </p:sp>
      <p:sp>
        <p:nvSpPr>
          <p:cNvPr id="12" name="Espaço Reservado para Conteúdo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9763794" cy="3633471"/>
          </a:xfrm>
        </p:spPr>
        <p:txBody>
          <a:bodyPr rtlCol="0"/>
          <a:lstStyle/>
          <a:p>
            <a:pPr algn="just"/>
            <a:r>
              <a:rPr lang="pt-BR" dirty="0"/>
              <a:t>O grande volume de dados gerado atualmente e os diferentes hábitos de consumo de internet da sociedade, aliados a modernização dos ataques baseados em “inundações” de requisições, tornam necessários os estudos de diferentes formas de detectar e, posteriormente, mitigar ameaças como os ataques </a:t>
            </a:r>
            <a:r>
              <a:rPr lang="pt-BR" dirty="0" err="1"/>
              <a:t>DDoS</a:t>
            </a:r>
            <a:r>
              <a:rPr lang="pt-BR" dirty="0"/>
              <a:t>.</a:t>
            </a:r>
          </a:p>
        </p:txBody>
      </p:sp>
    </p:spTree>
    <p:extLst>
      <p:ext uri="{BB962C8B-B14F-4D97-AF65-F5344CB8AC3E}">
        <p14:creationId xmlns:p14="http://schemas.microsoft.com/office/powerpoint/2010/main" val="160355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51183-D0D9-A74B-94F0-9EC0104A75F3}"/>
              </a:ext>
            </a:extLst>
          </p:cNvPr>
          <p:cNvSpPr>
            <a:spLocks noGrp="1"/>
          </p:cNvSpPr>
          <p:nvPr>
            <p:ph type="title"/>
          </p:nvPr>
        </p:nvSpPr>
        <p:spPr>
          <a:xfrm>
            <a:off x="635000" y="2736254"/>
            <a:ext cx="5460992" cy="1385491"/>
          </a:xfrm>
        </p:spPr>
        <p:txBody>
          <a:bodyPr rtlCol="0"/>
          <a:lstStyle/>
          <a:p>
            <a:pPr rtl="0">
              <a:tabLst>
                <a:tab pos="3308350" algn="l"/>
              </a:tabLst>
            </a:pPr>
            <a:r>
              <a:rPr lang="pt-BR" dirty="0">
                <a:solidFill>
                  <a:schemeClr val="tx1">
                    <a:lumMod val="85000"/>
                    <a:lumOff val="15000"/>
                  </a:schemeClr>
                </a:solidFill>
              </a:rPr>
              <a:t>Referencial teórico</a:t>
            </a:r>
          </a:p>
        </p:txBody>
      </p:sp>
      <p:sp>
        <p:nvSpPr>
          <p:cNvPr id="5" name="Espaço Reservado para Conteúdo 4">
            <a:extLst>
              <a:ext uri="{FF2B5EF4-FFF2-40B4-BE49-F238E27FC236}">
                <a16:creationId xmlns:a16="http://schemas.microsoft.com/office/drawing/2014/main" id="{319ED1B1-6FE0-FA43-95C4-366DBD1F1305}"/>
              </a:ext>
            </a:extLst>
          </p:cNvPr>
          <p:cNvSpPr>
            <a:spLocks noGrp="1"/>
          </p:cNvSpPr>
          <p:nvPr>
            <p:ph sz="half" idx="2"/>
          </p:nvPr>
        </p:nvSpPr>
        <p:spPr/>
        <p:txBody>
          <a:bodyPr rtlCol="0"/>
          <a:lstStyle/>
          <a:p>
            <a:pPr marL="0" indent="0" rtl="0">
              <a:buFont typeface="Calibri" panose="020F0502020204030204" pitchFamily="34" charset="0"/>
              <a:buNone/>
            </a:pPr>
            <a:r>
              <a:rPr lang="pt-BR" spc="200" dirty="0"/>
              <a:t>Bases de Dados</a:t>
            </a:r>
          </a:p>
          <a:p>
            <a:pPr marL="0" indent="0" rtl="0">
              <a:buFont typeface="Calibri" panose="020F0502020204030204" pitchFamily="34" charset="0"/>
              <a:buNone/>
            </a:pPr>
            <a:r>
              <a:rPr lang="pt-BR" spc="200" dirty="0">
                <a:solidFill>
                  <a:schemeClr val="tx1"/>
                </a:solidFill>
              </a:rPr>
              <a:t>Entropia</a:t>
            </a:r>
          </a:p>
          <a:p>
            <a:pPr marL="0" indent="0" rtl="0">
              <a:buFont typeface="Calibri" panose="020F0502020204030204" pitchFamily="34" charset="0"/>
              <a:buNone/>
            </a:pPr>
            <a:r>
              <a:rPr lang="pt-BR" spc="200" dirty="0" err="1"/>
              <a:t>Limiarização</a:t>
            </a:r>
            <a:endParaRPr lang="pt-BR" spc="200" dirty="0"/>
          </a:p>
          <a:p>
            <a:pPr marL="0" indent="0" rtl="0">
              <a:buFont typeface="Calibri" panose="020F0502020204030204" pitchFamily="34" charset="0"/>
              <a:buNone/>
            </a:pPr>
            <a:r>
              <a:rPr lang="pt-BR" spc="200" dirty="0"/>
              <a:t>Análise de Componentes Principais</a:t>
            </a:r>
          </a:p>
          <a:p>
            <a:pPr marL="0" indent="0" rtl="0">
              <a:buFont typeface="Calibri" panose="020F0502020204030204" pitchFamily="34" charset="0"/>
              <a:buNone/>
            </a:pPr>
            <a:r>
              <a:rPr lang="pt-BR" spc="200" dirty="0">
                <a:solidFill>
                  <a:schemeClr val="tx1"/>
                </a:solidFill>
              </a:rPr>
              <a:t>Rede</a:t>
            </a:r>
            <a:r>
              <a:rPr lang="pt-BR" spc="200" dirty="0"/>
              <a:t> Neural Artificial</a:t>
            </a:r>
          </a:p>
          <a:p>
            <a:pPr marL="0" indent="0" rtl="0">
              <a:buFont typeface="Calibri" panose="020F0502020204030204" pitchFamily="34" charset="0"/>
              <a:buNone/>
            </a:pPr>
            <a:r>
              <a:rPr lang="pt-BR" spc="200" dirty="0">
                <a:solidFill>
                  <a:schemeClr val="tx1"/>
                </a:solidFill>
              </a:rPr>
              <a:t>Máquina de Vetores de Suporte</a:t>
            </a:r>
          </a:p>
        </p:txBody>
      </p:sp>
    </p:spTree>
    <p:extLst>
      <p:ext uri="{BB962C8B-B14F-4D97-AF65-F5344CB8AC3E}">
        <p14:creationId xmlns:p14="http://schemas.microsoft.com/office/powerpoint/2010/main" val="328320277"/>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388_TF22318419.potx" id="{41277046-092E-49B8-A86C-C49293541265}" vid="{7E72C3F1-4A8D-4A8B-95D8-B9B51976FFA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Discurso de vendas minimalista</Template>
  <TotalTime>708</TotalTime>
  <Words>1513</Words>
  <Application>Microsoft Office PowerPoint</Application>
  <PresentationFormat>Widescreen</PresentationFormat>
  <Paragraphs>373</Paragraphs>
  <Slides>32</Slides>
  <Notes>32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32</vt:i4>
      </vt:variant>
    </vt:vector>
  </HeadingPairs>
  <TitlesOfParts>
    <vt:vector size="40" baseType="lpstr">
      <vt:lpstr>Arial</vt:lpstr>
      <vt:lpstr>Calibri</vt:lpstr>
      <vt:lpstr>Cambria Math</vt:lpstr>
      <vt:lpstr>Century Gothic</vt:lpstr>
      <vt:lpstr>Symbol</vt:lpstr>
      <vt:lpstr>Times New Roman</vt:lpstr>
      <vt:lpstr>Wingdings</vt:lpstr>
      <vt:lpstr>RetrospectVTI</vt:lpstr>
      <vt:lpstr>Detecção de ataques ddos com aprendizagem de máquina</vt:lpstr>
      <vt:lpstr>sumário</vt:lpstr>
      <vt:lpstr>Introdução</vt:lpstr>
      <vt:lpstr>O que é um ataque ddos?</vt:lpstr>
      <vt:lpstr>O que é um ataque ddos?</vt:lpstr>
      <vt:lpstr>Problematização</vt:lpstr>
      <vt:lpstr>objetivos</vt:lpstr>
      <vt:lpstr>justificativas</vt:lpstr>
      <vt:lpstr>Referencial teórico</vt:lpstr>
      <vt:lpstr>Bases de dados</vt:lpstr>
      <vt:lpstr>Entropia</vt:lpstr>
      <vt:lpstr>limiarização</vt:lpstr>
      <vt:lpstr>Análise de componentes principais</vt:lpstr>
      <vt:lpstr>Rede neural artificial</vt:lpstr>
      <vt:lpstr>Máquina de vetores de suporte</vt:lpstr>
      <vt:lpstr>metodologia</vt:lpstr>
      <vt:lpstr>Tratamento de dados</vt:lpstr>
      <vt:lpstr>Abordagem baseada na entropia</vt:lpstr>
      <vt:lpstr>Abordagem supervisionada</vt:lpstr>
      <vt:lpstr>Metodologia de avaliação</vt:lpstr>
      <vt:lpstr>Metodologia de avaliação</vt:lpstr>
      <vt:lpstr>recursos</vt:lpstr>
      <vt:lpstr>recursos</vt:lpstr>
      <vt:lpstr>recursos</vt:lpstr>
      <vt:lpstr>cronograma</vt:lpstr>
      <vt:lpstr>Apresentação do PowerPoint</vt:lpstr>
      <vt:lpstr>CONSIDERAÇÕES FINAIS</vt:lpstr>
      <vt:lpstr>Considerações finais</vt:lpstr>
      <vt:lpstr>Referências</vt:lpstr>
      <vt:lpstr>referências</vt:lpstr>
      <vt:lpstr>referências</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Detecção de ataques ddos com aprendizagem de máquina</dc:title>
  <dc:creator>Emilly Rodrigues</dc:creator>
  <cp:lastModifiedBy>Emilly Rodrigues</cp:lastModifiedBy>
  <cp:revision>64</cp:revision>
  <dcterms:created xsi:type="dcterms:W3CDTF">2020-12-13T20:39:52Z</dcterms:created>
  <dcterms:modified xsi:type="dcterms:W3CDTF">2020-12-18T00:57:01Z</dcterms:modified>
</cp:coreProperties>
</file>