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343" r:id="rId2"/>
    <p:sldId id="257" r:id="rId3"/>
    <p:sldId id="350" r:id="rId4"/>
    <p:sldId id="284" r:id="rId5"/>
    <p:sldId id="351" r:id="rId6"/>
    <p:sldId id="353" r:id="rId7"/>
    <p:sldId id="352" r:id="rId8"/>
    <p:sldId id="354" r:id="rId9"/>
    <p:sldId id="355" r:id="rId10"/>
    <p:sldId id="356" r:id="rId11"/>
    <p:sldId id="357" r:id="rId12"/>
    <p:sldId id="358" r:id="rId13"/>
    <p:sldId id="360" r:id="rId14"/>
    <p:sldId id="361" r:id="rId15"/>
    <p:sldId id="362" r:id="rId16"/>
    <p:sldId id="363" r:id="rId17"/>
    <p:sldId id="367" r:id="rId18"/>
    <p:sldId id="371" r:id="rId19"/>
    <p:sldId id="372" r:id="rId20"/>
    <p:sldId id="383" r:id="rId21"/>
    <p:sldId id="374" r:id="rId22"/>
    <p:sldId id="364" r:id="rId23"/>
    <p:sldId id="376" r:id="rId24"/>
    <p:sldId id="375" r:id="rId25"/>
    <p:sldId id="365" r:id="rId26"/>
    <p:sldId id="395" r:id="rId27"/>
    <p:sldId id="396" r:id="rId28"/>
    <p:sldId id="385" r:id="rId29"/>
    <p:sldId id="386" r:id="rId30"/>
    <p:sldId id="387" r:id="rId31"/>
    <p:sldId id="384" r:id="rId32"/>
    <p:sldId id="389" r:id="rId33"/>
    <p:sldId id="390" r:id="rId34"/>
    <p:sldId id="391" r:id="rId35"/>
    <p:sldId id="366" r:id="rId36"/>
    <p:sldId id="379" r:id="rId37"/>
    <p:sldId id="392" r:id="rId38"/>
    <p:sldId id="393" r:id="rId39"/>
    <p:sldId id="394" r:id="rId40"/>
    <p:sldId id="382" r:id="rId41"/>
    <p:sldId id="380" r:id="rId42"/>
    <p:sldId id="381" r:id="rId43"/>
    <p:sldId id="378" r:id="rId4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89796" autoAdjust="0"/>
  </p:normalViewPr>
  <p:slideViewPr>
    <p:cSldViewPr snapToGrid="0">
      <p:cViewPr varScale="1">
        <p:scale>
          <a:sx n="68" d="100"/>
          <a:sy n="68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31/03/2022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24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88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7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8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12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198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14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818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019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48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952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167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8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54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89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44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070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46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09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39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259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31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9423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006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003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557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666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025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216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83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avanços tecnológicos na área de telecomunicações trouxeram inúmeras possibilidades no que diz respeito a sistemas de transmissão.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30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1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684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86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8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6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24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84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31/03/2022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Detecção de ataques </a:t>
            </a:r>
            <a:r>
              <a:rPr lang="pt-BR" sz="5400" dirty="0" err="1"/>
              <a:t>ddos</a:t>
            </a:r>
            <a:r>
              <a:rPr lang="pt-BR" sz="5400" dirty="0"/>
              <a:t> com aprendizagem de máquina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Autor: </a:t>
            </a:r>
            <a:r>
              <a:rPr lang="pt-BR" dirty="0" err="1"/>
              <a:t>joão</a:t>
            </a:r>
            <a:r>
              <a:rPr lang="pt-BR" dirty="0"/>
              <a:t> Guilherme do nascimento teles</a:t>
            </a:r>
          </a:p>
          <a:p>
            <a:pPr rtl="0"/>
            <a:r>
              <a:rPr lang="pt-BR" dirty="0"/>
              <a:t>Orientador: </a:t>
            </a:r>
            <a:r>
              <a:rPr lang="pt-BR" dirty="0" err="1"/>
              <a:t>eliana</a:t>
            </a:r>
            <a:r>
              <a:rPr lang="pt-BR" dirty="0"/>
              <a:t> pantaleão</a:t>
            </a:r>
          </a:p>
          <a:p>
            <a:pPr rtl="0"/>
            <a:r>
              <a:rPr lang="pt-BR" dirty="0" err="1"/>
              <a:t>Co-orientador</a:t>
            </a:r>
            <a:r>
              <a:rPr lang="pt-BR" dirty="0"/>
              <a:t>: Pedro Luiz lima </a:t>
            </a:r>
            <a:r>
              <a:rPr lang="pt-BR" dirty="0" err="1"/>
              <a:t>bertarini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Bases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3AA3BD-5002-4ECF-9DDC-827405807158}"/>
              </a:ext>
            </a:extLst>
          </p:cNvPr>
          <p:cNvSpPr txBox="1"/>
          <p:nvPr/>
        </p:nvSpPr>
        <p:spPr>
          <a:xfrm>
            <a:off x="5363693" y="4170472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Fonte: [4]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A35BD0-FB59-46CE-BAE7-F806A1E5DA0F}"/>
              </a:ext>
            </a:extLst>
          </p:cNvPr>
          <p:cNvSpPr txBox="1"/>
          <p:nvPr/>
        </p:nvSpPr>
        <p:spPr>
          <a:xfrm>
            <a:off x="3972249" y="2174236"/>
            <a:ext cx="378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Horários dos ataques dia 7 de Julho de 2017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FFE176B-9C3F-44EE-B64D-A6162954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88818"/>
              </p:ext>
            </p:extLst>
          </p:nvPr>
        </p:nvGraphicFramePr>
        <p:xfrm>
          <a:off x="3972249" y="2759011"/>
          <a:ext cx="3898900" cy="1339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3643648169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710689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 de Ataque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Período do Ataque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770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 err="1">
                          <a:solidFill>
                            <a:schemeClr val="tx1"/>
                          </a:solidFill>
                          <a:effectLst/>
                        </a:rPr>
                        <a:t>Botnet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 ARES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10:02 - 11:02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Port Scan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523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DDoS LOIT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15:56 - 16:16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50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4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Entropia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</p:spPr>
            <p:txBody>
              <a:bodyPr rtlCol="0">
                <a:normAutofit fontScale="25000" lnSpcReduction="20000"/>
              </a:bodyPr>
              <a:lstStyle/>
              <a:p>
                <a:pPr algn="just"/>
                <a:r>
                  <a:rPr lang="pt-BR" sz="6400" dirty="0"/>
                  <a:t>A entropia é definida como uma medida do conteúdo médio de informação dentro de um conjunto de dados. Ou seja, tomando </a:t>
                </a:r>
                <a:r>
                  <a:rPr lang="pt-BR" sz="6400" b="1" i="1" dirty="0"/>
                  <a:t>X</a:t>
                </a:r>
                <a:r>
                  <a:rPr lang="pt-BR" sz="6400" dirty="0"/>
                  <a:t> como um conjunto de dados representados por </a:t>
                </a:r>
                <a:r>
                  <a:rPr lang="pt-BR" sz="6400" b="1" i="1" dirty="0"/>
                  <a:t>x</a:t>
                </a:r>
                <a:r>
                  <a:rPr lang="pt-BR" sz="4000" b="1" i="1" dirty="0"/>
                  <a:t>1</a:t>
                </a:r>
                <a:r>
                  <a:rPr lang="pt-BR" sz="6400" b="1" i="1" dirty="0"/>
                  <a:t>, x</a:t>
                </a:r>
                <a:r>
                  <a:rPr lang="pt-BR" sz="3200" b="1" i="1" dirty="0"/>
                  <a:t>2</a:t>
                </a:r>
                <a:r>
                  <a:rPr lang="pt-BR" sz="6400" b="1" i="1" dirty="0"/>
                  <a:t>, x</a:t>
                </a:r>
                <a:r>
                  <a:rPr lang="pt-BR" sz="3200" b="1" i="1" dirty="0"/>
                  <a:t>3</a:t>
                </a:r>
                <a:r>
                  <a:rPr lang="pt-BR" sz="6400" b="1" i="1" dirty="0"/>
                  <a:t>, ..., </a:t>
                </a:r>
                <a:r>
                  <a:rPr lang="pt-BR" sz="6400" b="1" i="1" dirty="0" err="1"/>
                  <a:t>x</a:t>
                </a:r>
                <a:r>
                  <a:rPr lang="pt-BR" sz="3200" b="1" i="1" dirty="0" err="1"/>
                  <a:t>n</a:t>
                </a:r>
                <a:r>
                  <a:rPr lang="pt-BR" sz="6400" dirty="0"/>
                  <a:t>, a entropia desse conjunto pode ser representado por: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6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64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6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6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6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6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6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6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pt-BR" sz="6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sz="64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6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6400" b="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t-BR" sz="6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6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6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6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64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(1)</m:t>
                      </m:r>
                    </m:oMath>
                  </m:oMathPara>
                </a14:m>
                <a:endParaRPr lang="pt-BR" sz="6400" dirty="0"/>
              </a:p>
              <a:p>
                <a:r>
                  <a:rPr lang="pt-BR" sz="6400" b="1" i="1" dirty="0"/>
                  <a:t> </a:t>
                </a:r>
                <a:r>
                  <a:rPr lang="pt-BR" sz="6400" dirty="0"/>
                  <a:t>Dessa forma, quanto maior é a quantidade de  informação contida dentro do conjunto </a:t>
                </a:r>
                <a:r>
                  <a:rPr lang="pt-BR" sz="6400" b="1" dirty="0"/>
                  <a:t>X</a:t>
                </a:r>
                <a:r>
                  <a:rPr lang="pt-BR" sz="6400" dirty="0"/>
                  <a:t> maior será a entropia.</a:t>
                </a:r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  <a:blipFill>
                <a:blip r:embed="rId3"/>
                <a:stretch>
                  <a:fillRect l="-1248" t="-1846" r="-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2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 err="1"/>
              <a:t>limiarização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</p:spPr>
            <p:txBody>
              <a:bodyPr rtlCol="0">
                <a:noAutofit/>
              </a:bodyPr>
              <a:lstStyle/>
              <a:p>
                <a:pPr algn="just"/>
                <a:r>
                  <a:rPr lang="pt-BR" dirty="0"/>
                  <a:t>Esse processo é aplicado para o estabelecimento das condições normais de operação.</a:t>
                </a:r>
              </a:p>
              <a:p>
                <a:pPr algn="just"/>
                <a:endParaRPr lang="pt-BR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</m:t>
                      </m:r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rad>
                        <m:ra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𝑣𝑎𝑟</m:t>
                          </m:r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(2)</m:t>
                      </m:r>
                    </m:oMath>
                  </m:oMathPara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</m:t>
                      </m:r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rad>
                        <m:rad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𝑣𝑎𝑟</m:t>
                          </m:r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  <m:r>
                        <a:rPr lang="pt-BR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(3)</m:t>
                      </m:r>
                    </m:oMath>
                  </m:oMathPara>
                </a14:m>
                <a:endParaRPr lang="pt-BR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: Previsão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ARIMA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: Valor real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: Índice de Confiança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763794" cy="3633471"/>
              </a:xfrm>
              <a:blipFill>
                <a:blip r:embed="rId3"/>
                <a:stretch>
                  <a:fillRect l="-1248" t="-5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5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Análise de componentes principais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4" cy="3633471"/>
          </a:xfrm>
        </p:spPr>
        <p:txBody>
          <a:bodyPr rtlCol="0"/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432872-22EB-41BE-AB3F-ABED814D6BB7}"/>
              </a:ext>
            </a:extLst>
          </p:cNvPr>
          <p:cNvGrpSpPr/>
          <p:nvPr/>
        </p:nvGrpSpPr>
        <p:grpSpPr>
          <a:xfrm>
            <a:off x="2464626" y="2295615"/>
            <a:ext cx="3156633" cy="3028048"/>
            <a:chOff x="2464626" y="2295615"/>
            <a:chExt cx="3156633" cy="302804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24DF205-EBD0-4609-880C-1D715300051D}"/>
                </a:ext>
              </a:extLst>
            </p:cNvPr>
            <p:cNvGrpSpPr/>
            <p:nvPr/>
          </p:nvGrpSpPr>
          <p:grpSpPr>
            <a:xfrm>
              <a:off x="2752306" y="2607947"/>
              <a:ext cx="2581275" cy="2715716"/>
              <a:chOff x="2849294" y="2281657"/>
              <a:chExt cx="2581275" cy="2715716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CDB3C9DD-7BCE-4AF7-A238-8D154294B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9294" y="2281657"/>
                <a:ext cx="2581275" cy="2228850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1404187-5701-4B0A-9F7E-A8EA2A359E0B}"/>
                  </a:ext>
                </a:extLst>
              </p:cNvPr>
              <p:cNvSpPr txBox="1"/>
              <p:nvPr/>
            </p:nvSpPr>
            <p:spPr>
              <a:xfrm>
                <a:off x="3521011" y="4658819"/>
                <a:ext cx="1116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Fonte: [5]</a:t>
                </a:r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5C2C633-C623-4B8E-8E50-C4C0DD19BCD9}"/>
                </a:ext>
              </a:extLst>
            </p:cNvPr>
            <p:cNvSpPr txBox="1"/>
            <p:nvPr/>
          </p:nvSpPr>
          <p:spPr>
            <a:xfrm>
              <a:off x="2464626" y="2295615"/>
              <a:ext cx="3156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Figura 2. Dados antes da PCA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5BE9D60-7847-4BCE-8296-A126291AF868}"/>
              </a:ext>
            </a:extLst>
          </p:cNvPr>
          <p:cNvGrpSpPr/>
          <p:nvPr/>
        </p:nvGrpSpPr>
        <p:grpSpPr>
          <a:xfrm>
            <a:off x="6713722" y="2264642"/>
            <a:ext cx="2962671" cy="3059021"/>
            <a:chOff x="6713722" y="2264642"/>
            <a:chExt cx="2962671" cy="305902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2417931-63B3-436F-A052-305171AFED4C}"/>
                </a:ext>
              </a:extLst>
            </p:cNvPr>
            <p:cNvGrpSpPr/>
            <p:nvPr/>
          </p:nvGrpSpPr>
          <p:grpSpPr>
            <a:xfrm>
              <a:off x="6890133" y="2626214"/>
              <a:ext cx="2609850" cy="2697449"/>
              <a:chOff x="6890133" y="2281657"/>
              <a:chExt cx="2609850" cy="2697449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69E0B964-B078-4D69-A4A7-AD0D968E4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0133" y="2281657"/>
                <a:ext cx="2609850" cy="226695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5A2DFC9-996F-498B-82C0-A7C302598417}"/>
                  </a:ext>
                </a:extLst>
              </p:cNvPr>
              <p:cNvSpPr txBox="1"/>
              <p:nvPr/>
            </p:nvSpPr>
            <p:spPr>
              <a:xfrm>
                <a:off x="7678615" y="4640552"/>
                <a:ext cx="11160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Fonte: [5]</a:t>
                </a:r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3C65CD7-737B-41CA-BA37-D1D49FBAFF43}"/>
                </a:ext>
              </a:extLst>
            </p:cNvPr>
            <p:cNvSpPr txBox="1"/>
            <p:nvPr/>
          </p:nvSpPr>
          <p:spPr>
            <a:xfrm>
              <a:off x="6713722" y="2264642"/>
              <a:ext cx="2962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Figura 3. Dados após a PCA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74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Rede neural artificial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8617AD3-40C8-4879-BEC3-71D9436847B2}"/>
              </a:ext>
            </a:extLst>
          </p:cNvPr>
          <p:cNvGrpSpPr/>
          <p:nvPr/>
        </p:nvGrpSpPr>
        <p:grpSpPr>
          <a:xfrm>
            <a:off x="6971411" y="2235620"/>
            <a:ext cx="3724275" cy="3466960"/>
            <a:chOff x="7235271" y="1987068"/>
            <a:chExt cx="3724275" cy="3466960"/>
          </a:xfrm>
        </p:grpSpPr>
        <p:pic>
          <p:nvPicPr>
            <p:cNvPr id="3" name="Imagem 2" descr="Diagrama&#10;&#10;Descrição gerada automaticamente">
              <a:extLst>
                <a:ext uri="{FF2B5EF4-FFF2-40B4-BE49-F238E27FC236}">
                  <a16:creationId xmlns:a16="http://schemas.microsoft.com/office/drawing/2014/main" id="{ED6CD109-D081-4EB0-A77E-5DFB000A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5271" y="2415623"/>
              <a:ext cx="3724275" cy="26098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BA17909-84D8-43A2-909A-7C95A6C8C4E4}"/>
                </a:ext>
              </a:extLst>
            </p:cNvPr>
            <p:cNvSpPr txBox="1"/>
            <p:nvPr/>
          </p:nvSpPr>
          <p:spPr>
            <a:xfrm>
              <a:off x="7834880" y="1987068"/>
              <a:ext cx="2525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Representação do MLP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5582088-EC07-4231-BA7F-42ADCCAD0AE5}"/>
                </a:ext>
              </a:extLst>
            </p:cNvPr>
            <p:cNvSpPr txBox="1"/>
            <p:nvPr/>
          </p:nvSpPr>
          <p:spPr>
            <a:xfrm>
              <a:off x="8478488" y="5115474"/>
              <a:ext cx="1116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Fonte: [6]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D3DC1FB-EF18-41D8-BD2E-5A35C220D7B6}"/>
              </a:ext>
            </a:extLst>
          </p:cNvPr>
          <p:cNvGrpSpPr/>
          <p:nvPr/>
        </p:nvGrpSpPr>
        <p:grpSpPr>
          <a:xfrm>
            <a:off x="1733707" y="2494898"/>
            <a:ext cx="4203395" cy="3196363"/>
            <a:chOff x="1733707" y="2494898"/>
            <a:chExt cx="4203395" cy="3196363"/>
          </a:xfrm>
        </p:grpSpPr>
        <p:pic>
          <p:nvPicPr>
            <p:cNvPr id="10" name="Imagem 9" descr="Diagrama&#10;&#10;Descrição gerada automaticamente">
              <a:extLst>
                <a:ext uri="{FF2B5EF4-FFF2-40B4-BE49-F238E27FC236}">
                  <a16:creationId xmlns:a16="http://schemas.microsoft.com/office/drawing/2014/main" id="{7B4F7644-F9F4-498C-9221-B7278F9E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322" y="2850865"/>
              <a:ext cx="3526155" cy="242316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512FE9B-44AA-4084-A654-5920733C01E5}"/>
                </a:ext>
              </a:extLst>
            </p:cNvPr>
            <p:cNvSpPr txBox="1"/>
            <p:nvPr/>
          </p:nvSpPr>
          <p:spPr>
            <a:xfrm>
              <a:off x="3147328" y="5352707"/>
              <a:ext cx="1622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Fonte: O autor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07277A7-0764-4438-B57F-8AA17D2615C7}"/>
                </a:ext>
              </a:extLst>
            </p:cNvPr>
            <p:cNvSpPr txBox="1"/>
            <p:nvPr/>
          </p:nvSpPr>
          <p:spPr>
            <a:xfrm>
              <a:off x="1733707" y="2494898"/>
              <a:ext cx="4203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Representação de um neurônio artificial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4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Máquina de vetores de suporte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AEC8A1B-D697-428F-B463-ADFE716BF241}"/>
              </a:ext>
            </a:extLst>
          </p:cNvPr>
          <p:cNvGrpSpPr/>
          <p:nvPr/>
        </p:nvGrpSpPr>
        <p:grpSpPr>
          <a:xfrm>
            <a:off x="4383419" y="1928608"/>
            <a:ext cx="3388460" cy="3833916"/>
            <a:chOff x="7607786" y="1750808"/>
            <a:chExt cx="3388460" cy="3833916"/>
          </a:xfrm>
        </p:grpSpPr>
        <p:pic>
          <p:nvPicPr>
            <p:cNvPr id="3" name="Imagem 2" descr="Diagrama&#10;&#10;Descrição gerada automaticamente">
              <a:extLst>
                <a:ext uri="{FF2B5EF4-FFF2-40B4-BE49-F238E27FC236}">
                  <a16:creationId xmlns:a16="http://schemas.microsoft.com/office/drawing/2014/main" id="{7F3247B4-2471-4AC5-BE4B-8B05AA5E6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7786" y="2281657"/>
              <a:ext cx="3388460" cy="2893594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BEE9865-F974-42C8-870E-7FDC202C5826}"/>
                </a:ext>
              </a:extLst>
            </p:cNvPr>
            <p:cNvSpPr txBox="1"/>
            <p:nvPr/>
          </p:nvSpPr>
          <p:spPr>
            <a:xfrm>
              <a:off x="7607786" y="1750808"/>
              <a:ext cx="33884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Exemplo de classificação por SVM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920D203-6F6E-486F-BE92-2A7D30BB97D0}"/>
                </a:ext>
              </a:extLst>
            </p:cNvPr>
            <p:cNvSpPr txBox="1"/>
            <p:nvPr/>
          </p:nvSpPr>
          <p:spPr>
            <a:xfrm>
              <a:off x="7607786" y="5246170"/>
              <a:ext cx="338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Fonte: [7]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78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metodologia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Tratamento de dados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Abordagem baseada em entropia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Abordagem supervisionada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Metodologia de avaliação</a:t>
            </a:r>
            <a:endParaRPr lang="pt-BR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6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Tratamento de dados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00D24D4-66D0-4B2C-9AA9-E9C9ED2C9EC2}"/>
              </a:ext>
            </a:extLst>
          </p:cNvPr>
          <p:cNvGrpSpPr/>
          <p:nvPr/>
        </p:nvGrpSpPr>
        <p:grpSpPr>
          <a:xfrm>
            <a:off x="7301947" y="1920302"/>
            <a:ext cx="3419059" cy="3859285"/>
            <a:chOff x="7182677" y="1748024"/>
            <a:chExt cx="3419059" cy="385928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00E42D7-7C59-4415-8576-B03F7E7C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7721" y="2579021"/>
              <a:ext cx="2888973" cy="2689734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A167946-0A9E-4A2A-864E-0D8F024B1381}"/>
                </a:ext>
              </a:extLst>
            </p:cNvPr>
            <p:cNvSpPr txBox="1"/>
            <p:nvPr/>
          </p:nvSpPr>
          <p:spPr>
            <a:xfrm>
              <a:off x="7182677" y="1748024"/>
              <a:ext cx="3419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Idealização do algoritmo de </a:t>
              </a:r>
              <a:r>
                <a:rPr lang="pt-BR" sz="1600" dirty="0" err="1"/>
                <a:t>janelamento</a:t>
              </a:r>
              <a:r>
                <a:rPr lang="pt-BR" sz="1600" dirty="0"/>
                <a:t> temporal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A085926-5AAF-49FD-BE8B-26C9E03598D1}"/>
                </a:ext>
              </a:extLst>
            </p:cNvPr>
            <p:cNvSpPr txBox="1"/>
            <p:nvPr/>
          </p:nvSpPr>
          <p:spPr>
            <a:xfrm>
              <a:off x="7182677" y="5268755"/>
              <a:ext cx="3419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Fonte: O autor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28E550D-3D71-435D-BC95-E12F85F80ABE}"/>
              </a:ext>
            </a:extLst>
          </p:cNvPr>
          <p:cNvGrpSpPr/>
          <p:nvPr/>
        </p:nvGrpSpPr>
        <p:grpSpPr>
          <a:xfrm>
            <a:off x="1288879" y="1920302"/>
            <a:ext cx="5774528" cy="2411617"/>
            <a:chOff x="3208736" y="3292822"/>
            <a:chExt cx="5774528" cy="2411617"/>
          </a:xfrm>
        </p:grpSpPr>
        <p:pic>
          <p:nvPicPr>
            <p:cNvPr id="11" name="Imagem 10" descr="Diagrama&#10;&#10;Descrição gerada automaticamente">
              <a:extLst>
                <a:ext uri="{FF2B5EF4-FFF2-40B4-BE49-F238E27FC236}">
                  <a16:creationId xmlns:a16="http://schemas.microsoft.com/office/drawing/2014/main" id="{53E73D6E-BB5D-4413-95E5-AD33C17E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8736" y="3429000"/>
              <a:ext cx="5774528" cy="227543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5652938-A638-4CFB-B088-05551865D61A}"/>
                </a:ext>
              </a:extLst>
            </p:cNvPr>
            <p:cNvSpPr txBox="1"/>
            <p:nvPr/>
          </p:nvSpPr>
          <p:spPr>
            <a:xfrm>
              <a:off x="4916029" y="3292822"/>
              <a:ext cx="2359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Tratamento de dados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1E0AAD3-BAEF-417A-9D47-374B114E9E0B}"/>
                </a:ext>
              </a:extLst>
            </p:cNvPr>
            <p:cNvSpPr txBox="1"/>
            <p:nvPr/>
          </p:nvSpPr>
          <p:spPr>
            <a:xfrm>
              <a:off x="5284723" y="5365885"/>
              <a:ext cx="1622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Fonte: O autor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35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Abordagem baseada na entropia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A91B3F-4CBF-4C98-988C-6A94FFA8432F}"/>
              </a:ext>
            </a:extLst>
          </p:cNvPr>
          <p:cNvSpPr txBox="1"/>
          <p:nvPr/>
        </p:nvSpPr>
        <p:spPr>
          <a:xfrm>
            <a:off x="1425519" y="2235620"/>
            <a:ext cx="9727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u="none" strike="noStrike" baseline="0" dirty="0">
                <a:solidFill>
                  <a:srgbClr val="000000"/>
                </a:solidFill>
              </a:rPr>
              <a:t>Fluxograma de processos da abordagem baseada na entropia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D140DE-5E1D-4106-976E-18EC9C6D646F}"/>
              </a:ext>
            </a:extLst>
          </p:cNvPr>
          <p:cNvSpPr txBox="1"/>
          <p:nvPr/>
        </p:nvSpPr>
        <p:spPr>
          <a:xfrm>
            <a:off x="1425519" y="4723155"/>
            <a:ext cx="9727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Fonte: O autor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A68BCFA-D9FF-46D6-B44B-4F8E6C6DE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78986" y="2427323"/>
            <a:ext cx="6351032" cy="2295831"/>
          </a:xfrm>
        </p:spPr>
      </p:pic>
    </p:spTree>
    <p:extLst>
      <p:ext uri="{BB962C8B-B14F-4D97-AF65-F5344CB8AC3E}">
        <p14:creationId xmlns:p14="http://schemas.microsoft.com/office/powerpoint/2010/main" val="372357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Abordagem supervisionada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A91B3F-4CBF-4C98-988C-6A94FFA8432F}"/>
              </a:ext>
            </a:extLst>
          </p:cNvPr>
          <p:cNvSpPr txBox="1"/>
          <p:nvPr/>
        </p:nvSpPr>
        <p:spPr>
          <a:xfrm>
            <a:off x="2660117" y="2066343"/>
            <a:ext cx="683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0" i="0" u="none" strike="noStrike" baseline="0" dirty="0">
                <a:solidFill>
                  <a:srgbClr val="000000"/>
                </a:solidFill>
              </a:rPr>
              <a:t>Fluxograma de processos da abordagem supervisionada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D140DE-5E1D-4106-976E-18EC9C6D646F}"/>
              </a:ext>
            </a:extLst>
          </p:cNvPr>
          <p:cNvSpPr txBox="1"/>
          <p:nvPr/>
        </p:nvSpPr>
        <p:spPr>
          <a:xfrm>
            <a:off x="1232176" y="5545798"/>
            <a:ext cx="9727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Fonte: O autor</a:t>
            </a:r>
          </a:p>
        </p:txBody>
      </p:sp>
      <p:pic>
        <p:nvPicPr>
          <p:cNvPr id="13" name="Espaço Reservado para Conteúdo 12" descr="Interface gráfica do usuário, Diagrama, Teams&#10;&#10;Descrição gerada automaticamente">
            <a:extLst>
              <a:ext uri="{FF2B5EF4-FFF2-40B4-BE49-F238E27FC236}">
                <a16:creationId xmlns:a16="http://schemas.microsoft.com/office/drawing/2014/main" id="{3F04C797-09BF-4821-84C8-0F90E66CD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53408" y="2466062"/>
            <a:ext cx="5848481" cy="3018571"/>
          </a:xfrm>
        </p:spPr>
      </p:pic>
    </p:spTree>
    <p:extLst>
      <p:ext uri="{BB962C8B-B14F-4D97-AF65-F5344CB8AC3E}">
        <p14:creationId xmlns:p14="http://schemas.microsoft.com/office/powerpoint/2010/main" val="7669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sumário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Referencial Teórico</a:t>
            </a:r>
          </a:p>
          <a:p>
            <a:pPr rtl="0"/>
            <a:r>
              <a:rPr lang="pt-BR" dirty="0"/>
              <a:t>Metodologia</a:t>
            </a:r>
          </a:p>
          <a:p>
            <a:pPr rtl="0"/>
            <a:r>
              <a:rPr lang="pt-BR" dirty="0"/>
              <a:t>Recursos</a:t>
            </a:r>
          </a:p>
          <a:p>
            <a:pPr rtl="0"/>
            <a:r>
              <a:rPr lang="pt-BR" dirty="0"/>
              <a:t>Resultados</a:t>
            </a:r>
          </a:p>
          <a:p>
            <a:pPr rtl="0"/>
            <a:r>
              <a:rPr lang="pt-BR" dirty="0"/>
              <a:t>Considerações Finais</a:t>
            </a:r>
          </a:p>
          <a:p>
            <a:pPr rtl="0"/>
            <a:r>
              <a:rPr lang="pt-BR" dirty="0"/>
              <a:t>Trabalhos Futuros</a:t>
            </a:r>
          </a:p>
          <a:p>
            <a:pPr rtl="0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Metodologia de avaliação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763792" cy="3633471"/>
              </a:xfrm>
            </p:spPr>
            <p:txBody>
              <a:bodyPr rtlCol="0">
                <a:noAutofit/>
              </a:bodyPr>
              <a:lstStyle/>
              <a:p>
                <a:pPr algn="just"/>
                <a:r>
                  <a:rPr lang="pt-BR" dirty="0"/>
                  <a:t>Cinco métricas foram avaliadas para a seleção dos métodos de maior eficácia: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Acurácia: representa a taxa de acerto geral.</a:t>
                </a:r>
              </a:p>
              <a:p>
                <a:pPr algn="just"/>
                <a:endParaRPr lang="pt-BR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𝐴𝑐𝑢𝑟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á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𝑐𝑖𝑎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𝑄𝑢𝑎𝑛𝑡𝑖𝑑𝑎𝑑𝑒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𝑎𝑐𝑒𝑟𝑡𝑜𝑠</m:t>
                          </m:r>
                        </m:num>
                        <m:den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𝑄𝑢𝑎𝑛𝑡𝑖𝑑𝑎𝑑𝑒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𝑡𝑒𝑠𝑡𝑒𝑠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(4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Precisão: medida que mostra, dos casos positivos, quantos de fato eram positivos.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𝑃𝑟𝑒𝑐𝑖𝑠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ã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𝑜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𝐹𝑎𝑙𝑠𝑜𝑠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𝑁𝑒𝑔𝑎𝑡𝑖𝑣𝑜𝑠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(5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2A09EEBC-5E2C-D240-A5D6-6952B8392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763792" cy="3633471"/>
              </a:xfrm>
              <a:blipFill>
                <a:blip r:embed="rId3"/>
                <a:stretch>
                  <a:fillRect l="-1248" t="-5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57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Metodologia de avaliação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1D39E7E0-38FD-4A3B-883B-DB510FB6287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5754" y="2281657"/>
                <a:ext cx="9594166" cy="3633471"/>
              </a:xfrm>
            </p:spPr>
            <p:txBody>
              <a:bodyPr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Sensitividade: eficiência da detecção para identificação de casos positivos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𝑆𝑒𝑛𝑠𝑖𝑡𝑖𝑣𝑖𝑑𝑎𝑑𝑒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𝑉𝑒𝑟𝑑𝑎𝑑𝑒𝑖𝑟𝑜𝑠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𝐹𝑎𝑙𝑠𝑜𝑠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𝑃𝑜𝑠𝑖𝑡𝑖𝑣𝑜𝑠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(6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F1-score: média harmônica entre a precisão e a sensitividade do método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𝐹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1−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𝑠𝑐𝑜𝑟𝑒</m:t>
                      </m:r>
                      <m:r>
                        <a:rPr lang="pt-B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(%) = </m:t>
                      </m:r>
                      <m:f>
                        <m:fPr>
                          <m:ctrlPr>
                            <a:rPr lang="pt-B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𝑃𝑟𝑒𝑐𝑖𝑠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∙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𝑆𝑒𝑛𝑠𝑖𝑡𝑖𝑣𝑖𝑑𝑎𝑑𝑒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𝑃𝑟𝑒𝑐𝑖𝑠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ã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𝑆𝑒𝑛𝑠𝑖𝑡𝑖𝑣𝑖𝑑𝑎𝑑𝑒</m:t>
                          </m:r>
                        </m:den>
                      </m:f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× 100   </m:t>
                      </m:r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(7</m:t>
                      </m:r>
                      <m:r>
                        <a:rPr lang="pt-B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Tempo de processamento: tempo gasto durante a execução do método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1D39E7E0-38FD-4A3B-883B-DB510FB62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5754" y="2281657"/>
                <a:ext cx="9594166" cy="3633471"/>
              </a:xfrm>
              <a:blipFill>
                <a:blip r:embed="rId3"/>
                <a:stretch>
                  <a:fillRect l="-1207" t="-5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7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79748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recursos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1775221"/>
            <a:ext cx="9763792" cy="4273887"/>
          </a:xfrm>
        </p:spPr>
        <p:txBody>
          <a:bodyPr rtlCol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effectLst/>
                <a:ea typeface="Times New Roman" panose="02020603050405020304" pitchFamily="18" charset="0"/>
              </a:rPr>
              <a:t>Bases de dados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csv</a:t>
            </a:r>
            <a:r>
              <a:rPr lang="pt-BR" dirty="0">
                <a:effectLst/>
                <a:ea typeface="Times New Roman" panose="02020603050405020304" pitchFamily="18" charset="0"/>
              </a:rPr>
              <a:t>: biblioteca responsável pela leitura e operação de arquivos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csv</a:t>
            </a:r>
            <a:r>
              <a:rPr lang="pt-BR" dirty="0">
                <a:effectLst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ipaddress</a:t>
            </a:r>
            <a:r>
              <a:rPr lang="pt-BR" dirty="0">
                <a:effectLst/>
                <a:ea typeface="Times New Roman" panose="02020603050405020304" pitchFamily="18" charset="0"/>
              </a:rPr>
              <a:t>: biblioteca para conversão de endereço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ip</a:t>
            </a:r>
            <a:r>
              <a:rPr lang="pt-BR" dirty="0">
                <a:effectLst/>
                <a:ea typeface="Times New Roman" panose="02020603050405020304" pitchFamily="18" charset="0"/>
              </a:rPr>
              <a:t> para um número inteiro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Datetime</a:t>
            </a:r>
            <a:r>
              <a:rPr lang="pt-BR" dirty="0">
                <a:effectLst/>
                <a:ea typeface="Times New Roman" panose="02020603050405020304" pitchFamily="18" charset="0"/>
              </a:rPr>
              <a:t>: biblioteca responsável pela leitura e operação de dados no formato de data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Scipy</a:t>
            </a:r>
            <a:r>
              <a:rPr lang="pt-BR" dirty="0">
                <a:effectLst/>
                <a:ea typeface="Times New Roman" panose="02020603050405020304" pitchFamily="18" charset="0"/>
              </a:rPr>
              <a:t> e 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Math</a:t>
            </a:r>
            <a:r>
              <a:rPr lang="pt-BR" dirty="0">
                <a:effectLst/>
                <a:ea typeface="Times New Roman" panose="02020603050405020304" pitchFamily="18" charset="0"/>
              </a:rPr>
              <a:t>:  para operações matemáticas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effectLst/>
                <a:ea typeface="Times New Roman" panose="02020603050405020304" pitchFamily="18" charset="0"/>
              </a:rPr>
              <a:t>Pandas: para a 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90584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recursos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Numpy</a:t>
            </a:r>
            <a:r>
              <a:rPr lang="pt-BR" dirty="0">
                <a:effectLst/>
                <a:ea typeface="Times New Roman" panose="02020603050405020304" pitchFamily="18" charset="0"/>
              </a:rPr>
              <a:t>: para a operação com vetores e listas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Matplotlib</a:t>
            </a:r>
            <a:r>
              <a:rPr lang="pt-BR" dirty="0">
                <a:effectLst/>
                <a:ea typeface="Times New Roman" panose="02020603050405020304" pitchFamily="18" charset="0"/>
              </a:rPr>
              <a:t>: para a criação de imagens e gráficos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StatsModels</a:t>
            </a:r>
            <a:r>
              <a:rPr lang="pt-BR" dirty="0">
                <a:effectLst/>
                <a:ea typeface="Times New Roman" panose="02020603050405020304" pitchFamily="18" charset="0"/>
              </a:rPr>
              <a:t>: para implementação do modelo ARIMA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 err="1">
                <a:effectLst/>
                <a:ea typeface="Times New Roman" panose="02020603050405020304" pitchFamily="18" charset="0"/>
              </a:rPr>
              <a:t>Scikit</a:t>
            </a:r>
            <a:r>
              <a:rPr lang="pt-BR" dirty="0">
                <a:effectLst/>
                <a:ea typeface="Times New Roman" panose="02020603050405020304" pitchFamily="18" charset="0"/>
              </a:rPr>
              <a:t> Learning: para a implementação de algoritmos de aprendizagem de máquina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ea typeface="Times New Roman" panose="02020603050405020304" pitchFamily="18" charset="0"/>
              </a:rPr>
              <a:t>Excel: análise primária de dados</a:t>
            </a:r>
            <a:endParaRPr lang="pt-BR" dirty="0">
              <a:effectLst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b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Discussões</a:t>
            </a:r>
          </a:p>
        </p:txBody>
      </p:sp>
    </p:spTree>
    <p:extLst>
      <p:ext uri="{BB962C8B-B14F-4D97-AF65-F5344CB8AC3E}">
        <p14:creationId xmlns:p14="http://schemas.microsoft.com/office/powerpoint/2010/main" val="69692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2281659"/>
            <a:ext cx="4726744" cy="3633471"/>
          </a:xfrm>
        </p:spPr>
        <p:txBody>
          <a:bodyPr rtlCol="0">
            <a:no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ANN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a typeface="Times New Roman" panose="02020603050405020304" pitchFamily="18" charset="0"/>
              </a:rPr>
              <a:t>Arquitetura: (100, 100, 10), (100,50,10), (50,10)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Alfa: 0.001, 1, 10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dirty="0">
              <a:ea typeface="Times New Roman" panose="02020603050405020304" pitchFamily="18" charset="0"/>
            </a:endParaRPr>
          </a:p>
        </p:txBody>
      </p:sp>
      <p:sp>
        <p:nvSpPr>
          <p:cNvPr id="4" name="Espaço Reservado para Conteúdo 11">
            <a:extLst>
              <a:ext uri="{FF2B5EF4-FFF2-40B4-BE49-F238E27FC236}">
                <a16:creationId xmlns:a16="http://schemas.microsoft.com/office/drawing/2014/main" id="{D3725F8B-7BC8-429E-8F4F-2B2E7439B037}"/>
              </a:ext>
            </a:extLst>
          </p:cNvPr>
          <p:cNvSpPr txBox="1">
            <a:spLocks/>
          </p:cNvSpPr>
          <p:nvPr/>
        </p:nvSpPr>
        <p:spPr>
          <a:xfrm>
            <a:off x="6096000" y="2235620"/>
            <a:ext cx="4726744" cy="36334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</a:rPr>
              <a:t>SVM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a typeface="Times New Roman" panose="02020603050405020304" pitchFamily="18" charset="0"/>
              </a:rPr>
              <a:t>C: 0, 0.001, 1000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 err="1">
                <a:ea typeface="Times New Roman" panose="02020603050405020304" pitchFamily="18" charset="0"/>
              </a:rPr>
              <a:t>Degree</a:t>
            </a:r>
            <a:r>
              <a:rPr lang="pt-BR" dirty="0">
                <a:ea typeface="Times New Roman" panose="02020603050405020304" pitchFamily="18" charset="0"/>
              </a:rPr>
              <a:t>: 2, 3, 4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 err="1">
                <a:ea typeface="Times New Roman" panose="02020603050405020304" pitchFamily="18" charset="0"/>
              </a:rPr>
              <a:t>Gamma</a:t>
            </a:r>
            <a:r>
              <a:rPr lang="pt-BR" dirty="0">
                <a:ea typeface="Times New Roman" panose="02020603050405020304" pitchFamily="18" charset="0"/>
              </a:rPr>
              <a:t>: 0.1, 1, 100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a typeface="Times New Roman" panose="02020603050405020304" pitchFamily="18" charset="0"/>
              </a:rPr>
              <a:t>Função: RBF, Polinomial, Linear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BR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1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3" y="2281659"/>
            <a:ext cx="4726744" cy="3633471"/>
          </a:xfrm>
        </p:spPr>
        <p:txBody>
          <a:bodyPr rtlCol="0">
            <a:no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PCA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a typeface="Times New Roman" panose="02020603050405020304" pitchFamily="18" charset="0"/>
              </a:rPr>
              <a:t>Número de Componentes: 21, 35, 49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dirty="0">
              <a:effectLst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</a:rPr>
              <a:t>ARIMA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(</a:t>
            </a:r>
            <a:r>
              <a:rPr lang="pt-BR" dirty="0" err="1">
                <a:effectLst/>
                <a:ea typeface="Times New Roman" panose="02020603050405020304" pitchFamily="18" charset="0"/>
              </a:rPr>
              <a:t>p,q,d</a:t>
            </a:r>
            <a:r>
              <a:rPr lang="pt-BR" dirty="0">
                <a:effectLst/>
                <a:ea typeface="Times New Roman" panose="02020603050405020304" pitchFamily="18" charset="0"/>
              </a:rPr>
              <a:t>) : de 1 a 3</a:t>
            </a:r>
          </a:p>
        </p:txBody>
      </p:sp>
    </p:spTree>
    <p:extLst>
      <p:ext uri="{BB962C8B-B14F-4D97-AF65-F5344CB8AC3E}">
        <p14:creationId xmlns:p14="http://schemas.microsoft.com/office/powerpoint/2010/main" val="314553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2235620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Curva de </a:t>
            </a:r>
            <a:r>
              <a:rPr lang="pt-BR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limiari</a:t>
            </a:r>
            <a:r>
              <a:rPr lang="pt-BR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zação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para (1,1,1)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A14015-FE09-4636-93C6-7A67C421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49" y="2574174"/>
            <a:ext cx="5860799" cy="2930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D7354-7FC2-4601-B570-D1A9BCCC0E31}"/>
              </a:ext>
            </a:extLst>
          </p:cNvPr>
          <p:cNvSpPr txBox="1"/>
          <p:nvPr/>
        </p:nvSpPr>
        <p:spPr>
          <a:xfrm>
            <a:off x="3028477" y="548686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40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2235620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Curva de </a:t>
            </a:r>
            <a:r>
              <a:rPr lang="pt-BR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limiari</a:t>
            </a:r>
            <a:r>
              <a:rPr lang="pt-BR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zação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para (2,3,3)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D7354-7FC2-4601-B570-D1A9BCCC0E31}"/>
              </a:ext>
            </a:extLst>
          </p:cNvPr>
          <p:cNvSpPr txBox="1"/>
          <p:nvPr/>
        </p:nvSpPr>
        <p:spPr>
          <a:xfrm>
            <a:off x="3028477" y="548686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02D090-2AB5-4090-9ABC-1B25FD41F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49" y="2574174"/>
            <a:ext cx="5860800" cy="2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O que é um ataque </a:t>
            </a:r>
            <a:r>
              <a:rPr lang="pt-BR" spc="200" dirty="0" err="1"/>
              <a:t>DDoS</a:t>
            </a:r>
            <a:r>
              <a:rPr lang="pt-BR" spc="200" dirty="0"/>
              <a:t>?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Problematização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Objetivos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Justificativas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2235620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Curva de </a:t>
            </a:r>
            <a:r>
              <a:rPr lang="pt-BR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limiari</a:t>
            </a:r>
            <a:r>
              <a:rPr lang="pt-BR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zação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para (3,3,1)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3D7354-7FC2-4601-B570-D1A9BCCC0E31}"/>
              </a:ext>
            </a:extLst>
          </p:cNvPr>
          <p:cNvSpPr txBox="1"/>
          <p:nvPr/>
        </p:nvSpPr>
        <p:spPr>
          <a:xfrm>
            <a:off x="3028477" y="548686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5CC526-1D49-4947-8C94-958DE994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80" y="2556096"/>
            <a:ext cx="5861538" cy="29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0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0139B949-DFA9-4FBB-9611-AB07A28F61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9644149"/>
              </p:ext>
            </p:extLst>
          </p:nvPr>
        </p:nvGraphicFramePr>
        <p:xfrm>
          <a:off x="2757268" y="2783596"/>
          <a:ext cx="6894721" cy="1290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464">
                  <a:extLst>
                    <a:ext uri="{9D8B030D-6E8A-4147-A177-3AD203B41FA5}">
                      <a16:colId xmlns:a16="http://schemas.microsoft.com/office/drawing/2014/main" val="932780043"/>
                    </a:ext>
                  </a:extLst>
                </a:gridCol>
                <a:gridCol w="1187074">
                  <a:extLst>
                    <a:ext uri="{9D8B030D-6E8A-4147-A177-3AD203B41FA5}">
                      <a16:colId xmlns:a16="http://schemas.microsoft.com/office/drawing/2014/main" val="3758023024"/>
                    </a:ext>
                  </a:extLst>
                </a:gridCol>
                <a:gridCol w="1801149">
                  <a:extLst>
                    <a:ext uri="{9D8B030D-6E8A-4147-A177-3AD203B41FA5}">
                      <a16:colId xmlns:a16="http://schemas.microsoft.com/office/drawing/2014/main" val="110820542"/>
                    </a:ext>
                  </a:extLst>
                </a:gridCol>
                <a:gridCol w="1604181">
                  <a:extLst>
                    <a:ext uri="{9D8B030D-6E8A-4147-A177-3AD203B41FA5}">
                      <a16:colId xmlns:a16="http://schemas.microsoft.com/office/drawing/2014/main" val="2572116982"/>
                    </a:ext>
                  </a:extLst>
                </a:gridCol>
                <a:gridCol w="1419853">
                  <a:extLst>
                    <a:ext uri="{9D8B030D-6E8A-4147-A177-3AD203B41FA5}">
                      <a16:colId xmlns:a16="http://schemas.microsoft.com/office/drawing/2014/main" val="2837336859"/>
                    </a:ext>
                  </a:extLst>
                </a:gridCol>
              </a:tblGrid>
              <a:tr h="468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Modelo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375741837"/>
                  </a:ext>
                </a:extLst>
              </a:tr>
              <a:tr h="333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67,04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69,34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62,02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64,88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335136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59,78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69,96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60,81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59,78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685823547"/>
                  </a:ext>
                </a:extLst>
              </a:tr>
              <a:tr h="1509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57,66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69,75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58,93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69,75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06" marR="25706" marT="0" marB="0"/>
                </a:tc>
                <a:extLst>
                  <a:ext uri="{0D108BD9-81ED-4DB2-BD59-A6C34878D82A}">
                    <a16:rowId xmlns:a16="http://schemas.microsoft.com/office/drawing/2014/main" val="300669729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 método ARIMA em relação aos atributos do modelo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46828" y="4074404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048137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 método ANN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5611411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9FEAE2DC-D396-422C-9577-390937BEE6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1305621"/>
              </p:ext>
            </p:extLst>
          </p:nvPr>
        </p:nvGraphicFramePr>
        <p:xfrm>
          <a:off x="1885662" y="2635539"/>
          <a:ext cx="8637929" cy="3052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401">
                  <a:extLst>
                    <a:ext uri="{9D8B030D-6E8A-4147-A177-3AD203B41FA5}">
                      <a16:colId xmlns:a16="http://schemas.microsoft.com/office/drawing/2014/main" val="1310961361"/>
                    </a:ext>
                  </a:extLst>
                </a:gridCol>
                <a:gridCol w="1365834">
                  <a:extLst>
                    <a:ext uri="{9D8B030D-6E8A-4147-A177-3AD203B41FA5}">
                      <a16:colId xmlns:a16="http://schemas.microsoft.com/office/drawing/2014/main" val="4283786889"/>
                    </a:ext>
                  </a:extLst>
                </a:gridCol>
                <a:gridCol w="1156729">
                  <a:extLst>
                    <a:ext uri="{9D8B030D-6E8A-4147-A177-3AD203B41FA5}">
                      <a16:colId xmlns:a16="http://schemas.microsoft.com/office/drawing/2014/main" val="573606940"/>
                    </a:ext>
                  </a:extLst>
                </a:gridCol>
                <a:gridCol w="1569237">
                  <a:extLst>
                    <a:ext uri="{9D8B030D-6E8A-4147-A177-3AD203B41FA5}">
                      <a16:colId xmlns:a16="http://schemas.microsoft.com/office/drawing/2014/main" val="1710702777"/>
                    </a:ext>
                  </a:extLst>
                </a:gridCol>
                <a:gridCol w="1344924">
                  <a:extLst>
                    <a:ext uri="{9D8B030D-6E8A-4147-A177-3AD203B41FA5}">
                      <a16:colId xmlns:a16="http://schemas.microsoft.com/office/drawing/2014/main" val="1652746256"/>
                    </a:ext>
                  </a:extLst>
                </a:gridCol>
                <a:gridCol w="981841">
                  <a:extLst>
                    <a:ext uri="{9D8B030D-6E8A-4147-A177-3AD203B41FA5}">
                      <a16:colId xmlns:a16="http://schemas.microsoft.com/office/drawing/2014/main" val="1555477072"/>
                    </a:ext>
                  </a:extLst>
                </a:gridCol>
                <a:gridCol w="921963">
                  <a:extLst>
                    <a:ext uri="{9D8B030D-6E8A-4147-A177-3AD203B41FA5}">
                      <a16:colId xmlns:a16="http://schemas.microsoft.com/office/drawing/2014/main" val="3729644700"/>
                    </a:ext>
                  </a:extLst>
                </a:gridCol>
              </a:tblGrid>
              <a:tr h="546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Método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Atributos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Tempo (s)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2491410875"/>
                  </a:ext>
                </a:extLst>
              </a:tr>
              <a:tr h="10105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Arquitetura: 50,10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Alfa: 0,001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99,77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99,60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99,69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99,94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83,0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932220860"/>
                  </a:ext>
                </a:extLst>
              </a:tr>
              <a:tr h="1495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ANN+PCA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Arquitetura: 100,50,10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Alfa: 0,001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Componentes: 49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99,99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99,99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99,99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99,99</a:t>
                      </a:r>
                      <a:endParaRPr lang="pt-BR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108,0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68078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4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 método ANN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5611411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9E6B06D-5EBA-4A20-919D-3BC08E6A6F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7332544"/>
              </p:ext>
            </p:extLst>
          </p:nvPr>
        </p:nvGraphicFramePr>
        <p:xfrm>
          <a:off x="1886427" y="2635539"/>
          <a:ext cx="8636400" cy="30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171">
                  <a:extLst>
                    <a:ext uri="{9D8B030D-6E8A-4147-A177-3AD203B41FA5}">
                      <a16:colId xmlns:a16="http://schemas.microsoft.com/office/drawing/2014/main" val="396702934"/>
                    </a:ext>
                  </a:extLst>
                </a:gridCol>
                <a:gridCol w="1365593">
                  <a:extLst>
                    <a:ext uri="{9D8B030D-6E8A-4147-A177-3AD203B41FA5}">
                      <a16:colId xmlns:a16="http://schemas.microsoft.com/office/drawing/2014/main" val="3211057652"/>
                    </a:ext>
                  </a:extLst>
                </a:gridCol>
                <a:gridCol w="1156524">
                  <a:extLst>
                    <a:ext uri="{9D8B030D-6E8A-4147-A177-3AD203B41FA5}">
                      <a16:colId xmlns:a16="http://schemas.microsoft.com/office/drawing/2014/main" val="3899916328"/>
                    </a:ext>
                  </a:extLst>
                </a:gridCol>
                <a:gridCol w="1568959">
                  <a:extLst>
                    <a:ext uri="{9D8B030D-6E8A-4147-A177-3AD203B41FA5}">
                      <a16:colId xmlns:a16="http://schemas.microsoft.com/office/drawing/2014/main" val="2213627427"/>
                    </a:ext>
                  </a:extLst>
                </a:gridCol>
                <a:gridCol w="1344685">
                  <a:extLst>
                    <a:ext uri="{9D8B030D-6E8A-4147-A177-3AD203B41FA5}">
                      <a16:colId xmlns:a16="http://schemas.microsoft.com/office/drawing/2014/main" val="686374981"/>
                    </a:ext>
                  </a:extLst>
                </a:gridCol>
                <a:gridCol w="981668">
                  <a:extLst>
                    <a:ext uri="{9D8B030D-6E8A-4147-A177-3AD203B41FA5}">
                      <a16:colId xmlns:a16="http://schemas.microsoft.com/office/drawing/2014/main" val="1631932488"/>
                    </a:ext>
                  </a:extLst>
                </a:gridCol>
                <a:gridCol w="921800">
                  <a:extLst>
                    <a:ext uri="{9D8B030D-6E8A-4147-A177-3AD203B41FA5}">
                      <a16:colId xmlns:a16="http://schemas.microsoft.com/office/drawing/2014/main" val="1864094538"/>
                    </a:ext>
                  </a:extLst>
                </a:gridCol>
              </a:tblGrid>
              <a:tr h="539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Método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Atributos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Tempo (s)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095128788"/>
                  </a:ext>
                </a:extLst>
              </a:tr>
              <a:tr h="826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Tipo: Polinomial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C: 0,001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Grau: 4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77,29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66,37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63,14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114,0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156177971"/>
                  </a:ext>
                </a:extLst>
              </a:tr>
              <a:tr h="1687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SVM+PCA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Tipo: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C: 1000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Gamma: 0,1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Componentes: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99,99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99,98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99,98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99,99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44,0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80193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53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Resultados e discussões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111FD-23B2-441D-8A69-44FE41A380F6}"/>
              </a:ext>
            </a:extLst>
          </p:cNvPr>
          <p:cNvSpPr txBox="1"/>
          <p:nvPr/>
        </p:nvSpPr>
        <p:spPr>
          <a:xfrm>
            <a:off x="2872731" y="2296985"/>
            <a:ext cx="666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Métricas dos métodos ANN e SVM sem PCA</a:t>
            </a:r>
            <a:endParaRPr lang="pt-BR" sz="16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A65318-B239-4FF0-87C8-CD91060DDFED}"/>
              </a:ext>
            </a:extLst>
          </p:cNvPr>
          <p:cNvSpPr txBox="1"/>
          <p:nvPr/>
        </p:nvSpPr>
        <p:spPr>
          <a:xfrm>
            <a:off x="3028477" y="5611411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O autor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209BABD-61C3-4588-85B6-59EFA519AD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4098803"/>
              </p:ext>
            </p:extLst>
          </p:nvPr>
        </p:nvGraphicFramePr>
        <p:xfrm>
          <a:off x="1759449" y="2635539"/>
          <a:ext cx="8636400" cy="2935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171">
                  <a:extLst>
                    <a:ext uri="{9D8B030D-6E8A-4147-A177-3AD203B41FA5}">
                      <a16:colId xmlns:a16="http://schemas.microsoft.com/office/drawing/2014/main" val="473553538"/>
                    </a:ext>
                  </a:extLst>
                </a:gridCol>
                <a:gridCol w="1365593">
                  <a:extLst>
                    <a:ext uri="{9D8B030D-6E8A-4147-A177-3AD203B41FA5}">
                      <a16:colId xmlns:a16="http://schemas.microsoft.com/office/drawing/2014/main" val="3258685916"/>
                    </a:ext>
                  </a:extLst>
                </a:gridCol>
                <a:gridCol w="1156524">
                  <a:extLst>
                    <a:ext uri="{9D8B030D-6E8A-4147-A177-3AD203B41FA5}">
                      <a16:colId xmlns:a16="http://schemas.microsoft.com/office/drawing/2014/main" val="1718382811"/>
                    </a:ext>
                  </a:extLst>
                </a:gridCol>
                <a:gridCol w="1568959">
                  <a:extLst>
                    <a:ext uri="{9D8B030D-6E8A-4147-A177-3AD203B41FA5}">
                      <a16:colId xmlns:a16="http://schemas.microsoft.com/office/drawing/2014/main" val="819311530"/>
                    </a:ext>
                  </a:extLst>
                </a:gridCol>
                <a:gridCol w="1344685">
                  <a:extLst>
                    <a:ext uri="{9D8B030D-6E8A-4147-A177-3AD203B41FA5}">
                      <a16:colId xmlns:a16="http://schemas.microsoft.com/office/drawing/2014/main" val="2256982664"/>
                    </a:ext>
                  </a:extLst>
                </a:gridCol>
                <a:gridCol w="981668">
                  <a:extLst>
                    <a:ext uri="{9D8B030D-6E8A-4147-A177-3AD203B41FA5}">
                      <a16:colId xmlns:a16="http://schemas.microsoft.com/office/drawing/2014/main" val="2782198347"/>
                    </a:ext>
                  </a:extLst>
                </a:gridCol>
                <a:gridCol w="921800">
                  <a:extLst>
                    <a:ext uri="{9D8B030D-6E8A-4147-A177-3AD203B41FA5}">
                      <a16:colId xmlns:a16="http://schemas.microsoft.com/office/drawing/2014/main" val="123567762"/>
                    </a:ext>
                  </a:extLst>
                </a:gridCol>
              </a:tblGrid>
              <a:tr h="577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Método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Atributos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f-score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Sensitividade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Acurácia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Precisão (%)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Tempo (s)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425163883"/>
                  </a:ext>
                </a:extLst>
              </a:tr>
              <a:tr h="11199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Arquitetura: 100,50,10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Alfa: 0,001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99,73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99,5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99,63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99,97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83,0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209826834"/>
                  </a:ext>
                </a:extLst>
              </a:tr>
              <a:tr h="12377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Tipo: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C: 1000 </a:t>
                      </a:r>
                      <a:b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Gamma: 0,1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43,27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83,0</a:t>
                      </a:r>
                      <a:endParaRPr lang="pt-B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409" marR="49409" marT="0" marB="0"/>
                </a:tc>
                <a:extLst>
                  <a:ext uri="{0D108BD9-81ED-4DB2-BD59-A6C34878D82A}">
                    <a16:rowId xmlns:a16="http://schemas.microsoft.com/office/drawing/2014/main" val="117365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062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6767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Considerações finais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O método ANN+PCA obteve o melhor conjunto de métricas entre todos os métodos propostos pelo trabalho.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a typeface="Times New Roman" panose="02020603050405020304" pitchFamily="18" charset="0"/>
              </a:rPr>
              <a:t>Contudo é importante ratificar a eficiência do método SVM+PCA que está um milésimo abaixo nas métricas sensitividade e acurácia, mas obteve tempo de processamento 40,74% menor se comparado ao método ANN+PCA.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Outra consideração importante </a:t>
            </a:r>
            <a:r>
              <a:rPr lang="pt-BR" dirty="0">
                <a:ea typeface="Times New Roman" panose="02020603050405020304" pitchFamily="18" charset="0"/>
              </a:rPr>
              <a:t>é o aumento da eficiência dos métodos supervisionados quando aliado a técnica PCA.</a:t>
            </a:r>
            <a:endParaRPr lang="pt-BR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29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3239742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Trabalhos futuros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ea typeface="Times New Roman" panose="02020603050405020304" pitchFamily="18" charset="0"/>
              </a:rPr>
              <a:t>Para os trabalhos futuros sugere-se: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</a:rPr>
              <a:t>Aplicação das técnicas a novas bases de dados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Utilização de seletores de dados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</a:rPr>
              <a:t>Aplicações em tempo real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Uso de novas té</a:t>
            </a:r>
            <a:r>
              <a:rPr lang="pt-BR" dirty="0">
                <a:ea typeface="Times New Roman" panose="02020603050405020304" pitchFamily="18" charset="0"/>
              </a:rPr>
              <a:t>cnicas de aprendizado supervisionado, como redes neurais </a:t>
            </a:r>
            <a:r>
              <a:rPr lang="pt-BR" dirty="0" err="1">
                <a:ea typeface="Times New Roman" panose="02020603050405020304" pitchFamily="18" charset="0"/>
              </a:rPr>
              <a:t>convolucionais</a:t>
            </a:r>
            <a:r>
              <a:rPr lang="pt-BR" dirty="0">
                <a:ea typeface="Times New Roman" panose="02020603050405020304" pitchFamily="18" charset="0"/>
              </a:rPr>
              <a:t> e árvores de decisão</a:t>
            </a:r>
            <a:endParaRPr lang="pt-BR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5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Trabalhos futuros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</a:rPr>
              <a:t>Alteração da estrutura do código para utilização de bases de dados remotas</a:t>
            </a:r>
          </a:p>
        </p:txBody>
      </p:sp>
    </p:spTree>
    <p:extLst>
      <p:ext uri="{BB962C8B-B14F-4D97-AF65-F5344CB8AC3E}">
        <p14:creationId xmlns:p14="http://schemas.microsoft.com/office/powerpoint/2010/main" val="24381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O que é um ataque </a:t>
            </a:r>
            <a:r>
              <a:rPr lang="pt-BR" dirty="0" err="1"/>
              <a:t>ddos</a:t>
            </a:r>
            <a:r>
              <a:rPr lang="pt-BR" dirty="0"/>
              <a:t>?</a:t>
            </a:r>
          </a:p>
        </p:txBody>
      </p:sp>
      <p:pic>
        <p:nvPicPr>
          <p:cNvPr id="3" name="Espaço Reservado para Conteúdo 2" descr="Uma imagem contendo Diagrama&#10;&#10;Descrição gerada automaticamente">
            <a:extLst>
              <a:ext uri="{FF2B5EF4-FFF2-40B4-BE49-F238E27FC236}">
                <a16:creationId xmlns:a16="http://schemas.microsoft.com/office/drawing/2014/main" id="{F9F185A2-94E8-47D5-A1C5-DF1743B0C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2454" y="2527444"/>
            <a:ext cx="3379724" cy="2431221"/>
          </a:xfr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7FB64C3-C372-4E6F-9CA4-E4417173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36" y="1589245"/>
            <a:ext cx="3634910" cy="14697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F27D0AA-5251-4556-B149-00DED74BB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470" y="3073761"/>
            <a:ext cx="2236076" cy="1338589"/>
          </a:xfrm>
          <a:prstGeom prst="rect">
            <a:avLst/>
          </a:prstGeom>
        </p:spPr>
      </p:pic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1DC9A69A-C649-451D-84A4-9D8D739B0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049" y="3819246"/>
            <a:ext cx="2803497" cy="2803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37C306C-4809-4094-A5F7-0F019BD2FE5B}"/>
                  </a:ext>
                </a:extLst>
              </p:cNvPr>
              <p:cNvSpPr txBox="1"/>
              <p:nvPr/>
            </p:nvSpPr>
            <p:spPr>
              <a:xfrm>
                <a:off x="5643133" y="3312167"/>
                <a:ext cx="65054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5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5000" dirty="0"/>
                  <a:t> 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37C306C-4809-4094-A5F7-0F019BD2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33" y="3312167"/>
                <a:ext cx="650547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819398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</a:rPr>
              <a:t>[1] G. a. S. G. 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Somani</a:t>
            </a:r>
            <a:r>
              <a:rPr lang="en-US" sz="1400" dirty="0">
                <a:effectLst/>
                <a:ea typeface="Calibri" panose="020F0502020204030204" pitchFamily="34" charset="0"/>
              </a:rPr>
              <a:t>, M. S. Gaur, D. 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Sanghi</a:t>
            </a:r>
            <a:r>
              <a:rPr lang="en-US" sz="1400" dirty="0">
                <a:effectLst/>
                <a:ea typeface="Calibri" panose="020F0502020204030204" pitchFamily="34" charset="0"/>
              </a:rPr>
              <a:t>, M. Conti e R. </a:t>
            </a:r>
            <a:r>
              <a:rPr lang="en-US" sz="1400" dirty="0" err="1">
                <a:effectLst/>
                <a:ea typeface="Calibri" panose="020F0502020204030204" pitchFamily="34" charset="0"/>
              </a:rPr>
              <a:t>Buyya</a:t>
            </a:r>
            <a:r>
              <a:rPr lang="en-US" sz="1400" dirty="0">
                <a:effectLst/>
                <a:ea typeface="Calibri" panose="020F0502020204030204" pitchFamily="34" charset="0"/>
              </a:rPr>
              <a:t>, “DDoS attacks in cloud computing: Issues, taxonomy, and future directions,” </a:t>
            </a:r>
            <a:r>
              <a:rPr lang="en-US" sz="1400" i="1" dirty="0">
                <a:effectLst/>
                <a:ea typeface="Calibri" panose="020F0502020204030204" pitchFamily="34" charset="0"/>
              </a:rPr>
              <a:t>Computer Communications, </a:t>
            </a:r>
            <a:r>
              <a:rPr lang="en-US" sz="1400" dirty="0">
                <a:effectLst/>
                <a:ea typeface="Calibri" panose="020F0502020204030204" pitchFamily="34" charset="0"/>
              </a:rPr>
              <a:t>vol. 107, pp. 30-48, 2017. </a:t>
            </a:r>
          </a:p>
          <a:p>
            <a:pPr lvl="0" algn="just">
              <a:spcAft>
                <a:spcPts val="800"/>
              </a:spcAft>
            </a:pPr>
            <a:r>
              <a:rPr lang="en-US" sz="1400" dirty="0">
                <a:ea typeface="Times New Roman" panose="02020603050405020304" pitchFamily="18" charset="0"/>
              </a:rPr>
              <a:t>[2] </a:t>
            </a:r>
            <a:r>
              <a:rPr lang="en-US" sz="1400" dirty="0" err="1">
                <a:ea typeface="Times New Roman" panose="02020603050405020304" pitchFamily="18" charset="0"/>
              </a:rPr>
              <a:t>Olhar</a:t>
            </a:r>
            <a:r>
              <a:rPr lang="en-US" sz="1400" dirty="0">
                <a:ea typeface="Times New Roman" panose="02020603050405020304" pitchFamily="18" charset="0"/>
              </a:rPr>
              <a:t> Digital, “</a:t>
            </a:r>
            <a:r>
              <a:rPr lang="pt-BR" sz="1400" dirty="0">
                <a:ea typeface="Times New Roman" panose="02020603050405020304" pitchFamily="18" charset="0"/>
              </a:rPr>
              <a:t>App e-Título foi afetado em ataque </a:t>
            </a:r>
            <a:r>
              <a:rPr lang="pt-BR" sz="1400" dirty="0" err="1">
                <a:ea typeface="Times New Roman" panose="02020603050405020304" pitchFamily="18" charset="0"/>
              </a:rPr>
              <a:t>DDoS</a:t>
            </a:r>
            <a:r>
              <a:rPr lang="pt-BR" sz="1400" dirty="0">
                <a:ea typeface="Times New Roman" panose="02020603050405020304" pitchFamily="18" charset="0"/>
              </a:rPr>
              <a:t> durante eleição, confirma TSE</a:t>
            </a:r>
            <a:r>
              <a:rPr lang="en-US" sz="1400" dirty="0">
                <a:ea typeface="Times New Roman" panose="02020603050405020304" pitchFamily="18" charset="0"/>
              </a:rPr>
              <a:t>”, 24 </a:t>
            </a:r>
            <a:r>
              <a:rPr lang="en-US" sz="1400" dirty="0" err="1">
                <a:ea typeface="Times New Roman" panose="02020603050405020304" pitchFamily="18" charset="0"/>
              </a:rPr>
              <a:t>Novembro</a:t>
            </a:r>
            <a:r>
              <a:rPr lang="en-US" sz="1400" dirty="0">
                <a:ea typeface="Times New Roman" panose="02020603050405020304" pitchFamily="18" charset="0"/>
              </a:rPr>
              <a:t> 2020. [Online]. Available: https://olhardigital.com.br/2020/11/24/noticias/app-e-titulo-foi-afetado-em-ataque-ddos-durante-eleicao-confirma-tse/. [</a:t>
            </a:r>
            <a:r>
              <a:rPr lang="en-US" sz="1400" dirty="0" err="1">
                <a:ea typeface="Times New Roman" panose="02020603050405020304" pitchFamily="18" charset="0"/>
              </a:rPr>
              <a:t>Acesso</a:t>
            </a:r>
            <a:r>
              <a:rPr lang="en-US" sz="1400" dirty="0"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</a:rPr>
              <a:t>em</a:t>
            </a:r>
            <a:r>
              <a:rPr lang="en-US" sz="1400" dirty="0">
                <a:ea typeface="Times New Roman" panose="02020603050405020304" pitchFamily="18" charset="0"/>
              </a:rPr>
              <a:t> 16 </a:t>
            </a:r>
            <a:r>
              <a:rPr lang="en-US" sz="1400" dirty="0" err="1">
                <a:ea typeface="Times New Roman" panose="02020603050405020304" pitchFamily="18" charset="0"/>
              </a:rPr>
              <a:t>Dezembro</a:t>
            </a:r>
            <a:r>
              <a:rPr lang="en-US" sz="1400" dirty="0">
                <a:ea typeface="Times New Roman" panose="02020603050405020304" pitchFamily="18" charset="0"/>
              </a:rPr>
              <a:t> 2020].</a:t>
            </a:r>
          </a:p>
          <a:p>
            <a:pPr algn="just">
              <a:spcAft>
                <a:spcPts val="800"/>
              </a:spcAft>
            </a:pPr>
            <a:r>
              <a:rPr lang="en-US" sz="1400" dirty="0">
                <a:ea typeface="Times New Roman" panose="02020603050405020304" pitchFamily="18" charset="0"/>
              </a:rPr>
              <a:t>[3] </a:t>
            </a:r>
            <a:r>
              <a:rPr lang="en-US" sz="1400" dirty="0" err="1">
                <a:ea typeface="Times New Roman" panose="02020603050405020304" pitchFamily="18" charset="0"/>
              </a:rPr>
              <a:t>Tecnoblog</a:t>
            </a:r>
            <a:r>
              <a:rPr lang="en-US" sz="1400" dirty="0">
                <a:ea typeface="Times New Roman" panose="02020603050405020304" pitchFamily="18" charset="0"/>
              </a:rPr>
              <a:t>, “</a:t>
            </a:r>
            <a:r>
              <a:rPr lang="pt-BR" sz="1400" dirty="0">
                <a:ea typeface="Times New Roman" panose="02020603050405020304" pitchFamily="18" charset="0"/>
              </a:rPr>
              <a:t>O maior ataque </a:t>
            </a:r>
            <a:r>
              <a:rPr lang="pt-BR" sz="1400" dirty="0" err="1">
                <a:ea typeface="Times New Roman" panose="02020603050405020304" pitchFamily="18" charset="0"/>
              </a:rPr>
              <a:t>DDoS</a:t>
            </a:r>
            <a:r>
              <a:rPr lang="pt-BR" sz="1400" dirty="0">
                <a:ea typeface="Times New Roman" panose="02020603050405020304" pitchFamily="18" charset="0"/>
              </a:rPr>
              <a:t> já registrado teve como alvo o GitHub</a:t>
            </a:r>
            <a:r>
              <a:rPr lang="en-US" sz="1400" dirty="0">
                <a:ea typeface="Times New Roman" panose="02020603050405020304" pitchFamily="18" charset="0"/>
              </a:rPr>
              <a:t>”, 02 </a:t>
            </a:r>
            <a:r>
              <a:rPr lang="en-US" sz="1400" dirty="0" err="1">
                <a:ea typeface="Times New Roman" panose="02020603050405020304" pitchFamily="18" charset="0"/>
              </a:rPr>
              <a:t>Março</a:t>
            </a:r>
            <a:r>
              <a:rPr lang="en-US" sz="1400" dirty="0">
                <a:ea typeface="Times New Roman" panose="02020603050405020304" pitchFamily="18" charset="0"/>
              </a:rPr>
              <a:t> 2018. [Online]. Available: https://tecnoblog.net/235518/maior-ataque-ddos-github/. [</a:t>
            </a:r>
            <a:r>
              <a:rPr lang="en-US" sz="1400" dirty="0" err="1">
                <a:ea typeface="Times New Roman" panose="02020603050405020304" pitchFamily="18" charset="0"/>
              </a:rPr>
              <a:t>Acesso</a:t>
            </a:r>
            <a:r>
              <a:rPr lang="en-US" sz="1400" dirty="0"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</a:rPr>
              <a:t>em</a:t>
            </a:r>
            <a:r>
              <a:rPr lang="en-US" sz="1400" dirty="0">
                <a:ea typeface="Times New Roman" panose="02020603050405020304" pitchFamily="18" charset="0"/>
              </a:rPr>
              <a:t> 16 </a:t>
            </a:r>
            <a:r>
              <a:rPr lang="en-US" sz="1400" dirty="0" err="1">
                <a:ea typeface="Times New Roman" panose="02020603050405020304" pitchFamily="18" charset="0"/>
              </a:rPr>
              <a:t>Dezembro</a:t>
            </a:r>
            <a:r>
              <a:rPr lang="en-US" sz="1400" dirty="0">
                <a:ea typeface="Times New Roman" panose="02020603050405020304" pitchFamily="18" charset="0"/>
              </a:rPr>
              <a:t> 2020].</a:t>
            </a:r>
          </a:p>
          <a:p>
            <a:pPr algn="just">
              <a:spcAft>
                <a:spcPts val="800"/>
              </a:spcAft>
            </a:pPr>
            <a:r>
              <a:rPr lang="pt-BR" sz="1400" dirty="0">
                <a:effectLst/>
                <a:ea typeface="Times New Roman" panose="02020603050405020304" pitchFamily="18" charset="0"/>
              </a:rPr>
              <a:t>[4] I.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Sharafaldin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A. H.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Lashkari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S.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Hakak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e A. A.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Ghorbani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“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Developing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Realistic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Distributed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Denial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of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Service (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DDoS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)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Attack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Dataset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and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Taxonomy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,” em IEEE 53rd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International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Carnahan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Conference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on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 Security Technology, Chennai, 2019. </a:t>
            </a:r>
          </a:p>
          <a:p>
            <a:pPr algn="just">
              <a:spcAft>
                <a:spcPts val="800"/>
              </a:spcAft>
            </a:pPr>
            <a:r>
              <a:rPr lang="pt-BR" sz="1400" dirty="0">
                <a:ea typeface="Times New Roman" panose="02020603050405020304" pitchFamily="18" charset="0"/>
              </a:rPr>
              <a:t>[5] S. Vasconcelos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“Análise de Componentes Principais (PCA)”. </a:t>
            </a:r>
          </a:p>
          <a:p>
            <a:pPr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5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2" cy="3633471"/>
          </a:xfrm>
        </p:spPr>
        <p:txBody>
          <a:bodyPr rtlCol="0">
            <a:noAutofit/>
          </a:bodyPr>
          <a:lstStyle/>
          <a:p>
            <a:pPr lvl="0" algn="just"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</a:rPr>
              <a:t>[6] </a:t>
            </a:r>
            <a:r>
              <a:rPr lang="pt-BR" sz="1400" dirty="0">
                <a:effectLst/>
                <a:ea typeface="Calibri" panose="020F0502020204030204" pitchFamily="34" charset="0"/>
              </a:rPr>
              <a:t>H. </a:t>
            </a:r>
            <a:r>
              <a:rPr lang="pt-BR" sz="1400" dirty="0" err="1">
                <a:effectLst/>
                <a:ea typeface="Calibri" panose="020F0502020204030204" pitchFamily="34" charset="0"/>
              </a:rPr>
              <a:t>Pedrini</a:t>
            </a:r>
            <a:r>
              <a:rPr lang="pt-BR" sz="1400" dirty="0">
                <a:effectLst/>
                <a:ea typeface="Calibri" panose="020F0502020204030204" pitchFamily="34" charset="0"/>
              </a:rPr>
              <a:t> e W. R. </a:t>
            </a:r>
            <a:r>
              <a:rPr lang="pt-BR" sz="1400" dirty="0" err="1">
                <a:effectLst/>
                <a:ea typeface="Calibri" panose="020F0502020204030204" pitchFamily="34" charset="0"/>
              </a:rPr>
              <a:t>Schartz</a:t>
            </a:r>
            <a:r>
              <a:rPr lang="pt-BR" sz="1400" dirty="0">
                <a:effectLst/>
                <a:ea typeface="Calibri" panose="020F0502020204030204" pitchFamily="34" charset="0"/>
              </a:rPr>
              <a:t>, Análise de Imagens Digitais: princípios, algoritmos e aplicações, São Paulo: Thomson Learning, 2008.</a:t>
            </a:r>
          </a:p>
          <a:p>
            <a:pPr algn="just">
              <a:spcAft>
                <a:spcPts val="800"/>
              </a:spcAft>
            </a:pPr>
            <a:r>
              <a:rPr lang="pt-BR" sz="1400" dirty="0">
                <a:ea typeface="Calibri" panose="020F0502020204030204" pitchFamily="34" charset="0"/>
              </a:rPr>
              <a:t>[7] </a:t>
            </a:r>
            <a:r>
              <a:rPr lang="en-US" sz="1400" dirty="0" err="1">
                <a:ea typeface="Times New Roman" panose="02020603050405020304" pitchFamily="18" charset="0"/>
              </a:rPr>
              <a:t>Máquina</a:t>
            </a:r>
            <a:r>
              <a:rPr lang="en-US" sz="1400" dirty="0">
                <a:ea typeface="Times New Roman" panose="02020603050405020304" pitchFamily="18" charset="0"/>
              </a:rPr>
              <a:t> de </a:t>
            </a:r>
            <a:r>
              <a:rPr lang="en-US" sz="1400" dirty="0" err="1">
                <a:ea typeface="Times New Roman" panose="02020603050405020304" pitchFamily="18" charset="0"/>
              </a:rPr>
              <a:t>Vetores</a:t>
            </a:r>
            <a:r>
              <a:rPr lang="en-US" sz="1400" dirty="0">
                <a:ea typeface="Times New Roman" panose="02020603050405020304" pitchFamily="18" charset="0"/>
              </a:rPr>
              <a:t> de </a:t>
            </a:r>
            <a:r>
              <a:rPr lang="en-US" sz="1400" dirty="0" err="1">
                <a:ea typeface="Times New Roman" panose="02020603050405020304" pitchFamily="18" charset="0"/>
              </a:rPr>
              <a:t>Suporte</a:t>
            </a:r>
            <a:r>
              <a:rPr lang="en-US" sz="1400" dirty="0">
                <a:ea typeface="Times New Roman" panose="02020603050405020304" pitchFamily="18" charset="0"/>
              </a:rPr>
              <a:t>, “</a:t>
            </a:r>
            <a:r>
              <a:rPr lang="pt-BR" sz="1400" dirty="0">
                <a:ea typeface="Times New Roman" panose="02020603050405020304" pitchFamily="18" charset="0"/>
              </a:rPr>
              <a:t>Máquina de vetores de suporte</a:t>
            </a:r>
            <a:r>
              <a:rPr lang="en-US" sz="1400" dirty="0">
                <a:ea typeface="Times New Roman" panose="02020603050405020304" pitchFamily="18" charset="0"/>
              </a:rPr>
              <a:t>”, </a:t>
            </a:r>
            <a:r>
              <a:rPr lang="en-US" sz="1400" dirty="0" err="1">
                <a:ea typeface="Times New Roman" panose="02020603050405020304" pitchFamily="18" charset="0"/>
              </a:rPr>
              <a:t>Fevereiro</a:t>
            </a:r>
            <a:r>
              <a:rPr lang="en-US" sz="1400" dirty="0">
                <a:ea typeface="Times New Roman" panose="02020603050405020304" pitchFamily="18" charset="0"/>
              </a:rPr>
              <a:t> 2014. [Online]. Available: https://pt.wikipedia.org/wiki/M%C3%A1quina_de_vetores_de_suporte. [</a:t>
            </a:r>
            <a:r>
              <a:rPr lang="en-US" sz="1400" dirty="0" err="1">
                <a:ea typeface="Times New Roman" panose="02020603050405020304" pitchFamily="18" charset="0"/>
              </a:rPr>
              <a:t>Acesso</a:t>
            </a:r>
            <a:r>
              <a:rPr lang="en-US" sz="1400" dirty="0"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a typeface="Times New Roman" panose="02020603050405020304" pitchFamily="18" charset="0"/>
              </a:rPr>
              <a:t>em</a:t>
            </a:r>
            <a:r>
              <a:rPr lang="en-US" sz="1400" dirty="0">
                <a:ea typeface="Times New Roman" panose="02020603050405020304" pitchFamily="18" charset="0"/>
              </a:rPr>
              <a:t> 16 </a:t>
            </a:r>
            <a:r>
              <a:rPr lang="en-US" sz="1400" dirty="0" err="1">
                <a:ea typeface="Times New Roman" panose="02020603050405020304" pitchFamily="18" charset="0"/>
              </a:rPr>
              <a:t>Dezembro</a:t>
            </a:r>
            <a:r>
              <a:rPr lang="en-US" sz="1400" dirty="0">
                <a:ea typeface="Times New Roman" panose="02020603050405020304" pitchFamily="18" charset="0"/>
              </a:rPr>
              <a:t> 2020].</a:t>
            </a:r>
          </a:p>
          <a:p>
            <a:pPr algn="just">
              <a:spcAft>
                <a:spcPts val="800"/>
              </a:spcAft>
            </a:pPr>
            <a:r>
              <a:rPr lang="en-US" sz="1400" dirty="0">
                <a:ea typeface="Times New Roman" panose="02020603050405020304" pitchFamily="18" charset="0"/>
              </a:rPr>
              <a:t>[8] 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R. C.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Prati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G. Batista e M. C. </a:t>
            </a:r>
            <a:r>
              <a:rPr lang="pt-BR" sz="1400" dirty="0" err="1">
                <a:effectLst/>
                <a:ea typeface="Times New Roman" panose="02020603050405020304" pitchFamily="18" charset="0"/>
              </a:rPr>
              <a:t>Monard</a:t>
            </a:r>
            <a:r>
              <a:rPr lang="pt-BR" sz="1400" dirty="0">
                <a:effectLst/>
                <a:ea typeface="Times New Roman" panose="02020603050405020304" pitchFamily="18" charset="0"/>
              </a:rPr>
              <a:t>, “Curvas ROC para avaliação de classificadores,” em Revista IEEE América Latina, 6(2), 215-222.</a:t>
            </a:r>
            <a:endParaRPr lang="en-US" sz="1400" dirty="0"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400" dirty="0">
              <a:ea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endParaRPr lang="pt-BR" sz="1400" dirty="0">
              <a:effectLst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pt-BR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64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76448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84923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O que é um ataque </a:t>
            </a:r>
            <a:r>
              <a:rPr lang="pt-BR" dirty="0" err="1"/>
              <a:t>ddos</a:t>
            </a:r>
            <a:r>
              <a:rPr lang="pt-BR" dirty="0"/>
              <a:t>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475885D-A3FA-452E-B7EE-F1278EB9BBCE}"/>
              </a:ext>
            </a:extLst>
          </p:cNvPr>
          <p:cNvGrpSpPr/>
          <p:nvPr/>
        </p:nvGrpSpPr>
        <p:grpSpPr>
          <a:xfrm>
            <a:off x="4194314" y="1900491"/>
            <a:ext cx="3803372" cy="4014639"/>
            <a:chOff x="7375546" y="1696882"/>
            <a:chExt cx="3803372" cy="401463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CA40BA0-1892-49ED-990E-E236B2D248A6}"/>
                </a:ext>
              </a:extLst>
            </p:cNvPr>
            <p:cNvGrpSpPr/>
            <p:nvPr/>
          </p:nvGrpSpPr>
          <p:grpSpPr>
            <a:xfrm>
              <a:off x="7594919" y="2281657"/>
              <a:ext cx="3364627" cy="3429864"/>
              <a:chOff x="6096000" y="1880695"/>
              <a:chExt cx="3364627" cy="3429864"/>
            </a:xfrm>
          </p:grpSpPr>
          <p:pic>
            <p:nvPicPr>
              <p:cNvPr id="3" name="Imagem 2" descr="Diagrama&#10;&#10;Descrição gerada automaticamente">
                <a:extLst>
                  <a:ext uri="{FF2B5EF4-FFF2-40B4-BE49-F238E27FC236}">
                    <a16:creationId xmlns:a16="http://schemas.microsoft.com/office/drawing/2014/main" id="{21BED4D5-F181-403C-9C28-4D8E0A56E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80695"/>
                <a:ext cx="3364627" cy="3091310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95FCEF1-92DC-4F90-A851-1224C3CA8DCB}"/>
                  </a:ext>
                </a:extLst>
              </p:cNvPr>
              <p:cNvSpPr txBox="1"/>
              <p:nvPr/>
            </p:nvSpPr>
            <p:spPr>
              <a:xfrm>
                <a:off x="7221009" y="4972005"/>
                <a:ext cx="11146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Fonte: [1]</a:t>
                </a: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C97BC76-CD69-4279-B257-CFA3A11D688C}"/>
                </a:ext>
              </a:extLst>
            </p:cNvPr>
            <p:cNvSpPr txBox="1"/>
            <p:nvPr/>
          </p:nvSpPr>
          <p:spPr>
            <a:xfrm>
              <a:off x="7375546" y="1696882"/>
              <a:ext cx="3803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Estrutura de um ataque </a:t>
              </a:r>
              <a:r>
                <a:rPr lang="pt-BR" sz="1600" dirty="0" err="1"/>
                <a:t>DDoS</a:t>
              </a:r>
              <a:r>
                <a:rPr lang="pt-BR" sz="1600" dirty="0"/>
                <a:t> a uma infraestrutura em </a:t>
              </a:r>
              <a:r>
                <a:rPr lang="pt-BR" sz="1600" i="1" dirty="0"/>
                <a:t>cloud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8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Problematização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24615A8-CA20-4BA4-93DD-D9D2BAF72D06}"/>
              </a:ext>
            </a:extLst>
          </p:cNvPr>
          <p:cNvGrpSpPr/>
          <p:nvPr/>
        </p:nvGrpSpPr>
        <p:grpSpPr>
          <a:xfrm>
            <a:off x="1909094" y="2298701"/>
            <a:ext cx="8595853" cy="3616429"/>
            <a:chOff x="1909094" y="2298701"/>
            <a:chExt cx="8595853" cy="361642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8BAB2-BD51-46CA-B08A-D9B7F8F62177}"/>
                </a:ext>
              </a:extLst>
            </p:cNvPr>
            <p:cNvGrpSpPr/>
            <p:nvPr/>
          </p:nvGrpSpPr>
          <p:grpSpPr>
            <a:xfrm>
              <a:off x="1909094" y="2298701"/>
              <a:ext cx="8595853" cy="3225415"/>
              <a:chOff x="1934494" y="2103450"/>
              <a:chExt cx="8595853" cy="3225415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497F541A-2D58-44D1-8D5F-EB4C74A10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4495" y="2103450"/>
                <a:ext cx="8595852" cy="1441709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8532E98-00C9-4834-8318-37060DDA6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4494" y="3545159"/>
                <a:ext cx="8595853" cy="1783706"/>
              </a:xfrm>
              <a:prstGeom prst="rect">
                <a:avLst/>
              </a:prstGeom>
            </p:spPr>
          </p:pic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A7C8734-EFE9-4DE3-9A7C-B04A7EB2F77D}"/>
                </a:ext>
              </a:extLst>
            </p:cNvPr>
            <p:cNvSpPr txBox="1"/>
            <p:nvPr/>
          </p:nvSpPr>
          <p:spPr>
            <a:xfrm>
              <a:off x="5340350" y="5576576"/>
              <a:ext cx="151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Fonte: [2][3]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3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4" cy="3633471"/>
          </a:xfrm>
        </p:spPr>
        <p:txBody>
          <a:bodyPr rtlCol="0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Objetivos gerais</a:t>
            </a:r>
          </a:p>
          <a:p>
            <a:pPr algn="just"/>
            <a:r>
              <a:rPr lang="pt-BR" dirty="0"/>
              <a:t>Comparação entre dois algoritmos de detecção de ataques </a:t>
            </a:r>
            <a:r>
              <a:rPr lang="pt-BR" dirty="0" err="1"/>
              <a:t>DDoS</a:t>
            </a:r>
            <a:r>
              <a:rPr lang="pt-BR" dirty="0"/>
              <a:t>, um baseado na entropia de janelas de dados e outro baseado nos algoritmos RNA e SVM.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Objetivos Específicos</a:t>
            </a:r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Implementação de um sistema para o tratamento dos dados de rede no formato CSV</a:t>
            </a:r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Desenvolvimento dos algoritmos para a detecção de ameaças </a:t>
            </a:r>
            <a:r>
              <a:rPr lang="pt-BR" sz="1600" dirty="0" err="1"/>
              <a:t>DDoS</a:t>
            </a:r>
            <a:endParaRPr lang="pt-BR" sz="1600" dirty="0"/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Computar as principais métricas de avaliação de cada algoritmo</a:t>
            </a:r>
          </a:p>
          <a:p>
            <a:pPr marL="486918" lvl="1" indent="-285750" algn="just">
              <a:buFont typeface="Wingdings" panose="05000000000000000000" pitchFamily="2" charset="2"/>
              <a:buChar char="Ø"/>
            </a:pPr>
            <a:r>
              <a:rPr lang="pt-BR" sz="1600" dirty="0"/>
              <a:t>Comparar as métricas para diferentes cenários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9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942870"/>
            <a:ext cx="9763793" cy="1292750"/>
          </a:xfrm>
        </p:spPr>
        <p:txBody>
          <a:bodyPr rtlCol="0"/>
          <a:lstStyle/>
          <a:p>
            <a:pPr rtl="0"/>
            <a:r>
              <a:rPr lang="pt-BR" dirty="0"/>
              <a:t>justificativas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9763794" cy="3633471"/>
          </a:xfrm>
        </p:spPr>
        <p:txBody>
          <a:bodyPr rtlCol="0"/>
          <a:lstStyle/>
          <a:p>
            <a:pPr algn="just"/>
            <a:r>
              <a:rPr lang="pt-BR" dirty="0"/>
              <a:t>O grande volume de dados gerado atualmente e os diferentes hábitos de consumo de internet da sociedade, aliados a modernização dos ataques baseados em “inundações” de requisições, tornam necessários os estudos de diferentes formas de detectar e, posteriormente, mitigar ameaças como os ataques </a:t>
            </a:r>
            <a:r>
              <a:rPr lang="pt-BR" dirty="0" err="1"/>
              <a:t>DDoS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Referencial teórico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Bases de Dados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Entropia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 err="1"/>
              <a:t>Limiarização</a:t>
            </a:r>
            <a:endParaRPr lang="pt-BR" spc="200" dirty="0"/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/>
              <a:t>Análise de Componentes Principais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Rede</a:t>
            </a:r>
            <a:r>
              <a:rPr lang="pt-BR" spc="200" dirty="0"/>
              <a:t> Neural Artificial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Máquina de Vetores de Suporte</a:t>
            </a:r>
          </a:p>
        </p:txBody>
      </p:sp>
    </p:spTree>
    <p:extLst>
      <p:ext uri="{BB962C8B-B14F-4D97-AF65-F5344CB8AC3E}">
        <p14:creationId xmlns:p14="http://schemas.microsoft.com/office/powerpoint/2010/main" val="328320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1219</TotalTime>
  <Words>1694</Words>
  <Application>Microsoft Office PowerPoint</Application>
  <PresentationFormat>Widescreen</PresentationFormat>
  <Paragraphs>382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RetrospectVTI</vt:lpstr>
      <vt:lpstr>Detecção de ataques ddos com aprendizagem de máquina</vt:lpstr>
      <vt:lpstr>sumário</vt:lpstr>
      <vt:lpstr>Introdução</vt:lpstr>
      <vt:lpstr>O que é um ataque ddos?</vt:lpstr>
      <vt:lpstr>O que é um ataque ddos?</vt:lpstr>
      <vt:lpstr>Problematização</vt:lpstr>
      <vt:lpstr>objetivos</vt:lpstr>
      <vt:lpstr>justificativas</vt:lpstr>
      <vt:lpstr>Referencial teórico</vt:lpstr>
      <vt:lpstr>Bases de dados</vt:lpstr>
      <vt:lpstr>Entropia</vt:lpstr>
      <vt:lpstr>limiarização</vt:lpstr>
      <vt:lpstr>Análise de componentes principais</vt:lpstr>
      <vt:lpstr>Rede neural artificial</vt:lpstr>
      <vt:lpstr>Máquina de vetores de suporte</vt:lpstr>
      <vt:lpstr>metodologia</vt:lpstr>
      <vt:lpstr>Tratamento de dados</vt:lpstr>
      <vt:lpstr>Abordagem baseada na entropia</vt:lpstr>
      <vt:lpstr>Abordagem supervisionada</vt:lpstr>
      <vt:lpstr>Metodologia de avaliação</vt:lpstr>
      <vt:lpstr>Metodologia de avaliação</vt:lpstr>
      <vt:lpstr>recursos</vt:lpstr>
      <vt:lpstr>recursos</vt:lpstr>
      <vt:lpstr>recursos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CONSIDERAÇÕES FINAIS</vt:lpstr>
      <vt:lpstr>Considerações finais</vt:lpstr>
      <vt:lpstr>Trabalhos futuros</vt:lpstr>
      <vt:lpstr>Trabalhos futuros</vt:lpstr>
      <vt:lpstr>Trabalhos futuros</vt:lpstr>
      <vt:lpstr>Referências</vt:lpstr>
      <vt:lpstr>referências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ataques ddos com aprendizagem de máquina</dc:title>
  <dc:creator>Emilly Rodrigues</dc:creator>
  <cp:lastModifiedBy>João G.</cp:lastModifiedBy>
  <cp:revision>76</cp:revision>
  <dcterms:created xsi:type="dcterms:W3CDTF">2020-12-13T20:39:52Z</dcterms:created>
  <dcterms:modified xsi:type="dcterms:W3CDTF">2022-03-31T17:32:09Z</dcterms:modified>
</cp:coreProperties>
</file>