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309" r:id="rId3"/>
    <p:sldId id="276" r:id="rId4"/>
    <p:sldId id="308" r:id="rId5"/>
    <p:sldId id="257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06" r:id="rId20"/>
    <p:sldId id="307" r:id="rId21"/>
    <p:sldId id="310" r:id="rId22"/>
    <p:sldId id="260" r:id="rId23"/>
  </p:sldIdLst>
  <p:sldSz cx="9144000" cy="6858000" type="screen4x3"/>
  <p:notesSz cx="6670675" cy="9929813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2"/>
    <a:srgbClr val="00A6D6"/>
    <a:srgbClr val="00C7FF"/>
    <a:srgbClr val="0093D3"/>
    <a:srgbClr val="5F9F0F"/>
    <a:srgbClr val="0DB02B"/>
    <a:srgbClr val="00599C"/>
    <a:srgbClr val="003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26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2925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9D732-2356-4501-9163-43187F2204E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51D44F-FE52-423C-9B1A-353BEBB7ACC4}" type="slidenum">
              <a:rPr lang="pt-BR" sz="1200"/>
              <a:pPr eaLnBrk="1" hangingPunct="1"/>
              <a:t>1</a:t>
            </a:fld>
            <a:endParaRPr lang="pt-BR" sz="1200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10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2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11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7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12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13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14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8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15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16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7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17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95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18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8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19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3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61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20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0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21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0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F0823F-50E2-4EB7-A8EF-99433D188DA0}" type="slidenum">
              <a:rPr lang="pt-BR" sz="1200"/>
              <a:pPr eaLnBrk="1" hangingPunct="1"/>
              <a:t>22</a:t>
            </a:fld>
            <a:endParaRPr lang="pt-B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3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3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9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4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4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5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6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6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1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7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5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8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3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9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7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47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82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64346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6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150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0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152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4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599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59595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4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5" descr="unifran_pref_pos_cky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33625"/>
            <a:ext cx="23050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78817" y="3717032"/>
            <a:ext cx="43211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pt-BR" altLang="ja-JP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Teoria Geral de Sistemas</a:t>
            </a:r>
          </a:p>
          <a:p>
            <a:pPr algn="r">
              <a:spcBef>
                <a:spcPct val="50000"/>
              </a:spcBef>
              <a:buNone/>
            </a:pPr>
            <a:r>
              <a:rPr lang="pt-BR" sz="1600" dirty="0" smtClean="0">
                <a:solidFill>
                  <a:schemeClr val="bg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1º Semestre – 2016</a:t>
            </a:r>
          </a:p>
          <a:p>
            <a:pPr algn="r">
              <a:spcBef>
                <a:spcPct val="50000"/>
              </a:spcBef>
              <a:buNone/>
            </a:pPr>
            <a:endParaRPr lang="pt-BR" sz="1600" dirty="0">
              <a:solidFill>
                <a:schemeClr val="bg2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None/>
            </a:pPr>
            <a:r>
              <a:rPr lang="pt-BR" altLang="ja-JP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I</a:t>
            </a:r>
            <a:endParaRPr lang="pt-BR" dirty="0">
              <a:solidFill>
                <a:srgbClr val="002D55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III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: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Cibernética.</a:t>
            </a: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06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Máquina, mecanismo e estabilidade. Variedade e transmissão. Regulação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.</a:t>
            </a:r>
            <a:endParaRPr lang="en-US" sz="14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2708920"/>
            <a:ext cx="37673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IV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>
                <a:solidFill>
                  <a:srgbClr val="002D55"/>
                </a:solidFill>
                <a:ea typeface="ＭＳ Ｐゴシック" panose="020B0600070205080204" pitchFamily="34" charset="-128"/>
              </a:rPr>
              <a:t>Sistemas e organizações.</a:t>
            </a: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04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3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IV: 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Sistemas e organizações.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04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Relação entre sistemas e ambientes. O Enfoque sistêmico. Aplicação do enfoque sistêmico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nas organizações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. A importância e papel dos Sistemas de Informação dentro das organizações.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2708920"/>
            <a:ext cx="376733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V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>
                <a:solidFill>
                  <a:srgbClr val="002D55"/>
                </a:solidFill>
                <a:ea typeface="ＭＳ Ｐゴシック" panose="020B0600070205080204" pitchFamily="34" charset="-128"/>
              </a:rPr>
              <a:t>A visão sistêmica e as organizações.</a:t>
            </a: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06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5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V: 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A visão sistêmica e as organizações.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06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Conceito de organização e de visão sistêmica. Elementos organizacionais x sistemas.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Objetivos organizacionais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x Sistemas.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0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2492896"/>
            <a:ext cx="37673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VI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>
                <a:solidFill>
                  <a:srgbClr val="002D55"/>
                </a:solidFill>
                <a:ea typeface="ＭＳ Ｐゴシック" panose="020B0600070205080204" pitchFamily="34" charset="-128"/>
              </a:rPr>
              <a:t>Sistemas de Informação.</a:t>
            </a: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06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3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VI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: Sistemas de Informação.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06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Informação: conceito, importância e obtenção. Sistemas de Informação: conceito e relação com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as unidades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organizacionais. Relação SI x Tecnologia da Informação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1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2492896"/>
            <a:ext cx="37673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VII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>
                <a:solidFill>
                  <a:srgbClr val="002D55"/>
                </a:solidFill>
                <a:ea typeface="ＭＳ Ｐゴシック" panose="020B0600070205080204" pitchFamily="34" charset="-128"/>
              </a:rPr>
              <a:t>Modelagem de sistemas</a:t>
            </a:r>
            <a:endParaRPr lang="pt-BR" dirty="0" smtClean="0">
              <a:solidFill>
                <a:srgbClr val="002D55"/>
              </a:solidFill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06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8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VII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: Modelagem de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sistemas</a:t>
            </a: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06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Conceito de modelagem. Métodos, técnicas e ferramentas para modelagem. Exercícios de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modelagem de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sistemas sob a ótica de processos. Estudo de Casos.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5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2492896"/>
            <a:ext cx="37673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XIII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Avaliações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06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7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Apresentação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da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Docente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pt-BR" sz="1600" dirty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en-US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Profª Danielle </a:t>
            </a:r>
            <a:r>
              <a:rPr lang="en-US" sz="2600" b="1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Dornellas</a:t>
            </a:r>
            <a:r>
              <a:rPr lang="en-US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Diniz</a:t>
            </a:r>
            <a:endParaRPr lang="en-US" sz="2600" b="1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en-US" sz="8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Formada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em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Ciências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de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Computação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pela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USP – São Carlos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em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2003.</a:t>
            </a:r>
            <a:endParaRPr lang="en-US" sz="20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r>
              <a:rPr lang="pt-BR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Mestre em Engenharia </a:t>
            </a:r>
            <a:r>
              <a:rPr lang="pt-BR" sz="2000" dirty="0">
                <a:solidFill>
                  <a:schemeClr val="bg2"/>
                </a:solidFill>
                <a:latin typeface="Verdana" panose="020B0604030504040204" pitchFamily="34" charset="0"/>
              </a:rPr>
              <a:t>de Produção na área de Ensino de Engenharia </a:t>
            </a:r>
            <a:r>
              <a:rPr lang="pt-BR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pela USP </a:t>
            </a:r>
            <a:r>
              <a:rPr lang="pt-BR" sz="2000" dirty="0">
                <a:solidFill>
                  <a:schemeClr val="bg2"/>
                </a:solidFill>
                <a:latin typeface="Verdana" panose="020B0604030504040204" pitchFamily="34" charset="0"/>
              </a:rPr>
              <a:t>(2007</a:t>
            </a:r>
            <a:r>
              <a:rPr lang="pt-BR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).</a:t>
            </a:r>
          </a:p>
          <a:p>
            <a:pPr marL="1200150" lvl="1" indent="-457200" algn="just" eaLnBrk="1" hangingPunct="1"/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Especialista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em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pt-BR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Desenvolvimento </a:t>
            </a:r>
            <a:r>
              <a:rPr lang="pt-BR" sz="2000" dirty="0">
                <a:solidFill>
                  <a:schemeClr val="bg2"/>
                </a:solidFill>
                <a:latin typeface="Verdana" panose="020B0604030504040204" pitchFamily="34" charset="0"/>
              </a:rPr>
              <a:t>de Projetos em Java com Banco de </a:t>
            </a:r>
            <a:r>
              <a:rPr lang="pt-BR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Dados (2009)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.</a:t>
            </a:r>
            <a:endParaRPr lang="en-US" sz="20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Atua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como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analista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de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sistemas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na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Prefeitura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Municipal de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Batatais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-SP </a:t>
            </a:r>
            <a:r>
              <a:rPr lang="en-US" sz="20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desde</a:t>
            </a:r>
            <a:r>
              <a:rPr lang="en-US" sz="2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2014.</a:t>
            </a:r>
          </a:p>
          <a:p>
            <a:pPr marL="1200150" lvl="1" indent="-457200" algn="just" eaLnBrk="1" hangingPunct="1"/>
            <a:endParaRPr lang="en-US" sz="22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ctr" eaLnBrk="1" hangingPunct="1">
              <a:buNone/>
            </a:pPr>
            <a:r>
              <a:rPr lang="en-US" sz="2200" dirty="0" smtClean="0">
                <a:solidFill>
                  <a:schemeClr val="bg2"/>
                </a:solidFill>
                <a:latin typeface="Verdana" panose="020B0604030504040204" pitchFamily="34" charset="0"/>
              </a:rPr>
              <a:t>Email </a:t>
            </a:r>
            <a:r>
              <a:rPr lang="en-US" sz="22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para</a:t>
            </a:r>
            <a:r>
              <a:rPr lang="en-US" sz="22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2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contato</a:t>
            </a:r>
            <a:r>
              <a:rPr lang="en-US" sz="2200" dirty="0" smtClean="0">
                <a:solidFill>
                  <a:schemeClr val="bg2"/>
                </a:solidFill>
                <a:latin typeface="Verdana" panose="020B0604030504040204" pitchFamily="34" charset="0"/>
              </a:rPr>
              <a:t>: </a:t>
            </a:r>
          </a:p>
          <a:p>
            <a:pPr lvl="1" indent="0" algn="ctr" eaLnBrk="1" hangingPunct="1">
              <a:buNone/>
            </a:pPr>
            <a:r>
              <a:rPr lang="en-US" sz="22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danielle.diniz@unifran.edu.br</a:t>
            </a:r>
            <a:endParaRPr lang="en-US" sz="2200" b="1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0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XIII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: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Avaliações</a:t>
            </a: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06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Avaliação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Regimental</a:t>
            </a: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Avaliações parciais.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3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XIII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: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Avaliações</a:t>
            </a: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Avaliação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Regimental – 2h</a:t>
            </a:r>
            <a:endParaRPr lang="pt-BR" sz="260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just" eaLnBrk="1" hangingPunct="1">
              <a:buNone/>
            </a:pPr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Avaliações parciais - 4h</a:t>
            </a:r>
          </a:p>
          <a:p>
            <a:pPr lvl="2" indent="0" algn="just" eaLnBrk="1" hangingPunct="1">
              <a:buNone/>
            </a:pP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-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Realizadas em sala de aula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</a:p>
          <a:p>
            <a:pPr lvl="2" indent="0" algn="just" eaLnBrk="1" hangingPunct="1">
              <a:buNone/>
            </a:pP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-Não são repostas (se faltar, perdeu!)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</a:p>
          <a:p>
            <a:pPr lvl="2" indent="0" algn="just" eaLnBrk="1" hangingPunct="1">
              <a:buNone/>
            </a:pP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-Soma delas totaliza 5.0 </a:t>
            </a:r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lvl="2" indent="0" algn="just" eaLnBrk="1" hangingPunct="1">
              <a:buNone/>
            </a:pPr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lvl="2" indent="0" algn="just" eaLnBrk="1" hangingPunct="1">
              <a:buNone/>
            </a:pP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 bwMode="auto">
          <a:xfrm>
            <a:off x="1187624" y="2564904"/>
            <a:ext cx="7056784" cy="23762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4" descr="fundo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44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m 6" descr="unifran_pref_pos_ck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449638"/>
            <a:ext cx="225266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18"/>
          <p:cNvSpPr txBox="1">
            <a:spLocks noChangeArrowheads="1"/>
          </p:cNvSpPr>
          <p:nvPr/>
        </p:nvSpPr>
        <p:spPr bwMode="auto">
          <a:xfrm>
            <a:off x="5651500" y="5105400"/>
            <a:ext cx="3111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>Prof.ª Ma. Danielle </a:t>
            </a:r>
            <a:r>
              <a:rPr lang="en-US" sz="1300" b="1" dirty="0" err="1" smtClean="0">
                <a:solidFill>
                  <a:srgbClr val="003871"/>
                </a:solidFill>
                <a:latin typeface="Verdana Bold" pitchFamily="-96" charset="0"/>
              </a:rPr>
              <a:t>Dornellas</a:t>
            </a: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> </a:t>
            </a:r>
            <a:r>
              <a:rPr lang="en-US" sz="1300" b="1" dirty="0" err="1" smtClean="0">
                <a:solidFill>
                  <a:srgbClr val="003871"/>
                </a:solidFill>
                <a:latin typeface="Verdana Bold" pitchFamily="-96" charset="0"/>
              </a:rPr>
              <a:t>Diniz</a:t>
            </a: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/>
            </a:r>
            <a:b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</a:b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>danielle.diniz@unifran.edu.br</a:t>
            </a:r>
            <a:r>
              <a:rPr lang="en-US" sz="1300" dirty="0">
                <a:solidFill>
                  <a:srgbClr val="003871"/>
                </a:solidFill>
                <a:latin typeface="Verdana" panose="020B0604030504040204" pitchFamily="34" charset="0"/>
              </a:rPr>
              <a:t/>
            </a:r>
            <a:br>
              <a:rPr lang="en-US" sz="1300" dirty="0">
                <a:solidFill>
                  <a:srgbClr val="003871"/>
                </a:solidFill>
                <a:latin typeface="Verdana" panose="020B0604030504040204" pitchFamily="34" charset="0"/>
              </a:rPr>
            </a:br>
            <a:endParaRPr lang="en-US" sz="1200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Av. Dr. Armando </a:t>
            </a:r>
            <a:r>
              <a:rPr lang="en-US" sz="1200" dirty="0" err="1">
                <a:solidFill>
                  <a:srgbClr val="003871"/>
                </a:solidFill>
                <a:latin typeface="Verdana" panose="020B0604030504040204" pitchFamily="34" charset="0"/>
              </a:rPr>
              <a:t>Salles</a:t>
            </a: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 Oliveira, 201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14404 600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Franca SP </a:t>
            </a:r>
            <a:r>
              <a:rPr lang="en-US" sz="1200" dirty="0" err="1" smtClean="0">
                <a:solidFill>
                  <a:srgbClr val="003871"/>
                </a:solidFill>
                <a:latin typeface="Verdana" panose="020B0604030504040204" pitchFamily="34" charset="0"/>
              </a:rPr>
              <a:t>Brasil</a:t>
            </a:r>
            <a:endParaRPr lang="en-US" sz="1200" dirty="0">
              <a:solidFill>
                <a:srgbClr val="00387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Apresentação da Disciplina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pt-BR" sz="1600" dirty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O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que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veremos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na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disciplina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: </a:t>
            </a:r>
            <a:r>
              <a:rPr lang="en-US" sz="2600" b="1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Teoria</a:t>
            </a:r>
            <a:r>
              <a:rPr lang="en-US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Geral</a:t>
            </a:r>
            <a:r>
              <a:rPr lang="en-US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 de </a:t>
            </a:r>
            <a:r>
              <a:rPr lang="en-US" sz="2600" b="1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Sistemas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?</a:t>
            </a:r>
          </a:p>
          <a:p>
            <a:pPr marL="1200150" lvl="1" indent="-457200" algn="just" eaLnBrk="1" hangingPunct="1"/>
            <a:endParaRPr lang="en-US" sz="100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Estudo da origem e do conceito da Teoria Geral de Sistemas, do conceito de sistema e de seus componentes, das relações entre sistema e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ambiente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5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Apresentação da Disciplina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en-US" sz="10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en-US" sz="100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en-US" sz="100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Estudo da cibernética: mecanismo, variedade e regulação. Compreensão do enfoque sistêmico e de sua aplicação na resolução de problemas. Aplicação do pensamento sistêmico em organizações e na modelagem de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sistemas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.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6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3501008"/>
            <a:ext cx="37673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Apresentação do </a:t>
            </a:r>
            <a:b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Plano de Ensino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3501008"/>
            <a:ext cx="37673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I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>
                <a:solidFill>
                  <a:srgbClr val="002D55"/>
                </a:solidFill>
                <a:ea typeface="ＭＳ Ｐゴシック" panose="020B0600070205080204" pitchFamily="34" charset="-128"/>
              </a:rPr>
              <a:t>Plano de </a:t>
            </a: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Ensino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02 horas.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3501008"/>
            <a:ext cx="37673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II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Sistemas</a:t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04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8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UNIDADE II</a:t>
            </a: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: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Sistemas.</a:t>
            </a:r>
          </a:p>
          <a:p>
            <a:pPr eaLnBrk="1" hangingPunct="1">
              <a:buFontTx/>
              <a:buNone/>
            </a:pPr>
            <a:endParaRPr lang="pt-BR" sz="1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04 horas/aula.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Componentes genéricos de um sistema. Classificações de sistemas. Características dos tipos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de sistemas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.</a:t>
            </a:r>
            <a:endParaRPr lang="en-US" sz="14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79512" y="3501008"/>
            <a:ext cx="37673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III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FontTx/>
              <a:buNone/>
            </a:pPr>
            <a:r>
              <a:rPr lang="pt-BR" dirty="0">
                <a:solidFill>
                  <a:srgbClr val="002D55"/>
                </a:solidFill>
                <a:ea typeface="ＭＳ Ｐゴシック" panose="020B0600070205080204" pitchFamily="34" charset="-128"/>
              </a:rPr>
              <a:t>Cibernética.</a:t>
            </a: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/>
            </a:r>
            <a:b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</a:br>
            <a:r>
              <a:rPr lang="pt-BR" dirty="0" smtClean="0">
                <a:solidFill>
                  <a:srgbClr val="002D55"/>
                </a:solidFill>
                <a:ea typeface="ＭＳ Ｐゴシック" panose="020B0600070205080204" pitchFamily="34" charset="-128"/>
              </a:rPr>
              <a:t>06 horas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8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unici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template_unifran</Template>
  <TotalTime>1241</TotalTime>
  <Words>462</Words>
  <Application>Microsoft Office PowerPoint</Application>
  <PresentationFormat>Apresentação na tela (4:3)</PresentationFormat>
  <Paragraphs>115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template_unicid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Dheyson</dc:creator>
  <cp:lastModifiedBy>Pimenta</cp:lastModifiedBy>
  <cp:revision>33</cp:revision>
  <dcterms:created xsi:type="dcterms:W3CDTF">2013-08-14T21:24:43Z</dcterms:created>
  <dcterms:modified xsi:type="dcterms:W3CDTF">2016-03-01T01:27:04Z</dcterms:modified>
</cp:coreProperties>
</file>