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57" r:id="rId3"/>
    <p:sldId id="278" r:id="rId4"/>
    <p:sldId id="311" r:id="rId5"/>
    <p:sldId id="312" r:id="rId6"/>
    <p:sldId id="310" r:id="rId7"/>
    <p:sldId id="308" r:id="rId8"/>
    <p:sldId id="309" r:id="rId9"/>
    <p:sldId id="313" r:id="rId10"/>
    <p:sldId id="314" r:id="rId11"/>
    <p:sldId id="315" r:id="rId12"/>
    <p:sldId id="316" r:id="rId13"/>
    <p:sldId id="317" r:id="rId14"/>
    <p:sldId id="319" r:id="rId15"/>
    <p:sldId id="318" r:id="rId16"/>
    <p:sldId id="324" r:id="rId17"/>
    <p:sldId id="321" r:id="rId18"/>
    <p:sldId id="322" r:id="rId19"/>
    <p:sldId id="320" r:id="rId20"/>
    <p:sldId id="323" r:id="rId21"/>
    <p:sldId id="325" r:id="rId22"/>
    <p:sldId id="260" r:id="rId23"/>
  </p:sldIdLst>
  <p:sldSz cx="9144000" cy="6858000" type="screen4x3"/>
  <p:notesSz cx="6670675" cy="9929813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12"/>
    <a:srgbClr val="00A6D6"/>
    <a:srgbClr val="00C7FF"/>
    <a:srgbClr val="0093D3"/>
    <a:srgbClr val="5F9F0F"/>
    <a:srgbClr val="0DB02B"/>
    <a:srgbClr val="00599C"/>
    <a:srgbClr val="003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26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2925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A9D732-2356-4501-9163-43187F2204E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51D44F-FE52-423C-9B1A-353BEBB7ACC4}" type="slidenum">
              <a:rPr lang="pt-BR" sz="1200"/>
              <a:pPr eaLnBrk="1" hangingPunct="1"/>
              <a:t>1</a:t>
            </a:fld>
            <a:endParaRPr lang="pt-BR" sz="1200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10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11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12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13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14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15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16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17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18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19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64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20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21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F0823F-50E2-4EB7-A8EF-99433D188DA0}" type="slidenum">
              <a:rPr lang="pt-BR" sz="1200"/>
              <a:pPr eaLnBrk="1" hangingPunct="1"/>
              <a:t>22</a:t>
            </a:fld>
            <a:endParaRPr lang="pt-B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3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3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3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4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3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B7D08D-9C73-4EDF-9B12-CFF8657BF0D0}" type="slidenum">
              <a:rPr lang="pt-BR" sz="1200"/>
              <a:pPr eaLnBrk="1" hangingPunct="1"/>
              <a:t>5</a:t>
            </a:fld>
            <a:endParaRPr lang="pt-B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6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3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7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4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8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DF481-6F56-4EFD-BCD6-07DFCE7AF0EE}" type="slidenum">
              <a:rPr lang="pt-BR" sz="1200"/>
              <a:pPr eaLnBrk="1" hangingPunct="1"/>
              <a:t>9</a:t>
            </a:fld>
            <a:endParaRPr lang="pt-BR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6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47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82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64346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6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150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0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5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9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152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042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599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59595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95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959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4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5" descr="unifran_pref_pos_cky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33625"/>
            <a:ext cx="23050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78817" y="3717032"/>
            <a:ext cx="396113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None/>
            </a:pPr>
            <a:r>
              <a:rPr lang="pt-BR" altLang="ja-JP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Sistemas</a:t>
            </a:r>
          </a:p>
          <a:p>
            <a:pPr algn="r">
              <a:spcBef>
                <a:spcPct val="50000"/>
              </a:spcBef>
              <a:buNone/>
            </a:pPr>
            <a:r>
              <a:rPr lang="pt-BR" sz="1600" dirty="0" smtClean="0">
                <a:solidFill>
                  <a:schemeClr val="bg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1º Semestre – 2016</a:t>
            </a:r>
          </a:p>
          <a:p>
            <a:pPr algn="r">
              <a:spcBef>
                <a:spcPct val="50000"/>
              </a:spcBef>
              <a:buNone/>
            </a:pPr>
            <a:endParaRPr lang="pt-BR" sz="1600" dirty="0">
              <a:solidFill>
                <a:schemeClr val="bg2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r">
              <a:spcBef>
                <a:spcPct val="50000"/>
              </a:spcBef>
              <a:buNone/>
            </a:pPr>
            <a:r>
              <a:rPr lang="pt-BR" altLang="ja-JP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Unidade II</a:t>
            </a:r>
            <a:endParaRPr lang="pt-BR" dirty="0">
              <a:solidFill>
                <a:srgbClr val="002D55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EXEMPLOS:</a:t>
            </a:r>
          </a:p>
          <a:p>
            <a:pPr eaLnBrk="1" hangingPunct="1">
              <a:buFontTx/>
              <a:buNone/>
            </a:pP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3) Cupom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fiscal de um supermercado contém dados brutos de compras;</a:t>
            </a:r>
          </a:p>
          <a:p>
            <a:pPr eaLnBrk="1" hangingPunct="1"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 Dados podem ser organizados e processados de forma a gerar informações úteis.</a:t>
            </a: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ocmanagement.com.br/wp-content/uploads/2013/06/cupom-fisc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1" y="4077072"/>
            <a:ext cx="257232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listrada 1"/>
          <p:cNvSpPr/>
          <p:nvPr/>
        </p:nvSpPr>
        <p:spPr bwMode="auto">
          <a:xfrm>
            <a:off x="3707904" y="4854615"/>
            <a:ext cx="936104" cy="504056"/>
          </a:xfrm>
          <a:prstGeom prst="strip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16016" y="4435690"/>
            <a:ext cx="4320480" cy="134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Região de vendas: Noroeste;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Loja: 22</a:t>
            </a:r>
          </a:p>
          <a:p>
            <a:pPr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item   Descrição Unidades vendidas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001234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Coca-cola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1257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56446" y="643852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400" dirty="0" smtClean="0"/>
              <a:t>DADO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68144" y="6021287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400" dirty="0" smtClean="0"/>
              <a:t>INFORMAÇÃO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902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ERA DA SOCIEDADE INFORMACIONAL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342900" indent="-342900" eaLnBrk="1" hangingPunct="1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A revolução trazida pela microeletrônica, o advento dos computadores e, sobretudo, a invenção da Internet, constituem a base tecnológica para essa nova forma de organização das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sociedades -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a era da informação, da Sociedade em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Rede -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pois </a:t>
            </a:r>
            <a:r>
              <a:rPr lang="pt-BR" u="sng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disseminam a informação em níveis nunca antes </a:t>
            </a:r>
            <a:r>
              <a:rPr lang="pt-BR" u="sng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experimentados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.</a:t>
            </a: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9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829126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ERA DA SOCIEDADE INFORMACIONAL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342900" indent="-342900" eaLnBrk="1" hangingPunct="1"/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Lyman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Varian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(2001) diziam que a cada dois anos a quantidade de informação disponível no mundo dobra. Será essa proporção ainda uma realidade??</a:t>
            </a:r>
          </a:p>
          <a:p>
            <a:pPr marL="342900" indent="-342900" eaLnBrk="1" hangingPunct="1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Na época eles calculavam que a cada ano eram produzidos 250 Mb por pessoa; entre um e dois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exabytes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de informação pelo planeta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. Hoje pode ser muito mais!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342900" indent="-342900" eaLnBrk="1" hangingPunct="1"/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Como gerir então esse excesso de informação?</a:t>
            </a: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8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908720"/>
            <a:ext cx="78592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ERA DA SOCIEDADE INFORMACIONAL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sz="2000" i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Já pensou na </a:t>
            </a:r>
            <a:r>
              <a:rPr lang="pt-BR" sz="2000" i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variedade de dados e informações que você tem acesso desde quando </a:t>
            </a:r>
            <a:r>
              <a:rPr lang="pt-BR" sz="2000" i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acorda</a:t>
            </a:r>
            <a:r>
              <a:rPr lang="pt-BR" sz="2000" i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?!</a:t>
            </a:r>
            <a:endParaRPr lang="pt-BR" sz="2000" i="1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sz="2000" i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sz="1800" i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</a:t>
            </a: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460375" y="2708920"/>
            <a:ext cx="7859216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buNone/>
            </a:pPr>
            <a:r>
              <a:rPr lang="pt-BR" sz="1800" i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Você assiste ao noticiário logo pela manhã e fica sabendo dos planos de construção de uma fábrica na sua cidade. Ao se dirigir ao trabalho escuta uma anedota no rádio. Olha para o lado e vê uma imagem de um novo produto em um outdoor. Chegando no trabalho seu chefe quer discutir o orçamento para o ano que vem. Você volta para casa e sua mãe quer te contar sobre uma palestra que ela viu, sua namorada liga pra contar um caso que escutou e por aí vai.”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e 2"/>
          <p:cNvSpPr/>
          <p:nvPr/>
        </p:nvSpPr>
        <p:spPr bwMode="auto">
          <a:xfrm>
            <a:off x="323528" y="3140968"/>
            <a:ext cx="7848872" cy="309634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utoShape 2" descr="https://static.bolsademulher.com/sites/default/files/styles/big-featured/public/field/image/pilula-anticoncepcional-dor-de-cabeca.jpg?itok=IoKzTdK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https://static.bolsademulher.com/sites/default/files/styles/big-featured/public/field/image/pilula-anticoncepcional-dor-de-cabeca.jpg?itok=IoKzTdK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73" y="4881242"/>
            <a:ext cx="3389218" cy="188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8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ERA DA SOCIEDADE INFORMACIONAL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342900" indent="-342900" eaLnBrk="1" hangingPunct="1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Somos “inundados” por informações. No contexto de uma empresa isso é crítico; muitas das informações importantes passam despercebidas.</a:t>
            </a:r>
          </a:p>
          <a:p>
            <a:pPr marL="342900" indent="-342900" eaLnBrk="1" hangingPunct="1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Os responsáveis pelas empresas deparam-se com grande volume de dados, mas com um pequeno volume de informações úteis, ou seja, que ajudem a tomar decisões.</a:t>
            </a:r>
          </a:p>
          <a:p>
            <a:pPr marL="342900" indent="-342900" eaLnBrk="1" hangingPunct="1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Desafio é como converter dados em informações valiosas para tomada de decisão.</a:t>
            </a: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2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ERA DA SOCIEDADE INFORMACIONAL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342900" indent="-342900" eaLnBrk="1" hangingPunct="1"/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pt-BR" sz="2800" i="1" dirty="0" smtClean="0">
                <a:solidFill>
                  <a:schemeClr val="bg1">
                    <a:lumMod val="50000"/>
                  </a:schemeClr>
                </a:solidFill>
              </a:rPr>
              <a:t>Nós </a:t>
            </a:r>
            <a:r>
              <a:rPr lang="pt-BR" sz="2800" i="1" dirty="0">
                <a:solidFill>
                  <a:schemeClr val="bg1">
                    <a:lumMod val="50000"/>
                  </a:schemeClr>
                </a:solidFill>
              </a:rPr>
              <a:t>estamos nos afogando em informações e com fome de </a:t>
            </a:r>
            <a:r>
              <a:rPr lang="pt-BR" sz="2800" i="1" dirty="0" smtClean="0">
                <a:solidFill>
                  <a:schemeClr val="bg1">
                    <a:lumMod val="50000"/>
                  </a:schemeClr>
                </a:solidFill>
              </a:rPr>
              <a:t>conhecimento.” </a:t>
            </a:r>
            <a:r>
              <a:rPr lang="pt-BR" sz="2800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pt-BR" sz="2800" i="1" dirty="0" err="1">
                <a:solidFill>
                  <a:schemeClr val="bg1">
                    <a:lumMod val="50000"/>
                  </a:schemeClr>
                </a:solidFill>
              </a:rPr>
              <a:t>Naisbitt</a:t>
            </a:r>
            <a:r>
              <a:rPr lang="pt-BR" sz="2800" i="1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marL="342900" indent="-342900" eaLnBrk="1" hangingPunct="1"/>
            <a:endParaRPr lang="pt-BR" sz="2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/>
            <a:r>
              <a:rPr lang="pt-BR" sz="2800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pt-BR" sz="2800" i="1" dirty="0">
                <a:solidFill>
                  <a:schemeClr val="bg1">
                    <a:lumMod val="50000"/>
                  </a:schemeClr>
                </a:solidFill>
              </a:rPr>
              <a:t>Sabe-se que oceanos de dados geram rios de informação, que geram córregos de conhecimento e que, por sua vez, geram gotas de sabedoria</a:t>
            </a:r>
            <a:r>
              <a:rPr lang="pt-BR" sz="2800" i="1" dirty="0" smtClean="0">
                <a:solidFill>
                  <a:schemeClr val="bg1">
                    <a:lumMod val="50000"/>
                  </a:schemeClr>
                </a:solidFill>
              </a:rPr>
              <a:t>.” (</a:t>
            </a:r>
            <a:r>
              <a:rPr lang="pt-BR" sz="2800" i="1" dirty="0" err="1" smtClean="0">
                <a:solidFill>
                  <a:schemeClr val="bg1">
                    <a:lumMod val="50000"/>
                  </a:schemeClr>
                </a:solidFill>
              </a:rPr>
              <a:t>Canhos</a:t>
            </a:r>
            <a:r>
              <a:rPr lang="pt-BR" sz="28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CONHECIMENTO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Capacidade de resolver problemas, inovar e aprender baseando-se em experiências prévias;</a:t>
            </a:r>
          </a:p>
          <a:p>
            <a:pPr eaLnBrk="1" hangingPunct="1">
              <a:lnSpc>
                <a:spcPct val="8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Esforço de investigação para descobrir aquilo que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está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oculto, que não esta compreendido ainda.</a:t>
            </a:r>
          </a:p>
          <a:p>
            <a:pPr eaLnBrk="1" hangingPunct="1">
              <a:lnSpc>
                <a:spcPct val="8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Adquirir conhecimento não é reter informação, mas utilizar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esta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para desvendar o novo e avançar.</a:t>
            </a: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829126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CONHECIMENTO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INFORMAÇÕES tornam-se CONHECIMENTO quando integradas com outras informações em uma forma útil para tomar decisões e determinar a determinar ações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NEM TODA INFORMAÇÃO GERA CONHECIMENTO!</a:t>
            </a: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052736"/>
            <a:ext cx="778720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CONHECIMENTO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ciencia.estadao.com.br/blogs/herton-escobar/wp-content/uploads/sites/81/2014/02/infovsknowle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48" y="1700808"/>
            <a:ext cx="64960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499992" y="1589460"/>
            <a:ext cx="28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BR" sz="1600" dirty="0" smtClean="0"/>
              <a:t>CONHECIMENTO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52063" y="1580404"/>
            <a:ext cx="28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BR" sz="1600" dirty="0" smtClean="0"/>
              <a:t>INFORMAÇÃO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4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EXEMPLO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15°c </a:t>
            </a:r>
          </a:p>
          <a:p>
            <a:pPr eaLnBrk="1" hangingPunct="1">
              <a:buNone/>
            </a:pP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       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15º é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FRIO         </a:t>
            </a:r>
          </a:p>
          <a:p>
            <a:pPr eaLnBrk="1" hangingPunct="1">
              <a:buNone/>
            </a:pP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        Hoje é o dia mais frio 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      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da década e por isso </a:t>
            </a: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       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não vou sair de casa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/>
          <p:cNvSpPr/>
          <p:nvPr/>
        </p:nvSpPr>
        <p:spPr bwMode="auto">
          <a:xfrm>
            <a:off x="4139952" y="2636912"/>
            <a:ext cx="2232248" cy="36004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Elipse 2"/>
          <p:cNvSpPr/>
          <p:nvPr/>
        </p:nvSpPr>
        <p:spPr bwMode="auto">
          <a:xfrm>
            <a:off x="3779912" y="811213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3417887" y="2430994"/>
            <a:ext cx="1444129" cy="57606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DADO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3542665" y="3429000"/>
            <a:ext cx="2757527" cy="57606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INFORMAÇÃO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ipse 7"/>
          <p:cNvSpPr/>
          <p:nvPr/>
        </p:nvSpPr>
        <p:spPr bwMode="auto">
          <a:xfrm>
            <a:off x="4782718" y="4509120"/>
            <a:ext cx="3034948" cy="57606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CONHECIMENTO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323528" y="3645024"/>
            <a:ext cx="3767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Definição de Sistemas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052736"/>
            <a:ext cx="778720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INFORMAÇÃO X CONHECIMENTO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716016" y="2086109"/>
            <a:ext cx="28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/>
              <a:t>CONHECIMENTO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47664" y="2088235"/>
            <a:ext cx="289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/>
              <a:t>INFORMAÇÃO</a:t>
            </a:r>
            <a:endParaRPr lang="pt-BR" sz="1600" dirty="0"/>
          </a:p>
        </p:txBody>
      </p:sp>
      <p:sp>
        <p:nvSpPr>
          <p:cNvPr id="3" name="Retângulo 2"/>
          <p:cNvSpPr/>
          <p:nvPr/>
        </p:nvSpPr>
        <p:spPr>
          <a:xfrm>
            <a:off x="668565" y="2564904"/>
            <a:ext cx="778720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800" dirty="0"/>
              <a:t>Informação  passa            </a:t>
            </a:r>
            <a:r>
              <a:rPr lang="pt-BR" sz="1800" dirty="0" smtClean="0"/>
              <a:t>        x    conhecimento </a:t>
            </a:r>
            <a:r>
              <a:rPr lang="pt-BR" sz="1800" dirty="0"/>
              <a:t>fica</a:t>
            </a:r>
          </a:p>
          <a:p>
            <a:pPr>
              <a:buNone/>
            </a:pPr>
            <a:r>
              <a:rPr lang="pt-BR" sz="1800" dirty="0"/>
              <a:t>Informação está em todo lugar </a:t>
            </a:r>
            <a:r>
              <a:rPr lang="pt-BR" sz="1800" dirty="0" smtClean="0"/>
              <a:t>x    conhecimento </a:t>
            </a:r>
            <a:r>
              <a:rPr lang="pt-BR" sz="1800" dirty="0"/>
              <a:t>é difícil de encontrar</a:t>
            </a:r>
          </a:p>
          <a:p>
            <a:pPr>
              <a:buNone/>
            </a:pPr>
            <a:r>
              <a:rPr lang="pt-BR" sz="1800" dirty="0"/>
              <a:t>Informação envelhece          </a:t>
            </a:r>
            <a:r>
              <a:rPr lang="pt-BR" sz="1800" dirty="0" smtClean="0"/>
              <a:t>    x     </a:t>
            </a:r>
            <a:r>
              <a:rPr lang="pt-BR" sz="1800" dirty="0"/>
              <a:t>conhecimento é pra sempre</a:t>
            </a:r>
          </a:p>
          <a:p>
            <a:pPr>
              <a:buNone/>
            </a:pPr>
            <a:r>
              <a:rPr lang="pt-BR" sz="1800" dirty="0"/>
              <a:t>Informação vem até você      </a:t>
            </a:r>
            <a:r>
              <a:rPr lang="pt-BR" sz="1800" dirty="0" smtClean="0"/>
              <a:t>   x     </a:t>
            </a:r>
            <a:r>
              <a:rPr lang="pt-BR" sz="1800" dirty="0"/>
              <a:t>conhecimento leva você mais longe</a:t>
            </a:r>
          </a:p>
        </p:txBody>
      </p:sp>
      <p:pic>
        <p:nvPicPr>
          <p:cNvPr id="2050" name="Picture 2" descr="http://lounge.obviousmag.org/augere/assets_c/2015/04/Vanessa-Souza-Dado-informa%C3%A7%C3%A3o-e-conhecimento-imagem-miniatura-900x721-10304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44775"/>
            <a:ext cx="3240360" cy="25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052736"/>
            <a:ext cx="843528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PARA REFLETIR</a:t>
            </a: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 que é um sistema?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Qual a diferença entre dado, informação e conhecimento?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Devo buscar só informação ou só conhecimento?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92288" cy="261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4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4" descr="fundo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44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agem 6" descr="unifran_pref_pos_ck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449638"/>
            <a:ext cx="225266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18"/>
          <p:cNvSpPr txBox="1">
            <a:spLocks noChangeArrowheads="1"/>
          </p:cNvSpPr>
          <p:nvPr/>
        </p:nvSpPr>
        <p:spPr bwMode="auto">
          <a:xfrm>
            <a:off x="5651500" y="5105400"/>
            <a:ext cx="3111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>Profª Ma. Danielle </a:t>
            </a:r>
            <a:r>
              <a:rPr lang="en-US" sz="1300" b="1" dirty="0" err="1" smtClean="0">
                <a:solidFill>
                  <a:srgbClr val="003871"/>
                </a:solidFill>
                <a:latin typeface="Verdana Bold" pitchFamily="-96" charset="0"/>
              </a:rPr>
              <a:t>Dornellas</a:t>
            </a: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> </a:t>
            </a:r>
            <a:r>
              <a:rPr lang="en-US" sz="1300" b="1" dirty="0" err="1" smtClean="0">
                <a:solidFill>
                  <a:srgbClr val="003871"/>
                </a:solidFill>
                <a:latin typeface="Verdana Bold" pitchFamily="-96" charset="0"/>
              </a:rPr>
              <a:t>Diniz</a:t>
            </a: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/>
            </a:r>
            <a:b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</a:br>
            <a:r>
              <a:rPr lang="en-US" sz="1300" b="1" dirty="0" smtClean="0">
                <a:solidFill>
                  <a:srgbClr val="003871"/>
                </a:solidFill>
                <a:latin typeface="Verdana Bold" pitchFamily="-96" charset="0"/>
              </a:rPr>
              <a:t>danielle.diniz@unifran.edu.br</a:t>
            </a:r>
            <a:r>
              <a:rPr lang="en-US" sz="1300" dirty="0">
                <a:solidFill>
                  <a:srgbClr val="003871"/>
                </a:solidFill>
                <a:latin typeface="Verdana" panose="020B0604030504040204" pitchFamily="34" charset="0"/>
              </a:rPr>
              <a:t/>
            </a:r>
            <a:br>
              <a:rPr lang="en-US" sz="1300" dirty="0">
                <a:solidFill>
                  <a:srgbClr val="003871"/>
                </a:solidFill>
                <a:latin typeface="Verdana" panose="020B0604030504040204" pitchFamily="34" charset="0"/>
              </a:rPr>
            </a:br>
            <a:endParaRPr lang="en-US" sz="1200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Av. Dr. Armando </a:t>
            </a:r>
            <a:r>
              <a:rPr lang="en-US" sz="1200" dirty="0" err="1">
                <a:solidFill>
                  <a:srgbClr val="003871"/>
                </a:solidFill>
                <a:latin typeface="Verdana" panose="020B0604030504040204" pitchFamily="34" charset="0"/>
              </a:rPr>
              <a:t>Salles</a:t>
            </a: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 Oliveira, 201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14404 600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200" dirty="0">
                <a:solidFill>
                  <a:srgbClr val="003871"/>
                </a:solidFill>
                <a:latin typeface="Verdana" panose="020B0604030504040204" pitchFamily="34" charset="0"/>
              </a:rPr>
              <a:t>Franca SP </a:t>
            </a:r>
            <a:r>
              <a:rPr lang="en-US" sz="1200" dirty="0" err="1" smtClean="0">
                <a:solidFill>
                  <a:srgbClr val="003871"/>
                </a:solidFill>
                <a:latin typeface="Verdana" panose="020B0604030504040204" pitchFamily="34" charset="0"/>
              </a:rPr>
              <a:t>Brasil</a:t>
            </a:r>
            <a:endParaRPr lang="en-US" sz="1200" dirty="0">
              <a:solidFill>
                <a:srgbClr val="00387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Definição de Sistemas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Sistemas são um conjunto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de elementos que interagem para a realização de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uma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série de objetivos de modo organizado e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coordenado, como por exemplo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</a:p>
          <a:p>
            <a:pPr marL="457200" indent="-457200" algn="just" eaLnBrk="1" hangingPunct="1"/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ü"/>
            </a:pPr>
            <a:r>
              <a:rPr lang="pt-BR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Automóvel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(objetivo: transportar passageiros e carga - subsistemas: motor, caixa de marchas, suspensão); </a:t>
            </a:r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Exemplos </a:t>
            </a: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de Sistemas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ü"/>
            </a:pPr>
            <a:r>
              <a:rPr lang="pt-BR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Sistema digestivo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(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responsável pela transformação do alimento em nutrientes para o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organismo – subsistemas: estômago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, a boca e o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intestino.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ü"/>
            </a:pPr>
            <a:r>
              <a:rPr lang="pt-BR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Sistema solar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(vários planetas orbitando ao redor do sol)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ü"/>
            </a:pPr>
            <a:r>
              <a:rPr lang="pt-BR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Computador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(armazenar e processar </a:t>
            </a:r>
            <a:r>
              <a:rPr lang="pt-BR" sz="2600" u="sng" dirty="0">
                <a:solidFill>
                  <a:srgbClr val="FF0000"/>
                </a:solidFill>
                <a:latin typeface="Verdana" panose="020B0604030504040204" pitchFamily="34" charset="0"/>
              </a:rPr>
              <a:t>dados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 – subsistemas: teclado, vídeo,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CPU...)</a:t>
            </a:r>
            <a:endParaRPr lang="pt-BR" sz="2600" dirty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9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fund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6988"/>
            <a:ext cx="91344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323528" y="3645024"/>
            <a:ext cx="3767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Definição de Sistemas de Informação</a:t>
            </a:r>
            <a:endParaRPr lang="pt-BR" dirty="0">
              <a:solidFill>
                <a:srgbClr val="002D55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56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Definição de Sistemas de Informação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Sabendo-se o que são sistemas de uma maneira genérica, como seria então os chamados Sistemas de Informação, que da nome ao curso?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Para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compreender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melhor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o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que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são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,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precisamos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saber a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definição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  <a:latin typeface="Verdana" panose="020B0604030504040204" pitchFamily="34" charset="0"/>
              </a:rPr>
              <a:t>clara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 de:</a:t>
            </a:r>
          </a:p>
          <a:p>
            <a:pPr marL="457200" indent="-457200" algn="just" eaLnBrk="1" hangingPunct="1"/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DADOS</a:t>
            </a:r>
          </a:p>
          <a:p>
            <a:pPr marL="1200150" lvl="1" indent="-457200" algn="just" eaLnBrk="1" hangingPunct="1"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INFORMAÇÃO</a:t>
            </a:r>
          </a:p>
          <a:p>
            <a:pPr marL="457200" indent="-457200" algn="just" eaLnBrk="1" hangingPunct="1"/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DADOS: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É uma cadeia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de caracteres ou padrões </a:t>
            </a:r>
            <a:r>
              <a:rPr lang="pt-BR" sz="2600" u="sng" dirty="0">
                <a:solidFill>
                  <a:schemeClr val="bg2"/>
                </a:solidFill>
                <a:latin typeface="Verdana" panose="020B0604030504040204" pitchFamily="34" charset="0"/>
              </a:rPr>
              <a:t>sem interpretação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. É qualquer elemento identificado em sua forma bruta que por si só não conduz a uma compreensão de determinado fato ou 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situação, como por exemplo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</a:p>
          <a:p>
            <a:pPr marL="457200" indent="-457200" algn="just" eaLnBrk="1" hangingPunct="1"/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chemeClr val="bg2"/>
                </a:solidFill>
                <a:latin typeface="Verdana" panose="020B0604030504040204" pitchFamily="34" charset="0"/>
              </a:rPr>
              <a:t>nome de um funcionário, nº peças em </a:t>
            </a:r>
            <a:r>
              <a:rPr lang="pt-BR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estoque, </a:t>
            </a:r>
            <a:r>
              <a:rPr lang="pt-BR" sz="2600" b="1" dirty="0">
                <a:solidFill>
                  <a:schemeClr val="bg2"/>
                </a:solidFill>
                <a:latin typeface="Verdana" panose="020B0604030504040204" pitchFamily="34" charset="0"/>
              </a:rPr>
              <a:t>nº de horas trabalhadas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, etc.</a:t>
            </a:r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INFORMAÇÃO:</a:t>
            </a: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É um conjunto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de dados aos quais seres humanos deram forma para torná-los significativos e úteis. Dado dotado de relevância</a:t>
            </a:r>
            <a:r>
              <a:rPr lang="en-US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</a:p>
          <a:p>
            <a:pPr marL="457200" indent="-457200" algn="just" eaLnBrk="1" hangingPunct="1"/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chemeClr val="bg2"/>
                </a:solidFill>
                <a:latin typeface="Verdana" panose="020B0604030504040204" pitchFamily="34" charset="0"/>
              </a:rPr>
              <a:t>quantidade de vendas por produto, total de vendas </a:t>
            </a:r>
            <a:r>
              <a:rPr lang="pt-BR" sz="2600" b="1" dirty="0" smtClean="0">
                <a:solidFill>
                  <a:schemeClr val="bg2"/>
                </a:solidFill>
                <a:latin typeface="Verdana" panose="020B0604030504040204" pitchFamily="34" charset="0"/>
              </a:rPr>
              <a:t>mensais</a:t>
            </a:r>
            <a:r>
              <a:rPr lang="pt-BR" sz="2600" dirty="0" smtClean="0">
                <a:solidFill>
                  <a:schemeClr val="bg2"/>
                </a:solidFill>
                <a:latin typeface="Verdana" panose="020B0604030504040204" pitchFamily="34" charset="0"/>
              </a:rPr>
              <a:t>, </a:t>
            </a:r>
            <a:r>
              <a:rPr lang="pt-BR" sz="2600" dirty="0">
                <a:solidFill>
                  <a:schemeClr val="bg2"/>
                </a:solidFill>
                <a:latin typeface="Verdana" panose="020B0604030504040204" pitchFamily="34" charset="0"/>
              </a:rPr>
              <a:t>etc.</a:t>
            </a:r>
            <a:endParaRPr lang="en-US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5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40768"/>
            <a:ext cx="778720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dirty="0" smtClean="0">
                <a:solidFill>
                  <a:srgbClr val="003871"/>
                </a:solidFill>
                <a:latin typeface="Verdana" panose="020B0604030504040204" pitchFamily="34" charset="0"/>
              </a:rPr>
              <a:t>EXEMPLOS:</a:t>
            </a:r>
          </a:p>
          <a:p>
            <a:pPr eaLnBrk="1" hangingPunct="1">
              <a:buFontTx/>
              <a:buNone/>
            </a:pPr>
            <a:endParaRPr lang="pt-BR" dirty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Tx/>
              <a:buAutoNum type="arabicParenR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5000 crianças é um dado; 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 5000 crianças foram vacinadas no ano de 2015 é uma informação. </a:t>
            </a: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2) Coleta de dados para uma pesquisa eleitoral;</a:t>
            </a:r>
          </a:p>
          <a:p>
            <a:pPr eaLnBrk="1" hangingPunct="1"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Resultado consolidado ou processado da coleta é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informação (qual candidato que teve mais votos). 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pt-BR" dirty="0">
                <a:solidFill>
                  <a:srgbClr val="003871"/>
                </a:solidFill>
                <a:latin typeface="Verdana" panose="020B0604030504040204" pitchFamily="34" charset="0"/>
              </a:rPr>
              <a:t>	</a:t>
            </a:r>
            <a:endParaRPr lang="pt-BR" dirty="0" smtClean="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/>
            <a:endParaRPr lang="pt-BR" sz="26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  <a:p>
            <a:pPr marL="1200150" lvl="1" indent="-457200" algn="just" eaLnBrk="1" hangingPunct="1"/>
            <a:endParaRPr lang="pt-BR" sz="2600" dirty="0" smtClean="0">
              <a:solidFill>
                <a:srgbClr val="595959"/>
              </a:solidFill>
              <a:latin typeface="Verdana" panose="020B0604030504040204" pitchFamily="34" charset="0"/>
            </a:endParaRPr>
          </a:p>
        </p:txBody>
      </p:sp>
      <p:pic>
        <p:nvPicPr>
          <p:cNvPr id="5124" name="Imagem 4" descr="fund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26988"/>
            <a:ext cx="9136062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8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unicid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template_unifran</Template>
  <TotalTime>1402</TotalTime>
  <Words>886</Words>
  <Application>Microsoft Office PowerPoint</Application>
  <PresentationFormat>Apresentação na tela (4:3)</PresentationFormat>
  <Paragraphs>189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template_unicid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Dheyson</dc:creator>
  <cp:lastModifiedBy>Pimenta</cp:lastModifiedBy>
  <cp:revision>53</cp:revision>
  <dcterms:created xsi:type="dcterms:W3CDTF">2013-08-14T21:24:43Z</dcterms:created>
  <dcterms:modified xsi:type="dcterms:W3CDTF">2016-03-01T16:08:44Z</dcterms:modified>
</cp:coreProperties>
</file>