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6"/>
  </p:notesMasterIdLst>
  <p:handoutMasterIdLst>
    <p:handoutMasterId r:id="rId17"/>
  </p:handoutMasterIdLst>
  <p:sldIdLst>
    <p:sldId id="257" r:id="rId4"/>
    <p:sldId id="279" r:id="rId5"/>
    <p:sldId id="306" r:id="rId6"/>
    <p:sldId id="307" r:id="rId7"/>
    <p:sldId id="324" r:id="rId8"/>
    <p:sldId id="311" r:id="rId9"/>
    <p:sldId id="323" r:id="rId10"/>
    <p:sldId id="325" r:id="rId11"/>
    <p:sldId id="326" r:id="rId12"/>
    <p:sldId id="327" r:id="rId13"/>
    <p:sldId id="328" r:id="rId14"/>
    <p:sldId id="329" r:id="rId15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601"/>
    <p:restoredTop sz="94660"/>
  </p:normalViewPr>
  <p:slideViewPr>
    <p:cSldViewPr snapToGrid="0" showGuides="1">
      <p:cViewPr varScale="1">
        <p:scale>
          <a:sx n="70" d="100"/>
          <a:sy n="70" d="100"/>
        </p:scale>
        <p:origin x="-750" y="-108"/>
      </p:cViewPr>
      <p:guideLst>
        <p:guide orient="horz" pos="2168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white"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/>
  </p:transition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1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" name="矩形 5"/>
          <p:cNvSpPr/>
          <p:nvPr/>
        </p:nvSpPr>
        <p:spPr>
          <a:xfrm flipH="1">
            <a:off x="0" y="2192655"/>
            <a:ext cx="7783830" cy="2162175"/>
          </a:xfrm>
          <a:custGeom>
            <a:avLst/>
            <a:gdLst>
              <a:gd name="connsiteX0" fmla="*/ 0 w 8485632"/>
              <a:gd name="connsiteY0" fmla="*/ 0 h 1490472"/>
              <a:gd name="connsiteX1" fmla="*/ 8485632 w 8485632"/>
              <a:gd name="connsiteY1" fmla="*/ 0 h 1490472"/>
              <a:gd name="connsiteX2" fmla="*/ 8485632 w 8485632"/>
              <a:gd name="connsiteY2" fmla="*/ 1490472 h 1490472"/>
              <a:gd name="connsiteX3" fmla="*/ 0 w 8485632"/>
              <a:gd name="connsiteY3" fmla="*/ 1490472 h 1490472"/>
              <a:gd name="connsiteX4" fmla="*/ 0 w 8485632"/>
              <a:gd name="connsiteY4" fmla="*/ 0 h 1490472"/>
              <a:gd name="connsiteX0-1" fmla="*/ 0 w 8485632"/>
              <a:gd name="connsiteY0-2" fmla="*/ 0 h 1490472"/>
              <a:gd name="connsiteX1-3" fmla="*/ 8485632 w 8485632"/>
              <a:gd name="connsiteY1-4" fmla="*/ 0 h 1490472"/>
              <a:gd name="connsiteX2-5" fmla="*/ 8485632 w 8485632"/>
              <a:gd name="connsiteY2-6" fmla="*/ 1490472 h 1490472"/>
              <a:gd name="connsiteX3-7" fmla="*/ 0 w 8485632"/>
              <a:gd name="connsiteY3-8" fmla="*/ 1490472 h 1490472"/>
              <a:gd name="connsiteX4-9" fmla="*/ 0 w 8485632"/>
              <a:gd name="connsiteY4-10" fmla="*/ 0 h 1490472"/>
              <a:gd name="connsiteX0-11" fmla="*/ 491744 w 8977376"/>
              <a:gd name="connsiteY0-12" fmla="*/ 0 h 1490472"/>
              <a:gd name="connsiteX1-13" fmla="*/ 8977376 w 8977376"/>
              <a:gd name="connsiteY1-14" fmla="*/ 0 h 1490472"/>
              <a:gd name="connsiteX2-15" fmla="*/ 8977376 w 8977376"/>
              <a:gd name="connsiteY2-16" fmla="*/ 1490472 h 1490472"/>
              <a:gd name="connsiteX3-17" fmla="*/ 491744 w 8977376"/>
              <a:gd name="connsiteY3-18" fmla="*/ 1490472 h 1490472"/>
              <a:gd name="connsiteX4-19" fmla="*/ 491744 w 8977376"/>
              <a:gd name="connsiteY4-20" fmla="*/ 0 h 1490472"/>
              <a:gd name="connsiteX0-21" fmla="*/ 617932 w 9103564"/>
              <a:gd name="connsiteY0-22" fmla="*/ 0 h 1490472"/>
              <a:gd name="connsiteX1-23" fmla="*/ 9103564 w 9103564"/>
              <a:gd name="connsiteY1-24" fmla="*/ 0 h 1490472"/>
              <a:gd name="connsiteX2-25" fmla="*/ 9103564 w 9103564"/>
              <a:gd name="connsiteY2-26" fmla="*/ 1490472 h 1490472"/>
              <a:gd name="connsiteX3-27" fmla="*/ 617932 w 9103564"/>
              <a:gd name="connsiteY3-28" fmla="*/ 1490472 h 1490472"/>
              <a:gd name="connsiteX4-29" fmla="*/ 617932 w 9103564"/>
              <a:gd name="connsiteY4-30" fmla="*/ 0 h 1490472"/>
              <a:gd name="connsiteX0-31" fmla="*/ 471887 w 8957519"/>
              <a:gd name="connsiteY0-32" fmla="*/ 0 h 1490472"/>
              <a:gd name="connsiteX1-33" fmla="*/ 8957519 w 8957519"/>
              <a:gd name="connsiteY1-34" fmla="*/ 0 h 1490472"/>
              <a:gd name="connsiteX2-35" fmla="*/ 8957519 w 8957519"/>
              <a:gd name="connsiteY2-36" fmla="*/ 1490472 h 1490472"/>
              <a:gd name="connsiteX3-37" fmla="*/ 471887 w 8957519"/>
              <a:gd name="connsiteY3-38" fmla="*/ 1490472 h 1490472"/>
              <a:gd name="connsiteX4-39" fmla="*/ 471887 w 8957519"/>
              <a:gd name="connsiteY4-40" fmla="*/ 0 h 1490472"/>
              <a:gd name="connsiteX0-41" fmla="*/ 542128 w 9027760"/>
              <a:gd name="connsiteY0-42" fmla="*/ 0 h 1490472"/>
              <a:gd name="connsiteX1-43" fmla="*/ 9027760 w 9027760"/>
              <a:gd name="connsiteY1-44" fmla="*/ 0 h 1490472"/>
              <a:gd name="connsiteX2-45" fmla="*/ 9027760 w 9027760"/>
              <a:gd name="connsiteY2-46" fmla="*/ 1490472 h 1490472"/>
              <a:gd name="connsiteX3-47" fmla="*/ 542128 w 9027760"/>
              <a:gd name="connsiteY3-48" fmla="*/ 1490472 h 1490472"/>
              <a:gd name="connsiteX4-49" fmla="*/ 542128 w 9027760"/>
              <a:gd name="connsiteY4-50" fmla="*/ 0 h 1490472"/>
              <a:gd name="connsiteX0-51" fmla="*/ 531634 w 9017266"/>
              <a:gd name="connsiteY0-52" fmla="*/ 0 h 1490472"/>
              <a:gd name="connsiteX1-53" fmla="*/ 9017266 w 9017266"/>
              <a:gd name="connsiteY1-54" fmla="*/ 0 h 1490472"/>
              <a:gd name="connsiteX2-55" fmla="*/ 9017266 w 9017266"/>
              <a:gd name="connsiteY2-56" fmla="*/ 1490472 h 1490472"/>
              <a:gd name="connsiteX3-57" fmla="*/ 531634 w 9017266"/>
              <a:gd name="connsiteY3-58" fmla="*/ 1490472 h 1490472"/>
              <a:gd name="connsiteX4-59" fmla="*/ 531634 w 9017266"/>
              <a:gd name="connsiteY4-60" fmla="*/ 0 h 149047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017266" h="1490472">
                <a:moveTo>
                  <a:pt x="531634" y="0"/>
                </a:moveTo>
                <a:lnTo>
                  <a:pt x="9017266" y="0"/>
                </a:lnTo>
                <a:lnTo>
                  <a:pt x="9017266" y="1490472"/>
                </a:lnTo>
                <a:lnTo>
                  <a:pt x="531634" y="1490472"/>
                </a:lnTo>
                <a:cubicBezTo>
                  <a:pt x="-199886" y="1432560"/>
                  <a:pt x="-154166" y="76200"/>
                  <a:pt x="531634" y="0"/>
                </a:cubicBezTo>
                <a:close/>
              </a:path>
            </a:pathLst>
          </a:cu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文本框 13"/>
          <p:cNvSpPr txBox="1"/>
          <p:nvPr/>
        </p:nvSpPr>
        <p:spPr>
          <a:xfrm>
            <a:off x="205105" y="2813050"/>
            <a:ext cx="7431405" cy="1414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pt-BR" altLang="en-US" sz="5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FrameWork DJANGO</a:t>
            </a:r>
            <a:endParaRPr lang="pt-BR" altLang="en-US" sz="5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pt-BR" altLang="en-US" sz="32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Projeto Agenda</a:t>
            </a:r>
            <a:endParaRPr lang="pt-BR" altLang="en-US" sz="32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6166" name="组合 27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8661079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69" name="组合 28"/>
          <p:cNvGrpSpPr/>
          <p:nvPr/>
        </p:nvGrpSpPr>
        <p:grpSpPr>
          <a:xfrm rot="10800000">
            <a:off x="846138" y="5392738"/>
            <a:ext cx="2063750" cy="1465262"/>
            <a:chOff x="8661079" y="0"/>
            <a:chExt cx="1666263" cy="1183341"/>
          </a:xfrm>
        </p:grpSpPr>
        <p:cxnSp>
          <p:nvCxnSpPr>
            <p:cNvPr id="30" name="直接连接符 29"/>
            <p:cNvCxnSpPr/>
            <p:nvPr/>
          </p:nvCxnSpPr>
          <p:spPr>
            <a:xfrm flipH="1">
              <a:off x="8662361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aixa de Texto 2"/>
          <p:cNvSpPr txBox="1"/>
          <p:nvPr/>
        </p:nvSpPr>
        <p:spPr>
          <a:xfrm>
            <a:off x="1379220" y="1264920"/>
            <a:ext cx="9561195" cy="45231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buFont typeface="Arial" panose="020B0604020202020204" pitchFamily="34" charset="0"/>
            </a:pPr>
            <a:r>
              <a:rPr lang="pt-BR" altLang="en-US">
                <a:solidFill>
                  <a:schemeClr val="bg1"/>
                </a:solidFill>
              </a:rPr>
              <a:t>Para podermos mostrar mais coisas alem do nome na area de admin devemos fazer o seguinte: </a:t>
            </a:r>
            <a:endParaRPr lang="pt-BR" altLang="en-US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endParaRPr lang="pt-BR" altLang="en-US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pt-BR" altLang="en-US">
                <a:solidFill>
                  <a:schemeClr val="bg1"/>
                </a:solidFill>
              </a:rPr>
              <a:t>Crie uma classe no arquivo de admin com o nome NomeDaClasseAdmin(ContatoAdmin) herdando de</a:t>
            </a:r>
            <a:br>
              <a:rPr lang="pt-BR" altLang="en-US">
                <a:solidFill>
                  <a:schemeClr val="bg1"/>
                </a:solidFill>
              </a:rPr>
            </a:br>
            <a:r>
              <a:rPr lang="pt-BR" altLang="en-US">
                <a:solidFill>
                  <a:schemeClr val="bg1"/>
                </a:solidFill>
              </a:rPr>
              <a:t>‘admin.ModelAdmin’</a:t>
            </a:r>
            <a:endParaRPr lang="pt-BR" altLang="en-US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endParaRPr lang="pt-BR" altLang="en-US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pt-BR" altLang="en-US">
                <a:solidFill>
                  <a:schemeClr val="bg1"/>
                </a:solidFill>
              </a:rPr>
              <a:t>Usaremos a variavel list_display = (‘nome’, ‘sobrenome’)</a:t>
            </a:r>
            <a:endParaRPr lang="pt-BR" altLang="en-US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endParaRPr lang="pt-BR" altLang="en-US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pt-BR" altLang="en-US">
                <a:solidFill>
                  <a:schemeClr val="bg1"/>
                </a:solidFill>
              </a:rPr>
              <a:t>Agora onde esta o registro da classe tb colocaremos essa nova classe:</a:t>
            </a:r>
            <a:br>
              <a:rPr lang="pt-BR" altLang="en-US">
                <a:solidFill>
                  <a:schemeClr val="bg1"/>
                </a:solidFill>
              </a:rPr>
            </a:br>
            <a:r>
              <a:rPr lang="pt-BR" altLang="en-US">
                <a:solidFill>
                  <a:schemeClr val="bg1"/>
                </a:solidFill>
              </a:rPr>
              <a:t>admin.site.register(Contato,ContatoAdmin)</a:t>
            </a:r>
            <a:endParaRPr lang="pt-BR" altLang="en-US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endParaRPr lang="pt-BR" altLang="en-US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pt-BR" altLang="en-US">
                <a:solidFill>
                  <a:schemeClr val="bg1"/>
                </a:solidFill>
              </a:rPr>
              <a:t>Coloque tambem as abas de id, telefone, email, data_criacao e categoria</a:t>
            </a:r>
            <a:endParaRPr lang="pt-BR" altLang="en-US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endParaRPr lang="pt-BR" altLang="en-US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pt-BR" altLang="en-US">
                <a:solidFill>
                  <a:schemeClr val="bg1"/>
                </a:solidFill>
              </a:rPr>
              <a:t>Outras variaveis interessantes sao: a list_display_links = (coloque as variaveis que serao clicaveis),</a:t>
            </a:r>
            <a:endParaRPr lang="pt-BR" altLang="en-US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pt-BR" altLang="en-US">
                <a:solidFill>
                  <a:schemeClr val="bg1"/>
                </a:solidFill>
                <a:sym typeface="+mn-ea"/>
              </a:rPr>
              <a:t>list_filter = (coloque as variaveis que serao usadas como filtro),</a:t>
            </a:r>
            <a:endParaRPr lang="pt-BR" altLang="en-US">
              <a:solidFill>
                <a:schemeClr val="bg1"/>
              </a:solidFill>
              <a:sym typeface="+mn-ea"/>
            </a:endParaRPr>
          </a:p>
          <a:p>
            <a:pPr algn="l">
              <a:buFont typeface="Arial" panose="020B0604020202020204" pitchFamily="34" charset="0"/>
            </a:pPr>
            <a:r>
              <a:rPr lang="pt-BR" altLang="en-US">
                <a:solidFill>
                  <a:schemeClr val="bg1"/>
                </a:solidFill>
              </a:rPr>
              <a:t>list_per_page = numeroMaxDeContatosPorPagina,</a:t>
            </a:r>
            <a:endParaRPr lang="pt-BR" altLang="en-US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pt-BR" altLang="en-US">
                <a:solidFill>
                  <a:schemeClr val="bg1"/>
                </a:solidFill>
              </a:rPr>
              <a:t>search_fields = (coloque as variaveis que serao possiveis pesquisar)</a:t>
            </a:r>
            <a:endParaRPr lang="pt-B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6166" name="组合 27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8661079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69" name="组合 28"/>
          <p:cNvGrpSpPr/>
          <p:nvPr/>
        </p:nvGrpSpPr>
        <p:grpSpPr>
          <a:xfrm rot="10800000">
            <a:off x="846138" y="5392738"/>
            <a:ext cx="2063750" cy="1465262"/>
            <a:chOff x="8661079" y="0"/>
            <a:chExt cx="1666263" cy="1183341"/>
          </a:xfrm>
        </p:grpSpPr>
        <p:cxnSp>
          <p:nvCxnSpPr>
            <p:cNvPr id="30" name="直接连接符 29"/>
            <p:cNvCxnSpPr/>
            <p:nvPr/>
          </p:nvCxnSpPr>
          <p:spPr>
            <a:xfrm flipH="1">
              <a:off x="8662361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Caixa de Texto 3"/>
          <p:cNvSpPr txBox="1"/>
          <p:nvPr/>
        </p:nvSpPr>
        <p:spPr>
          <a:xfrm>
            <a:off x="1532255" y="2967990"/>
            <a:ext cx="682307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5400">
                <a:solidFill>
                  <a:schemeClr val="bg1"/>
                </a:solidFill>
              </a:rPr>
              <a:t>Exibir Valores nas Views</a:t>
            </a:r>
            <a:endParaRPr lang="pt-BR" altLang="en-US" sz="5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6166" name="组合 27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8661079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69" name="组合 28"/>
          <p:cNvGrpSpPr/>
          <p:nvPr/>
        </p:nvGrpSpPr>
        <p:grpSpPr>
          <a:xfrm rot="10800000">
            <a:off x="846138" y="5392738"/>
            <a:ext cx="2063750" cy="1465262"/>
            <a:chOff x="8661079" y="0"/>
            <a:chExt cx="1666263" cy="1183341"/>
          </a:xfrm>
        </p:grpSpPr>
        <p:cxnSp>
          <p:nvCxnSpPr>
            <p:cNvPr id="30" name="直接连接符 29"/>
            <p:cNvCxnSpPr/>
            <p:nvPr/>
          </p:nvCxnSpPr>
          <p:spPr>
            <a:xfrm flipH="1">
              <a:off x="8662361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aixa de Texto 2"/>
          <p:cNvSpPr txBox="1"/>
          <p:nvPr/>
        </p:nvSpPr>
        <p:spPr>
          <a:xfrm>
            <a:off x="1379220" y="1264920"/>
            <a:ext cx="10578465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chemeClr val="bg1"/>
                </a:solidFill>
              </a:rPr>
              <a:t>No arquivo views.py importe a classe Contato</a:t>
            </a:r>
            <a:endParaRPr lang="pt-BR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chemeClr val="bg1"/>
                </a:solidFill>
              </a:rPr>
              <a:t>criar antes do return a variavel: ‘contatos = Contato.objects.all()’///Como se estivesse fazendo um SELECT ALL</a:t>
            </a:r>
            <a:endParaRPr lang="pt-BR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chemeClr val="bg1"/>
                </a:solidFill>
              </a:rPr>
              <a:t>no return colocar um paramentro que sera: ‘{‘contatos’: contatos}’</a:t>
            </a:r>
            <a:endParaRPr lang="pt-BR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chemeClr val="bg1"/>
                </a:solidFill>
              </a:rPr>
              <a:t>No html usaremos tags do django para fazer um loop For assim: {% for contato in contatos%}html{%endfor%}</a:t>
            </a:r>
            <a:endParaRPr lang="pt-BR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chemeClr val="bg1"/>
                </a:solidFill>
              </a:rPr>
              <a:t>E substituiremos os textos do html por outra tag que sera assim: {{contato.nome}}(ou qualquer outra</a:t>
            </a:r>
            <a:br>
              <a:rPr lang="pt-BR" altLang="en-US">
                <a:solidFill>
                  <a:schemeClr val="bg1"/>
                </a:solidFill>
              </a:rPr>
            </a:br>
            <a:r>
              <a:rPr lang="pt-BR" altLang="en-US">
                <a:solidFill>
                  <a:schemeClr val="bg1"/>
                </a:solidFill>
              </a:rPr>
              <a:t>variavel do seu model)</a:t>
            </a:r>
            <a:endParaRPr lang="pt-B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6146" name="组合 7"/>
          <p:cNvGrpSpPr/>
          <p:nvPr/>
        </p:nvGrpSpPr>
        <p:grpSpPr>
          <a:xfrm>
            <a:off x="3201988" y="2016125"/>
            <a:ext cx="5794375" cy="592138"/>
            <a:chOff x="3471690" y="2016846"/>
            <a:chExt cx="5793333" cy="591884"/>
          </a:xfrm>
        </p:grpSpPr>
        <p:sp>
          <p:nvSpPr>
            <p:cNvPr id="3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48" name="文本框 1"/>
            <p:cNvSpPr txBox="1"/>
            <p:nvPr/>
          </p:nvSpPr>
          <p:spPr>
            <a:xfrm>
              <a:off x="5364284" y="2144427"/>
              <a:ext cx="3795347" cy="3370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l"/>
              <a:r>
                <a:rPr lang="pt-BR" altLang="zh-CN" sz="16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Criando o Projeto Agenda</a:t>
              </a:r>
              <a:endParaRPr lang="pt-BR" altLang="zh-CN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50" name="文本框 6"/>
            <p:cNvSpPr txBox="1"/>
            <p:nvPr/>
          </p:nvSpPr>
          <p:spPr>
            <a:xfrm>
              <a:off x="3581160" y="2081954"/>
              <a:ext cx="1592889" cy="46017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</a:t>
              </a:r>
              <a:r>
                <a:rPr lang="pt-BR" altLang="en-US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e</a:t>
              </a:r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1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6151" name="组合 8"/>
          <p:cNvGrpSpPr/>
          <p:nvPr/>
        </p:nvGrpSpPr>
        <p:grpSpPr>
          <a:xfrm>
            <a:off x="3201988" y="2851150"/>
            <a:ext cx="5794375" cy="590550"/>
            <a:chOff x="3471690" y="2016846"/>
            <a:chExt cx="5793333" cy="591884"/>
          </a:xfrm>
        </p:grpSpPr>
        <p:sp>
          <p:nvSpPr>
            <p:cNvPr id="10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55" name="文本框 12"/>
            <p:cNvSpPr txBox="1"/>
            <p:nvPr/>
          </p:nvSpPr>
          <p:spPr>
            <a:xfrm>
              <a:off x="3581160" y="2081954"/>
              <a:ext cx="1592889" cy="46141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</a:t>
              </a:r>
              <a:r>
                <a:rPr lang="pt-BR" altLang="en-US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e</a:t>
              </a:r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2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6156" name="组合 13"/>
          <p:cNvGrpSpPr/>
          <p:nvPr/>
        </p:nvGrpSpPr>
        <p:grpSpPr>
          <a:xfrm>
            <a:off x="3201988" y="3684588"/>
            <a:ext cx="5794375" cy="592137"/>
            <a:chOff x="3471690" y="2016846"/>
            <a:chExt cx="5793333" cy="591884"/>
          </a:xfrm>
        </p:grpSpPr>
        <p:sp>
          <p:nvSpPr>
            <p:cNvPr id="15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60" name="文本框 17"/>
            <p:cNvSpPr txBox="1"/>
            <p:nvPr/>
          </p:nvSpPr>
          <p:spPr>
            <a:xfrm>
              <a:off x="3581160" y="2081954"/>
              <a:ext cx="1592889" cy="46017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</a:t>
              </a:r>
              <a:r>
                <a:rPr lang="pt-BR" altLang="en-US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e</a:t>
              </a:r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3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6161" name="组合 18"/>
          <p:cNvGrpSpPr/>
          <p:nvPr/>
        </p:nvGrpSpPr>
        <p:grpSpPr>
          <a:xfrm>
            <a:off x="3201988" y="4518025"/>
            <a:ext cx="5794375" cy="592138"/>
            <a:chOff x="3471690" y="2016846"/>
            <a:chExt cx="5793333" cy="591884"/>
          </a:xfrm>
        </p:grpSpPr>
        <p:sp>
          <p:nvSpPr>
            <p:cNvPr id="20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65" name="文本框 22"/>
            <p:cNvSpPr txBox="1"/>
            <p:nvPr/>
          </p:nvSpPr>
          <p:spPr>
            <a:xfrm>
              <a:off x="3581160" y="2081954"/>
              <a:ext cx="1592889" cy="46017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</a:t>
              </a:r>
              <a:r>
                <a:rPr lang="pt-BR" altLang="en-US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e</a:t>
              </a:r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4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6166" name="组合 27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8661079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69" name="组合 28"/>
          <p:cNvGrpSpPr/>
          <p:nvPr/>
        </p:nvGrpSpPr>
        <p:grpSpPr>
          <a:xfrm rot="10800000">
            <a:off x="846138" y="5392738"/>
            <a:ext cx="2063750" cy="1465262"/>
            <a:chOff x="8661079" y="0"/>
            <a:chExt cx="1666263" cy="1183341"/>
          </a:xfrm>
        </p:grpSpPr>
        <p:cxnSp>
          <p:nvCxnSpPr>
            <p:cNvPr id="30" name="直接连接符 29"/>
            <p:cNvCxnSpPr/>
            <p:nvPr/>
          </p:nvCxnSpPr>
          <p:spPr>
            <a:xfrm flipH="1">
              <a:off x="8662361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73" name="文本框 33"/>
          <p:cNvSpPr txBox="1"/>
          <p:nvPr/>
        </p:nvSpPr>
        <p:spPr>
          <a:xfrm>
            <a:off x="3311208" y="1185228"/>
            <a:ext cx="2640012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pt-BR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Conteúdo</a:t>
            </a:r>
            <a:endParaRPr lang="pt-BR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94287" y="2978151"/>
            <a:ext cx="379603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l"/>
            <a:r>
              <a:rPr lang="pt-BR" altLang="zh-CN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Criando Models</a:t>
            </a:r>
            <a:endParaRPr lang="pt-BR" altLang="zh-CN" sz="1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5094287" y="3811271"/>
            <a:ext cx="379603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l"/>
            <a:r>
              <a:rPr lang="pt-BR" altLang="zh-CN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Parte Administrativa</a:t>
            </a:r>
            <a:endParaRPr lang="pt-BR" altLang="zh-CN" sz="1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5094287" y="4644391"/>
            <a:ext cx="379603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l"/>
            <a:r>
              <a:rPr lang="pt-BR" altLang="zh-CN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Exibir Valores na views</a:t>
            </a:r>
            <a:endParaRPr lang="pt-BR" altLang="zh-CN" sz="1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6166" name="组合 27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8661079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69" name="组合 28"/>
          <p:cNvGrpSpPr/>
          <p:nvPr/>
        </p:nvGrpSpPr>
        <p:grpSpPr>
          <a:xfrm rot="10800000">
            <a:off x="846138" y="5392738"/>
            <a:ext cx="2063750" cy="1465262"/>
            <a:chOff x="8661079" y="0"/>
            <a:chExt cx="1666263" cy="1183341"/>
          </a:xfrm>
        </p:grpSpPr>
        <p:cxnSp>
          <p:nvCxnSpPr>
            <p:cNvPr id="30" name="直接连接符 29"/>
            <p:cNvCxnSpPr/>
            <p:nvPr/>
          </p:nvCxnSpPr>
          <p:spPr>
            <a:xfrm flipH="1">
              <a:off x="8662361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Caixa de Texto 3"/>
          <p:cNvSpPr txBox="1"/>
          <p:nvPr/>
        </p:nvSpPr>
        <p:spPr>
          <a:xfrm>
            <a:off x="1532255" y="2967990"/>
            <a:ext cx="914463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zh-CN" sz="5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Criando o Projeto Agenda</a:t>
            </a:r>
            <a:endParaRPr lang="pt-BR" altLang="en-US" sz="5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" name="Caixa de Texto 6"/>
          <p:cNvSpPr txBox="1"/>
          <p:nvPr/>
        </p:nvSpPr>
        <p:spPr>
          <a:xfrm>
            <a:off x="414655" y="1536700"/>
            <a:ext cx="11362690" cy="37846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 sz="2400">
                <a:solidFill>
                  <a:schemeClr val="bg1"/>
                </a:solidFill>
              </a:rPr>
              <a:t>Crie o Projeto com nome de Agenda</a:t>
            </a:r>
            <a:endParaRPr lang="pt-BR" altLang="en-US" sz="24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 sz="2400">
                <a:solidFill>
                  <a:schemeClr val="bg1"/>
                </a:solidFill>
              </a:rPr>
              <a:t>Crie um app com nome de contatos</a:t>
            </a:r>
            <a:endParaRPr lang="pt-BR" altLang="en-US" sz="24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 sz="2400">
                <a:solidFill>
                  <a:schemeClr val="bg1"/>
                </a:solidFill>
              </a:rPr>
              <a:t>Faça os registros no arquivo settings.py (registro do app, pasta templates e pasta static)</a:t>
            </a:r>
            <a:endParaRPr lang="pt-BR" altLang="en-US" sz="24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 sz="2400">
                <a:solidFill>
                  <a:schemeClr val="bg1"/>
                </a:solidFill>
              </a:rPr>
              <a:t>E faca o Url pro app no arquivo urls.py do projeto Agenda</a:t>
            </a:r>
            <a:endParaRPr lang="pt-BR" altLang="en-US" sz="24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 sz="2400">
                <a:solidFill>
                  <a:schemeClr val="bg1"/>
                </a:solidFill>
              </a:rPr>
              <a:t>Crie e configure o arquivo urls.py na pasta do app contatos </a:t>
            </a:r>
            <a:endParaRPr lang="pt-BR" altLang="en-US" sz="24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 sz="2400">
                <a:solidFill>
                  <a:schemeClr val="bg1"/>
                </a:solidFill>
              </a:rPr>
              <a:t>Crie a função index no arquivo views.py</a:t>
            </a:r>
            <a:endParaRPr lang="pt-BR" altLang="en-US" sz="24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 sz="2400">
                <a:solidFill>
                  <a:schemeClr val="bg1"/>
                </a:solidFill>
              </a:rPr>
              <a:t>Crie as pastas templates/contatos/index.html</a:t>
            </a:r>
            <a:endParaRPr lang="pt-BR" altLang="en-US" sz="24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 sz="2400">
                <a:solidFill>
                  <a:schemeClr val="bg1"/>
                </a:solidFill>
              </a:rPr>
              <a:t>Crie a pasta templates na pasta raiz e crie o arquivo base.html</a:t>
            </a:r>
            <a:endParaRPr lang="pt-BR" altLang="en-US" sz="24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 sz="2400">
                <a:solidFill>
                  <a:schemeClr val="bg1"/>
                </a:solidFill>
              </a:rPr>
              <a:t>Extenda o base.html para o index.html</a:t>
            </a:r>
            <a:endParaRPr lang="pt-BR" altLang="en-US" sz="24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 sz="2400">
                <a:solidFill>
                  <a:schemeClr val="bg1"/>
                </a:solidFill>
              </a:rPr>
              <a:t>Não esqueca de criar a pasta static no templates da pasta raiz e colocar seu css la dentro</a:t>
            </a:r>
            <a:endParaRPr lang="pt-BR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6166" name="组合 27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8661079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69" name="组合 28"/>
          <p:cNvGrpSpPr/>
          <p:nvPr/>
        </p:nvGrpSpPr>
        <p:grpSpPr>
          <a:xfrm rot="10800000">
            <a:off x="846138" y="5392738"/>
            <a:ext cx="2063750" cy="1465262"/>
            <a:chOff x="8661079" y="0"/>
            <a:chExt cx="1666263" cy="1183341"/>
          </a:xfrm>
        </p:grpSpPr>
        <p:cxnSp>
          <p:nvCxnSpPr>
            <p:cNvPr id="30" name="直接连接符 29"/>
            <p:cNvCxnSpPr/>
            <p:nvPr/>
          </p:nvCxnSpPr>
          <p:spPr>
            <a:xfrm flipH="1">
              <a:off x="8662361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Caixa de Texto 3"/>
          <p:cNvSpPr txBox="1"/>
          <p:nvPr/>
        </p:nvSpPr>
        <p:spPr>
          <a:xfrm>
            <a:off x="1532255" y="2967990"/>
            <a:ext cx="564578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zh-CN" sz="5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Criando Models</a:t>
            </a:r>
            <a:endParaRPr lang="pt-BR" altLang="en-US" sz="5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6166" name="组合 27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8661079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69" name="组合 28"/>
          <p:cNvGrpSpPr/>
          <p:nvPr/>
        </p:nvGrpSpPr>
        <p:grpSpPr>
          <a:xfrm rot="10800000">
            <a:off x="846138" y="5392738"/>
            <a:ext cx="2063750" cy="1465262"/>
            <a:chOff x="8661079" y="0"/>
            <a:chExt cx="1666263" cy="1183341"/>
          </a:xfrm>
        </p:grpSpPr>
        <p:cxnSp>
          <p:nvCxnSpPr>
            <p:cNvPr id="30" name="直接连接符 29"/>
            <p:cNvCxnSpPr/>
            <p:nvPr/>
          </p:nvCxnSpPr>
          <p:spPr>
            <a:xfrm flipH="1">
              <a:off x="8662361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ítulo 4"/>
          <p:cNvSpPr>
            <a:spLocks noGrp="1"/>
          </p:cNvSpPr>
          <p:nvPr/>
        </p:nvSpPr>
        <p:spPr>
          <a:xfrm>
            <a:off x="846455" y="2471420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</a:defRPr>
            </a:lvl9pPr>
          </a:lstStyle>
          <a:p>
            <a:endParaRPr lang="pt-BR" altLang="en-US">
              <a:solidFill>
                <a:schemeClr val="bg1"/>
              </a:solidFill>
            </a:endParaRPr>
          </a:p>
        </p:txBody>
      </p:sp>
      <p:sp>
        <p:nvSpPr>
          <p:cNvPr id="4" name="Caixa de Texto 3"/>
          <p:cNvSpPr txBox="1"/>
          <p:nvPr/>
        </p:nvSpPr>
        <p:spPr>
          <a:xfrm>
            <a:off x="892175" y="981710"/>
            <a:ext cx="10424160" cy="31076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 sz="2800">
                <a:solidFill>
                  <a:schemeClr val="bg1"/>
                </a:solidFill>
              </a:rPr>
              <a:t>Reparar no erro em vermelhor toda vez que executamos o comando</a:t>
            </a:r>
            <a:br>
              <a:rPr lang="pt-BR" altLang="en-US" sz="2800">
                <a:solidFill>
                  <a:schemeClr val="bg1"/>
                </a:solidFill>
              </a:rPr>
            </a:br>
            <a:r>
              <a:rPr lang="pt-BR" altLang="en-US" sz="2800">
                <a:solidFill>
                  <a:schemeClr val="bg1"/>
                </a:solidFill>
              </a:rPr>
              <a:t>runserve, acontece porque nao migramos o banco de dados ainda.</a:t>
            </a:r>
            <a:br>
              <a:rPr lang="pt-BR" altLang="en-US" sz="2800">
                <a:solidFill>
                  <a:schemeClr val="bg1"/>
                </a:solidFill>
              </a:rPr>
            </a:br>
            <a:r>
              <a:rPr lang="pt-BR" altLang="en-US" sz="2800">
                <a:solidFill>
                  <a:schemeClr val="bg1"/>
                </a:solidFill>
              </a:rPr>
              <a:t>Para faze-lo iremos executar o comando ‘python manage.py migrate’.</a:t>
            </a:r>
            <a:endParaRPr lang="pt-BR" altLang="en-US" sz="28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 sz="2800">
                <a:solidFill>
                  <a:schemeClr val="bg1"/>
                </a:solidFill>
              </a:rPr>
              <a:t>Esse comando Criou os models ja prontos no database.</a:t>
            </a:r>
            <a:endParaRPr lang="pt-BR" altLang="en-US" sz="28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altLang="en-US" sz="28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 sz="2800">
                <a:solidFill>
                  <a:schemeClr val="bg1"/>
                </a:solidFill>
              </a:rPr>
              <a:t>Agora iremos para o arquivo dentro do app contatos chamado de</a:t>
            </a:r>
            <a:br>
              <a:rPr lang="pt-BR" altLang="en-US" sz="2800">
                <a:solidFill>
                  <a:schemeClr val="bg1"/>
                </a:solidFill>
              </a:rPr>
            </a:br>
            <a:r>
              <a:rPr lang="pt-BR" altLang="en-US" sz="2800">
                <a:solidFill>
                  <a:schemeClr val="bg1"/>
                </a:solidFill>
              </a:rPr>
              <a:t>models.py e colocaremos o seguinte dentro dele:</a:t>
            </a:r>
            <a:endParaRPr lang="pt-BR" altLang="en-US" sz="2800">
              <a:solidFill>
                <a:schemeClr val="bg1"/>
              </a:solidFill>
            </a:endParaRPr>
          </a:p>
        </p:txBody>
      </p:sp>
      <p:pic>
        <p:nvPicPr>
          <p:cNvPr id="2" name="Espaço Reservado para Conteúdo 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1550" y="4089400"/>
            <a:ext cx="5168900" cy="269621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6166" name="组合 27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8661079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69" name="组合 28"/>
          <p:cNvGrpSpPr/>
          <p:nvPr/>
        </p:nvGrpSpPr>
        <p:grpSpPr>
          <a:xfrm rot="10800000">
            <a:off x="846138" y="5392738"/>
            <a:ext cx="2063750" cy="1465262"/>
            <a:chOff x="8661079" y="0"/>
            <a:chExt cx="1666263" cy="1183341"/>
          </a:xfrm>
        </p:grpSpPr>
        <p:cxnSp>
          <p:nvCxnSpPr>
            <p:cNvPr id="30" name="直接连接符 29"/>
            <p:cNvCxnSpPr/>
            <p:nvPr/>
          </p:nvCxnSpPr>
          <p:spPr>
            <a:xfrm flipH="1">
              <a:off x="8662361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ítulo 4"/>
          <p:cNvSpPr>
            <a:spLocks noGrp="1"/>
          </p:cNvSpPr>
          <p:nvPr/>
        </p:nvSpPr>
        <p:spPr>
          <a:xfrm>
            <a:off x="846455" y="2471420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</a:defRPr>
            </a:lvl9pPr>
          </a:lstStyle>
          <a:p>
            <a:endParaRPr lang="pt-BR" altLang="en-US">
              <a:solidFill>
                <a:schemeClr val="bg1"/>
              </a:solidFill>
            </a:endParaRPr>
          </a:p>
        </p:txBody>
      </p:sp>
      <p:sp>
        <p:nvSpPr>
          <p:cNvPr id="4" name="Caixa de Texto 3"/>
          <p:cNvSpPr txBox="1"/>
          <p:nvPr/>
        </p:nvSpPr>
        <p:spPr>
          <a:xfrm>
            <a:off x="817245" y="1014095"/>
            <a:ext cx="11021695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altLang="en-US" sz="2800">
                <a:solidFill>
                  <a:schemeClr val="bg1"/>
                </a:solidFill>
              </a:rPr>
              <a:t>Após a configuração do model iremos no terminal e executar o comando:</a:t>
            </a:r>
            <a:br>
              <a:rPr lang="pt-BR" altLang="en-US" sz="2800">
                <a:solidFill>
                  <a:schemeClr val="bg1"/>
                </a:solidFill>
              </a:rPr>
            </a:br>
            <a:r>
              <a:rPr lang="pt-BR" altLang="en-US" sz="2800">
                <a:solidFill>
                  <a:schemeClr val="bg1"/>
                </a:solidFill>
              </a:rPr>
              <a:t>python manage.py makemigrations</a:t>
            </a:r>
            <a:br>
              <a:rPr lang="pt-BR" altLang="en-US" sz="2800">
                <a:solidFill>
                  <a:schemeClr val="bg1"/>
                </a:solidFill>
              </a:rPr>
            </a:br>
            <a:r>
              <a:rPr lang="pt-BR" altLang="en-US" sz="2800">
                <a:solidFill>
                  <a:schemeClr val="bg1"/>
                </a:solidFill>
              </a:rPr>
              <a:t>e depois manage.py migrate</a:t>
            </a:r>
            <a:endParaRPr lang="pt-BR" altLang="en-US" sz="28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altLang="en-US" sz="28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altLang="en-US" sz="2800">
                <a:solidFill>
                  <a:schemeClr val="bg1"/>
                </a:solidFill>
              </a:rPr>
              <a:t>Se fizer alguma alteração voce deve executar os dois comandos acima</a:t>
            </a:r>
            <a:br>
              <a:rPr lang="pt-BR" altLang="en-US" sz="2800">
                <a:solidFill>
                  <a:schemeClr val="bg1"/>
                </a:solidFill>
              </a:rPr>
            </a:br>
            <a:r>
              <a:rPr lang="pt-BR" altLang="en-US" sz="2800">
                <a:solidFill>
                  <a:schemeClr val="bg1"/>
                </a:solidFill>
              </a:rPr>
              <a:t>novamente</a:t>
            </a:r>
            <a:endParaRPr lang="pt-BR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6166" name="组合 27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8661079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69" name="组合 28"/>
          <p:cNvGrpSpPr/>
          <p:nvPr/>
        </p:nvGrpSpPr>
        <p:grpSpPr>
          <a:xfrm rot="10800000">
            <a:off x="846138" y="5392738"/>
            <a:ext cx="2063750" cy="1465262"/>
            <a:chOff x="8661079" y="0"/>
            <a:chExt cx="1666263" cy="1183341"/>
          </a:xfrm>
        </p:grpSpPr>
        <p:cxnSp>
          <p:nvCxnSpPr>
            <p:cNvPr id="30" name="直接连接符 29"/>
            <p:cNvCxnSpPr/>
            <p:nvPr/>
          </p:nvCxnSpPr>
          <p:spPr>
            <a:xfrm flipH="1">
              <a:off x="8662361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Caixa de Texto 3"/>
          <p:cNvSpPr txBox="1"/>
          <p:nvPr/>
        </p:nvSpPr>
        <p:spPr>
          <a:xfrm>
            <a:off x="1532255" y="2967990"/>
            <a:ext cx="583882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5400">
                <a:solidFill>
                  <a:schemeClr val="bg1"/>
                </a:solidFill>
              </a:rPr>
              <a:t>Parte Administrativa</a:t>
            </a:r>
            <a:endParaRPr lang="pt-BR" altLang="en-US" sz="5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6166" name="组合 27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8661079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69" name="组合 28"/>
          <p:cNvGrpSpPr/>
          <p:nvPr/>
        </p:nvGrpSpPr>
        <p:grpSpPr>
          <a:xfrm rot="10800000">
            <a:off x="846138" y="5392738"/>
            <a:ext cx="2063750" cy="1465262"/>
            <a:chOff x="8661079" y="0"/>
            <a:chExt cx="1666263" cy="1183341"/>
          </a:xfrm>
        </p:grpSpPr>
        <p:cxnSp>
          <p:nvCxnSpPr>
            <p:cNvPr id="30" name="直接连接符 29"/>
            <p:cNvCxnSpPr/>
            <p:nvPr/>
          </p:nvCxnSpPr>
          <p:spPr>
            <a:xfrm flipH="1">
              <a:off x="8662361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aixa de Texto 2"/>
          <p:cNvSpPr txBox="1"/>
          <p:nvPr/>
        </p:nvSpPr>
        <p:spPr>
          <a:xfrm>
            <a:off x="1379220" y="1264920"/>
            <a:ext cx="10511790" cy="50774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chemeClr val="bg1"/>
                </a:solidFill>
              </a:rPr>
              <a:t>Para acessarmos a parte administrativa do django executaremos a seguinte linha de comando:</a:t>
            </a:r>
            <a:br>
              <a:rPr lang="pt-BR" altLang="en-US">
                <a:solidFill>
                  <a:schemeClr val="bg1"/>
                </a:solidFill>
              </a:rPr>
            </a:br>
            <a:r>
              <a:rPr lang="pt-BR" altLang="en-US">
                <a:solidFill>
                  <a:schemeClr val="bg1"/>
                </a:solidFill>
              </a:rPr>
              <a:t>‘python manage.py createsuperuser’</a:t>
            </a:r>
            <a:endParaRPr lang="pt-BR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chemeClr val="bg1"/>
                </a:solidFill>
              </a:rPr>
              <a:t>Entre no endereço ‘/admin’ no seu site</a:t>
            </a:r>
            <a:endParaRPr lang="pt-BR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chemeClr val="bg1"/>
                </a:solidFill>
              </a:rPr>
              <a:t>Nossos models nao aparecem lá, iremos colocalos.</a:t>
            </a:r>
            <a:endParaRPr lang="pt-BR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chemeClr val="bg1"/>
                </a:solidFill>
              </a:rPr>
              <a:t>No arquivo admin.py iremos importe de .models as nossas classes Categoria e  Contato</a:t>
            </a:r>
            <a:endParaRPr lang="pt-BR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chemeClr val="bg1"/>
                </a:solidFill>
              </a:rPr>
              <a:t>e iremos escrever ‘admin.site.register(NomeDaClasse)’</a:t>
            </a:r>
            <a:endParaRPr lang="pt-BR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chemeClr val="bg1"/>
                </a:solidFill>
              </a:rPr>
              <a:t>Agora na nossa area de administrador aparece nossas abas de categorias e contatos, agora podemos criar</a:t>
            </a:r>
            <a:endParaRPr lang="pt-BR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chemeClr val="bg1"/>
                </a:solidFill>
              </a:rPr>
              <a:t>as categorias e contatos que quisermos, como por exemplo, familia e conhecidos</a:t>
            </a:r>
            <a:endParaRPr lang="pt-BR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chemeClr val="bg1"/>
                </a:solidFill>
              </a:rPr>
              <a:t>Para arrumarmos os nomes colocaremos no arquivo de models a função __str__ retornando o proprio nome</a:t>
            </a:r>
            <a:br>
              <a:rPr lang="pt-BR" altLang="en-US">
                <a:solidFill>
                  <a:schemeClr val="bg1"/>
                </a:solidFill>
              </a:rPr>
            </a:br>
            <a:r>
              <a:rPr lang="pt-BR" altLang="en-US">
                <a:solidFill>
                  <a:schemeClr val="bg1"/>
                </a:solidFill>
              </a:rPr>
              <a:t>(faça nas duas classes)</a:t>
            </a:r>
            <a:endParaRPr lang="pt-BR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chemeClr val="bg1"/>
                </a:solidFill>
              </a:rPr>
              <a:t>Crie o contato de maria oliveira e crie mais uma categoria de amigos</a:t>
            </a:r>
            <a:endParaRPr lang="pt-BR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altLang="en-US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</a:pPr>
            <a:endParaRPr lang="pt-B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3216</Words>
  <Application>WPS Presentation</Application>
  <PresentationFormat>自定义</PresentationFormat>
  <Paragraphs>88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SimSun</vt:lpstr>
      <vt:lpstr>Wingdings</vt:lpstr>
      <vt:lpstr>Calibri</vt:lpstr>
      <vt:lpstr>Calibri Light</vt:lpstr>
      <vt:lpstr>Microsoft YaHei</vt:lpstr>
      <vt:lpstr>Arial Unicode MS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Bruno</cp:lastModifiedBy>
  <cp:revision>94</cp:revision>
  <dcterms:created xsi:type="dcterms:W3CDTF">2015-04-20T08:43:00Z</dcterms:created>
  <dcterms:modified xsi:type="dcterms:W3CDTF">2022-11-15T18:10:35Z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1046-11.2.0.11380</vt:lpwstr>
  </property>
  <property fmtid="{D5CDD505-2E9C-101B-9397-08002B2CF9AE}" pid="3" name="ICV">
    <vt:lpwstr>86424F2316254DA79EBB5778FF566832</vt:lpwstr>
  </property>
</Properties>
</file>