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67" r:id="rId6"/>
    <p:sldId id="259" r:id="rId7"/>
    <p:sldId id="261" r:id="rId8"/>
    <p:sldId id="262" r:id="rId9"/>
    <p:sldId id="263" r:id="rId10"/>
    <p:sldId id="260" r:id="rId11"/>
    <p:sldId id="265"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o Sérgio dos Santos Barros" initials="PSdSB" lastIdx="1" clrIdx="0">
    <p:extLst>
      <p:ext uri="{19B8F6BF-5375-455C-9EA6-DF929625EA0E}">
        <p15:presenceInfo xmlns:p15="http://schemas.microsoft.com/office/powerpoint/2012/main" userId="Paulo Sérgio dos Santos Barr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D0FA7-D7EA-C549-8843-E9DAD9EFF68A}" v="1" dt="2021-03-24T22:59:15.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4T15:44:59.668" idx="1">
    <p:pos x="8912" y="0"/>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3/25/21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3/25/21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3/25/21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PT"/>
              <a:t>Clique para editar o estilo de título do Modelo Global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3/25/21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3/25/21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minho365-my.sharepoint.com/:x:/g/personal/a67639_uminho_pt/EcVF-dffchZAgIk_SWHtUasBapvhc5fxen4Kj9yGYDg2cQ?e=pfkz4a" TargetMode="Externa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52F09-418A-4E89-B276-9A2FB0F53925}"/>
              </a:ext>
            </a:extLst>
          </p:cNvPr>
          <p:cNvSpPr>
            <a:spLocks noGrp="1"/>
          </p:cNvSpPr>
          <p:nvPr>
            <p:ph type="ctrTitle"/>
          </p:nvPr>
        </p:nvSpPr>
        <p:spPr>
          <a:xfrm>
            <a:off x="581191" y="710038"/>
            <a:ext cx="10993549" cy="1475013"/>
          </a:xfrm>
        </p:spPr>
        <p:txBody>
          <a:bodyPr/>
          <a:lstStyle/>
          <a:p>
            <a:r>
              <a:rPr lang="pt-PT" sz="6600" dirty="0">
                <a:latin typeface="Arial" panose="020B0604020202020204" pitchFamily="34" charset="0"/>
                <a:cs typeface="Arial" panose="020B0604020202020204" pitchFamily="34" charset="0"/>
              </a:rPr>
              <a:t>CARDRADAR</a:t>
            </a:r>
            <a:r>
              <a:rPr lang="pt-PT" dirty="0"/>
              <a:t>	</a:t>
            </a:r>
          </a:p>
        </p:txBody>
      </p:sp>
      <p:sp>
        <p:nvSpPr>
          <p:cNvPr id="3" name="Subtítulo 2">
            <a:extLst>
              <a:ext uri="{FF2B5EF4-FFF2-40B4-BE49-F238E27FC236}">
                <a16:creationId xmlns:a16="http://schemas.microsoft.com/office/drawing/2014/main" id="{22E2E61F-748C-499F-AB4B-CC1C6D2C1550}"/>
              </a:ext>
            </a:extLst>
          </p:cNvPr>
          <p:cNvSpPr>
            <a:spLocks noGrp="1"/>
          </p:cNvSpPr>
          <p:nvPr>
            <p:ph type="subTitle" idx="1"/>
          </p:nvPr>
        </p:nvSpPr>
        <p:spPr>
          <a:xfrm>
            <a:off x="694781" y="2298526"/>
            <a:ext cx="4179124" cy="590321"/>
          </a:xfrm>
        </p:spPr>
        <p:txBody>
          <a:bodyPr>
            <a:normAutofit/>
          </a:bodyPr>
          <a:lstStyle/>
          <a:p>
            <a:r>
              <a:rPr lang="pt-PT" sz="2000" cap="none" dirty="0">
                <a:latin typeface="Arial" panose="020B0604020202020204" pitchFamily="34" charset="0"/>
                <a:cs typeface="Arial" panose="020B0604020202020204" pitchFamily="34" charset="0"/>
              </a:rPr>
              <a:t>Laboratórios de Informática IV</a:t>
            </a:r>
          </a:p>
        </p:txBody>
      </p:sp>
      <p:sp>
        <p:nvSpPr>
          <p:cNvPr id="4" name="Retângulo 3">
            <a:extLst>
              <a:ext uri="{FF2B5EF4-FFF2-40B4-BE49-F238E27FC236}">
                <a16:creationId xmlns:a16="http://schemas.microsoft.com/office/drawing/2014/main" id="{1F36F27C-7FB3-47DC-9295-FC5EB90AD986}"/>
              </a:ext>
            </a:extLst>
          </p:cNvPr>
          <p:cNvSpPr/>
          <p:nvPr/>
        </p:nvSpPr>
        <p:spPr>
          <a:xfrm>
            <a:off x="936264" y="5290712"/>
            <a:ext cx="3190875" cy="857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effectLst/>
                <a:latin typeface="Times New Roman" panose="02020603050405020304" pitchFamily="18" charset="0"/>
              </a:rPr>
              <a:t>Departamento de Informática</a:t>
            </a:r>
          </a:p>
          <a:p>
            <a:pPr algn="ctr"/>
            <a:r>
              <a:rPr lang="pt-PT" dirty="0">
                <a:effectLst/>
                <a:latin typeface="Times New Roman" panose="02020603050405020304" pitchFamily="18" charset="0"/>
              </a:rPr>
              <a:t>Escola de Engenharia</a:t>
            </a:r>
          </a:p>
          <a:p>
            <a:pPr algn="ctr"/>
            <a:r>
              <a:rPr lang="pt-PT" dirty="0">
                <a:effectLst/>
                <a:latin typeface="Times New Roman" panose="02020603050405020304" pitchFamily="18" charset="0"/>
              </a:rPr>
              <a:t>Universidade do Minho</a:t>
            </a:r>
            <a:endParaRPr lang="pt-PT" dirty="0"/>
          </a:p>
        </p:txBody>
      </p:sp>
      <p:pic>
        <p:nvPicPr>
          <p:cNvPr id="6" name="Imagem 5">
            <a:extLst>
              <a:ext uri="{FF2B5EF4-FFF2-40B4-BE49-F238E27FC236}">
                <a16:creationId xmlns:a16="http://schemas.microsoft.com/office/drawing/2014/main" id="{5FDF31FC-D58A-4C0F-A71F-FCF68E86179B}"/>
              </a:ext>
            </a:extLst>
          </p:cNvPr>
          <p:cNvPicPr>
            <a:picLocks noChangeAspect="1"/>
          </p:cNvPicPr>
          <p:nvPr/>
        </p:nvPicPr>
        <p:blipFill>
          <a:blip r:embed="rId2"/>
          <a:stretch>
            <a:fillRect/>
          </a:stretch>
        </p:blipFill>
        <p:spPr>
          <a:xfrm>
            <a:off x="1193440" y="3568295"/>
            <a:ext cx="2676525" cy="1338263"/>
          </a:xfrm>
          <a:prstGeom prst="rect">
            <a:avLst/>
          </a:prstGeom>
        </p:spPr>
      </p:pic>
      <p:pic>
        <p:nvPicPr>
          <p:cNvPr id="8" name="Imagem 7">
            <a:extLst>
              <a:ext uri="{FF2B5EF4-FFF2-40B4-BE49-F238E27FC236}">
                <a16:creationId xmlns:a16="http://schemas.microsoft.com/office/drawing/2014/main" id="{40ADE9CD-2848-496A-A52A-1CBC272F85AF}"/>
              </a:ext>
            </a:extLst>
          </p:cNvPr>
          <p:cNvPicPr>
            <a:picLocks noChangeAspect="1"/>
          </p:cNvPicPr>
          <p:nvPr/>
        </p:nvPicPr>
        <p:blipFill>
          <a:blip r:embed="rId3"/>
          <a:stretch>
            <a:fillRect/>
          </a:stretch>
        </p:blipFill>
        <p:spPr>
          <a:xfrm>
            <a:off x="7659380" y="1412762"/>
            <a:ext cx="4179124" cy="1544578"/>
          </a:xfrm>
          <a:prstGeom prst="rect">
            <a:avLst/>
          </a:prstGeom>
        </p:spPr>
      </p:pic>
      <p:sp>
        <p:nvSpPr>
          <p:cNvPr id="11" name="Retângulo 10">
            <a:extLst>
              <a:ext uri="{FF2B5EF4-FFF2-40B4-BE49-F238E27FC236}">
                <a16:creationId xmlns:a16="http://schemas.microsoft.com/office/drawing/2014/main" id="{E150E106-8996-448D-B71F-40F9771E913C}"/>
              </a:ext>
            </a:extLst>
          </p:cNvPr>
          <p:cNvSpPr/>
          <p:nvPr/>
        </p:nvSpPr>
        <p:spPr>
          <a:xfrm>
            <a:off x="8497452" y="4906558"/>
            <a:ext cx="3190875" cy="10773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latin typeface="Times New Roman" panose="02020603050405020304" pitchFamily="18" charset="0"/>
                <a:cs typeface="Times New Roman" panose="02020603050405020304" pitchFamily="18" charset="0"/>
              </a:rPr>
              <a:t>Grupo 4</a:t>
            </a:r>
          </a:p>
          <a:p>
            <a:pPr algn="ctr"/>
            <a:r>
              <a:rPr lang="pt-PT" sz="1400" dirty="0">
                <a:latin typeface="Times New Roman" panose="02020603050405020304" pitchFamily="18" charset="0"/>
                <a:cs typeface="Times New Roman" panose="02020603050405020304" pitchFamily="18" charset="0"/>
              </a:rPr>
              <a:t>Hugo Moreira A43148</a:t>
            </a:r>
          </a:p>
          <a:p>
            <a:pPr algn="ctr"/>
            <a:r>
              <a:rPr lang="pt-PT" sz="1400" dirty="0">
                <a:latin typeface="Times New Roman" panose="02020603050405020304" pitchFamily="18" charset="0"/>
                <a:cs typeface="Times New Roman" panose="02020603050405020304" pitchFamily="18" charset="0"/>
              </a:rPr>
              <a:t>João Gomes A82238</a:t>
            </a:r>
          </a:p>
          <a:p>
            <a:pPr algn="ctr"/>
            <a:r>
              <a:rPr lang="pt-PT" sz="1400" dirty="0">
                <a:latin typeface="Times New Roman" panose="02020603050405020304" pitchFamily="18" charset="0"/>
                <a:cs typeface="Times New Roman" panose="02020603050405020304" pitchFamily="18" charset="0"/>
              </a:rPr>
              <a:t>Paulo Barros A67639</a:t>
            </a:r>
          </a:p>
          <a:p>
            <a:pPr algn="ctr"/>
            <a:r>
              <a:rPr lang="pt-PT" sz="1400" dirty="0">
                <a:latin typeface="Times New Roman" panose="02020603050405020304" pitchFamily="18" charset="0"/>
                <a:cs typeface="Times New Roman" panose="02020603050405020304" pitchFamily="18" charset="0"/>
              </a:rPr>
              <a:t>Pedro Pereira A80376</a:t>
            </a:r>
          </a:p>
        </p:txBody>
      </p:sp>
    </p:spTree>
    <p:extLst>
      <p:ext uri="{BB962C8B-B14F-4D97-AF65-F5344CB8AC3E}">
        <p14:creationId xmlns:p14="http://schemas.microsoft.com/office/powerpoint/2010/main" val="224076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1C5C5-0B41-4772-B60B-769048581D22}"/>
              </a:ext>
            </a:extLst>
          </p:cNvPr>
          <p:cNvSpPr>
            <a:spLocks noGrp="1"/>
          </p:cNvSpPr>
          <p:nvPr>
            <p:ph type="title"/>
          </p:nvPr>
        </p:nvSpPr>
        <p:spPr/>
        <p:txBody>
          <a:bodyPr>
            <a:normAutofit/>
          </a:bodyPr>
          <a:lstStyle/>
          <a:p>
            <a:pPr algn="ctr"/>
            <a:r>
              <a:rPr lang="pt-PT" sz="4800" cap="none" dirty="0">
                <a:latin typeface="Arial" panose="020B0604020202020204" pitchFamily="34" charset="0"/>
                <a:cs typeface="Arial" panose="020B0604020202020204" pitchFamily="34" charset="0"/>
              </a:rPr>
              <a:t>Funcionalidade de </a:t>
            </a:r>
            <a:r>
              <a:rPr lang="pt-PT" sz="4800" cap="none" dirty="0" err="1">
                <a:latin typeface="Arial" panose="020B0604020202020204" pitchFamily="34" charset="0"/>
                <a:cs typeface="Arial" panose="020B0604020202020204" pitchFamily="34" charset="0"/>
              </a:rPr>
              <a:t>Dashboard</a:t>
            </a:r>
            <a:endParaRPr lang="pt-PT" sz="4800" cap="none" dirty="0">
              <a:latin typeface="Arial" panose="020B0604020202020204" pitchFamily="34" charset="0"/>
              <a:cs typeface="Arial" panose="020B0604020202020204" pitchFamily="34" charset="0"/>
            </a:endParaRPr>
          </a:p>
        </p:txBody>
      </p:sp>
      <p:sp>
        <p:nvSpPr>
          <p:cNvPr id="3" name="Marcador de Posição de Conteúdo 2">
            <a:extLst>
              <a:ext uri="{FF2B5EF4-FFF2-40B4-BE49-F238E27FC236}">
                <a16:creationId xmlns:a16="http://schemas.microsoft.com/office/drawing/2014/main" id="{DABCCD2B-CEFE-4DA8-8641-0BBAF97EBCBF}"/>
              </a:ext>
            </a:extLst>
          </p:cNvPr>
          <p:cNvSpPr>
            <a:spLocks noGrp="1"/>
          </p:cNvSpPr>
          <p:nvPr>
            <p:ph idx="1"/>
          </p:nvPr>
        </p:nvSpPr>
        <p:spPr/>
        <p:txBody>
          <a:bodyPr/>
          <a:lstStyle/>
          <a:p>
            <a:pPr algn="just">
              <a:buFont typeface="Arial" panose="020B0604020202020204" pitchFamily="34" charset="0"/>
              <a:buChar char="•"/>
            </a:pPr>
            <a:r>
              <a:rPr lang="pt-PT" dirty="0">
                <a:effectLst/>
                <a:latin typeface="Times New Roman" panose="02020603050405020304" pitchFamily="18" charset="0"/>
              </a:rPr>
              <a:t>Observar a evolução do preço de certos produtos ao longo do tempo.</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77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A13C2-03A2-4EC0-9E36-EC27D7E6CAC4}"/>
              </a:ext>
            </a:extLst>
          </p:cNvPr>
          <p:cNvSpPr>
            <a:spLocks noGrp="1"/>
          </p:cNvSpPr>
          <p:nvPr>
            <p:ph type="title"/>
          </p:nvPr>
        </p:nvSpPr>
        <p:spPr/>
        <p:txBody>
          <a:bodyPr/>
          <a:lstStyle/>
          <a:p>
            <a:pPr algn="ctr"/>
            <a:r>
              <a:rPr kumimoji="0" lang="pt-PT" sz="4800" b="0"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Medidas de Sucesso</a:t>
            </a:r>
            <a:endParaRPr lang="pt-PT" dirty="0"/>
          </a:p>
        </p:txBody>
      </p:sp>
      <p:sp>
        <p:nvSpPr>
          <p:cNvPr id="3" name="Marcador de Posição de Conteúdo 2">
            <a:extLst>
              <a:ext uri="{FF2B5EF4-FFF2-40B4-BE49-F238E27FC236}">
                <a16:creationId xmlns:a16="http://schemas.microsoft.com/office/drawing/2014/main" id="{38C6F7B8-1E0B-4239-99D7-B5C554A159FA}"/>
              </a:ext>
            </a:extLst>
          </p:cNvPr>
          <p:cNvSpPr>
            <a:spLocks noGrp="1"/>
          </p:cNvSpPr>
          <p:nvPr>
            <p:ph idx="1"/>
          </p:nvPr>
        </p:nvSpPr>
        <p:spPr>
          <a:xfrm>
            <a:off x="581192" y="2180496"/>
            <a:ext cx="11029615" cy="4549488"/>
          </a:xfrm>
        </p:spPr>
        <p:txBody>
          <a:bodyPr/>
          <a:lstStyle/>
          <a:p>
            <a:pPr algn="just">
              <a:buFont typeface="Arial" panose="020B0604020202020204" pitchFamily="34" charset="0"/>
              <a:buChar char="•"/>
            </a:pPr>
            <a:r>
              <a:rPr lang="pt-PT" dirty="0">
                <a:effectLst/>
                <a:latin typeface="Times New Roman" panose="02020603050405020304" pitchFamily="18" charset="0"/>
              </a:rPr>
              <a:t>Nesta etapa inicial, foram considerados como medidores de sucesso o cumprimento de todas as tarefas que se encontram no Diagrama de Desenvolvimento (Gantt) tal como a entrega dentro dos prazos definidos.</a:t>
            </a:r>
          </a:p>
          <a:p>
            <a:pPr marL="0" indent="0" algn="just">
              <a:buNone/>
            </a:pPr>
            <a:endParaRPr lang="pt-PT" dirty="0"/>
          </a:p>
        </p:txBody>
      </p:sp>
    </p:spTree>
    <p:extLst>
      <p:ext uri="{BB962C8B-B14F-4D97-AF65-F5344CB8AC3E}">
        <p14:creationId xmlns:p14="http://schemas.microsoft.com/office/powerpoint/2010/main" val="107923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hlinkClick r:id="rId2"/>
            <a:extLst>
              <a:ext uri="{FF2B5EF4-FFF2-40B4-BE49-F238E27FC236}">
                <a16:creationId xmlns:a16="http://schemas.microsoft.com/office/drawing/2014/main" id="{7BC85D40-FAF3-4F41-936F-A360D49B62B5}"/>
              </a:ext>
            </a:extLst>
          </p:cNvPr>
          <p:cNvPicPr>
            <a:picLocks noChangeAspect="1"/>
          </p:cNvPicPr>
          <p:nvPr/>
        </p:nvPicPr>
        <p:blipFill>
          <a:blip r:embed="rId3"/>
          <a:stretch>
            <a:fillRect/>
          </a:stretch>
        </p:blipFill>
        <p:spPr>
          <a:xfrm>
            <a:off x="-1" y="0"/>
            <a:ext cx="14147121"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137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52F09-418A-4E89-B276-9A2FB0F53925}"/>
              </a:ext>
            </a:extLst>
          </p:cNvPr>
          <p:cNvSpPr>
            <a:spLocks noGrp="1"/>
          </p:cNvSpPr>
          <p:nvPr>
            <p:ph type="ctrTitle"/>
          </p:nvPr>
        </p:nvSpPr>
        <p:spPr>
          <a:xfrm>
            <a:off x="581191" y="710038"/>
            <a:ext cx="10993549" cy="1475013"/>
          </a:xfrm>
        </p:spPr>
        <p:txBody>
          <a:bodyPr/>
          <a:lstStyle/>
          <a:p>
            <a:r>
              <a:rPr lang="pt-PT" sz="6600" dirty="0">
                <a:latin typeface="Arial" panose="020B0604020202020204" pitchFamily="34" charset="0"/>
                <a:cs typeface="Arial" panose="020B0604020202020204" pitchFamily="34" charset="0"/>
              </a:rPr>
              <a:t>CARDRADAR</a:t>
            </a:r>
            <a:r>
              <a:rPr lang="pt-PT" dirty="0"/>
              <a:t>	</a:t>
            </a:r>
          </a:p>
        </p:txBody>
      </p:sp>
      <p:sp>
        <p:nvSpPr>
          <p:cNvPr id="3" name="Subtítulo 2">
            <a:extLst>
              <a:ext uri="{FF2B5EF4-FFF2-40B4-BE49-F238E27FC236}">
                <a16:creationId xmlns:a16="http://schemas.microsoft.com/office/drawing/2014/main" id="{22E2E61F-748C-499F-AB4B-CC1C6D2C1550}"/>
              </a:ext>
            </a:extLst>
          </p:cNvPr>
          <p:cNvSpPr>
            <a:spLocks noGrp="1"/>
          </p:cNvSpPr>
          <p:nvPr>
            <p:ph type="subTitle" idx="1"/>
          </p:nvPr>
        </p:nvSpPr>
        <p:spPr>
          <a:xfrm>
            <a:off x="694781" y="2298526"/>
            <a:ext cx="3767491" cy="590321"/>
          </a:xfrm>
        </p:spPr>
        <p:txBody>
          <a:bodyPr>
            <a:normAutofit/>
          </a:bodyPr>
          <a:lstStyle/>
          <a:p>
            <a:r>
              <a:rPr lang="pt-PT" sz="2000" cap="none" dirty="0">
                <a:latin typeface="Arial" panose="020B0604020202020204" pitchFamily="34" charset="0"/>
                <a:cs typeface="Arial" panose="020B0604020202020204" pitchFamily="34" charset="0"/>
              </a:rPr>
              <a:t>Laboratórios de Informática IV</a:t>
            </a:r>
          </a:p>
        </p:txBody>
      </p:sp>
      <p:sp>
        <p:nvSpPr>
          <p:cNvPr id="4" name="Retângulo 3">
            <a:extLst>
              <a:ext uri="{FF2B5EF4-FFF2-40B4-BE49-F238E27FC236}">
                <a16:creationId xmlns:a16="http://schemas.microsoft.com/office/drawing/2014/main" id="{1F36F27C-7FB3-47DC-9295-FC5EB90AD986}"/>
              </a:ext>
            </a:extLst>
          </p:cNvPr>
          <p:cNvSpPr/>
          <p:nvPr/>
        </p:nvSpPr>
        <p:spPr>
          <a:xfrm>
            <a:off x="936264" y="5290712"/>
            <a:ext cx="3190875" cy="857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effectLst/>
                <a:latin typeface="Times New Roman" panose="02020603050405020304" pitchFamily="18" charset="0"/>
              </a:rPr>
              <a:t>Departamento de Informática</a:t>
            </a:r>
          </a:p>
          <a:p>
            <a:pPr algn="ctr"/>
            <a:r>
              <a:rPr lang="pt-PT" dirty="0">
                <a:effectLst/>
                <a:latin typeface="Times New Roman" panose="02020603050405020304" pitchFamily="18" charset="0"/>
              </a:rPr>
              <a:t>Escola de Engenharia</a:t>
            </a:r>
          </a:p>
          <a:p>
            <a:pPr algn="ctr"/>
            <a:r>
              <a:rPr lang="pt-PT" dirty="0">
                <a:effectLst/>
                <a:latin typeface="Times New Roman" panose="02020603050405020304" pitchFamily="18" charset="0"/>
              </a:rPr>
              <a:t>Universidade do Minho</a:t>
            </a:r>
            <a:endParaRPr lang="pt-PT" dirty="0"/>
          </a:p>
        </p:txBody>
      </p:sp>
      <p:pic>
        <p:nvPicPr>
          <p:cNvPr id="6" name="Imagem 5">
            <a:extLst>
              <a:ext uri="{FF2B5EF4-FFF2-40B4-BE49-F238E27FC236}">
                <a16:creationId xmlns:a16="http://schemas.microsoft.com/office/drawing/2014/main" id="{5FDF31FC-D58A-4C0F-A71F-FCF68E86179B}"/>
              </a:ext>
            </a:extLst>
          </p:cNvPr>
          <p:cNvPicPr>
            <a:picLocks noChangeAspect="1"/>
          </p:cNvPicPr>
          <p:nvPr/>
        </p:nvPicPr>
        <p:blipFill>
          <a:blip r:embed="rId2"/>
          <a:stretch>
            <a:fillRect/>
          </a:stretch>
        </p:blipFill>
        <p:spPr>
          <a:xfrm>
            <a:off x="1193440" y="3568295"/>
            <a:ext cx="2676525" cy="1338263"/>
          </a:xfrm>
          <a:prstGeom prst="rect">
            <a:avLst/>
          </a:prstGeom>
        </p:spPr>
      </p:pic>
      <p:pic>
        <p:nvPicPr>
          <p:cNvPr id="8" name="Imagem 7">
            <a:extLst>
              <a:ext uri="{FF2B5EF4-FFF2-40B4-BE49-F238E27FC236}">
                <a16:creationId xmlns:a16="http://schemas.microsoft.com/office/drawing/2014/main" id="{40ADE9CD-2848-496A-A52A-1CBC272F85AF}"/>
              </a:ext>
            </a:extLst>
          </p:cNvPr>
          <p:cNvPicPr>
            <a:picLocks noChangeAspect="1"/>
          </p:cNvPicPr>
          <p:nvPr/>
        </p:nvPicPr>
        <p:blipFill>
          <a:blip r:embed="rId3"/>
          <a:stretch>
            <a:fillRect/>
          </a:stretch>
        </p:blipFill>
        <p:spPr>
          <a:xfrm>
            <a:off x="7659380" y="1412762"/>
            <a:ext cx="4179124" cy="1544578"/>
          </a:xfrm>
          <a:prstGeom prst="rect">
            <a:avLst/>
          </a:prstGeom>
        </p:spPr>
      </p:pic>
      <p:sp>
        <p:nvSpPr>
          <p:cNvPr id="11" name="Retângulo 10">
            <a:extLst>
              <a:ext uri="{FF2B5EF4-FFF2-40B4-BE49-F238E27FC236}">
                <a16:creationId xmlns:a16="http://schemas.microsoft.com/office/drawing/2014/main" id="{E150E106-8996-448D-B71F-40F9771E913C}"/>
              </a:ext>
            </a:extLst>
          </p:cNvPr>
          <p:cNvSpPr/>
          <p:nvPr/>
        </p:nvSpPr>
        <p:spPr>
          <a:xfrm>
            <a:off x="8497452" y="4906558"/>
            <a:ext cx="3190875" cy="10773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latin typeface="Times New Roman" panose="02020603050405020304" pitchFamily="18" charset="0"/>
                <a:cs typeface="Times New Roman" panose="02020603050405020304" pitchFamily="18" charset="0"/>
              </a:rPr>
              <a:t>Grupo 4</a:t>
            </a:r>
          </a:p>
          <a:p>
            <a:pPr algn="ctr"/>
            <a:r>
              <a:rPr lang="pt-PT" sz="1400" dirty="0">
                <a:latin typeface="Times New Roman" panose="02020603050405020304" pitchFamily="18" charset="0"/>
                <a:cs typeface="Times New Roman" panose="02020603050405020304" pitchFamily="18" charset="0"/>
              </a:rPr>
              <a:t>Hugo Moreira A43148</a:t>
            </a:r>
          </a:p>
          <a:p>
            <a:pPr algn="ctr"/>
            <a:r>
              <a:rPr lang="pt-PT" sz="1400" dirty="0">
                <a:latin typeface="Times New Roman" panose="02020603050405020304" pitchFamily="18" charset="0"/>
                <a:cs typeface="Times New Roman" panose="02020603050405020304" pitchFamily="18" charset="0"/>
              </a:rPr>
              <a:t>João Gomes A82238</a:t>
            </a:r>
          </a:p>
          <a:p>
            <a:pPr algn="ctr"/>
            <a:r>
              <a:rPr lang="pt-PT" sz="1400" dirty="0">
                <a:latin typeface="Times New Roman" panose="02020603050405020304" pitchFamily="18" charset="0"/>
                <a:cs typeface="Times New Roman" panose="02020603050405020304" pitchFamily="18" charset="0"/>
              </a:rPr>
              <a:t>Paulo Barros A67639</a:t>
            </a:r>
          </a:p>
          <a:p>
            <a:pPr algn="ctr"/>
            <a:r>
              <a:rPr lang="pt-PT" sz="1400" dirty="0">
                <a:latin typeface="Times New Roman" panose="02020603050405020304" pitchFamily="18" charset="0"/>
                <a:cs typeface="Times New Roman" panose="02020603050405020304" pitchFamily="18" charset="0"/>
              </a:rPr>
              <a:t>Pedro Pereira A80376</a:t>
            </a:r>
          </a:p>
        </p:txBody>
      </p:sp>
    </p:spTree>
    <p:extLst>
      <p:ext uri="{BB962C8B-B14F-4D97-AF65-F5344CB8AC3E}">
        <p14:creationId xmlns:p14="http://schemas.microsoft.com/office/powerpoint/2010/main" val="343732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156C7-0A13-42FA-9685-3701988B8395}"/>
              </a:ext>
            </a:extLst>
          </p:cNvPr>
          <p:cNvSpPr>
            <a:spLocks noGrp="1"/>
          </p:cNvSpPr>
          <p:nvPr>
            <p:ph type="title"/>
          </p:nvPr>
        </p:nvSpPr>
        <p:spPr/>
        <p:txBody>
          <a:bodyPr>
            <a:normAutofit/>
          </a:bodyPr>
          <a:lstStyle/>
          <a:p>
            <a:pPr algn="ctr"/>
            <a:r>
              <a:rPr lang="pt-PT" sz="4800" cap="none" dirty="0">
                <a:latin typeface="Arial" panose="020B0604020202020204" pitchFamily="34" charset="0"/>
                <a:cs typeface="Arial" panose="020B0604020202020204" pitchFamily="34" charset="0"/>
              </a:rPr>
              <a:t>Estrutura Da Apresentação</a:t>
            </a:r>
            <a:endParaRPr lang="pt-PT" cap="none" dirty="0">
              <a:latin typeface="Arial" panose="020B0604020202020204" pitchFamily="34" charset="0"/>
              <a:cs typeface="Arial" panose="020B0604020202020204" pitchFamily="34" charset="0"/>
            </a:endParaRPr>
          </a:p>
        </p:txBody>
      </p:sp>
      <p:sp>
        <p:nvSpPr>
          <p:cNvPr id="3" name="Marcador de Posição de Conteúdo 2">
            <a:extLst>
              <a:ext uri="{FF2B5EF4-FFF2-40B4-BE49-F238E27FC236}">
                <a16:creationId xmlns:a16="http://schemas.microsoft.com/office/drawing/2014/main" id="{967B1D66-35D9-4795-AA43-002E77EBDF37}"/>
              </a:ext>
            </a:extLst>
          </p:cNvPr>
          <p:cNvSpPr>
            <a:spLocks noGrp="1"/>
          </p:cNvSpPr>
          <p:nvPr>
            <p:ph idx="1"/>
          </p:nvPr>
        </p:nvSpPr>
        <p:spPr>
          <a:xfrm>
            <a:off x="581191" y="2407640"/>
            <a:ext cx="11029615" cy="2914263"/>
          </a:xfrm>
        </p:spPr>
        <p:txBody>
          <a:bodyPr>
            <a:normAutofit fontScale="92500" lnSpcReduction="20000"/>
          </a:bodyPr>
          <a:lstStyle/>
          <a:p>
            <a:pPr>
              <a:buFont typeface="Arial" panose="020B0604020202020204" pitchFamily="34" charset="0"/>
              <a:buChar char="•"/>
            </a:pPr>
            <a:r>
              <a:rPr lang="pt-PT" sz="2800" dirty="0">
                <a:latin typeface="Times New Roman" panose="02020603050405020304" pitchFamily="18" charset="0"/>
                <a:cs typeface="Times New Roman" panose="02020603050405020304" pitchFamily="18" charset="0"/>
              </a:rPr>
              <a:t>Identidade</a:t>
            </a:r>
          </a:p>
          <a:p>
            <a:pPr>
              <a:buFont typeface="Arial" panose="020B0604020202020204" pitchFamily="34" charset="0"/>
              <a:buChar char="•"/>
            </a:pPr>
            <a:r>
              <a:rPr lang="pt-PT" sz="2800" dirty="0">
                <a:latin typeface="Times New Roman" panose="02020603050405020304" pitchFamily="18" charset="0"/>
                <a:cs typeface="Times New Roman" panose="02020603050405020304" pitchFamily="18" charset="0"/>
              </a:rPr>
              <a:t>Contextualização</a:t>
            </a:r>
          </a:p>
          <a:p>
            <a:pPr>
              <a:buFont typeface="Arial" panose="020B0604020202020204" pitchFamily="34" charset="0"/>
              <a:buChar char="•"/>
            </a:pPr>
            <a:r>
              <a:rPr lang="pt-PT" sz="2800" dirty="0">
                <a:latin typeface="Times New Roman" panose="02020603050405020304" pitchFamily="18" charset="0"/>
                <a:cs typeface="Times New Roman" panose="02020603050405020304" pitchFamily="18" charset="0"/>
              </a:rPr>
              <a:t>Motivação e Objetivos</a:t>
            </a:r>
          </a:p>
          <a:p>
            <a:pPr>
              <a:buFont typeface="Arial" panose="020B0604020202020204" pitchFamily="34" charset="0"/>
              <a:buChar char="•"/>
            </a:pPr>
            <a:r>
              <a:rPr lang="pt-PT" sz="2800" dirty="0">
                <a:latin typeface="Times New Roman" panose="02020603050405020304" pitchFamily="18" charset="0"/>
                <a:cs typeface="Times New Roman" panose="02020603050405020304" pitchFamily="18" charset="0"/>
              </a:rPr>
              <a:t>Funcionalidades</a:t>
            </a:r>
          </a:p>
          <a:p>
            <a:pPr>
              <a:buFont typeface="Arial" panose="020B0604020202020204" pitchFamily="34" charset="0"/>
              <a:buChar char="•"/>
            </a:pPr>
            <a:r>
              <a:rPr lang="pt-PT" sz="2800" dirty="0">
                <a:latin typeface="Times New Roman" panose="02020603050405020304" pitchFamily="18" charset="0"/>
                <a:cs typeface="Times New Roman" panose="02020603050405020304" pitchFamily="18" charset="0"/>
              </a:rPr>
              <a:t>Medidas de  Sucesso</a:t>
            </a:r>
          </a:p>
          <a:p>
            <a:pPr>
              <a:buFont typeface="Arial" panose="020B0604020202020204" pitchFamily="34" charset="0"/>
              <a:buChar char="•"/>
            </a:pPr>
            <a:r>
              <a:rPr lang="pt-PT" sz="2800" dirty="0">
                <a:latin typeface="Times New Roman" panose="02020603050405020304" pitchFamily="18" charset="0"/>
                <a:cs typeface="Times New Roman" panose="02020603050405020304" pitchFamily="18" charset="0"/>
              </a:rPr>
              <a:t>Diagrama de Desenvolvimento (</a:t>
            </a:r>
            <a:r>
              <a:rPr lang="pt-PT" sz="2800" dirty="0" err="1">
                <a:latin typeface="Times New Roman" panose="02020603050405020304" pitchFamily="18" charset="0"/>
                <a:cs typeface="Times New Roman" panose="02020603050405020304" pitchFamily="18" charset="0"/>
              </a:rPr>
              <a:t>Gantt</a:t>
            </a:r>
            <a:r>
              <a:rPr lang="pt-PT"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7604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42E8-FD3A-7048-B9E0-AC443B43C1D3}"/>
              </a:ext>
            </a:extLst>
          </p:cNvPr>
          <p:cNvSpPr>
            <a:spLocks noGrp="1"/>
          </p:cNvSpPr>
          <p:nvPr>
            <p:ph type="title"/>
          </p:nvPr>
        </p:nvSpPr>
        <p:spPr/>
        <p:txBody>
          <a:bodyPr>
            <a:normAutofit/>
          </a:bodyPr>
          <a:lstStyle/>
          <a:p>
            <a:pPr algn="ctr"/>
            <a:r>
              <a:rPr lang="pt-PT" sz="4800" cap="none" dirty="0">
                <a:latin typeface="Arial" panose="020B0604020202020204" pitchFamily="34" charset="0"/>
                <a:cs typeface="Arial" panose="020B0604020202020204" pitchFamily="34" charset="0"/>
              </a:rPr>
              <a:t>Identidade do Projeto</a:t>
            </a:r>
            <a:endParaRPr lang="en-PT" sz="4800" dirty="0"/>
          </a:p>
        </p:txBody>
      </p:sp>
      <p:sp>
        <p:nvSpPr>
          <p:cNvPr id="3" name="Content Placeholder 2">
            <a:extLst>
              <a:ext uri="{FF2B5EF4-FFF2-40B4-BE49-F238E27FC236}">
                <a16:creationId xmlns:a16="http://schemas.microsoft.com/office/drawing/2014/main" id="{0DB71DFD-F9C5-C94B-8779-99B3AFD2F09E}"/>
              </a:ext>
            </a:extLst>
          </p:cNvPr>
          <p:cNvSpPr>
            <a:spLocks noGrp="1"/>
          </p:cNvSpPr>
          <p:nvPr>
            <p:ph idx="1"/>
          </p:nvPr>
        </p:nvSpPr>
        <p:spPr/>
        <p:txBody>
          <a:bodyPr/>
          <a:lstStyle/>
          <a:p>
            <a:r>
              <a:rPr lang="en-PT" dirty="0">
                <a:latin typeface="Times New Roman" panose="02020603050405020304" pitchFamily="18" charset="0"/>
                <a:cs typeface="Times New Roman" panose="02020603050405020304" pitchFamily="18" charset="0"/>
              </a:rPr>
              <a:t>Nome do Projeto: CardRadar.</a:t>
            </a:r>
          </a:p>
          <a:p>
            <a:r>
              <a:rPr lang="en-PT" dirty="0">
                <a:latin typeface="Times New Roman" panose="02020603050405020304" pitchFamily="18" charset="0"/>
                <a:cs typeface="Times New Roman" panose="02020603050405020304" pitchFamily="18" charset="0"/>
              </a:rPr>
              <a:t>Elemento: Hugo Moreira(A43148), João Gomes (A82238), Paulo Barros(A67639) e Pedro Pereira(A80376).</a:t>
            </a:r>
          </a:p>
          <a:p>
            <a:r>
              <a:rPr lang="en-PT" dirty="0">
                <a:latin typeface="Times New Roman" panose="02020603050405020304" pitchFamily="18" charset="0"/>
                <a:cs typeface="Times New Roman" panose="02020603050405020304" pitchFamily="18" charset="0"/>
              </a:rPr>
              <a:t>Data Limite: 7 Junho 2021.</a:t>
            </a:r>
          </a:p>
          <a:p>
            <a:r>
              <a:rPr lang="en-GB" dirty="0">
                <a:latin typeface="Times New Roman" panose="02020603050405020304" pitchFamily="18" charset="0"/>
                <a:cs typeface="Times New Roman" panose="02020603050405020304" pitchFamily="18" charset="0"/>
              </a:rPr>
              <a:t>D</a:t>
            </a:r>
            <a:r>
              <a:rPr lang="en-PT" dirty="0">
                <a:latin typeface="Times New Roman" panose="02020603050405020304" pitchFamily="18" charset="0"/>
                <a:cs typeface="Times New Roman" panose="02020603050405020304" pitchFamily="18" charset="0"/>
              </a:rPr>
              <a:t>escrição: Sistema de Monitorização de Vendas no mercado digital </a:t>
            </a:r>
            <a:r>
              <a:rPr lang="en-PT" b="1" dirty="0">
                <a:latin typeface="Times New Roman" panose="02020603050405020304" pitchFamily="18" charset="0"/>
                <a:cs typeface="Times New Roman" panose="02020603050405020304" pitchFamily="18" charset="0"/>
              </a:rPr>
              <a:t>Cardmarket.</a:t>
            </a:r>
            <a:r>
              <a:rPr lang="en-PT"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7566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A8CC7-32C9-4D5A-AB2C-18EA234750E5}"/>
              </a:ext>
            </a:extLst>
          </p:cNvPr>
          <p:cNvSpPr>
            <a:spLocks noGrp="1"/>
          </p:cNvSpPr>
          <p:nvPr>
            <p:ph type="title"/>
          </p:nvPr>
        </p:nvSpPr>
        <p:spPr/>
        <p:txBody>
          <a:bodyPr/>
          <a:lstStyle/>
          <a:p>
            <a:pPr algn="ctr"/>
            <a:r>
              <a:rPr lang="pt-PT" sz="4800" cap="none" dirty="0">
                <a:latin typeface="Arial" panose="020B0604020202020204" pitchFamily="34" charset="0"/>
                <a:cs typeface="Arial" panose="020B0604020202020204" pitchFamily="34" charset="0"/>
              </a:rPr>
              <a:t>Contextualização</a:t>
            </a:r>
            <a:endParaRPr lang="pt-PT" cap="none" dirty="0">
              <a:latin typeface="Arial" panose="020B0604020202020204" pitchFamily="34" charset="0"/>
              <a:cs typeface="Arial" panose="020B0604020202020204" pitchFamily="34" charset="0"/>
            </a:endParaRPr>
          </a:p>
        </p:txBody>
      </p:sp>
      <p:sp>
        <p:nvSpPr>
          <p:cNvPr id="3" name="Marcador de Posição de Conteúdo 2">
            <a:extLst>
              <a:ext uri="{FF2B5EF4-FFF2-40B4-BE49-F238E27FC236}">
                <a16:creationId xmlns:a16="http://schemas.microsoft.com/office/drawing/2014/main" id="{4ADB31F0-C404-4E32-8AD0-D179AFB1BE78}"/>
              </a:ext>
            </a:extLst>
          </p:cNvPr>
          <p:cNvSpPr>
            <a:spLocks noGrp="1"/>
          </p:cNvSpPr>
          <p:nvPr>
            <p:ph idx="1"/>
          </p:nvPr>
        </p:nvSpPr>
        <p:spPr>
          <a:xfrm>
            <a:off x="564859" y="2172107"/>
            <a:ext cx="11029615" cy="3678303"/>
          </a:xfrm>
        </p:spPr>
        <p:txBody>
          <a:bodyPr/>
          <a:lstStyle/>
          <a:p>
            <a:pPr algn="just">
              <a:buFont typeface="Arial" panose="020B0604020202020204" pitchFamily="34" charset="0"/>
              <a:buChar char="•"/>
            </a:pPr>
            <a:r>
              <a:rPr lang="pt-PT" dirty="0">
                <a:effectLst/>
                <a:latin typeface="Times New Roman" panose="02020603050405020304" pitchFamily="18" charset="0"/>
                <a:cs typeface="Times New Roman" panose="02020603050405020304" pitchFamily="18" charset="0"/>
              </a:rPr>
              <a:t>O cardmarket é um Marketplace digital que conecta vendedores e compradores de artigos relacionados com vários jogos, </a:t>
            </a:r>
            <a:r>
              <a:rPr lang="pt-PT" dirty="0">
                <a:effectLst/>
                <a:latin typeface="Times New Roman" panose="02020603050405020304" pitchFamily="18" charset="0"/>
              </a:rPr>
              <a:t>sendo extremamente útil para os compradores que desejam obter o produto o mais rápido possível não se preocupando muito com o preço.</a:t>
            </a:r>
          </a:p>
          <a:p>
            <a:pPr algn="just">
              <a:buFont typeface="Arial" panose="020B0604020202020204" pitchFamily="34" charset="0"/>
              <a:buChar char="•"/>
            </a:pPr>
            <a:r>
              <a:rPr lang="pt-PT" dirty="0">
                <a:effectLst/>
                <a:latin typeface="Times New Roman" panose="02020603050405020304" pitchFamily="18" charset="0"/>
              </a:rPr>
              <a:t>Existe, no entanto, um outro grupo de compradores que pretendem obter o menor preço possível (donos de lojas físicas,</a:t>
            </a:r>
            <a:r>
              <a:rPr lang="pt-PT" dirty="0">
                <a:latin typeface="Times New Roman" panose="02020603050405020304" pitchFamily="18" charset="0"/>
              </a:rPr>
              <a:t> manipuladores </a:t>
            </a:r>
            <a:r>
              <a:rPr lang="pt-PT">
                <a:latin typeface="Times New Roman" panose="02020603050405020304" pitchFamily="18" charset="0"/>
              </a:rPr>
              <a:t>de mercado</a:t>
            </a:r>
            <a:r>
              <a:rPr lang="pt-PT">
                <a:effectLst/>
                <a:latin typeface="Times New Roman" panose="02020603050405020304" pitchFamily="18" charset="0"/>
              </a:rPr>
              <a:t>).</a:t>
            </a:r>
            <a:endParaRPr lang="pt-PT" dirty="0">
              <a:effectLst/>
              <a:latin typeface="Times New Roman" panose="02020603050405020304" pitchFamily="18" charset="0"/>
            </a:endParaRPr>
          </a:p>
          <a:p>
            <a:pPr algn="just">
              <a:buFont typeface="Arial" panose="020B0604020202020204" pitchFamily="34" charset="0"/>
              <a:buChar char="•"/>
            </a:pPr>
            <a:endParaRPr lang="pt-PT" dirty="0">
              <a:effectLst/>
              <a:latin typeface="Times New Roman" panose="02020603050405020304" pitchFamily="18" charset="0"/>
              <a:cs typeface="Times New Roman" panose="02020603050405020304" pitchFamily="18" charset="0"/>
            </a:endParaRPr>
          </a:p>
          <a:p>
            <a:pPr marL="0" indent="0" algn="just">
              <a:buNone/>
            </a:pP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10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754A-E4E4-6B47-B87A-2CE0B30BF998}"/>
              </a:ext>
            </a:extLst>
          </p:cNvPr>
          <p:cNvSpPr>
            <a:spLocks noGrp="1"/>
          </p:cNvSpPr>
          <p:nvPr>
            <p:ph type="title"/>
          </p:nvPr>
        </p:nvSpPr>
        <p:spPr/>
        <p:txBody>
          <a:bodyPr>
            <a:normAutofit/>
          </a:bodyPr>
          <a:lstStyle/>
          <a:p>
            <a:pPr algn="ctr"/>
            <a:r>
              <a:rPr lang="pt-PT" sz="4800" cap="none" dirty="0">
                <a:latin typeface="Arial" panose="020B0604020202020204" pitchFamily="34" charset="0"/>
                <a:cs typeface="Arial" panose="020B0604020202020204" pitchFamily="34" charset="0"/>
              </a:rPr>
              <a:t>Produtos e Vendedores</a:t>
            </a:r>
            <a:endParaRPr lang="en-PT" sz="4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F019134-8F14-5742-ABF5-22BDAF5EAECE}"/>
              </a:ext>
            </a:extLst>
          </p:cNvPr>
          <p:cNvSpPr>
            <a:spLocks noGrp="1"/>
          </p:cNvSpPr>
          <p:nvPr>
            <p:ph idx="1"/>
          </p:nvPr>
        </p:nvSpPr>
        <p:spPr/>
        <p:txBody>
          <a:bodyPr/>
          <a:lstStyle/>
          <a:p>
            <a:pPr>
              <a:buFont typeface="Arial" panose="020B0604020202020204" pitchFamily="34" charset="0"/>
              <a:buChar char="•"/>
            </a:pPr>
            <a:r>
              <a:rPr lang="en-PT" dirty="0">
                <a:latin typeface="Times New Roman" panose="02020603050405020304" pitchFamily="18" charset="0"/>
                <a:cs typeface="Times New Roman" panose="02020603050405020304" pitchFamily="18" charset="0"/>
              </a:rPr>
              <a:t>Produtos: nome, edição, linguagem e condição.</a:t>
            </a:r>
          </a:p>
          <a:p>
            <a:pPr>
              <a:buFont typeface="Arial" panose="020B0604020202020204" pitchFamily="34" charset="0"/>
              <a:buChar char="•"/>
            </a:pPr>
            <a:r>
              <a:rPr lang="en-PT" dirty="0">
                <a:latin typeface="Times New Roman" panose="02020603050405020304" pitchFamily="18" charset="0"/>
                <a:cs typeface="Times New Roman" panose="02020603050405020304" pitchFamily="18" charset="0"/>
              </a:rPr>
              <a:t>Vendedores: reputação e localização.</a:t>
            </a:r>
          </a:p>
        </p:txBody>
      </p:sp>
    </p:spTree>
    <p:extLst>
      <p:ext uri="{BB962C8B-B14F-4D97-AF65-F5344CB8AC3E}">
        <p14:creationId xmlns:p14="http://schemas.microsoft.com/office/powerpoint/2010/main" val="56079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50B6D-5AAB-435D-AD52-D39889DBAB14}"/>
              </a:ext>
            </a:extLst>
          </p:cNvPr>
          <p:cNvSpPr>
            <a:spLocks noGrp="1"/>
          </p:cNvSpPr>
          <p:nvPr>
            <p:ph type="title"/>
          </p:nvPr>
        </p:nvSpPr>
        <p:spPr/>
        <p:txBody>
          <a:bodyPr>
            <a:normAutofit/>
          </a:bodyPr>
          <a:lstStyle/>
          <a:p>
            <a:pPr algn="ctr"/>
            <a:r>
              <a:rPr lang="pt-PT" sz="4800" cap="none" dirty="0">
                <a:latin typeface="Arial" panose="020B0604020202020204" pitchFamily="34" charset="0"/>
                <a:cs typeface="Arial" panose="020B0604020202020204" pitchFamily="34" charset="0"/>
              </a:rPr>
              <a:t>Motivação e Objetivos</a:t>
            </a:r>
            <a:endParaRPr lang="pt-PT" sz="4800" dirty="0">
              <a:latin typeface="Arial" panose="020B0604020202020204" pitchFamily="34" charset="0"/>
              <a:cs typeface="Arial" panose="020B0604020202020204" pitchFamily="34" charset="0"/>
            </a:endParaRPr>
          </a:p>
        </p:txBody>
      </p:sp>
      <p:sp>
        <p:nvSpPr>
          <p:cNvPr id="3" name="Marcador de Posição de Conteúdo 2">
            <a:extLst>
              <a:ext uri="{FF2B5EF4-FFF2-40B4-BE49-F238E27FC236}">
                <a16:creationId xmlns:a16="http://schemas.microsoft.com/office/drawing/2014/main" id="{C980FF0E-D7B0-4DFD-91EC-8DCF3A674490}"/>
              </a:ext>
            </a:extLst>
          </p:cNvPr>
          <p:cNvSpPr>
            <a:spLocks noGrp="1"/>
          </p:cNvSpPr>
          <p:nvPr>
            <p:ph idx="1"/>
          </p:nvPr>
        </p:nvSpPr>
        <p:spPr>
          <a:xfrm>
            <a:off x="581192" y="2180496"/>
            <a:ext cx="11029615" cy="3975348"/>
          </a:xfrm>
        </p:spPr>
        <p:txBody>
          <a:bodyPr/>
          <a:lstStyle/>
          <a:p>
            <a:pPr algn="just">
              <a:buFont typeface="Arial" panose="020B0604020202020204" pitchFamily="34" charset="0"/>
              <a:buChar char="•"/>
            </a:pPr>
            <a:r>
              <a:rPr lang="pt-PT" dirty="0">
                <a:effectLst/>
                <a:latin typeface="Times New Roman" panose="02020603050405020304" pitchFamily="18" charset="0"/>
              </a:rPr>
              <a:t>Dada a natureza do mercado digital, a localização dos vendedores vai ter grande influência no preço final pago pelo comprador (preço do produto + portes).</a:t>
            </a:r>
          </a:p>
          <a:p>
            <a:pPr algn="just">
              <a:buFont typeface="Arial" panose="020B0604020202020204" pitchFamily="34" charset="0"/>
              <a:buChar char="•"/>
            </a:pPr>
            <a:r>
              <a:rPr lang="pt-PT" dirty="0">
                <a:effectLst/>
                <a:latin typeface="Times New Roman" panose="02020603050405020304" pitchFamily="18" charset="0"/>
              </a:rPr>
              <a:t>Surgiu </a:t>
            </a:r>
            <a:r>
              <a:rPr lang="pt-PT" dirty="0">
                <a:latin typeface="Times New Roman" panose="02020603050405020304" pitchFamily="18" charset="0"/>
              </a:rPr>
              <a:t>então </a:t>
            </a:r>
            <a:r>
              <a:rPr lang="pt-PT" dirty="0">
                <a:effectLst/>
                <a:latin typeface="Times New Roman" panose="02020603050405020304" pitchFamily="18" charset="0"/>
              </a:rPr>
              <a:t>a ideia de criar a </a:t>
            </a:r>
            <a:r>
              <a:rPr lang="pt-PT" dirty="0" err="1">
                <a:effectLst/>
                <a:latin typeface="Times New Roman" panose="02020603050405020304" pitchFamily="18" charset="0"/>
              </a:rPr>
              <a:t>app</a:t>
            </a:r>
            <a:r>
              <a:rPr lang="pt-PT" dirty="0">
                <a:effectLst/>
                <a:latin typeface="Times New Roman" panose="02020603050405020304" pitchFamily="18" charset="0"/>
              </a:rPr>
              <a:t> </a:t>
            </a:r>
            <a:r>
              <a:rPr lang="pt-PT" b="1" dirty="0" err="1">
                <a:effectLst/>
                <a:latin typeface="Times New Roman" panose="02020603050405020304" pitchFamily="18" charset="0"/>
              </a:rPr>
              <a:t>CardRadar</a:t>
            </a:r>
            <a:r>
              <a:rPr lang="pt-PT" b="1" dirty="0">
                <a:latin typeface="Times New Roman" panose="02020603050405020304" pitchFamily="18" charset="0"/>
              </a:rPr>
              <a:t>. </a:t>
            </a:r>
            <a:r>
              <a:rPr lang="pt-PT" dirty="0">
                <a:latin typeface="Times New Roman" panose="02020603050405020304" pitchFamily="18" charset="0"/>
              </a:rPr>
              <a:t>Uma </a:t>
            </a:r>
            <a:r>
              <a:rPr lang="pt-PT" dirty="0" err="1">
                <a:latin typeface="Times New Roman" panose="02020603050405020304" pitchFamily="18" charset="0"/>
              </a:rPr>
              <a:t>app</a:t>
            </a:r>
            <a:r>
              <a:rPr lang="pt-PT" dirty="0">
                <a:latin typeface="Times New Roman" panose="02020603050405020304" pitchFamily="18" charset="0"/>
              </a:rPr>
              <a:t> para auxiliar o grupo de compradores que não se importa de esperar até encontrar uma venda que agrade (manipuladores de mercado, donos de lojas físicas...).</a:t>
            </a:r>
            <a:endParaRPr lang="pt-PT" dirty="0">
              <a:effectLst/>
              <a:latin typeface="Times New Roman" panose="02020603050405020304" pitchFamily="18" charset="0"/>
            </a:endParaRPr>
          </a:p>
          <a:p>
            <a:pPr algn="just">
              <a:buFont typeface="Arial" panose="020B0604020202020204" pitchFamily="34" charset="0"/>
              <a:buChar char="•"/>
            </a:pPr>
            <a:r>
              <a:rPr lang="pt-PT" dirty="0">
                <a:latin typeface="Times New Roman" panose="02020603050405020304" pitchFamily="18" charset="0"/>
              </a:rPr>
              <a:t>O principal objetivo deste projeto é permitir a um utilizador selecionar os produtos que pretende comprar assim como o que está disposto a gastar.</a:t>
            </a:r>
            <a:endParaRPr lang="pt-PT" dirty="0">
              <a:effectLst/>
              <a:latin typeface="Times New Roman" panose="02020603050405020304" pitchFamily="18" charset="0"/>
            </a:endParaRPr>
          </a:p>
          <a:p>
            <a:pPr marL="0" indent="0" algn="just">
              <a:buNone/>
            </a:pPr>
            <a:endParaRPr lang="pt-PT" b="1" dirty="0">
              <a:effectLst/>
              <a:latin typeface="Times New Roman" panose="02020603050405020304" pitchFamily="18" charset="0"/>
            </a:endParaRPr>
          </a:p>
          <a:p>
            <a:endParaRPr lang="pt-PT" dirty="0"/>
          </a:p>
        </p:txBody>
      </p:sp>
    </p:spTree>
    <p:extLst>
      <p:ext uri="{BB962C8B-B14F-4D97-AF65-F5344CB8AC3E}">
        <p14:creationId xmlns:p14="http://schemas.microsoft.com/office/powerpoint/2010/main" val="27654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9393D-5544-4AEB-91D4-C04016C379B3}"/>
              </a:ext>
            </a:extLst>
          </p:cNvPr>
          <p:cNvSpPr>
            <a:spLocks noGrp="1"/>
          </p:cNvSpPr>
          <p:nvPr>
            <p:ph type="title"/>
          </p:nvPr>
        </p:nvSpPr>
        <p:spPr/>
        <p:txBody>
          <a:bodyPr/>
          <a:lstStyle/>
          <a:p>
            <a:pPr algn="ctr"/>
            <a:r>
              <a:rPr kumimoji="0" lang="pt-PT" sz="4800" b="0"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Funcionalidade de Procura</a:t>
            </a:r>
            <a:endParaRPr lang="pt-PT" dirty="0"/>
          </a:p>
        </p:txBody>
      </p:sp>
      <p:sp>
        <p:nvSpPr>
          <p:cNvPr id="3" name="Marcador de Posição de Conteúdo 2">
            <a:extLst>
              <a:ext uri="{FF2B5EF4-FFF2-40B4-BE49-F238E27FC236}">
                <a16:creationId xmlns:a16="http://schemas.microsoft.com/office/drawing/2014/main" id="{933BDC13-3025-4079-B23E-699723903545}"/>
              </a:ext>
            </a:extLst>
          </p:cNvPr>
          <p:cNvSpPr>
            <a:spLocks noGrp="1"/>
          </p:cNvSpPr>
          <p:nvPr>
            <p:ph idx="1"/>
          </p:nvPr>
        </p:nvSpPr>
        <p:spPr>
          <a:xfrm>
            <a:off x="581192" y="2180496"/>
            <a:ext cx="11029615" cy="4311744"/>
          </a:xfrm>
        </p:spPr>
        <p:txBody>
          <a:bodyPr/>
          <a:lstStyle/>
          <a:p>
            <a:pPr algn="just">
              <a:buFont typeface="Arial" panose="020B0604020202020204" pitchFamily="34" charset="0"/>
              <a:buChar char="•"/>
            </a:pPr>
            <a:r>
              <a:rPr lang="pt-PT" dirty="0">
                <a:effectLst/>
                <a:latin typeface="Times New Roman" panose="02020603050405020304" pitchFamily="18" charset="0"/>
              </a:rPr>
              <a:t>Procurar por um dado produto e obter informações relativas às vendas desse produto em função de certos requisitos.  </a:t>
            </a:r>
          </a:p>
          <a:p>
            <a:pPr algn="just">
              <a:buFont typeface="Arial" panose="020B0604020202020204" pitchFamily="34" charset="0"/>
              <a:buChar char="•"/>
            </a:pPr>
            <a:r>
              <a:rPr lang="pt-PT" dirty="0">
                <a:effectLst/>
                <a:latin typeface="Times New Roman" panose="02020603050405020304" pitchFamily="18" charset="0"/>
              </a:rPr>
              <a:t>Procurar por todas as vendas de um dado produto restringindo a localização do vendedor.</a:t>
            </a:r>
            <a:endParaRPr lang="pt-PT" dirty="0">
              <a:latin typeface="Times New Roman" panose="02020603050405020304" pitchFamily="18" charset="0"/>
            </a:endParaRPr>
          </a:p>
          <a:p>
            <a:pPr algn="just">
              <a:buFont typeface="Arial" panose="020B0604020202020204" pitchFamily="34" charset="0"/>
              <a:buChar char="•"/>
            </a:pPr>
            <a:r>
              <a:rPr lang="pt-PT" dirty="0">
                <a:effectLst/>
                <a:latin typeface="Times New Roman" panose="02020603050405020304" pitchFamily="18" charset="0"/>
              </a:rPr>
              <a:t>Procurar por todas as vendas de um dado produto, cujo preço do produto seja menor que um dado valor fornecido pelo utilizador. (tendo ou não em conta os preços dos portes).</a:t>
            </a:r>
          </a:p>
          <a:p>
            <a:pPr marL="0" indent="0" algn="just">
              <a:buNone/>
            </a:pPr>
            <a:endParaRPr lang="pt-PT" dirty="0">
              <a:latin typeface="Times New Roman" panose="02020603050405020304" pitchFamily="18" charset="0"/>
            </a:endParaRPr>
          </a:p>
        </p:txBody>
      </p:sp>
    </p:spTree>
    <p:extLst>
      <p:ext uri="{BB962C8B-B14F-4D97-AF65-F5344CB8AC3E}">
        <p14:creationId xmlns:p14="http://schemas.microsoft.com/office/powerpoint/2010/main" val="235272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BA908-D224-4221-8709-68F6A0BCCB90}"/>
              </a:ext>
            </a:extLst>
          </p:cNvPr>
          <p:cNvSpPr>
            <a:spLocks noGrp="1"/>
          </p:cNvSpPr>
          <p:nvPr>
            <p:ph type="title"/>
          </p:nvPr>
        </p:nvSpPr>
        <p:spPr/>
        <p:txBody>
          <a:bodyPr/>
          <a:lstStyle/>
          <a:p>
            <a:pPr algn="ctr"/>
            <a:r>
              <a:rPr kumimoji="0" lang="pt-PT" sz="4800" b="0"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Funcionalidade de Otimização</a:t>
            </a:r>
            <a:endParaRPr lang="pt-PT" dirty="0"/>
          </a:p>
        </p:txBody>
      </p:sp>
      <p:sp>
        <p:nvSpPr>
          <p:cNvPr id="3" name="Marcador de Posição de Conteúdo 2">
            <a:extLst>
              <a:ext uri="{FF2B5EF4-FFF2-40B4-BE49-F238E27FC236}">
                <a16:creationId xmlns:a16="http://schemas.microsoft.com/office/drawing/2014/main" id="{9EDF9484-EC4E-4278-8D01-EB8F60A87936}"/>
              </a:ext>
            </a:extLst>
          </p:cNvPr>
          <p:cNvSpPr>
            <a:spLocks noGrp="1"/>
          </p:cNvSpPr>
          <p:nvPr>
            <p:ph idx="1"/>
          </p:nvPr>
        </p:nvSpPr>
        <p:spPr/>
        <p:txBody>
          <a:bodyPr/>
          <a:lstStyle/>
          <a:p>
            <a:pPr algn="just">
              <a:buFont typeface="Arial" panose="020B0604020202020204" pitchFamily="34" charset="0"/>
              <a:buChar char="•"/>
            </a:pPr>
            <a:r>
              <a:rPr lang="pt-PT" dirty="0">
                <a:effectLst/>
                <a:latin typeface="Times New Roman" panose="02020603050405020304" pitchFamily="18" charset="0"/>
              </a:rPr>
              <a:t>Definir vários parâmetros(incluindo preço) que o utilizador queira que sejam considerados para uma venda. Dados os requisitos, o sistema indicará ao utilizador as vendas disponíveis.</a:t>
            </a:r>
          </a:p>
        </p:txBody>
      </p:sp>
    </p:spTree>
    <p:extLst>
      <p:ext uri="{BB962C8B-B14F-4D97-AF65-F5344CB8AC3E}">
        <p14:creationId xmlns:p14="http://schemas.microsoft.com/office/powerpoint/2010/main" val="156358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083B9-3912-4C76-85E0-9A7B8366F484}"/>
              </a:ext>
            </a:extLst>
          </p:cNvPr>
          <p:cNvSpPr>
            <a:spLocks noGrp="1"/>
          </p:cNvSpPr>
          <p:nvPr>
            <p:ph type="title"/>
          </p:nvPr>
        </p:nvSpPr>
        <p:spPr/>
        <p:txBody>
          <a:bodyPr/>
          <a:lstStyle/>
          <a:p>
            <a:pPr algn="ctr"/>
            <a:r>
              <a:rPr kumimoji="0" lang="pt-PT" sz="4800" b="0"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Funcionalidade de Aviso</a:t>
            </a:r>
            <a:endParaRPr lang="pt-PT" dirty="0"/>
          </a:p>
        </p:txBody>
      </p:sp>
      <p:sp>
        <p:nvSpPr>
          <p:cNvPr id="3" name="Marcador de Posição de Conteúdo 2">
            <a:extLst>
              <a:ext uri="{FF2B5EF4-FFF2-40B4-BE49-F238E27FC236}">
                <a16:creationId xmlns:a16="http://schemas.microsoft.com/office/drawing/2014/main" id="{43E66C7E-4EAB-4B35-ABE2-13EB599743B8}"/>
              </a:ext>
            </a:extLst>
          </p:cNvPr>
          <p:cNvSpPr>
            <a:spLocks noGrp="1"/>
          </p:cNvSpPr>
          <p:nvPr>
            <p:ph idx="1"/>
          </p:nvPr>
        </p:nvSpPr>
        <p:spPr/>
        <p:txBody>
          <a:bodyPr/>
          <a:lstStyle/>
          <a:p>
            <a:pPr algn="just">
              <a:buFont typeface="Arial" panose="020B0604020202020204" pitchFamily="34" charset="0"/>
              <a:buChar char="•"/>
            </a:pPr>
            <a:r>
              <a:rPr lang="pt-PT" dirty="0">
                <a:effectLst/>
                <a:latin typeface="Times New Roman" panose="02020603050405020304" pitchFamily="18" charset="0"/>
              </a:rPr>
              <a:t>Notificação para um utilizador caso uma venda apareça que cumpra os seus requisitos.  </a:t>
            </a:r>
            <a:endParaRPr lang="pt-PT" dirty="0"/>
          </a:p>
        </p:txBody>
      </p:sp>
    </p:spTree>
    <p:extLst>
      <p:ext uri="{BB962C8B-B14F-4D97-AF65-F5344CB8AC3E}">
        <p14:creationId xmlns:p14="http://schemas.microsoft.com/office/powerpoint/2010/main" val="11280248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221</TotalTime>
  <Words>489</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Wingdings 2</vt:lpstr>
      <vt:lpstr>Dividendo</vt:lpstr>
      <vt:lpstr>CARDRADAR </vt:lpstr>
      <vt:lpstr>Estrutura Da Apresentação</vt:lpstr>
      <vt:lpstr>Identidade do Projeto</vt:lpstr>
      <vt:lpstr>Contextualização</vt:lpstr>
      <vt:lpstr>Produtos e Vendedores</vt:lpstr>
      <vt:lpstr>Motivação e Objetivos</vt:lpstr>
      <vt:lpstr>Funcionalidade de Procura</vt:lpstr>
      <vt:lpstr>Funcionalidade de Otimização</vt:lpstr>
      <vt:lpstr>Funcionalidade de Aviso</vt:lpstr>
      <vt:lpstr>Funcionalidade de Dashboard</vt:lpstr>
      <vt:lpstr>Medidas de Sucesso</vt:lpstr>
      <vt:lpstr>PowerPoint Presentation</vt:lpstr>
      <vt:lpstr>CARDRADAR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CARDRADAR</dc:title>
  <dc:creator>Paulo Sérgio dos Santos Barros</dc:creator>
  <cp:lastModifiedBy>João Pedro Rodrigues Gomes</cp:lastModifiedBy>
  <cp:revision>28</cp:revision>
  <dcterms:created xsi:type="dcterms:W3CDTF">2021-03-24T09:57:42Z</dcterms:created>
  <dcterms:modified xsi:type="dcterms:W3CDTF">2021-03-25T14:33:46Z</dcterms:modified>
</cp:coreProperties>
</file>