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8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5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CF2C-A776-9840-9457-C95B203DA417}" type="datetimeFigureOut">
              <a:rPr lang="pt-PT" smtClean="0"/>
              <a:t>04/03/18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C6572-6393-0047-9032-80346EF0087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222456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502F-3264-C04B-8080-B34F914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dos recursos necessários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CAFCE-3480-504C-BA0F-8EE234E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i="1" dirty="0"/>
              <a:t>ROBBIALAC;</a:t>
            </a:r>
          </a:p>
          <a:p>
            <a:r>
              <a:rPr lang="pt-PT" i="1" dirty="0"/>
              <a:t>CIN;</a:t>
            </a:r>
          </a:p>
          <a:p>
            <a:r>
              <a:rPr lang="pt-PT" i="1" dirty="0"/>
              <a:t>SOTINCO;</a:t>
            </a:r>
          </a:p>
          <a:p>
            <a:r>
              <a:rPr lang="pt-PT" dirty="0"/>
              <a:t>Formar parcerias;</a:t>
            </a:r>
          </a:p>
          <a:p>
            <a:r>
              <a:rPr lang="pt-PT" dirty="0"/>
              <a:t>Trabalhadores Qualificados;</a:t>
            </a:r>
          </a:p>
          <a:p>
            <a:r>
              <a:rPr lang="pt-PT" dirty="0"/>
              <a:t>API’s de Redes Sociais;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4D1A0F-5452-A745-BA90-1E17F7A6F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Ferramentas do Projecto:</a:t>
            </a:r>
          </a:p>
          <a:p>
            <a:pPr lvl="1"/>
            <a:r>
              <a:rPr lang="pt-PT" i="1" dirty="0"/>
              <a:t>Microsoft Project</a:t>
            </a:r>
            <a:r>
              <a:rPr lang="pt-PT" dirty="0"/>
              <a:t> </a:t>
            </a:r>
          </a:p>
          <a:p>
            <a:pPr lvl="1"/>
            <a:r>
              <a:rPr lang="pt-PT" i="1" dirty="0"/>
              <a:t>Microsoft Word;</a:t>
            </a:r>
          </a:p>
          <a:p>
            <a:pPr lvl="1"/>
            <a:r>
              <a:rPr lang="pt-PT" i="1" dirty="0"/>
              <a:t>Microsoft PowerPoint;</a:t>
            </a:r>
          </a:p>
          <a:p>
            <a:pPr lvl="1"/>
            <a:r>
              <a:rPr lang="pt-PT" i="1" dirty="0"/>
              <a:t>Visual Paradigm;</a:t>
            </a:r>
          </a:p>
          <a:p>
            <a:pPr lvl="1"/>
            <a:r>
              <a:rPr lang="pt-PT" i="1" dirty="0"/>
              <a:t>Microsoft SQL Server;</a:t>
            </a:r>
          </a:p>
          <a:p>
            <a:pPr lvl="1"/>
            <a:r>
              <a:rPr lang="pt-PT" i="1" dirty="0"/>
              <a:t>Microsoft Visual Studio;</a:t>
            </a:r>
          </a:p>
          <a:p>
            <a:pPr lvl="1"/>
            <a:r>
              <a:rPr lang="pt-PT" i="1" dirty="0"/>
              <a:t>Microsoft .NET C#;</a:t>
            </a:r>
          </a:p>
          <a:p>
            <a:pPr lvl="1"/>
            <a:r>
              <a:rPr lang="pt-PT" i="1" dirty="0"/>
              <a:t>Bing Maps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4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0A73F-9F9F-914E-BBD2-F0097EC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Maquete do sistema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1EA243-CCE8-424E-A04A-34EFF63C3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137" y="2141126"/>
            <a:ext cx="5687149" cy="3194030"/>
          </a:xfr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2A0C2B-D702-5445-A025-5D8E791D9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Três Camadas Independentes:</a:t>
            </a:r>
          </a:p>
          <a:p>
            <a:pPr lvl="1"/>
            <a:r>
              <a:rPr lang="pt-PT" dirty="0"/>
              <a:t>Apresentação;</a:t>
            </a:r>
          </a:p>
          <a:p>
            <a:pPr lvl="1"/>
            <a:r>
              <a:rPr lang="pt-PT" dirty="0"/>
              <a:t>Negócio;</a:t>
            </a:r>
          </a:p>
          <a:p>
            <a:pPr lvl="1"/>
            <a:r>
              <a:rPr lang="pt-PT" dirty="0"/>
              <a:t>Dados;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693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D070-CA79-D14B-B749-48045DF2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Medidas de sucesso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523477-7C09-B641-834A-7F1A55B2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Todas as etapas do projeto devem cumprir os prazos previamente estabelecidos. Com isto, poderemos ter noção se o projeto está a avançar, permitindo também gerir o tempo e os recursos;</a:t>
            </a:r>
          </a:p>
          <a:p>
            <a:pPr lvl="0"/>
            <a:r>
              <a:rPr lang="pt-PT" dirty="0"/>
              <a:t>Cumprir todos os requisitos propostos;</a:t>
            </a:r>
          </a:p>
          <a:p>
            <a:pPr lvl="0"/>
            <a:r>
              <a:rPr lang="pt-PT" dirty="0"/>
              <a:t>Desenvolvimento de uma aplicação segura e confiável;</a:t>
            </a:r>
          </a:p>
          <a:p>
            <a:pPr lvl="0"/>
            <a:r>
              <a:rPr lang="pt-PT" dirty="0"/>
              <a:t>Obter um crescimento do número de clientes e utilizadores da aplicação no futuro, de modo a aumentar o lucro e talvez uma expansão da área de atuação da empresa;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038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92ECA-BD3D-B64C-8731-CDF86FA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desenvolvimento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875B9A0-5D5C-A747-88C3-80D95E96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93" y="1980497"/>
            <a:ext cx="10601943" cy="3919941"/>
          </a:xfrm>
        </p:spPr>
      </p:pic>
    </p:spTree>
    <p:extLst>
      <p:ext uri="{BB962C8B-B14F-4D97-AF65-F5344CB8AC3E}">
        <p14:creationId xmlns:p14="http://schemas.microsoft.com/office/powerpoint/2010/main" val="67185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F43BDD-D2B2-2A40-A76D-5FD5E90A7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062" y="3638082"/>
            <a:ext cx="8637072" cy="977621"/>
          </a:xfrm>
        </p:spPr>
        <p:txBody>
          <a:bodyPr>
            <a:normAutofit/>
          </a:bodyPr>
          <a:lstStyle/>
          <a:p>
            <a:r>
              <a:rPr lang="pt-PT" sz="3600" dirty="0"/>
              <a:t>smart Painting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059F13D-48F4-A847-A183-5C91F1F9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156" y="443346"/>
            <a:ext cx="5553571" cy="1157131"/>
          </a:xfrm>
        </p:spPr>
        <p:txBody>
          <a:bodyPr>
            <a:normAutofit/>
          </a:bodyPr>
          <a:lstStyle/>
          <a:p>
            <a:pPr algn="ctr"/>
            <a:r>
              <a:rPr lang="pt-PT" sz="2400" dirty="0">
                <a:solidFill>
                  <a:schemeClr val="accent4">
                    <a:lumMod val="50000"/>
                  </a:schemeClr>
                </a:solidFill>
              </a:rPr>
              <a:t>Unidade Curricular de Laboratórios de Informática </a:t>
            </a:r>
            <a:r>
              <a:rPr lang="pt-PT" sz="2400" dirty="0" err="1">
                <a:solidFill>
                  <a:schemeClr val="accent4">
                    <a:lumMod val="50000"/>
                  </a:schemeClr>
                </a:solidFill>
              </a:rPr>
              <a:t>Iv</a:t>
            </a:r>
            <a:br>
              <a:rPr lang="pt-PT" sz="1800" dirty="0"/>
            </a:br>
            <a:r>
              <a:rPr lang="pt-PT" sz="1400" dirty="0">
                <a:solidFill>
                  <a:schemeClr val="bg2">
                    <a:lumMod val="75000"/>
                  </a:schemeClr>
                </a:solidFill>
              </a:rPr>
              <a:t>Ano Lectivo 2017/2018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809D8-9290-0342-B137-43D5D992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9" y="443346"/>
            <a:ext cx="24130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DED06D-ABC4-B941-949B-BAE2CBE30515}"/>
              </a:ext>
            </a:extLst>
          </p:cNvPr>
          <p:cNvSpPr txBox="1"/>
          <p:nvPr/>
        </p:nvSpPr>
        <p:spPr>
          <a:xfrm>
            <a:off x="1006269" y="1816925"/>
            <a:ext cx="2817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5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Universidade do Minho</a:t>
            </a:r>
            <a:endParaRPr lang="pt-PT" altLang="pt-PT" sz="105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50" dirty="0">
                <a:solidFill>
                  <a:srgbClr val="A6A6A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Mestrado Integrado em Engenharia Informática</a:t>
            </a:r>
            <a:endParaRPr lang="pt-PT" altLang="pt-PT" sz="10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C3FAAB-0E66-A94A-B0B6-6160E0E87025}"/>
              </a:ext>
            </a:extLst>
          </p:cNvPr>
          <p:cNvSpPr txBox="1"/>
          <p:nvPr/>
        </p:nvSpPr>
        <p:spPr>
          <a:xfrm>
            <a:off x="2415062" y="4611905"/>
            <a:ext cx="3954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Cesário Miguel – A73883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João Gomes –  A74033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Nadine Oliveira – A75614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Ricardo Cardante – A75368 </a:t>
            </a:r>
          </a:p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Tiago Fraga - A74092</a:t>
            </a:r>
          </a:p>
        </p:txBody>
      </p:sp>
    </p:spTree>
    <p:extLst>
      <p:ext uri="{BB962C8B-B14F-4D97-AF65-F5344CB8AC3E}">
        <p14:creationId xmlns:p14="http://schemas.microsoft.com/office/powerpoint/2010/main" val="82297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865C-90A4-6641-8443-4A6F182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A9B139-FF81-7841-8D3D-6A2B3BF64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Apresentação do Caso de Estudo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Justificação do Sistema</a:t>
            </a:r>
          </a:p>
          <a:p>
            <a:r>
              <a:rPr lang="pt-PT" dirty="0"/>
              <a:t>Utilidade do Serviço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BE98BA3-B0BA-D64D-923A-8946D788F3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  <a:p>
            <a:r>
              <a:rPr lang="pt-PT" dirty="0"/>
              <a:t>Recursos Necessários</a:t>
            </a:r>
          </a:p>
          <a:p>
            <a:r>
              <a:rPr lang="pt-PT" dirty="0"/>
              <a:t>Maquete do Sistema</a:t>
            </a:r>
          </a:p>
          <a:p>
            <a:r>
              <a:rPr lang="pt-PT" dirty="0"/>
              <a:t>Medidas de Sucesso</a:t>
            </a:r>
          </a:p>
          <a:p>
            <a:r>
              <a:rPr lang="pt-PT" dirty="0"/>
              <a:t>Plano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6677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F8FE3-8195-6D4B-8554-5D71CF4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CDD766-8039-564A-8A5F-FE57B8D0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“</a:t>
            </a:r>
            <a:r>
              <a:rPr lang="pt-PT" i="1" dirty="0" err="1"/>
              <a:t>Quality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dirty="0" err="1"/>
              <a:t>life</a:t>
            </a:r>
            <a:r>
              <a:rPr lang="pt-PT" i="1" dirty="0"/>
              <a:t> in </a:t>
            </a:r>
            <a:r>
              <a:rPr lang="pt-PT" i="1" dirty="0" err="1"/>
              <a:t>european</a:t>
            </a:r>
            <a:r>
              <a:rPr lang="pt-PT" i="1" dirty="0"/>
              <a:t> </a:t>
            </a:r>
            <a:r>
              <a:rPr lang="pt-PT" i="1" dirty="0" err="1"/>
              <a:t>cities</a:t>
            </a:r>
            <a:r>
              <a:rPr lang="pt-PT" dirty="0"/>
              <a:t>“ - Braga foi considerada como a 12ª cidade com melhor qualidade de vida na europa, obtendo a melhor qualificação a nível nacional; </a:t>
            </a:r>
          </a:p>
          <a:p>
            <a:r>
              <a:rPr lang="pt-PT" dirty="0"/>
              <a:t>Braga é uma cidade que tem apresentado um grande crescimento económico, sendo apontado como fator de relevo a grande oferta de mão-de-obra qualificada;</a:t>
            </a:r>
          </a:p>
          <a:p>
            <a:r>
              <a:rPr lang="pt-PT" dirty="0"/>
              <a:t>Foi devido a esta ultima situação que decidimos sedear em Braga uma empresa de prestação de serviços de pintura de imoveis;</a:t>
            </a:r>
          </a:p>
          <a:p>
            <a:r>
              <a:rPr lang="pt-PT" dirty="0"/>
              <a:t>Para tornar a nossa empresa mais apelativa será desenvolvida uma aplicação móvel que permite contratar os nossos serviços de acordo com as preferências do cliente. </a:t>
            </a:r>
          </a:p>
        </p:txBody>
      </p:sp>
    </p:spTree>
    <p:extLst>
      <p:ext uri="{BB962C8B-B14F-4D97-AF65-F5344CB8AC3E}">
        <p14:creationId xmlns:p14="http://schemas.microsoft.com/office/powerpoint/2010/main" val="26510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C6A4-E5F6-7F42-B6C1-65FE9475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0F1A85-016A-2546-AF2A-562FA4E3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Interface do Utilizador – Móvel</a:t>
            </a:r>
          </a:p>
          <a:p>
            <a:endParaRPr lang="pt-PT" dirty="0"/>
          </a:p>
          <a:p>
            <a:r>
              <a:rPr lang="pt-PT" dirty="0"/>
              <a:t>Interface do Pintor - Móvel</a:t>
            </a:r>
          </a:p>
          <a:p>
            <a:endParaRPr lang="pt-PT" dirty="0"/>
          </a:p>
          <a:p>
            <a:r>
              <a:rPr lang="pt-PT" dirty="0"/>
              <a:t>Interface do Proprietário - Browser</a:t>
            </a:r>
          </a:p>
        </p:txBody>
      </p:sp>
    </p:spTree>
    <p:extLst>
      <p:ext uri="{BB962C8B-B14F-4D97-AF65-F5344CB8AC3E}">
        <p14:creationId xmlns:p14="http://schemas.microsoft.com/office/powerpoint/2010/main" val="656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63895-0EDF-6645-A2C8-FB2AD76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AAE2B7-5B07-7A41-8351-A78852D2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Novo método para contratação de serviços de pintura;</a:t>
            </a:r>
          </a:p>
          <a:p>
            <a:endParaRPr lang="pt-PT" dirty="0"/>
          </a:p>
          <a:p>
            <a:r>
              <a:rPr lang="pt-PT" dirty="0"/>
              <a:t>Reduzir tempo para preparação do trabalho;</a:t>
            </a:r>
          </a:p>
          <a:p>
            <a:endParaRPr lang="pt-PT" dirty="0"/>
          </a:p>
          <a:p>
            <a:r>
              <a:rPr lang="pt-PT" dirty="0"/>
              <a:t>Mercado Imobiliário muito forte na cidade de Braga;</a:t>
            </a:r>
          </a:p>
        </p:txBody>
      </p:sp>
    </p:spTree>
    <p:extLst>
      <p:ext uri="{BB962C8B-B14F-4D97-AF65-F5344CB8AC3E}">
        <p14:creationId xmlns:p14="http://schemas.microsoft.com/office/powerpoint/2010/main" val="392637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6D59D-B615-FB40-8B51-EF7A8E6D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68B1CF-E9E1-F742-9FDE-07136F3A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Disponibilizar uma interface ao utilizador intuitiva e de fácil utilização, que simplifique o processo de marcação do serviço;</a:t>
            </a:r>
          </a:p>
          <a:p>
            <a:r>
              <a:rPr lang="pt-PT" dirty="0"/>
              <a:t>Reduzir tempo de trabalho;</a:t>
            </a:r>
          </a:p>
          <a:p>
            <a:r>
              <a:rPr lang="pt-PT" dirty="0"/>
              <a:t>Trabalhador leva material necessário logo na primeira visita;</a:t>
            </a:r>
          </a:p>
          <a:p>
            <a:r>
              <a:rPr lang="pt-PT" dirty="0"/>
              <a:t>Trabalhador sabe o local do serviço através de um mapa;</a:t>
            </a:r>
          </a:p>
          <a:p>
            <a:r>
              <a:rPr lang="pt-PT" dirty="0"/>
              <a:t>Capacidade de avaliação dos trabalhadores;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60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705DA-A69F-0344-B627-CF756CE9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Justificação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FD3CCA-C321-6E48-93E8-B53495CF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Falta de uma aplicação que visasse fornecer um serviço de pintura mais rápido, cómodo e eficaz;</a:t>
            </a:r>
          </a:p>
          <a:p>
            <a:r>
              <a:rPr lang="pt-PT" dirty="0"/>
              <a:t>Cliente não precisa de abdicar de tanto tempo, visto que uma das etapas, o reconhecimento dos espaço e questões mais superficiais, são logo abordadas no pedido ao sistema. </a:t>
            </a:r>
          </a:p>
          <a:p>
            <a:r>
              <a:rPr lang="pt-PT" dirty="0"/>
              <a:t>Cliente não tem de se deslocar à loja para escolher certos pormenores, como por exemplo a cor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09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3CDA-44F9-D74E-BD59-93DD2270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Utilidade do serviço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DB250D-E4EF-A84E-9649-F0D0BF95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Vimos preencher uma enorme lacuna neste mercado;</a:t>
            </a:r>
          </a:p>
          <a:p>
            <a:endParaRPr lang="pt-PT" dirty="0"/>
          </a:p>
          <a:p>
            <a:r>
              <a:rPr lang="pt-PT" dirty="0"/>
              <a:t>Revolucionamos o mercado;</a:t>
            </a:r>
          </a:p>
          <a:p>
            <a:endParaRPr lang="pt-PT" dirty="0"/>
          </a:p>
          <a:p>
            <a:r>
              <a:rPr lang="pt-PT" dirty="0"/>
              <a:t>Acompanhamos o crescimento da cidade;</a:t>
            </a:r>
          </a:p>
          <a:p>
            <a:endParaRPr lang="pt-PT" dirty="0"/>
          </a:p>
          <a:p>
            <a:r>
              <a:rPr lang="pt-PT" dirty="0"/>
              <a:t>Serviço 24H/7, 365 dias/ano;</a:t>
            </a:r>
          </a:p>
        </p:txBody>
      </p:sp>
    </p:spTree>
    <p:extLst>
      <p:ext uri="{BB962C8B-B14F-4D97-AF65-F5344CB8AC3E}">
        <p14:creationId xmlns:p14="http://schemas.microsoft.com/office/powerpoint/2010/main" val="128100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15FC1-3FBD-A343-9D5B-1BEB739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Identidade do projecto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4896A81-C02C-944C-A7A4-C8A2176E37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Nome: </a:t>
            </a:r>
            <a:r>
              <a:rPr lang="pt-PT" dirty="0"/>
              <a:t> SMART PAINTING;</a:t>
            </a:r>
          </a:p>
          <a:p>
            <a:endParaRPr lang="pt-PT" dirty="0"/>
          </a:p>
          <a:p>
            <a:r>
              <a:rPr lang="pt-PT" u="sng" dirty="0"/>
              <a:t>Categoria: </a:t>
            </a:r>
            <a:r>
              <a:rPr lang="pt-PT" dirty="0"/>
              <a:t> “Serviços – Pintura”;</a:t>
            </a:r>
          </a:p>
          <a:p>
            <a:endParaRPr lang="pt-PT" dirty="0"/>
          </a:p>
          <a:p>
            <a:r>
              <a:rPr lang="pt-PT" u="sng" dirty="0"/>
              <a:t>Características:</a:t>
            </a:r>
          </a:p>
          <a:p>
            <a:pPr lvl="1"/>
            <a:r>
              <a:rPr lang="pt-PT" dirty="0"/>
              <a:t>Serviço imediato;</a:t>
            </a:r>
          </a:p>
          <a:p>
            <a:pPr lvl="1"/>
            <a:r>
              <a:rPr lang="pt-PT" dirty="0"/>
              <a:t>Agendamento de serviços;</a:t>
            </a:r>
          </a:p>
          <a:p>
            <a:pPr lvl="1"/>
            <a:r>
              <a:rPr lang="pt-PT" dirty="0"/>
              <a:t>Avaliação dos pintores;</a:t>
            </a:r>
          </a:p>
          <a:p>
            <a:pPr lvl="1"/>
            <a:r>
              <a:rPr lang="pt-PT" dirty="0"/>
              <a:t>Comentários e fotos dos serviços;</a:t>
            </a:r>
          </a:p>
          <a:p>
            <a:pPr lvl="1"/>
            <a:r>
              <a:rPr lang="pt-PT" dirty="0"/>
              <a:t>Partilha em redes sociais;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107EED-2815-194C-89FC-305C46105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u="sng" dirty="0"/>
              <a:t>Descrição: </a:t>
            </a:r>
            <a:r>
              <a:rPr lang="pt-PT" dirty="0"/>
              <a:t> A </a:t>
            </a:r>
            <a:r>
              <a:rPr lang="pt-PT" i="1" dirty="0"/>
              <a:t>Sweet Home Painting</a:t>
            </a:r>
            <a:r>
              <a:rPr lang="pt-PT" dirty="0"/>
              <a:t> é uma aplicação que o vai ajudar quando precisar de dar outra alegria e cor ao seu lar; apenas precisa de ter o seu smartphone à mão e no momento a seguir poderá ter em sua casa um pintor certificado e preparado com as suas escolhas, de forma a dar a vivacidade e a mudança que pretende. No final, pode avaliar os nossos serviços e inclusive recomendar aos seus amigos através das suas redes sociais e efetuar o pagamento sem chatices, pois pode associar o seu cartão de crédito ao seu perfil de cliente. Não volte a aventurar-se no incerto e descarregue já a nossa aplicação.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1399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{4978F1AC-92DB-294B-9035-032B2BC40180}tf10001119</Template>
  <TotalTime>914</TotalTime>
  <Words>716</Words>
  <Application>Microsoft Macintosh PowerPoint</Application>
  <PresentationFormat>Ecrã Panorâmico</PresentationFormat>
  <Paragraphs>105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Galeria</vt:lpstr>
      <vt:lpstr>Unidade Curricular de Laboratórios de Informática Iv Ano Lectivo 2017/2018</vt:lpstr>
      <vt:lpstr>Resumo</vt:lpstr>
      <vt:lpstr>Contextualização</vt:lpstr>
      <vt:lpstr>Apresentação do Caso de estudo</vt:lpstr>
      <vt:lpstr>Motivação</vt:lpstr>
      <vt:lpstr>Objetivos</vt:lpstr>
      <vt:lpstr>Justificação do sistema</vt:lpstr>
      <vt:lpstr>Utilidade do serviço</vt:lpstr>
      <vt:lpstr>Identidade do projecto</vt:lpstr>
      <vt:lpstr>Identificação dos recursos necessários</vt:lpstr>
      <vt:lpstr>Maquete do sistema</vt:lpstr>
      <vt:lpstr>Medidas de sucesso</vt:lpstr>
      <vt:lpstr>Plano de desenvolvimento</vt:lpstr>
      <vt:lpstr>Unidade Curricular de Laboratórios de Informática Iv Ano Lectivo 2017/2018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Laboratórios de Informática Iv Ano Lectivo 2017/2018</dc:title>
  <dc:creator>Tiago Miguel Fraga Santos</dc:creator>
  <cp:lastModifiedBy>Tiago Miguel Fraga Santos</cp:lastModifiedBy>
  <cp:revision>16</cp:revision>
  <dcterms:created xsi:type="dcterms:W3CDTF">2018-03-04T15:52:31Z</dcterms:created>
  <dcterms:modified xsi:type="dcterms:W3CDTF">2018-03-05T09:42:57Z</dcterms:modified>
</cp:coreProperties>
</file>