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a1fc5e9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a1fc5e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a1fc5e9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a1fc5e9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a1fc5e94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a1fc5e94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1fc5e94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a1fc5e94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a1fc5e94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a1fc5e94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1fc5e94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a1fc5e94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a1fc5e94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a1fc5e94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a1fc5e94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a1fc5e94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movesolucoes.com/melhoria-de-processos-como-otimizar-a-rotina-e-os-resultados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CMMI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 4 - João Barros Guatura, Leonardo Pedrozo, Rafael Souza Osadzuk, Victor Seretni Guimarães e Vinicius Santiago Kawasugui.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950" y="2751475"/>
            <a:ext cx="2104911" cy="2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dk2"/>
                </a:solidFill>
              </a:rPr>
              <a:t>Mas o que é CMMI?</a:t>
            </a:r>
            <a:endParaRPr sz="41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7A7A7A"/>
                </a:solidFill>
                <a:highlight>
                  <a:srgbClr val="FFFFFF"/>
                </a:highlight>
              </a:rPr>
              <a:t>É um modelo contendo um conjunto de práticas que servem de referência para que empresas possam melhorar os processos e desempenho no desenvolvimento de produtos e serviços.</a:t>
            </a:r>
            <a:endParaRPr sz="2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998" y="2412025"/>
            <a:ext cx="4717450" cy="26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CMMI possui duas representações: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Representação Contínua: </a:t>
            </a:r>
            <a:r>
              <a:rPr lang="pt-BR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Possibilita a organização utilizar a ordem de melhoria que melhor atender os objetivos de negócio da empresa. É caracterizado por Níveis de Capacidade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Representação por estágios:</a:t>
            </a:r>
            <a:r>
              <a:rPr lang="pt-BR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3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Disponibiliza uma seqüência pré-determinada para melhoria baseada em estágios que não deve ser desconsiderada, pois cada estágio serve de base para o próximo. É caracterizado por Níveis de Maturida</a:t>
            </a:r>
            <a:r>
              <a:rPr lang="pt-BR" sz="9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</a:t>
            </a:r>
            <a:endParaRPr sz="9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Níveis de Maturidade do CMMI: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60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Maturidade</a:t>
            </a:r>
            <a:r>
              <a:rPr lang="pt-BR" sz="150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definida no CMMI </a:t>
            </a:r>
            <a:endParaRPr sz="1500"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como um estágio ou nível </a:t>
            </a:r>
            <a:endParaRPr sz="1500"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organizacional que </a:t>
            </a:r>
            <a:endParaRPr sz="1500"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uma empresa pode alcançar.</a:t>
            </a:r>
            <a:endParaRPr sz="21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629" y="1068425"/>
            <a:ext cx="5505670" cy="371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Nível 1 - Inicial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nível 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resultado dos trabalhos realizados é</a:t>
            </a:r>
            <a:endParaRPr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imprevisível e reativo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Por isso, apesar do trabalho</a:t>
            </a:r>
            <a:endParaRPr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ser concluído, muitas vezes é atrasado e </a:t>
            </a:r>
            <a:endParaRPr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ultrapassa o orçamento.</a:t>
            </a:r>
            <a:endParaRPr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76" y="1152475"/>
            <a:ext cx="3031325" cy="44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0740"/>
              <a:buFont typeface="Arial"/>
              <a:buNone/>
            </a:pPr>
            <a:r>
              <a:rPr lang="pt-BR" sz="2700">
                <a:solidFill>
                  <a:srgbClr val="3838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Nível 2 — Gerenciado</a:t>
            </a:r>
            <a:endParaRPr sz="2700">
              <a:solidFill>
                <a:srgbClr val="38383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nível </a:t>
            </a:r>
            <a:r>
              <a:rPr lang="pt-BR" sz="120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trabalhos são </a:t>
            </a:r>
            <a:r>
              <a:rPr b="1"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gerenciados no nível</a:t>
            </a:r>
            <a:endParaRPr b="1"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projeto</a:t>
            </a:r>
            <a:r>
              <a:rPr b="1" lang="pt-BR" sz="1500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Significa que os projetos são planejados, realizados, </a:t>
            </a:r>
            <a:endParaRPr>
              <a:solidFill>
                <a:srgbClr val="7A7A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medidos e controlados.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726" y="1350300"/>
            <a:ext cx="2846551" cy="3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0740"/>
              <a:buFont typeface="Arial"/>
              <a:buNone/>
            </a:pPr>
            <a:r>
              <a:rPr lang="pt-BR" sz="2700">
                <a:solidFill>
                  <a:srgbClr val="3838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Nível 3 — Definido</a:t>
            </a:r>
            <a:endParaRPr sz="2700">
              <a:solidFill>
                <a:srgbClr val="38383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52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Este nível é considerado mais proativo e menos reativo que os níveis anteriores por um motivo: 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definição de padrões de processo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 toda a organização fornecendo orientação, entre os projetos, programas e portfólios.</a:t>
            </a:r>
            <a:endParaRPr sz="24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400" y="1595800"/>
            <a:ext cx="2569950" cy="36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0740"/>
              <a:buFont typeface="Arial"/>
              <a:buNone/>
            </a:pPr>
            <a:r>
              <a:rPr lang="pt-BR" sz="2700">
                <a:solidFill>
                  <a:srgbClr val="3838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Nível 4 — Gerenciado Quantitativamente</a:t>
            </a:r>
            <a:endParaRPr sz="2700">
              <a:solidFill>
                <a:srgbClr val="38383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48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Neste nível é possível enxergar o que se chama de alta maturidade. 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 ele, as organizações e projetos de alta maturidade usam </a:t>
            </a:r>
            <a:r>
              <a:rPr b="1"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análise quantitativa e estatística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 determinar, identificar e gerenciar a tendência e dispersão central. Assim, é possível entender e abordar a estabilidade e a capacidade de processo e como elas impactam nos objetivos de qualidade e desempenho de processo.</a:t>
            </a:r>
            <a:endParaRPr sz="24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176" y="1714475"/>
            <a:ext cx="3739775" cy="37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0740"/>
              <a:buFont typeface="Arial"/>
              <a:buNone/>
            </a:pPr>
            <a:r>
              <a:rPr lang="pt-BR" sz="2700">
                <a:solidFill>
                  <a:srgbClr val="3838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Nível 5 — Otimização</a:t>
            </a:r>
            <a:endParaRPr sz="2700">
              <a:solidFill>
                <a:srgbClr val="38383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61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Este nível também é um nível de alta maturidade. 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 isso, as Organizações de Nível 5 focam em </a:t>
            </a:r>
            <a:r>
              <a:rPr lang="pt-BR">
                <a:solidFill>
                  <a:srgbClr val="0072E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melhoria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contínua para alcançar </a:t>
            </a:r>
            <a:r>
              <a:rPr b="1"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processos flexíveis,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capazes de responder às oportunidades e mudanças.</a:t>
            </a:r>
            <a:endParaRPr sz="24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913" y="20277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