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1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4571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4571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4571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4571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4571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4571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4571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4571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09"/>
  </p:normalViewPr>
  <p:slideViewPr>
    <p:cSldViewPr snapToGrid="0">
      <p:cViewPr>
        <p:scale>
          <a:sx n="122" d="100"/>
          <a:sy n="122" d="100"/>
        </p:scale>
        <p:origin x="-1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3" y="-59375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4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7" y="2075505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8" y="3906267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D53EF2A7-D231-304E-9FDC-2D3BE3778C3B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050F81A-186A-394B-B0F1-80273FC566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36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6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4" y="794719"/>
            <a:ext cx="6275035" cy="52570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F2A7-D231-304E-9FDC-2D3BE3778C3B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F81A-186A-394B-B0F1-80273FC566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01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8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53EF2A7-D231-304E-9FDC-2D3BE3778C3B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050F81A-186A-394B-B0F1-80273FC566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5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8" y="803186"/>
            <a:ext cx="6281873" cy="5248622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F2A7-D231-304E-9FDC-2D3BE3778C3B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F81A-186A-394B-B0F1-80273FC566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55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3" y="-59375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6" y="1186484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7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53EF2A7-D231-304E-9FDC-2D3BE3778C3B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050F81A-186A-394B-B0F1-80273FC566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9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70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9" y="803188"/>
            <a:ext cx="6269591" cy="238265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53EF2A7-D231-304E-9FDC-2D3BE3778C3B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050F81A-186A-394B-B0F1-80273FC566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82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6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6"/>
            <a:ext cx="6264350" cy="169685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4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8" y="4351687"/>
            <a:ext cx="6265588" cy="17040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53EF2A7-D231-304E-9FDC-2D3BE3778C3B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050F81A-186A-394B-B0F1-80273FC566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43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F2A7-D231-304E-9FDC-2D3BE3778C3B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F81A-186A-394B-B0F1-80273FC566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78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53EF2A7-D231-304E-9FDC-2D3BE3778C3B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050F81A-186A-394B-B0F1-80273FC566B2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6970ADA3-9691-1A4D-AF2D-E5D98473C6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7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8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52027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4" y="802809"/>
            <a:ext cx="6275035" cy="524994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2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F2A7-D231-304E-9FDC-2D3BE3778C3B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F81A-186A-394B-B0F1-80273FC566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25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3" y="-59375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7" y="1698332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53EF2A7-D231-304E-9FDC-2D3BE3778C3B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3" y="6227064"/>
            <a:ext cx="5942203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2050F81A-186A-394B-B0F1-80273FC566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15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2" y="2358392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EF2A7-D231-304E-9FDC-2D3BE3778C3B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0F81A-186A-394B-B0F1-80273FC566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34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B7F7105-8243-30DD-5656-02EBBFA9F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7976" y="2094523"/>
            <a:ext cx="8679915" cy="1002880"/>
          </a:xfrm>
        </p:spPr>
        <p:txBody>
          <a:bodyPr>
            <a:normAutofit/>
          </a:bodyPr>
          <a:lstStyle/>
          <a:p>
            <a:r>
              <a:rPr lang="pt-BR" dirty="0" smtClean="0"/>
              <a:t>Chef Virtual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A60622FC-0788-526A-EF0A-B428351C1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3607" y="3187252"/>
            <a:ext cx="8673427" cy="1322587"/>
          </a:xfrm>
        </p:spPr>
        <p:txBody>
          <a:bodyPr>
            <a:noAutofit/>
          </a:bodyPr>
          <a:lstStyle/>
          <a:p>
            <a:r>
              <a:rPr lang="pt-BR" sz="1050" dirty="0"/>
              <a:t>Nome da empresa</a:t>
            </a:r>
            <a:r>
              <a:rPr lang="pt-BR" sz="1050" dirty="0" smtClean="0"/>
              <a:t>: Fábrica De Software</a:t>
            </a:r>
            <a:endParaRPr lang="pt-BR" sz="1050" dirty="0"/>
          </a:p>
          <a:p>
            <a:r>
              <a:rPr lang="pt-BR" sz="1050" dirty="0" smtClean="0"/>
              <a:t>Ana </a:t>
            </a:r>
            <a:r>
              <a:rPr lang="pt-BR" sz="1050" dirty="0" err="1" smtClean="0"/>
              <a:t>Isabely</a:t>
            </a:r>
            <a:r>
              <a:rPr lang="pt-BR" sz="1050" dirty="0" smtClean="0"/>
              <a:t> R. Belchior</a:t>
            </a:r>
          </a:p>
          <a:p>
            <a:r>
              <a:rPr lang="pt-BR" sz="1050" dirty="0" err="1" smtClean="0"/>
              <a:t>Camille</a:t>
            </a:r>
            <a:r>
              <a:rPr lang="pt-BR" sz="1050" dirty="0" smtClean="0"/>
              <a:t> P. </a:t>
            </a:r>
            <a:r>
              <a:rPr lang="pt-BR" sz="1050" dirty="0" err="1" smtClean="0"/>
              <a:t>Pagani</a:t>
            </a:r>
            <a:r>
              <a:rPr lang="pt-BR" sz="1050" dirty="0" smtClean="0"/>
              <a:t> Dias</a:t>
            </a:r>
          </a:p>
          <a:p>
            <a:r>
              <a:rPr lang="pt-BR" sz="1050" dirty="0" smtClean="0"/>
              <a:t>Júlia Pereira Da </a:t>
            </a:r>
            <a:r>
              <a:rPr lang="pt-BR" sz="1050" dirty="0"/>
              <a:t>M</a:t>
            </a:r>
            <a:r>
              <a:rPr lang="pt-BR" sz="1050" dirty="0" smtClean="0"/>
              <a:t>ata</a:t>
            </a:r>
          </a:p>
          <a:p>
            <a:r>
              <a:rPr lang="pt-BR" sz="1050" dirty="0" smtClean="0"/>
              <a:t>João Pedro </a:t>
            </a:r>
            <a:r>
              <a:rPr lang="pt-BR" sz="1050" dirty="0" err="1" smtClean="0"/>
              <a:t>Guerini</a:t>
            </a:r>
            <a:r>
              <a:rPr lang="pt-BR" sz="1050" dirty="0" smtClean="0"/>
              <a:t> </a:t>
            </a:r>
            <a:r>
              <a:rPr lang="pt-BR" sz="1050" dirty="0" err="1" smtClean="0"/>
              <a:t>Pasquali</a:t>
            </a:r>
            <a:endParaRPr lang="pt-BR" sz="1050" dirty="0"/>
          </a:p>
          <a:p>
            <a:r>
              <a:rPr lang="pt-BR" sz="1050" dirty="0" smtClean="0"/>
              <a:t>João Pedro Bento de Andrade</a:t>
            </a:r>
          </a:p>
          <a:p>
            <a:r>
              <a:rPr lang="pt-BR" sz="1050" dirty="0" smtClean="0"/>
              <a:t>João Vitor Lopes </a:t>
            </a:r>
            <a:r>
              <a:rPr lang="pt-BR" sz="1050" dirty="0" err="1" smtClean="0"/>
              <a:t>Almendra</a:t>
            </a:r>
            <a:endParaRPr lang="pt-BR" sz="1050" dirty="0" smtClean="0"/>
          </a:p>
        </p:txBody>
      </p:sp>
    </p:spTree>
    <p:extLst>
      <p:ext uri="{BB962C8B-B14F-4D97-AF65-F5344CB8AC3E}">
        <p14:creationId xmlns:p14="http://schemas.microsoft.com/office/powerpoint/2010/main" val="46311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98">
            <a:extLst>
              <a:ext uri="{FF2B5EF4-FFF2-40B4-BE49-F238E27FC236}">
                <a16:creationId xmlns="" xmlns:a16="http://schemas.microsoft.com/office/drawing/2014/main" id="{1DCBEF28-4BB2-3245-AD35-3675394AE5A7}"/>
              </a:ext>
            </a:extLst>
          </p:cNvPr>
          <p:cNvSpPr/>
          <p:nvPr/>
        </p:nvSpPr>
        <p:spPr>
          <a:xfrm>
            <a:off x="356272" y="2557225"/>
            <a:ext cx="1933233" cy="850309"/>
          </a:xfrm>
          <a:prstGeom prst="rect">
            <a:avLst/>
          </a:prstGeom>
          <a:solidFill>
            <a:srgbClr val="FFA924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wrap="square" lIns="116243" tIns="116243" rIns="116243" bIns="116243" anchor="ctr" anchorCtr="0">
            <a:sp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pt-BR" sz="800" dirty="0"/>
              <a:t>Consolidar e organizar receitas de maneira específica, </a:t>
            </a:r>
            <a:r>
              <a:rPr lang="pt-BR" sz="800" dirty="0" smtClean="0"/>
              <a:t>aprimorando </a:t>
            </a:r>
            <a:r>
              <a:rPr lang="pt-BR" sz="800" dirty="0"/>
              <a:t>a eficiência na busca e proporcionando uma experiência </a:t>
            </a:r>
            <a:r>
              <a:rPr lang="pt-BR" sz="800" dirty="0" smtClean="0"/>
              <a:t>satisfatória.</a:t>
            </a:r>
            <a:endParaRPr lang="en-US" sz="800" dirty="0">
              <a:latin typeface="Raleway"/>
              <a:sym typeface="Raleway"/>
            </a:endParaRPr>
          </a:p>
        </p:txBody>
      </p:sp>
      <p:sp>
        <p:nvSpPr>
          <p:cNvPr id="7" name="Shape 98">
            <a:extLst>
              <a:ext uri="{FF2B5EF4-FFF2-40B4-BE49-F238E27FC236}">
                <a16:creationId xmlns="" xmlns:a16="http://schemas.microsoft.com/office/drawing/2014/main" id="{6A13D502-9053-492D-7FB6-E30E70E901CD}"/>
              </a:ext>
            </a:extLst>
          </p:cNvPr>
          <p:cNvSpPr/>
          <p:nvPr/>
        </p:nvSpPr>
        <p:spPr>
          <a:xfrm>
            <a:off x="242889" y="4436442"/>
            <a:ext cx="2160000" cy="1004198"/>
          </a:xfrm>
          <a:prstGeom prst="rect">
            <a:avLst/>
          </a:prstGeom>
          <a:solidFill>
            <a:srgbClr val="FFA924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116243" tIns="116243" rIns="116243" bIns="116243" anchor="ctr" anchorCtr="0">
            <a:sp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pt-BR" sz="1000" dirty="0"/>
              <a:t>P</a:t>
            </a:r>
            <a:r>
              <a:rPr lang="pt-BR" sz="1000" dirty="0" smtClean="0"/>
              <a:t>roporcionar </a:t>
            </a:r>
            <a:r>
              <a:rPr lang="pt-BR" sz="1000" dirty="0"/>
              <a:t>uma plataforma intuitiva e eficiente, gerando benefícios como aumento de acessos, interação na comunidade </a:t>
            </a:r>
            <a:r>
              <a:rPr lang="pt-BR" sz="1000" dirty="0" smtClean="0"/>
              <a:t>culinária</a:t>
            </a:r>
            <a:r>
              <a:rPr lang="pt-BR" sz="1000" dirty="0"/>
              <a:t>.</a:t>
            </a:r>
            <a:endParaRPr lang="pt-BR" sz="1000" dirty="0">
              <a:latin typeface="Raleway"/>
              <a:sym typeface="Raleway"/>
            </a:endParaRPr>
          </a:p>
        </p:txBody>
      </p:sp>
      <p:sp>
        <p:nvSpPr>
          <p:cNvPr id="10" name="Shape 98">
            <a:extLst>
              <a:ext uri="{FF2B5EF4-FFF2-40B4-BE49-F238E27FC236}">
                <a16:creationId xmlns="" xmlns:a16="http://schemas.microsoft.com/office/drawing/2014/main" id="{F604EC15-AFC9-F4B3-6628-E15326039BFF}"/>
              </a:ext>
            </a:extLst>
          </p:cNvPr>
          <p:cNvSpPr/>
          <p:nvPr/>
        </p:nvSpPr>
        <p:spPr>
          <a:xfrm>
            <a:off x="242889" y="5800970"/>
            <a:ext cx="2160000" cy="542533"/>
          </a:xfrm>
          <a:prstGeom prst="rect">
            <a:avLst/>
          </a:prstGeom>
          <a:solidFill>
            <a:srgbClr val="FFA924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116243" tIns="116243" rIns="116243" bIns="116243" anchor="ctr" anchorCtr="0">
            <a:sp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pt-BR" sz="1000" dirty="0"/>
              <a:t>C</a:t>
            </a:r>
            <a:r>
              <a:rPr lang="pt-BR" sz="1000" dirty="0" smtClean="0"/>
              <a:t>onsolidação </a:t>
            </a:r>
            <a:r>
              <a:rPr lang="pt-BR" sz="1000" dirty="0"/>
              <a:t>como referência culinária online</a:t>
            </a:r>
            <a:endParaRPr lang="pt-BR" sz="1000" dirty="0">
              <a:latin typeface="Raleway"/>
              <a:sym typeface="Raleway"/>
            </a:endParaRPr>
          </a:p>
        </p:txBody>
      </p:sp>
      <p:sp>
        <p:nvSpPr>
          <p:cNvPr id="11" name="Shape 98">
            <a:extLst>
              <a:ext uri="{FF2B5EF4-FFF2-40B4-BE49-F238E27FC236}">
                <a16:creationId xmlns="" xmlns:a16="http://schemas.microsoft.com/office/drawing/2014/main" id="{8F04C733-429E-F341-1B16-32F1DF851022}"/>
              </a:ext>
            </a:extLst>
          </p:cNvPr>
          <p:cNvSpPr/>
          <p:nvPr/>
        </p:nvSpPr>
        <p:spPr>
          <a:xfrm>
            <a:off x="2714920" y="1038542"/>
            <a:ext cx="2046366" cy="719504"/>
          </a:xfrm>
          <a:prstGeom prst="rect">
            <a:avLst/>
          </a:prstGeom>
          <a:solidFill>
            <a:srgbClr val="FFA924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wrap="square" lIns="116243" tIns="116243" rIns="116243" bIns="116243" anchor="ctr" anchorCtr="0">
            <a:sp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pt-BR" sz="1050" dirty="0"/>
              <a:t>Plataforma online </a:t>
            </a:r>
            <a:r>
              <a:rPr lang="pt-BR" sz="1050" dirty="0" smtClean="0"/>
              <a:t>para </a:t>
            </a:r>
            <a:r>
              <a:rPr lang="pt-BR" sz="1050" dirty="0"/>
              <a:t>compartilhamento e busca de receitas culinárias.</a:t>
            </a:r>
            <a:endParaRPr lang="pt-BR" sz="105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" name="Shape 98">
            <a:extLst>
              <a:ext uri="{FF2B5EF4-FFF2-40B4-BE49-F238E27FC236}">
                <a16:creationId xmlns="" xmlns:a16="http://schemas.microsoft.com/office/drawing/2014/main" id="{829D9A59-7062-0C7F-B20A-1094B3444C06}"/>
              </a:ext>
            </a:extLst>
          </p:cNvPr>
          <p:cNvSpPr/>
          <p:nvPr/>
        </p:nvSpPr>
        <p:spPr>
          <a:xfrm>
            <a:off x="9845431" y="5785699"/>
            <a:ext cx="2160000" cy="388645"/>
          </a:xfrm>
          <a:prstGeom prst="rect">
            <a:avLst/>
          </a:prstGeom>
          <a:solidFill>
            <a:srgbClr val="FFA924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116243" tIns="116243" rIns="116243" bIns="116243" anchor="ctr" anchorCtr="0">
            <a:sp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pt-BR" sz="1000" dirty="0" smtClean="0">
                <a:latin typeface="Raleway"/>
                <a:sym typeface="Raleway"/>
              </a:rPr>
              <a:t>Banca de dados: R$10.000,00</a:t>
            </a:r>
            <a:endParaRPr lang="pt-BR" sz="1000" dirty="0">
              <a:latin typeface="Raleway"/>
              <a:sym typeface="Raleway"/>
            </a:endParaRPr>
          </a:p>
        </p:txBody>
      </p:sp>
      <p:sp>
        <p:nvSpPr>
          <p:cNvPr id="20" name="Shape 98">
            <a:extLst>
              <a:ext uri="{FF2B5EF4-FFF2-40B4-BE49-F238E27FC236}">
                <a16:creationId xmlns="" xmlns:a16="http://schemas.microsoft.com/office/drawing/2014/main" id="{205D5480-08DF-779C-D01C-A6552121A0CE}"/>
              </a:ext>
            </a:extLst>
          </p:cNvPr>
          <p:cNvSpPr/>
          <p:nvPr/>
        </p:nvSpPr>
        <p:spPr>
          <a:xfrm>
            <a:off x="2600327" y="2525526"/>
            <a:ext cx="2160959" cy="606710"/>
          </a:xfrm>
          <a:prstGeom prst="rect">
            <a:avLst/>
          </a:prstGeom>
          <a:solidFill>
            <a:srgbClr val="FFA924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116243" tIns="116243" rIns="116243" bIns="116243" anchor="ctr" anchorCtr="0">
            <a:noAutofit/>
          </a:bodyPr>
          <a:lstStyle/>
          <a:p>
            <a:pPr marL="228600" indent="-2286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pt-BR" sz="1000" dirty="0"/>
              <a:t>Incluir funcionalidades para organização eficiente de </a:t>
            </a:r>
            <a:r>
              <a:rPr lang="pt-BR" sz="1000" dirty="0" smtClean="0"/>
              <a:t>receitas</a:t>
            </a:r>
            <a:endParaRPr lang="pt-BR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" name="Shape 98">
            <a:extLst>
              <a:ext uri="{FF2B5EF4-FFF2-40B4-BE49-F238E27FC236}">
                <a16:creationId xmlns="" xmlns:a16="http://schemas.microsoft.com/office/drawing/2014/main" id="{D8BD18A1-FDB7-6C13-6F6E-7ED5ECCF8E75}"/>
              </a:ext>
            </a:extLst>
          </p:cNvPr>
          <p:cNvSpPr/>
          <p:nvPr/>
        </p:nvSpPr>
        <p:spPr>
          <a:xfrm>
            <a:off x="242890" y="766167"/>
            <a:ext cx="2160000" cy="542533"/>
          </a:xfrm>
          <a:prstGeom prst="rect">
            <a:avLst/>
          </a:prstGeom>
          <a:solidFill>
            <a:srgbClr val="FFA924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116243" tIns="116243" rIns="116243" bIns="116243" anchor="ctr" anchorCtr="0">
            <a:sp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pt-BR" sz="1000" dirty="0" smtClean="0"/>
              <a:t>Fa</a:t>
            </a:r>
            <a:r>
              <a:rPr lang="pt-BR" sz="1000" dirty="0" smtClean="0"/>
              <a:t>lta </a:t>
            </a:r>
            <a:r>
              <a:rPr lang="pt-BR" sz="1000" dirty="0"/>
              <a:t>de interação com a comunidade culinária</a:t>
            </a:r>
            <a:endParaRPr lang="en-US" sz="1000" dirty="0">
              <a:latin typeface="Raleway"/>
              <a:sym typeface="Raleway"/>
            </a:endParaRPr>
          </a:p>
        </p:txBody>
      </p:sp>
      <p:sp>
        <p:nvSpPr>
          <p:cNvPr id="18" name="Shape 98">
            <a:extLst>
              <a:ext uri="{FF2B5EF4-FFF2-40B4-BE49-F238E27FC236}">
                <a16:creationId xmlns="" xmlns:a16="http://schemas.microsoft.com/office/drawing/2014/main" id="{D8BD18A1-FDB7-6C13-6F6E-7ED5ECCF8E75}"/>
              </a:ext>
            </a:extLst>
          </p:cNvPr>
          <p:cNvSpPr/>
          <p:nvPr/>
        </p:nvSpPr>
        <p:spPr>
          <a:xfrm>
            <a:off x="242890" y="1326675"/>
            <a:ext cx="2160000" cy="696421"/>
          </a:xfrm>
          <a:prstGeom prst="rect">
            <a:avLst/>
          </a:prstGeom>
          <a:solidFill>
            <a:srgbClr val="FFA924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116243" tIns="116243" rIns="116243" bIns="116243" anchor="ctr" anchorCtr="0">
            <a:sp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pt-BR" sz="1000" dirty="0"/>
              <a:t>P</a:t>
            </a:r>
            <a:r>
              <a:rPr lang="pt-BR" sz="1000" dirty="0" smtClean="0"/>
              <a:t>romover </a:t>
            </a:r>
            <a:r>
              <a:rPr lang="pt-BR" sz="1000" dirty="0"/>
              <a:t>uma </a:t>
            </a:r>
            <a:r>
              <a:rPr lang="pt-BR" sz="1000" dirty="0" smtClean="0"/>
              <a:t>plataforma eficiente </a:t>
            </a:r>
            <a:r>
              <a:rPr lang="pt-BR" sz="1000" dirty="0"/>
              <a:t>para entusiastas da culinária.</a:t>
            </a:r>
            <a:endParaRPr lang="en-US" sz="1000" dirty="0">
              <a:latin typeface="Raleway"/>
              <a:sym typeface="Raleway"/>
            </a:endParaRPr>
          </a:p>
        </p:txBody>
      </p:sp>
      <p:sp>
        <p:nvSpPr>
          <p:cNvPr id="22" name="Shape 98">
            <a:extLst>
              <a:ext uri="{FF2B5EF4-FFF2-40B4-BE49-F238E27FC236}">
                <a16:creationId xmlns="" xmlns:a16="http://schemas.microsoft.com/office/drawing/2014/main" id="{AE6C8046-9DB9-B9FB-CE94-D0CE4D497006}"/>
              </a:ext>
            </a:extLst>
          </p:cNvPr>
          <p:cNvSpPr/>
          <p:nvPr/>
        </p:nvSpPr>
        <p:spPr>
          <a:xfrm>
            <a:off x="2600327" y="3214833"/>
            <a:ext cx="2160959" cy="542533"/>
          </a:xfrm>
          <a:prstGeom prst="rect">
            <a:avLst/>
          </a:prstGeom>
          <a:solidFill>
            <a:srgbClr val="FFA924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116243" tIns="116243" rIns="116243" bIns="116243" anchor="ctr" anchorCtr="0">
            <a:spAutoFit/>
          </a:bodyPr>
          <a:lstStyle/>
          <a:p>
            <a:pPr marL="228600" indent="-228600">
              <a:buClr>
                <a:srgbClr val="000000"/>
              </a:buClr>
              <a:buSzPct val="100000"/>
              <a:buFont typeface="+mj-lt"/>
              <a:buAutoNum type="arabicPeriod" startAt="2"/>
            </a:pPr>
            <a:r>
              <a:rPr lang="pt-BR" sz="1000" dirty="0" smtClean="0"/>
              <a:t>Implementar </a:t>
            </a:r>
            <a:r>
              <a:rPr lang="pt-BR" sz="1000" dirty="0"/>
              <a:t>uma interface interativa e amigável</a:t>
            </a:r>
            <a:endParaRPr lang="pt-BR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" name="Shape 98">
            <a:extLst>
              <a:ext uri="{FF2B5EF4-FFF2-40B4-BE49-F238E27FC236}">
                <a16:creationId xmlns="" xmlns:a16="http://schemas.microsoft.com/office/drawing/2014/main" id="{AE6C8046-9DB9-B9FB-CE94-D0CE4D497006}"/>
              </a:ext>
            </a:extLst>
          </p:cNvPr>
          <p:cNvSpPr/>
          <p:nvPr/>
        </p:nvSpPr>
        <p:spPr>
          <a:xfrm>
            <a:off x="2600327" y="3805827"/>
            <a:ext cx="2160959" cy="388645"/>
          </a:xfrm>
          <a:prstGeom prst="rect">
            <a:avLst/>
          </a:prstGeom>
          <a:solidFill>
            <a:srgbClr val="FFA924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116243" tIns="116243" rIns="116243" bIns="116243" anchor="ctr" anchorCtr="0">
            <a:sp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pt-BR" sz="1000" dirty="0" smtClean="0">
                <a:sym typeface="Raleway"/>
              </a:rPr>
              <a:t>3. </a:t>
            </a:r>
            <a:r>
              <a:rPr lang="pt-BR" sz="1000" dirty="0">
                <a:sym typeface="Raleway"/>
              </a:rPr>
              <a:t> </a:t>
            </a:r>
            <a:r>
              <a:rPr lang="pt-BR" sz="1000" dirty="0" smtClean="0">
                <a:sym typeface="Raleway"/>
              </a:rPr>
              <a:t>  Ferramenta de Busca.</a:t>
            </a:r>
            <a:endParaRPr lang="pt-BR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" name="Shape 98">
            <a:extLst>
              <a:ext uri="{FF2B5EF4-FFF2-40B4-BE49-F238E27FC236}">
                <a16:creationId xmlns="" xmlns:a16="http://schemas.microsoft.com/office/drawing/2014/main" id="{1B22AF0A-3307-84B1-182F-ECE8B4777731}"/>
              </a:ext>
            </a:extLst>
          </p:cNvPr>
          <p:cNvSpPr/>
          <p:nvPr/>
        </p:nvSpPr>
        <p:spPr>
          <a:xfrm>
            <a:off x="2600328" y="4319877"/>
            <a:ext cx="2160958" cy="542533"/>
          </a:xfrm>
          <a:prstGeom prst="rect">
            <a:avLst/>
          </a:prstGeom>
          <a:solidFill>
            <a:srgbClr val="FFA924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wrap="square" lIns="116243" tIns="116243" rIns="116243" bIns="116243" anchor="ctr" anchorCtr="0">
            <a:sp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pt-BR" sz="1000" dirty="0" smtClean="0"/>
              <a:t>4.      Oferecer cadastramento </a:t>
            </a:r>
            <a:r>
              <a:rPr lang="pt-BR" sz="1000" dirty="0"/>
              <a:t>de usuários</a:t>
            </a:r>
            <a:endParaRPr lang="pt-BR" sz="1000" dirty="0">
              <a:latin typeface="Raleway"/>
              <a:sym typeface="Raleway"/>
            </a:endParaRPr>
          </a:p>
        </p:txBody>
      </p:sp>
      <p:sp>
        <p:nvSpPr>
          <p:cNvPr id="25" name="Shape 98">
            <a:extLst>
              <a:ext uri="{FF2B5EF4-FFF2-40B4-BE49-F238E27FC236}">
                <a16:creationId xmlns="" xmlns:a16="http://schemas.microsoft.com/office/drawing/2014/main" id="{1B22AF0A-3307-84B1-182F-ECE8B4777731}"/>
              </a:ext>
            </a:extLst>
          </p:cNvPr>
          <p:cNvSpPr/>
          <p:nvPr/>
        </p:nvSpPr>
        <p:spPr>
          <a:xfrm>
            <a:off x="2600327" y="4983479"/>
            <a:ext cx="2160958" cy="388645"/>
          </a:xfrm>
          <a:prstGeom prst="rect">
            <a:avLst/>
          </a:prstGeom>
          <a:solidFill>
            <a:srgbClr val="FFA924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wrap="square" lIns="116243" tIns="116243" rIns="116243" bIns="116243" anchor="ctr" anchorCtr="0">
            <a:sp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pt-BR" sz="1000" dirty="0" smtClean="0"/>
              <a:t>Requisitos</a:t>
            </a:r>
            <a:endParaRPr lang="pt-BR" sz="1000" dirty="0">
              <a:latin typeface="Raleway"/>
              <a:sym typeface="Raleway"/>
            </a:endParaRPr>
          </a:p>
        </p:txBody>
      </p:sp>
      <p:sp>
        <p:nvSpPr>
          <p:cNvPr id="28" name="Shape 98">
            <a:extLst>
              <a:ext uri="{FF2B5EF4-FFF2-40B4-BE49-F238E27FC236}">
                <a16:creationId xmlns="" xmlns:a16="http://schemas.microsoft.com/office/drawing/2014/main" id="{63B18475-A587-A90E-FAC1-07C483F97301}"/>
              </a:ext>
            </a:extLst>
          </p:cNvPr>
          <p:cNvSpPr/>
          <p:nvPr/>
        </p:nvSpPr>
        <p:spPr>
          <a:xfrm>
            <a:off x="5023047" y="2980144"/>
            <a:ext cx="2160000" cy="542533"/>
          </a:xfrm>
          <a:prstGeom prst="rect">
            <a:avLst/>
          </a:prstGeom>
          <a:solidFill>
            <a:srgbClr val="FFA924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116243" tIns="116243" rIns="116243" bIns="116243" anchor="ctr" anchorCtr="0">
            <a:sp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pt-BR" sz="1000" dirty="0" smtClean="0">
                <a:latin typeface="Raleway"/>
                <a:sym typeface="Raleway"/>
              </a:rPr>
              <a:t>Engenheiro de Software: João </a:t>
            </a:r>
            <a:r>
              <a:rPr lang="pt-BR" sz="1000" dirty="0" err="1" smtClean="0">
                <a:latin typeface="Raleway"/>
                <a:sym typeface="Raleway"/>
              </a:rPr>
              <a:t>Guerini</a:t>
            </a:r>
            <a:endParaRPr lang="pt-BR" sz="1000" dirty="0">
              <a:latin typeface="Raleway"/>
              <a:sym typeface="Raleway"/>
            </a:endParaRPr>
          </a:p>
        </p:txBody>
      </p:sp>
      <p:sp>
        <p:nvSpPr>
          <p:cNvPr id="29" name="Shape 98">
            <a:extLst>
              <a:ext uri="{FF2B5EF4-FFF2-40B4-BE49-F238E27FC236}">
                <a16:creationId xmlns="" xmlns:a16="http://schemas.microsoft.com/office/drawing/2014/main" id="{63B18475-A587-A90E-FAC1-07C483F97301}"/>
              </a:ext>
            </a:extLst>
          </p:cNvPr>
          <p:cNvSpPr/>
          <p:nvPr/>
        </p:nvSpPr>
        <p:spPr>
          <a:xfrm>
            <a:off x="5023047" y="3536151"/>
            <a:ext cx="2160000" cy="388645"/>
          </a:xfrm>
          <a:prstGeom prst="rect">
            <a:avLst/>
          </a:prstGeom>
          <a:solidFill>
            <a:srgbClr val="FFA924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116243" tIns="116243" rIns="116243" bIns="116243" anchor="ctr" anchorCtr="0">
            <a:sp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pt-BR" sz="1000" dirty="0" smtClean="0">
                <a:latin typeface="Raleway"/>
                <a:sym typeface="Raleway"/>
              </a:rPr>
              <a:t>Programador: João Bento</a:t>
            </a:r>
            <a:endParaRPr lang="pt-BR" sz="1000" dirty="0">
              <a:latin typeface="Raleway"/>
              <a:sym typeface="Raleway"/>
            </a:endParaRPr>
          </a:p>
        </p:txBody>
      </p:sp>
      <p:sp>
        <p:nvSpPr>
          <p:cNvPr id="30" name="Shape 98">
            <a:extLst>
              <a:ext uri="{FF2B5EF4-FFF2-40B4-BE49-F238E27FC236}">
                <a16:creationId xmlns="" xmlns:a16="http://schemas.microsoft.com/office/drawing/2014/main" id="{63B18475-A587-A90E-FAC1-07C483F97301}"/>
              </a:ext>
            </a:extLst>
          </p:cNvPr>
          <p:cNvSpPr/>
          <p:nvPr/>
        </p:nvSpPr>
        <p:spPr>
          <a:xfrm>
            <a:off x="5031067" y="3969034"/>
            <a:ext cx="2160000" cy="388645"/>
          </a:xfrm>
          <a:prstGeom prst="rect">
            <a:avLst/>
          </a:prstGeom>
          <a:solidFill>
            <a:srgbClr val="FFA924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116243" tIns="116243" rIns="116243" bIns="116243" anchor="ctr" anchorCtr="0">
            <a:spAutoFit/>
          </a:bodyPr>
          <a:lstStyle/>
          <a:p>
            <a:r>
              <a:rPr lang="pt-BR" sz="1000" dirty="0" smtClean="0">
                <a:latin typeface="Raleway"/>
              </a:rPr>
              <a:t>Designer: João Lopes</a:t>
            </a:r>
            <a:endParaRPr lang="pt-BR" sz="1000" dirty="0">
              <a:latin typeface="Raleway"/>
            </a:endParaRPr>
          </a:p>
        </p:txBody>
      </p:sp>
      <p:sp>
        <p:nvSpPr>
          <p:cNvPr id="31" name="Shape 98">
            <a:extLst>
              <a:ext uri="{FF2B5EF4-FFF2-40B4-BE49-F238E27FC236}">
                <a16:creationId xmlns="" xmlns:a16="http://schemas.microsoft.com/office/drawing/2014/main" id="{63B18475-A587-A90E-FAC1-07C483F97301}"/>
              </a:ext>
            </a:extLst>
          </p:cNvPr>
          <p:cNvSpPr/>
          <p:nvPr/>
        </p:nvSpPr>
        <p:spPr>
          <a:xfrm>
            <a:off x="5023252" y="4436442"/>
            <a:ext cx="2160000" cy="388645"/>
          </a:xfrm>
          <a:prstGeom prst="rect">
            <a:avLst/>
          </a:prstGeom>
          <a:solidFill>
            <a:srgbClr val="FFA924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116243" tIns="116243" rIns="116243" bIns="116243" anchor="ctr" anchorCtr="0">
            <a:spAutoFit/>
          </a:bodyPr>
          <a:lstStyle/>
          <a:p>
            <a:r>
              <a:rPr lang="pt-BR" sz="1000" dirty="0" err="1" smtClean="0">
                <a:latin typeface="Raleway"/>
              </a:rPr>
              <a:t>Progamadora</a:t>
            </a:r>
            <a:r>
              <a:rPr lang="pt-BR" sz="1000" dirty="0" smtClean="0">
                <a:latin typeface="Raleway"/>
              </a:rPr>
              <a:t>: Ana </a:t>
            </a:r>
            <a:r>
              <a:rPr lang="pt-BR" sz="1000" dirty="0" err="1" smtClean="0">
                <a:latin typeface="Raleway"/>
              </a:rPr>
              <a:t>Isabely</a:t>
            </a:r>
            <a:endParaRPr lang="pt-BR" sz="1000" dirty="0">
              <a:latin typeface="Raleway"/>
            </a:endParaRPr>
          </a:p>
        </p:txBody>
      </p:sp>
      <p:sp>
        <p:nvSpPr>
          <p:cNvPr id="32" name="Shape 98">
            <a:extLst>
              <a:ext uri="{FF2B5EF4-FFF2-40B4-BE49-F238E27FC236}">
                <a16:creationId xmlns="" xmlns:a16="http://schemas.microsoft.com/office/drawing/2014/main" id="{63B18475-A587-A90E-FAC1-07C483F97301}"/>
              </a:ext>
            </a:extLst>
          </p:cNvPr>
          <p:cNvSpPr/>
          <p:nvPr/>
        </p:nvSpPr>
        <p:spPr>
          <a:xfrm>
            <a:off x="5087251" y="4847751"/>
            <a:ext cx="2017497" cy="388645"/>
          </a:xfrm>
          <a:prstGeom prst="rect">
            <a:avLst/>
          </a:prstGeom>
          <a:solidFill>
            <a:srgbClr val="FFA924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wrap="square" lIns="116243" tIns="116243" rIns="116243" bIns="116243" anchor="ctr" anchorCtr="0">
            <a:sp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pt-BR" sz="1000" dirty="0" smtClean="0">
                <a:latin typeface="Raleway"/>
              </a:rPr>
              <a:t>Programadora: </a:t>
            </a:r>
            <a:r>
              <a:rPr lang="pt-BR" sz="1000" dirty="0" err="1" smtClean="0">
                <a:latin typeface="Raleway"/>
              </a:rPr>
              <a:t>Camille</a:t>
            </a:r>
            <a:r>
              <a:rPr lang="pt-BR" sz="1000" dirty="0" smtClean="0">
                <a:latin typeface="Raleway"/>
              </a:rPr>
              <a:t> </a:t>
            </a:r>
            <a:r>
              <a:rPr lang="pt-BR" sz="1000" dirty="0" err="1" smtClean="0">
                <a:latin typeface="Raleway"/>
              </a:rPr>
              <a:t>Pagani</a:t>
            </a:r>
            <a:endParaRPr lang="pt-BR" sz="1000" dirty="0">
              <a:latin typeface="Raleway"/>
              <a:sym typeface="Raleway"/>
            </a:endParaRPr>
          </a:p>
        </p:txBody>
      </p:sp>
      <p:sp>
        <p:nvSpPr>
          <p:cNvPr id="33" name="Shape 98">
            <a:extLst>
              <a:ext uri="{FF2B5EF4-FFF2-40B4-BE49-F238E27FC236}">
                <a16:creationId xmlns="" xmlns:a16="http://schemas.microsoft.com/office/drawing/2014/main" id="{63B18475-A587-A90E-FAC1-07C483F97301}"/>
              </a:ext>
            </a:extLst>
          </p:cNvPr>
          <p:cNvSpPr/>
          <p:nvPr/>
        </p:nvSpPr>
        <p:spPr>
          <a:xfrm>
            <a:off x="5087251" y="5190842"/>
            <a:ext cx="1874993" cy="542533"/>
          </a:xfrm>
          <a:prstGeom prst="rect">
            <a:avLst/>
          </a:prstGeom>
          <a:solidFill>
            <a:srgbClr val="FFA924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wrap="square" lIns="116243" tIns="116243" rIns="116243" bIns="116243" anchor="ctr" anchorCtr="0">
            <a:spAutoFit/>
          </a:bodyPr>
          <a:lstStyle/>
          <a:p>
            <a:r>
              <a:rPr lang="pt-BR" sz="1000" dirty="0" smtClean="0">
                <a:latin typeface="Raleway"/>
              </a:rPr>
              <a:t>Gestão de Equipe: Júlia Pereira</a:t>
            </a:r>
            <a:endParaRPr lang="pt-BR" sz="1000" dirty="0">
              <a:latin typeface="Raleway"/>
            </a:endParaRPr>
          </a:p>
        </p:txBody>
      </p:sp>
      <p:sp>
        <p:nvSpPr>
          <p:cNvPr id="37" name="Shape 98">
            <a:extLst>
              <a:ext uri="{FF2B5EF4-FFF2-40B4-BE49-F238E27FC236}">
                <a16:creationId xmlns="" xmlns:a16="http://schemas.microsoft.com/office/drawing/2014/main" id="{4630CC07-08A0-7A97-DD6C-FD9C3570FFF9}"/>
              </a:ext>
            </a:extLst>
          </p:cNvPr>
          <p:cNvSpPr/>
          <p:nvPr/>
        </p:nvSpPr>
        <p:spPr>
          <a:xfrm>
            <a:off x="7430716" y="3580434"/>
            <a:ext cx="2232000" cy="353864"/>
          </a:xfrm>
          <a:prstGeom prst="rect">
            <a:avLst/>
          </a:prstGeom>
          <a:solidFill>
            <a:srgbClr val="FFA924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116243" tIns="116243" rIns="116243" bIns="11624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pt-BR" sz="1000" dirty="0" smtClean="0">
                <a:latin typeface="Raleway"/>
                <a:sym typeface="Raleway"/>
              </a:rPr>
              <a:t>Front-</a:t>
            </a:r>
            <a:r>
              <a:rPr lang="pt-BR" sz="1000" dirty="0" err="1" smtClean="0">
                <a:latin typeface="Raleway"/>
                <a:sym typeface="Raleway"/>
              </a:rPr>
              <a:t>end</a:t>
            </a:r>
            <a:endParaRPr lang="pt-BR" sz="1000" dirty="0">
              <a:latin typeface="Raleway"/>
              <a:sym typeface="Raleway"/>
            </a:endParaRPr>
          </a:p>
        </p:txBody>
      </p:sp>
      <p:sp>
        <p:nvSpPr>
          <p:cNvPr id="38" name="Shape 98">
            <a:extLst>
              <a:ext uri="{FF2B5EF4-FFF2-40B4-BE49-F238E27FC236}">
                <a16:creationId xmlns="" xmlns:a16="http://schemas.microsoft.com/office/drawing/2014/main" id="{4630CC07-08A0-7A97-DD6C-FD9C3570FFF9}"/>
              </a:ext>
            </a:extLst>
          </p:cNvPr>
          <p:cNvSpPr/>
          <p:nvPr/>
        </p:nvSpPr>
        <p:spPr>
          <a:xfrm>
            <a:off x="7430716" y="3149626"/>
            <a:ext cx="2232000" cy="353864"/>
          </a:xfrm>
          <a:prstGeom prst="rect">
            <a:avLst/>
          </a:prstGeom>
          <a:solidFill>
            <a:srgbClr val="FFA924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116243" tIns="116243" rIns="116243" bIns="11624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pt-BR" sz="1000" dirty="0" smtClean="0">
                <a:latin typeface="Raleway"/>
                <a:sym typeface="Raleway"/>
              </a:rPr>
              <a:t>Projeto e </a:t>
            </a:r>
            <a:r>
              <a:rPr lang="pt-BR" sz="1000" dirty="0" smtClean="0">
                <a:latin typeface="Raleway"/>
                <a:sym typeface="Raleway"/>
              </a:rPr>
              <a:t>prototipação</a:t>
            </a:r>
            <a:endParaRPr lang="pt-BR" sz="1000" dirty="0">
              <a:latin typeface="Raleway"/>
              <a:sym typeface="Raleway"/>
            </a:endParaRPr>
          </a:p>
        </p:txBody>
      </p:sp>
      <p:sp>
        <p:nvSpPr>
          <p:cNvPr id="39" name="Shape 98">
            <a:extLst>
              <a:ext uri="{FF2B5EF4-FFF2-40B4-BE49-F238E27FC236}">
                <a16:creationId xmlns="" xmlns:a16="http://schemas.microsoft.com/office/drawing/2014/main" id="{4630CC07-08A0-7A97-DD6C-FD9C3570FFF9}"/>
              </a:ext>
            </a:extLst>
          </p:cNvPr>
          <p:cNvSpPr/>
          <p:nvPr/>
        </p:nvSpPr>
        <p:spPr>
          <a:xfrm>
            <a:off x="7430716" y="4000149"/>
            <a:ext cx="2232000" cy="353864"/>
          </a:xfrm>
          <a:prstGeom prst="rect">
            <a:avLst/>
          </a:prstGeom>
          <a:solidFill>
            <a:srgbClr val="FFA924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116243" tIns="116243" rIns="116243" bIns="11624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pt-BR" sz="1000" dirty="0" smtClean="0">
                <a:latin typeface="Raleway"/>
                <a:sym typeface="Raleway"/>
              </a:rPr>
              <a:t>?? – Back-</a:t>
            </a:r>
            <a:r>
              <a:rPr lang="pt-BR" sz="1000" dirty="0" err="1" smtClean="0">
                <a:latin typeface="Raleway"/>
                <a:sym typeface="Raleway"/>
              </a:rPr>
              <a:t>end</a:t>
            </a:r>
            <a:endParaRPr lang="pt-BR" sz="1000" dirty="0">
              <a:latin typeface="Raleway"/>
              <a:sym typeface="Raleway"/>
            </a:endParaRPr>
          </a:p>
        </p:txBody>
      </p:sp>
      <p:sp>
        <p:nvSpPr>
          <p:cNvPr id="42" name="Shape 98">
            <a:extLst>
              <a:ext uri="{FF2B5EF4-FFF2-40B4-BE49-F238E27FC236}">
                <a16:creationId xmlns="" xmlns:a16="http://schemas.microsoft.com/office/drawing/2014/main" id="{4630CC07-08A0-7A97-DD6C-FD9C3570FFF9}"/>
              </a:ext>
            </a:extLst>
          </p:cNvPr>
          <p:cNvSpPr/>
          <p:nvPr/>
        </p:nvSpPr>
        <p:spPr>
          <a:xfrm>
            <a:off x="9823825" y="1037594"/>
            <a:ext cx="2232000" cy="583816"/>
          </a:xfrm>
          <a:prstGeom prst="rect">
            <a:avLst/>
          </a:prstGeom>
          <a:solidFill>
            <a:srgbClr val="FFA924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116243" tIns="116243" rIns="116243" bIns="11624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pt-BR" sz="1000" dirty="0" smtClean="0"/>
              <a:t>Riscos </a:t>
            </a:r>
            <a:r>
              <a:rPr lang="pt-BR" sz="1000" dirty="0"/>
              <a:t>de atrasos na implantação do software devido a fatores externos imprevisíveis.</a:t>
            </a:r>
            <a:endParaRPr lang="pt-BR" sz="1000" dirty="0">
              <a:latin typeface="Raleway"/>
              <a:sym typeface="Raleway"/>
            </a:endParaRPr>
          </a:p>
        </p:txBody>
      </p:sp>
      <p:sp>
        <p:nvSpPr>
          <p:cNvPr id="43" name="Shape 98">
            <a:extLst>
              <a:ext uri="{FF2B5EF4-FFF2-40B4-BE49-F238E27FC236}">
                <a16:creationId xmlns="" xmlns:a16="http://schemas.microsoft.com/office/drawing/2014/main" id="{4630CC07-08A0-7A97-DD6C-FD9C3570FFF9}"/>
              </a:ext>
            </a:extLst>
          </p:cNvPr>
          <p:cNvSpPr/>
          <p:nvPr/>
        </p:nvSpPr>
        <p:spPr>
          <a:xfrm>
            <a:off x="9859825" y="3168813"/>
            <a:ext cx="2232000" cy="353864"/>
          </a:xfrm>
          <a:prstGeom prst="rect">
            <a:avLst/>
          </a:prstGeom>
          <a:solidFill>
            <a:srgbClr val="FFA924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116243" tIns="116243" rIns="116243" bIns="11624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pt-BR" sz="1000" dirty="0" smtClean="0">
                <a:latin typeface="Raleway"/>
                <a:sym typeface="Raleway"/>
              </a:rPr>
              <a:t>30/06/2024 – Final do 1°Semestre</a:t>
            </a:r>
          </a:p>
        </p:txBody>
      </p:sp>
      <p:sp>
        <p:nvSpPr>
          <p:cNvPr id="44" name="Shape 98">
            <a:extLst>
              <a:ext uri="{FF2B5EF4-FFF2-40B4-BE49-F238E27FC236}">
                <a16:creationId xmlns="" xmlns:a16="http://schemas.microsoft.com/office/drawing/2014/main" id="{4630CC07-08A0-7A97-DD6C-FD9C3570FFF9}"/>
              </a:ext>
            </a:extLst>
          </p:cNvPr>
          <p:cNvSpPr/>
          <p:nvPr/>
        </p:nvSpPr>
        <p:spPr>
          <a:xfrm>
            <a:off x="9845431" y="3580434"/>
            <a:ext cx="2232000" cy="353864"/>
          </a:xfrm>
          <a:prstGeom prst="rect">
            <a:avLst/>
          </a:prstGeom>
          <a:solidFill>
            <a:srgbClr val="FFA924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116243" tIns="116243" rIns="116243" bIns="11624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pt-BR" sz="1000" dirty="0" smtClean="0">
                <a:latin typeface="Raleway"/>
                <a:sym typeface="Raleway"/>
              </a:rPr>
              <a:t>30/12/2024 </a:t>
            </a:r>
            <a:r>
              <a:rPr lang="pt-BR" sz="1000" dirty="0">
                <a:latin typeface="Raleway"/>
                <a:sym typeface="Raleway"/>
              </a:rPr>
              <a:t>– Final do </a:t>
            </a:r>
            <a:r>
              <a:rPr lang="pt-BR" sz="1000" dirty="0" smtClean="0">
                <a:latin typeface="Raleway"/>
                <a:sym typeface="Raleway"/>
              </a:rPr>
              <a:t>2° </a:t>
            </a:r>
            <a:r>
              <a:rPr lang="pt-BR" sz="1000" dirty="0">
                <a:latin typeface="Raleway"/>
                <a:sym typeface="Raleway"/>
              </a:rPr>
              <a:t>	</a:t>
            </a:r>
            <a:r>
              <a:rPr lang="pt-BR" sz="1000" dirty="0" smtClean="0">
                <a:latin typeface="Raleway"/>
                <a:sym typeface="Raleway"/>
              </a:rPr>
              <a:t>Semestre</a:t>
            </a:r>
            <a:endParaRPr lang="pt-BR" sz="1000" dirty="0">
              <a:latin typeface="Raleway"/>
              <a:sym typeface="Raleway"/>
            </a:endParaRPr>
          </a:p>
        </p:txBody>
      </p:sp>
      <p:sp>
        <p:nvSpPr>
          <p:cNvPr id="45" name="Shape 98">
            <a:extLst>
              <a:ext uri="{FF2B5EF4-FFF2-40B4-BE49-F238E27FC236}">
                <a16:creationId xmlns="" xmlns:a16="http://schemas.microsoft.com/office/drawing/2014/main" id="{4630CC07-08A0-7A97-DD6C-FD9C3570FFF9}"/>
              </a:ext>
            </a:extLst>
          </p:cNvPr>
          <p:cNvSpPr/>
          <p:nvPr/>
        </p:nvSpPr>
        <p:spPr>
          <a:xfrm>
            <a:off x="9845431" y="4000149"/>
            <a:ext cx="2232000" cy="353864"/>
          </a:xfrm>
          <a:prstGeom prst="rect">
            <a:avLst/>
          </a:prstGeom>
          <a:solidFill>
            <a:srgbClr val="FFA924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116243" tIns="116243" rIns="116243" bIns="11624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pt-BR" sz="1000" dirty="0" smtClean="0">
                <a:latin typeface="Raleway"/>
                <a:sym typeface="Raleway"/>
              </a:rPr>
              <a:t>30/06/2025 </a:t>
            </a:r>
            <a:r>
              <a:rPr lang="pt-BR" sz="1000" dirty="0" smtClean="0">
                <a:latin typeface="Raleway"/>
                <a:sym typeface="Raleway"/>
              </a:rPr>
              <a:t>– Final do 1° 	Semestre</a:t>
            </a:r>
            <a:endParaRPr lang="pt-BR" sz="1000" dirty="0">
              <a:latin typeface="Raleway"/>
              <a:sym typeface="Raleway"/>
            </a:endParaRPr>
          </a:p>
        </p:txBody>
      </p:sp>
      <p:sp>
        <p:nvSpPr>
          <p:cNvPr id="47" name="Shape 98">
            <a:extLst>
              <a:ext uri="{FF2B5EF4-FFF2-40B4-BE49-F238E27FC236}">
                <a16:creationId xmlns="" xmlns:a16="http://schemas.microsoft.com/office/drawing/2014/main" id="{829D9A59-7062-0C7F-B20A-1094B3444C06}"/>
              </a:ext>
            </a:extLst>
          </p:cNvPr>
          <p:cNvSpPr/>
          <p:nvPr/>
        </p:nvSpPr>
        <p:spPr>
          <a:xfrm>
            <a:off x="9859825" y="6261659"/>
            <a:ext cx="2160000" cy="388645"/>
          </a:xfrm>
          <a:prstGeom prst="rect">
            <a:avLst/>
          </a:prstGeom>
          <a:solidFill>
            <a:srgbClr val="FFA924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116243" tIns="116243" rIns="116243" bIns="116243" anchor="ctr" anchorCtr="0">
            <a:sp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pt-BR" sz="1000" dirty="0" smtClean="0">
                <a:latin typeface="Raleway"/>
                <a:sym typeface="Raleway"/>
              </a:rPr>
              <a:t>Desenvolvimento: R$45,00/hora</a:t>
            </a:r>
            <a:endParaRPr lang="pt-BR" sz="1000" dirty="0">
              <a:latin typeface="Raleway"/>
              <a:sym typeface="Raleway"/>
            </a:endParaRPr>
          </a:p>
        </p:txBody>
      </p:sp>
      <p:sp>
        <p:nvSpPr>
          <p:cNvPr id="34" name="Shape 98">
            <a:extLst>
              <a:ext uri="{FF2B5EF4-FFF2-40B4-BE49-F238E27FC236}">
                <a16:creationId xmlns="" xmlns:a16="http://schemas.microsoft.com/office/drawing/2014/main" id="{63B18475-A587-A90E-FAC1-07C483F97301}"/>
              </a:ext>
            </a:extLst>
          </p:cNvPr>
          <p:cNvSpPr/>
          <p:nvPr/>
        </p:nvSpPr>
        <p:spPr>
          <a:xfrm>
            <a:off x="5229755" y="5990392"/>
            <a:ext cx="1874993" cy="542533"/>
          </a:xfrm>
          <a:prstGeom prst="rect">
            <a:avLst/>
          </a:prstGeom>
          <a:solidFill>
            <a:srgbClr val="FFA924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wrap="square" lIns="116243" tIns="116243" rIns="116243" bIns="116243" anchor="ctr" anchorCtr="0">
            <a:spAutoFit/>
          </a:bodyPr>
          <a:lstStyle/>
          <a:p>
            <a:r>
              <a:rPr lang="pt-BR" sz="1000" dirty="0" smtClean="0">
                <a:latin typeface="Raleway"/>
              </a:rPr>
              <a:t>Não exceder o prazo de entregax1</a:t>
            </a:r>
            <a:endParaRPr lang="pt-BR" sz="1000" dirty="0"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39194007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>
    <a:spDef>
      <a:spPr>
        <a:solidFill>
          <a:srgbClr val="FFA924"/>
        </a:solidFill>
        <a:ln>
          <a:noFill/>
        </a:ln>
        <a:effectLst>
          <a:outerShdw blurRad="38100" dist="12699" dir="2700000" rotWithShape="0">
            <a:srgbClr val="000000">
              <a:alpha val="74900"/>
            </a:srgbClr>
          </a:outerShdw>
        </a:effectLst>
      </a:spPr>
      <a:bodyPr lIns="116243" tIns="116243" rIns="116243" bIns="116243" anchor="ctr" anchorCtr="0">
        <a:noAutofit/>
      </a:bodyPr>
      <a:lstStyle>
        <a:defPPr algn="ctr">
          <a:buClr>
            <a:srgbClr val="000000"/>
          </a:buClr>
          <a:buSzPct val="25000"/>
          <a:defRPr sz="1000" dirty="0">
            <a:latin typeface="Raleway"/>
            <a:sym typeface="Raleway"/>
          </a:defRPr>
        </a:defPPr>
      </a:lstStyle>
    </a:spDef>
  </a:objectDefaults>
  <a:extraClrSchemeLst/>
  <a:extLst>
    <a:ext uri="{05A4C25C-085E-4340-85A3-A5531E510DB2}">
      <thm15:themeFamily xmlns="" xmlns:thm15="http://schemas.microsoft.com/office/thememl/2012/main" name="Atlas" id="{5156B0E4-0EB1-49FE-A26B-15F6F698AEC6}" vid="{29B3952A-A5A2-4E72-A5C9-A88B41734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135</TotalTime>
  <Words>210</Words>
  <Application>Microsoft Office PowerPoint</Application>
  <PresentationFormat>Personalizar</PresentationFormat>
  <Paragraphs>35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Atlas</vt:lpstr>
      <vt:lpstr>Chef Virtual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Rover Dal Pra</dc:creator>
  <cp:lastModifiedBy>João Pedro Guerini Pasquali</cp:lastModifiedBy>
  <cp:revision>18</cp:revision>
  <dcterms:created xsi:type="dcterms:W3CDTF">2024-02-05T15:00:10Z</dcterms:created>
  <dcterms:modified xsi:type="dcterms:W3CDTF">2024-02-27T20:10:09Z</dcterms:modified>
</cp:coreProperties>
</file>