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14.png" ContentType="image/png"/>
  <Override PartName="/ppt/media/image7.svg" ContentType="image/sv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561240"/>
            <a:ext cx="9067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068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790AE8-04FD-4855-BB63-44847BF80C02}" type="slidenum"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61240"/>
            <a:ext cx="9067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068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19234A-EAB3-4D0A-8ED5-DB3DF9B8B6F1}" type="slidenum"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85560"/>
            <a:ext cx="90673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1747D78-756B-45F7-93A7-F9EA3268E7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560880"/>
            <a:ext cx="90673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068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3215B6-C957-4366-9EC8-F6A25047C0C0}" type="slidenum"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3960" cy="38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JoaoGuilhermedeSa/redis-clone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sv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XTxXSWBayg" TargetMode="External"/><Relationship Id="rId2" Type="http://schemas.openxmlformats.org/officeDocument/2006/relationships/hyperlink" Target="https://www.uber.com/en-BR/blog/how-uber-serves-over-40-million-reads-per-second-using-an-integrated-cache/" TargetMode="External"/><Relationship Id="rId3" Type="http://schemas.openxmlformats.org/officeDocument/2006/relationships/hyperlink" Target="https://www.uber.com/en-BR/blog/how-uber-serves-over-40-million-reads-per-second-using-an-integrated-cache/" TargetMode="External"/><Relationship Id="rId4" Type="http://schemas.openxmlformats.org/officeDocument/2006/relationships/hyperlink" Target="https://www.uber.com/en-BR/blog/how-uber-serves-over-40-million-reads-per-second-using-an-integrated-cache/" TargetMode="External"/><Relationship Id="rId5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Deep Dive 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04000" y="1322280"/>
            <a:ext cx="9067320" cy="329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</a:t>
            </a: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mote </a:t>
            </a:r>
            <a:r>
              <a:rPr b="1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</a:t>
            </a: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ctionary </a:t>
            </a:r>
            <a:r>
              <a:rPr b="1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</a:t>
            </a: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erver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In-Memory Data Store for High-Performance Applications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POC: </a:t>
            </a:r>
            <a:r>
              <a:rPr b="0" lang="pt-BR" sz="1400" strike="noStrike" u="none">
                <a:solidFill>
                  <a:srgbClr val="0000ee"/>
                </a:solidFill>
                <a:effectLst/>
                <a:uFillTx/>
                <a:latin typeface="Arial"/>
                <a:hlinkClick r:id="rId1"/>
              </a:rPr>
              <a:t>https://github.com/JoaoGuilhermedeSa/redis-clone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2"/>
          <a:stretch/>
        </p:blipFill>
        <p:spPr>
          <a:xfrm>
            <a:off x="4140000" y="1172520"/>
            <a:ext cx="1577880" cy="53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Optional Persistence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RDB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(Redis Database):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Point-in-time snapshots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of your dataset. Compact and good for backups.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AOF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(Append Only File):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Logs every write operation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 More durable than RDB.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You can use both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RDB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and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AOF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for enhanced data safety.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High Availability &amp; Scalability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40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Replication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(Master-Replica): Replicates data to one or more secondary servers for fault tolerance and read scaling.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Sentinel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automatic failover if a master instance becomes unavailable.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Cluster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Automatically shards data across multiple nodes for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horizontal scaling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4959360" y="272232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4548960" y="3278160"/>
            <a:ext cx="4087440" cy="2298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Cluster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40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16,384 hash slots for routing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divided between master nodes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Clients can discover the cluster topology automatically.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MOVED Redirects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Online Resharding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Only support operations in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multiple keys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if they are in the same shard.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4959360" y="2722320"/>
            <a:ext cx="176400" cy="22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Pros of Using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Speed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Rich Data Structures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Scalability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Extreme Versatility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Extensibility using modules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Configurable Persistence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High Availability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Cons of Using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High Memory Usage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Limited Querying Capabilities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Single-Threaded Nature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Complexity in Clustering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Basic Security Model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Benchmarks vs Valkey 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407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Redis                                 Valkey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 Cpus, 2gb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80000" y="3204000"/>
            <a:ext cx="4867560" cy="1317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180000" y="1932120"/>
            <a:ext cx="4857840" cy="1269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5016960" y="1932120"/>
            <a:ext cx="4880880" cy="1305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5049720" y="3240000"/>
            <a:ext cx="4846680" cy="1281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Benchmarks vs Memcached 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8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         Redis                                 Memcached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 Cpus, 2gb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80000" y="3204000"/>
            <a:ext cx="4867560" cy="1317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180000" y="1932120"/>
            <a:ext cx="4857840" cy="1269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5040000" y="1932120"/>
            <a:ext cx="4889520" cy="1334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4"/>
          <a:stretch/>
        </p:blipFill>
        <p:spPr>
          <a:xfrm>
            <a:off x="5040000" y="3240000"/>
            <a:ext cx="4858560" cy="1274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Companies that use Redis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89640" y="1969920"/>
            <a:ext cx="986400" cy="186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963880" y="1912680"/>
            <a:ext cx="1532520" cy="24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5466960" y="2001960"/>
            <a:ext cx="1189440" cy="15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4"/>
          <a:stretch/>
        </p:blipFill>
        <p:spPr>
          <a:xfrm>
            <a:off x="7740000" y="1980000"/>
            <a:ext cx="1240200" cy="306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5"/>
          <a:stretch/>
        </p:blipFill>
        <p:spPr>
          <a:xfrm>
            <a:off x="2324160" y="2705040"/>
            <a:ext cx="732240" cy="35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6"/>
          <a:stretch/>
        </p:blipFill>
        <p:spPr>
          <a:xfrm>
            <a:off x="4320000" y="2700000"/>
            <a:ext cx="1189440" cy="230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7"/>
          <a:stretch/>
        </p:blipFill>
        <p:spPr>
          <a:xfrm>
            <a:off x="6840000" y="2555640"/>
            <a:ext cx="500760" cy="500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Links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9"/>
          <p:cNvSpPr/>
          <p:nvPr/>
        </p:nvSpPr>
        <p:spPr>
          <a:xfrm>
            <a:off x="504000" y="132696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2" name="PlaceHolder 10"/>
          <p:cNvSpPr/>
          <p:nvPr/>
        </p:nvSpPr>
        <p:spPr>
          <a:xfrm>
            <a:off x="540000" y="1326960"/>
            <a:ext cx="9067320" cy="32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How Roblox Keeps Millions of Users up to Date with Redis Pub/Sub:   </a:t>
            </a:r>
            <a:r>
              <a:rPr b="0" lang="pt-BR" sz="2000" strike="noStrike" u="none">
                <a:solidFill>
                  <a:srgbClr val="0000ee"/>
                </a:solidFill>
                <a:effectLst/>
                <a:uFillTx/>
                <a:latin typeface="Arial"/>
                <a:ea typeface="DejaVu Sans"/>
                <a:hlinkClick r:id="rId1"/>
              </a:rPr>
              <a:t>https://www.youtube.com/watch?v=nXTxXSWBayg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RedisConf 2021: Lessons learned operating Redis Clusters at Roblox: https://www.youtube.com/watch?v=KLOxSCpImdk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ee"/>
                </a:solidFill>
                <a:effectLst/>
                <a:uFillTx/>
                <a:latin typeface="Arial"/>
                <a:ea typeface="DejaVu Sans"/>
              </a:rPr>
              <a:t>https://redis.io/glossary/redis-race-condition/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ee"/>
                </a:solidFill>
                <a:effectLst/>
                <a:uFillTx/>
                <a:latin typeface="Arial"/>
                <a:ea typeface="DejaVu Sans"/>
                <a:hlinkClick r:id="rId2"/>
              </a:rPr>
              <a:t>https://www.uber.com/en-BR/blog/how-uber-serves-over-40-million-reads-per-second-using-an-integrated-cache/</a:t>
            </a:r>
            <a:r>
              <a:rPr b="0" lang="pt-BR" sz="2000" strike="noStrike" u="none">
                <a:solidFill>
                  <a:srgbClr val="0000ee"/>
                </a:solidFill>
                <a:effectLst/>
                <a:uFillTx/>
                <a:latin typeface="Arial"/>
                <a:ea typeface="DejaVu Sans"/>
                <a:hlinkClick r:id="rId3"/>
              </a:rPr>
              <a:t>https://www.uber.com/en-BR/blog/how-uber-serves-over-40-million-reads-per-second-using-an-integrated-cache/</a:t>
            </a:r>
            <a:r>
              <a:rPr b="0" lang="pt-BR" sz="2000" strike="noStrike" u="none">
                <a:solidFill>
                  <a:srgbClr val="0000ee"/>
                </a:solidFill>
                <a:effectLst/>
                <a:uFillTx/>
                <a:latin typeface="Arial"/>
                <a:ea typeface="DejaVu Sans"/>
                <a:hlinkClick r:id="rId4"/>
              </a:rPr>
              <a:t>https://www.uber.com/en-BR/blog/how-uber-serves-over-40-million-reads-per-second-using-an-integrated-cache/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Redis? 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open-source, in-memory, NoSQL key-value data store.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Can be used as a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database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cache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or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message broker 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 more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 uses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client-server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model.</a:t>
            </a: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Makes Redis Fast?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In-Memory Storage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Entire dataset in RAM for microsecond access.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Single-Threaded Model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Processes one command at a time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I/O Multiplexing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 Handles thousands of client connections with a single thread and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non-blocking I/O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using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epoll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kqueue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select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4" name="" descr=""/>
          <p:cNvPicPr/>
          <p:nvPr/>
        </p:nvPicPr>
        <p:blipFill>
          <a:blip r:embed="rId1"/>
          <a:stretch/>
        </p:blipFill>
        <p:spPr>
          <a:xfrm>
            <a:off x="5219640" y="3380760"/>
            <a:ext cx="4777560" cy="2017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Data Types 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40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String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Hash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Sorted set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Vector set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Stream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294840" y="180000"/>
            <a:ext cx="780840" cy="780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"/>
          <p:cNvSpPr/>
          <p:nvPr/>
        </p:nvSpPr>
        <p:spPr>
          <a:xfrm>
            <a:off x="2520000" y="1386000"/>
            <a:ext cx="15447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SET bike:1 Deimos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520000" y="1800000"/>
            <a:ext cx="56440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HSET bike:1 model Deimos brand Ergonom type 'Enduro bikes' price 4972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2520000" y="2286000"/>
            <a:ext cx="22280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LPUSH bikes:repairs bike:1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2520000" y="2700000"/>
            <a:ext cx="26074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SADD bikes:racing:france bike:1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2520000" y="3186000"/>
            <a:ext cx="23799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ZADD racer_scores 10 "Norem"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2520000" y="3600000"/>
            <a:ext cx="27594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VADD points VALUES 2 1.0 1.0 pt:A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2520000" y="4122000"/>
            <a:ext cx="549216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XADD race:france * rider Castilla speed 30.2 position 1 location_id 1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Data Types 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Bitmap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Bitfield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Geospatial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JSON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Probabilistic data types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Time series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294840" y="180000"/>
            <a:ext cx="780840" cy="780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"/>
          <p:cNvSpPr/>
          <p:nvPr/>
        </p:nvSpPr>
        <p:spPr>
          <a:xfrm>
            <a:off x="3780000" y="1566000"/>
            <a:ext cx="26074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BITCOUNT pings:2024-01-01-00:00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3780000" y="1980000"/>
            <a:ext cx="30628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BITFIELD bike:1:stats SET u32 #0 1000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2880000" y="2466000"/>
            <a:ext cx="64789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GEOSEARCH bikes:rentable FROMLONLAT -122.2612767 37.7936847 BYRADIUS 5 km WITHDIST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3640320" y="2880000"/>
            <a:ext cx="427752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JSON.SET newbike $ '["Deimos", {"crashes": 0}, null]'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3679200" y="3366000"/>
            <a:ext cx="35186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PFADD bikes Hyperion Deimos Phoebe Quaoar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701160" y="3780000"/>
            <a:ext cx="169668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Liberation Mono;Courier New;DejaVu Sans Mono"/>
                <a:ea typeface="DejaVu Sans"/>
              </a:rPr>
              <a:t>TS.ADD sensor1 * 26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Common Use Cases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Caching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Analytics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Messaging (pub/sub w/ at most once delivery)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Session Management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Geolocation apps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7020000" y="1138680"/>
            <a:ext cx="3055680" cy="4257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Data Structure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58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6660000" y="3240000"/>
            <a:ext cx="4137120" cy="16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typedef struct dict {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dictType *type;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dictEntry **ht_table[2];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   unsigned long ht_used[2];      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   long rehashidx;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}</a:t>
            </a:r>
            <a:br>
              <a:rPr sz="1000"/>
            </a:b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`ht[0]`: Main hash table- 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`ht[1]`: Used during rehashin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`rehashidx`: Tracks incremental rehashing progress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440000" y="1800000"/>
            <a:ext cx="3809880" cy="3729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Rehashing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98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the load factor is high Redis starts rehashing: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new table is allocated in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ht[1]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few buckets are moved from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ht[0]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→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ht[1]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 each operation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done,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ht[1]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replaces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ht[0]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6660000" y="3240000"/>
            <a:ext cx="4137120" cy="161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typedef struct dict {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dictType *type;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dictEntry **ht_table[2];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   unsigned long ht_used[2];      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   long rehashidx; 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}</a:t>
            </a:r>
            <a:br>
              <a:rPr sz="1000"/>
            </a:b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`ht[0]`: Main hash table- 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`ht[1]`: Used during rehashin</a:t>
            </a:r>
            <a:br>
              <a:rPr sz="1000"/>
            </a:br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`rehashidx`: Tracks incremental rehashing progress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b4c7d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1760"/>
            <a:ext cx="9067320" cy="9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Redis LRU 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7320" cy="3283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Least Recently Used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removes keys that haven't been accessed in the longest time: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Each key has an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LRU timestamp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 memory pressure, Redis samples multiple keys and evicts the </a:t>
            </a:r>
            <a:r>
              <a:rPr b="1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most stale ones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8037360" y="4140000"/>
            <a:ext cx="3119760" cy="13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i="1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typedef struct redisObject {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i="1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unsigned type:4;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i="1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unsigned encoding:4;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i="1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    unsigned lru:22;   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i="1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   …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r>
              <a:rPr b="0" i="1" lang="pt-BR" sz="1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} 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2025-07-06T14:12:42Z</dcterms:created>
  <dc:creator/>
  <dc:description/>
  <dc:language>pt-BR</dc:language>
  <cp:lastModifiedBy/>
  <dcterms:modified xsi:type="dcterms:W3CDTF">2025-07-14T12:23:51Z</dcterms:modified>
  <cp:revision>125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