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3206975" cx="324040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8AC2B5-6CDD-4BD3-B6E8-BC704B93616C}">
  <a:tblStyle styleId="{438AC2B5-6CDD-4BD3-B6E8-BC704B936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-11798300" y="-11890375"/>
            <a:ext cx="11793600" cy="1267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-11798300" y="-11890375"/>
            <a:ext cx="11793600" cy="1267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620838" y="1730375"/>
            <a:ext cx="29162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620838" y="10082213"/>
            <a:ext cx="29162400" cy="28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15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1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2430463" y="13422313"/>
            <a:ext cx="27543000" cy="9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4860925" y="24484013"/>
            <a:ext cx="22682100" cy="11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5100"/>
              <a:buFont typeface="Times New Roman"/>
              <a:buNone/>
              <a:defRPr b="0" i="0" sz="15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Times New Roman"/>
              <a:buNone/>
              <a:defRPr b="0" i="0" sz="1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1300"/>
              <a:buFont typeface="Times New Roman"/>
              <a:buNone/>
              <a:defRPr b="0" i="0" sz="1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 rot="5400000">
            <a:off x="8705163" y="16518725"/>
            <a:ext cx="36866400" cy="7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 rot="5400000">
            <a:off x="-5952337" y="9303425"/>
            <a:ext cx="36866400" cy="21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15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1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620838" y="1730375"/>
            <a:ext cx="29162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 rot="5400000">
            <a:off x="1944663" y="9758363"/>
            <a:ext cx="28514700" cy="29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15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1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351588" y="30245050"/>
            <a:ext cx="194421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/>
          <p:nvPr>
            <p:ph idx="2" type="pic"/>
          </p:nvPr>
        </p:nvSpPr>
        <p:spPr>
          <a:xfrm>
            <a:off x="6351588" y="3860800"/>
            <a:ext cx="19442100" cy="25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351588" y="33815338"/>
            <a:ext cx="194421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620838" y="1720850"/>
            <a:ext cx="10660200" cy="73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2669838" y="1720850"/>
            <a:ext cx="18113400" cy="36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1620838" y="9040813"/>
            <a:ext cx="10660200" cy="295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620838" y="1730375"/>
            <a:ext cx="29162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20838" y="1730375"/>
            <a:ext cx="29162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620838" y="9671050"/>
            <a:ext cx="143160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1620838" y="13701713"/>
            <a:ext cx="14316000" cy="24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16460788" y="9671050"/>
            <a:ext cx="143223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4" type="body"/>
          </p:nvPr>
        </p:nvSpPr>
        <p:spPr>
          <a:xfrm>
            <a:off x="16460788" y="13701713"/>
            <a:ext cx="14322300" cy="24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620838" y="1730375"/>
            <a:ext cx="29162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620838" y="10082213"/>
            <a:ext cx="14505000" cy="28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16278225" y="10082213"/>
            <a:ext cx="14505000" cy="28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2559050" y="27763788"/>
            <a:ext cx="27544800" cy="8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2559050" y="18313400"/>
            <a:ext cx="27544800" cy="9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62" y="40146288"/>
            <a:ext cx="32399285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32400875" cy="7315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360362" y="13323888"/>
            <a:ext cx="31611900" cy="26209500"/>
          </a:xfrm>
          <a:prstGeom prst="rect">
            <a:avLst/>
          </a:prstGeom>
          <a:noFill/>
          <a:ln cap="flat" cmpd="sng" w="25550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16489363" y="10514012"/>
            <a:ext cx="15483000" cy="2592300"/>
          </a:xfrm>
          <a:prstGeom prst="rect">
            <a:avLst/>
          </a:prstGeom>
          <a:noFill/>
          <a:ln cap="flat" cmpd="sng" w="25550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60362" y="10514012"/>
            <a:ext cx="15841800" cy="2592300"/>
          </a:xfrm>
          <a:prstGeom prst="rect">
            <a:avLst/>
          </a:prstGeom>
          <a:noFill/>
          <a:ln cap="flat" cmpd="sng" w="25550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0">
              <a:solidFill>
                <a:schemeClr val="lt1"/>
              </a:solidFill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648500" y="7731387"/>
            <a:ext cx="31035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UM DISPOSITIVO DE AUTOMATIZAÇÃO DE UMA SALA PARA O</a:t>
            </a:r>
            <a:endParaRPr sz="7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DE ENERGIA ELÉTRICA</a:t>
            </a:r>
            <a:endParaRPr sz="7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Calibri"/>
              <a:buNone/>
            </a:pPr>
            <a:r>
              <a:t/>
            </a:r>
            <a:endParaRPr b="1" sz="7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0725" y="10587037"/>
            <a:ext cx="152655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studante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Emanuelly R. Capilé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e-mail: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capilemanu@gmail.com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Estudante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oão Pedro K. Miranda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e-mail: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joaopedrokikuta@gmail.com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Orientador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Maximilian J. de Melo - e-mail: maximilian.melo@ifms.edu.br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Coorientador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Guilherme F. Terenciani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e-mail: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guilherme.terenciani@ifms.edu.br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706850" y="10658475"/>
            <a:ext cx="119523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Federal de Mato Grosso do Sul - Campus Naviraí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ifms.edu.br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Integrado em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Informática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internet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Naviraí/MS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0725" y="13503150"/>
            <a:ext cx="14953800" cy="258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Resumo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O consumo de energia elétrica vem de uma crescente. O controle do consumo pode se dar por meios manuais ou automáticos. A automação contribui ativamente nesta temática. O microcontrolador Arduino se popularizou nos últimos anos e é aplicado em boa parte dos projetos de automação. Este projeto tem por objetivo a construção de um protótipo de solução de automação residencial e/ou predial para controle e consequentemente a redução do consumo de energia elétrica. A solução foi projetada considerando o projeto das salas do IFMS campus Naviraí.</a:t>
            </a:r>
            <a:endParaRPr sz="3300">
              <a:solidFill>
                <a:schemeClr val="dk1"/>
              </a:solidFill>
            </a:endParaRPr>
          </a:p>
          <a:p>
            <a:pPr indent="53975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dk1"/>
                </a:solidFill>
              </a:rPr>
              <a:t>Palavras-chave:</a:t>
            </a:r>
            <a:r>
              <a:rPr lang="en-US" sz="3300">
                <a:solidFill>
                  <a:schemeClr val="dk1"/>
                </a:solidFill>
              </a:rPr>
              <a:t> Automação predial, Microcontroladores, Arduino.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Segundo a ONS, o Operador Nacional do Sistema Elétrico, o Brasil teve um aumento de 2% em março de 2018 comparando-se com o mesmo período no ano de 2017 em relação ao seu consumo de energia elétrica no país (Polito, 2018). Devido a esse alto consumo de energia elétrica foram criadas várias formas de manter um controle dessa demanda, porém muitas acabam tornando-se inviáveis. Uma das formas mais simples e acessíveis que a humanidade pensou foi do simples gesto de apertar um interruptor, mas com a rotina diária volumosa e a ociosidade esse simples gesto acaba se perdendo no dia a dia, e no final do mês o prejuízo pode ser evidente na sua conta. 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Soluções mais complexas e robustas, demandam conhecimento técnico acerca de automação residencial e por consequência eletrônica digital e analógica, microcontroladores e linguagens de programação.</a:t>
            </a:r>
            <a:endParaRPr sz="33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O microcontrolador é empregado em boa parte dos projetos de automação atuais. Por exemplo, Araújo </a:t>
            </a:r>
            <a:r>
              <a:rPr i="1" lang="en-US" sz="3300">
                <a:solidFill>
                  <a:schemeClr val="dk1"/>
                </a:solidFill>
              </a:rPr>
              <a:t>et al. (2012)</a:t>
            </a:r>
            <a:r>
              <a:rPr lang="en-US" sz="3300">
                <a:solidFill>
                  <a:schemeClr val="dk1"/>
                </a:solidFill>
              </a:rPr>
              <a:t> utilizam o controlador para um protótipo de automação residencial e predial. De Carvalho (2011) apresentou formas de automação com </a:t>
            </a:r>
            <a:r>
              <a:rPr i="1" lang="en-US" sz="3300">
                <a:solidFill>
                  <a:schemeClr val="dk1"/>
                </a:solidFill>
              </a:rPr>
              <a:t>Arduino</a:t>
            </a:r>
            <a:r>
              <a:rPr lang="en-US" sz="3300">
                <a:solidFill>
                  <a:schemeClr val="dk1"/>
                </a:solidFill>
              </a:rPr>
              <a:t> e comunicação entre plataformas distintas.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Diante disso, este projeto propõe uma solução de automação para economia energética, baseada no microcontrolador </a:t>
            </a:r>
            <a:r>
              <a:rPr i="1" lang="en-US" sz="3300">
                <a:solidFill>
                  <a:schemeClr val="dk1"/>
                </a:solidFill>
              </a:rPr>
              <a:t>Arduino</a:t>
            </a:r>
            <a:r>
              <a:rPr lang="en-US" sz="3300">
                <a:solidFill>
                  <a:schemeClr val="dk1"/>
                </a:solidFill>
              </a:rPr>
              <a:t>.   A solução é vislumbrada com base na estrutura do IFMS </a:t>
            </a:r>
            <a:r>
              <a:rPr i="1" lang="en-US" sz="3300">
                <a:solidFill>
                  <a:schemeClr val="dk1"/>
                </a:solidFill>
              </a:rPr>
              <a:t>Campus</a:t>
            </a:r>
            <a:r>
              <a:rPr lang="en-US" sz="3300">
                <a:solidFill>
                  <a:schemeClr val="dk1"/>
                </a:solidFill>
              </a:rPr>
              <a:t> Naviraí, e seria um controle da energia através de um acesso privado de um servidor, iria ser utilizado um circuito elétrico com o interruptor eletromagnético relé e assim podendo controlar a rede elétrica prototipada no microcontrolador </a:t>
            </a:r>
            <a:r>
              <a:rPr i="1" lang="en-US" sz="3300">
                <a:solidFill>
                  <a:schemeClr val="dk1"/>
                </a:solidFill>
              </a:rPr>
              <a:t>Arduino</a:t>
            </a:r>
            <a:r>
              <a:rPr lang="en-US" sz="3300">
                <a:solidFill>
                  <a:schemeClr val="dk1"/>
                </a:solidFill>
              </a:rPr>
              <a:t>, por ser de fácil manuseio e barato.</a:t>
            </a:r>
            <a:endParaRPr sz="33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O funcionamento seria de simples compreensão: a energia de uma determinada sala de aula seria totalmente desligada, e o funcionário só poderia utilizar com uma autenticação biométrica cadastrada em um servidor, e assim com a confirmação da biometria a energia da sala seria restabelecida, e ao sair o funcionário teria que autenticar novamente para finalizar a sessão e assim desligar a energia, uma espécie de ponto eletrônico. </a:t>
            </a:r>
            <a:endParaRPr sz="33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Toda informação de autenticação seria registrada em um servidor, assim se o funcionário esquecer-se de autenticar para sair receberia um aviso baseado no horário de aula e sobre o alto nível de consumo. 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O monitoramento seria feito através de uma interface web em que mostraria que servidor se encontra na sala, além da disponibilização de ferramentas para o controle remoto da energia elétrica.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descr="C:\Users\86797999120\Desktop\fetec_carimbo.png"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9500" y="11018837"/>
            <a:ext cx="24479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7018575" y="13503150"/>
            <a:ext cx="14953800" cy="258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Para este projeto, será aplicada a pesquisa exploratória, para elicitar as estratégias empregadas em projetos de automação residencial e/ou predial.</a:t>
            </a:r>
            <a:endParaRPr sz="33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e Discussão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solução está em etapa intermediária de  desenvolvimento. A autenticação de usuário via biometria está em vias de conclusão. A montagem de uma maquete para a demonstração do funcionamento está, também, quase concluída. A tomada de decisão de corte de energia elétrica no painel de distribuição está em etapa intermediária. A interface de gerenciamento </a:t>
            </a:r>
            <a:r>
              <a:rPr i="1"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está em etapas iniciais de desenvolvimento.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atual momento já é possível realizar uma estimativa do hardware necessário para replicação em um ambiente real</a:t>
            </a:r>
            <a:endParaRPr sz="3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Este trabalho, assim que concluído, potencializa uma solução robusta e de baixo custo para controle e economia de energia elétrica em lares e inclusive em instituições, como o próprio IFMS, campus Naviraí.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ARAÚJO, I. B. Q.; SOUTO, F. V.; COSTA JUNIOR, A. G. </a:t>
            </a:r>
            <a:r>
              <a:rPr b="1"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Desenvolvimento de um protótipo de automação predial/residencial utilizando a plataforma de prototipagem eletrônica Arduino</a:t>
            </a: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Anais: XL Congresso Brasileiro de Educação em Engenharia (Cobenge), Belém, UFPA</a:t>
            </a: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2012.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CARVALHO, M. F. P. R. </a:t>
            </a:r>
            <a:r>
              <a:rPr b="1" i="1"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Automação e controle residencial via internet utilizando arduino</a:t>
            </a:r>
            <a:r>
              <a:rPr i="1" lang="en-US" sz="3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SEMANA DE EXTENSÃO: 34. CEFET/RJ. 2011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17778325" y="167127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{438AC2B5-6CDD-4BD3-B6E8-BC704B93616C}</a:tableStyleId>
              </a:tblPr>
              <a:tblGrid>
                <a:gridCol w="4119175"/>
                <a:gridCol w="4119175"/>
                <a:gridCol w="4121675"/>
              </a:tblGrid>
              <a:tr h="62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Produto</a:t>
                      </a:r>
                      <a:endParaRPr b="1"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Quantidade</a:t>
                      </a:r>
                      <a:endParaRPr b="1"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Valor</a:t>
                      </a:r>
                      <a:endParaRPr b="1"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Placa Arduino Uno R3 + cabo USB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R$ 49,90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Módulo Relé 5V 2 canais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R$ 15,80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LCD TFT 1.77 Polegadas Resolução 128x160 SPI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R$ 50,00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Leitor Biométrico</a:t>
                      </a:r>
                      <a:endParaRPr sz="3300"/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R$ 160,00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Módulo Leitor Cartão SD para Arduino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R$ 9,90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0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Cartão de Memória 32GB MicroSD c/ Adaptador, Classe 10 Ultra 80 mb/s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R$ 65,73</a:t>
                      </a:r>
                      <a:endParaRPr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R$ 351.33</a:t>
                      </a:r>
                      <a:endParaRPr b="1" sz="3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3"/>
          <p:cNvSpPr txBox="1"/>
          <p:nvPr/>
        </p:nvSpPr>
        <p:spPr>
          <a:xfrm>
            <a:off x="17914600" y="27437125"/>
            <a:ext cx="1236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Tabela </a:t>
            </a:r>
            <a:r>
              <a:rPr i="1" lang="en-US" sz="3000"/>
              <a:t>1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: Projeção de Gastos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