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5" r:id="rId2"/>
    <p:sldMasterId id="2147483705" r:id="rId3"/>
  </p:sldMasterIdLst>
  <p:notesMasterIdLst>
    <p:notesMasterId r:id="rId9"/>
  </p:notesMasterIdLst>
  <p:sldIdLst>
    <p:sldId id="288" r:id="rId4"/>
    <p:sldId id="301" r:id="rId5"/>
    <p:sldId id="284" r:id="rId6"/>
    <p:sldId id="295" r:id="rId7"/>
    <p:sldId id="305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92"/>
    <a:srgbClr val="386F13"/>
    <a:srgbClr val="003E76"/>
    <a:srgbClr val="00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162" autoAdjust="0"/>
  </p:normalViewPr>
  <p:slideViewPr>
    <p:cSldViewPr snapToGrid="0">
      <p:cViewPr varScale="1">
        <p:scale>
          <a:sx n="98" d="100"/>
          <a:sy n="98" d="100"/>
        </p:scale>
        <p:origin x="606" y="84"/>
      </p:cViewPr>
      <p:guideLst>
        <p:guide orient="horz" pos="3312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A9D6B-02F7-41AB-8853-026DE9540FC4}" type="datetimeFigureOut">
              <a:rPr lang="en-IN" smtClean="0"/>
              <a:t>22-03-2019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241F-1CD2-446C-834F-4D2C3FDA14B0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5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2015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8153400" cy="6707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1950" b="0" kern="1200" baseline="0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888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8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724" r:id="rId3"/>
    <p:sldLayoutId id="2147483725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tuzalem.ladislau@vale.com" TargetMode="External"/><Relationship Id="rId2" Type="http://schemas.openxmlformats.org/officeDocument/2006/relationships/hyperlink" Target="mailto:wildo.martins@val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fael.marques@vale.com" TargetMode="External"/><Relationship Id="rId4" Type="http://schemas.openxmlformats.org/officeDocument/2006/relationships/hyperlink" Target="mailto:fatima.segundo@val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g.valenet.valeglobal.net/ibmcognos/" TargetMode="External"/><Relationship Id="rId2" Type="http://schemas.openxmlformats.org/officeDocument/2006/relationships/hyperlink" Target="http://cogqa.valenet.valeglobal.net/ibmcognos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cog.valenet.valeglobal.net/ibmcognosa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547" y="1193909"/>
            <a:ext cx="4754530" cy="916991"/>
          </a:xfrm>
        </p:spPr>
        <p:txBody>
          <a:bodyPr/>
          <a:lstStyle/>
          <a:p>
            <a:pPr algn="ctr"/>
            <a:r>
              <a:rPr lang="en-US" altLang="en-US" sz="4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</a:t>
            </a:r>
            <a:r>
              <a:rPr lang="en-US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AMS</a:t>
            </a:r>
            <a:br>
              <a:rPr lang="en-US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Playback BI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46270" y="2256816"/>
            <a:ext cx="7157083" cy="139348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3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VIP </a:t>
            </a:r>
            <a:r>
              <a:rPr lang="en-US" sz="4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Logística</a:t>
            </a:r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- </a:t>
            </a:r>
            <a:r>
              <a:rPr lang="en-US" sz="4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Portos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46271" y="3042067"/>
            <a:ext cx="7157083" cy="39776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3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24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Myriad Pro" pitchFamily="32" charset="0"/>
              </a:rPr>
              <a:t>Overview </a:t>
            </a:r>
            <a:r>
              <a:rPr lang="en-US" sz="2400" dirty="0" err="1" smtClean="0">
                <a:solidFill>
                  <a:srgbClr val="FFFFFF"/>
                </a:solidFill>
                <a:latin typeface="Myriad Pro" pitchFamily="32" charset="0"/>
              </a:rPr>
              <a:t>Funcional</a:t>
            </a:r>
            <a:endParaRPr lang="en-US" sz="2400" dirty="0">
              <a:solidFill>
                <a:srgbClr val="FFFFFF"/>
              </a:solidFill>
              <a:latin typeface="Myriad Pro" pitchFamily="3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6854" y="780836"/>
            <a:ext cx="3493213" cy="44178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Sobre</a:t>
            </a:r>
            <a:r>
              <a:rPr lang="en-US" sz="2000" dirty="0" smtClean="0">
                <a:solidFill>
                  <a:schemeClr val="bg1"/>
                </a:solidFill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</a:rPr>
              <a:t>aplicação</a:t>
            </a:r>
            <a:r>
              <a:rPr lang="en-US" sz="2000" dirty="0" smtClean="0">
                <a:solidFill>
                  <a:schemeClr val="bg1"/>
                </a:solidFill>
              </a:rPr>
              <a:t> e o </a:t>
            </a:r>
            <a:r>
              <a:rPr lang="en-US" sz="2000" dirty="0" err="1" smtClean="0">
                <a:solidFill>
                  <a:schemeClr val="bg1"/>
                </a:solidFill>
              </a:rPr>
              <a:t>processo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854" y="1222625"/>
            <a:ext cx="8075488" cy="15103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pt-BR" sz="1000" dirty="0"/>
              <a:t>D</a:t>
            </a:r>
            <a:r>
              <a:rPr lang="pt-BR" sz="1000" dirty="0" smtClean="0"/>
              <a:t>isponibilização </a:t>
            </a:r>
            <a:r>
              <a:rPr lang="pt-BR" sz="1000" dirty="0"/>
              <a:t>de informações gerenciais para a área Logística de </a:t>
            </a:r>
            <a:r>
              <a:rPr lang="pt-BR" sz="1000" dirty="0" smtClean="0"/>
              <a:t>Portos, gerando indicadores diversos</a:t>
            </a:r>
            <a:r>
              <a:rPr lang="pt-BR" sz="100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pt-BR" sz="1000" dirty="0"/>
              <a:t>P</a:t>
            </a:r>
            <a:r>
              <a:rPr lang="pt-BR" sz="1000" dirty="0" smtClean="0"/>
              <a:t>rocesso </a:t>
            </a:r>
            <a:r>
              <a:rPr lang="pt-BR" sz="1000" dirty="0"/>
              <a:t>de solicitação e acesso ao </a:t>
            </a:r>
            <a:r>
              <a:rPr lang="pt-BR" sz="1000" dirty="0" err="1"/>
              <a:t>Cognos</a:t>
            </a:r>
            <a:r>
              <a:rPr lang="pt-BR" sz="1000" dirty="0"/>
              <a:t> pelo usuário</a:t>
            </a:r>
            <a:endParaRPr lang="pt-BR" sz="1000" dirty="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pt-BR" sz="1000" dirty="0" smtClean="0"/>
              <a:t>Ações numa </a:t>
            </a:r>
            <a:r>
              <a:rPr lang="pt-BR" sz="1000" dirty="0" smtClean="0"/>
              <a:t>indisponibilidade de banco</a:t>
            </a:r>
            <a:endParaRPr lang="pt-BR" sz="1000" dirty="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pt-BR" sz="1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65418" y="2936700"/>
            <a:ext cx="3493213" cy="4417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Principais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contatos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5418" y="3378489"/>
            <a:ext cx="8075488" cy="15103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b="1" dirty="0"/>
              <a:t>Gestor Produção</a:t>
            </a:r>
            <a:endParaRPr lang="pt-BR" sz="1200" dirty="0"/>
          </a:p>
          <a:p>
            <a:r>
              <a:rPr lang="pt-BR" sz="1200" b="1" dirty="0"/>
              <a:t>	</a:t>
            </a:r>
            <a:r>
              <a:rPr lang="pt-BR" sz="1200" dirty="0" err="1"/>
              <a:t>Wildo</a:t>
            </a:r>
            <a:r>
              <a:rPr lang="pt-BR" sz="1200" dirty="0"/>
              <a:t> Martins</a:t>
            </a:r>
            <a:r>
              <a:rPr lang="pt-BR" sz="1200" b="1" dirty="0"/>
              <a:t> </a:t>
            </a:r>
            <a:r>
              <a:rPr lang="pt-BR" sz="1200" u="sng" dirty="0">
                <a:hlinkClick r:id="rId2"/>
              </a:rPr>
              <a:t>wildo.martins@vale.com</a:t>
            </a:r>
            <a:endParaRPr lang="pt-BR" sz="1200" dirty="0"/>
          </a:p>
          <a:p>
            <a:r>
              <a:rPr lang="pt-BR" sz="1200" b="1" dirty="0" smtClean="0"/>
              <a:t>BP</a:t>
            </a:r>
            <a:endParaRPr lang="pt-BR" sz="1200" dirty="0"/>
          </a:p>
          <a:p>
            <a:r>
              <a:rPr lang="pt-BR" sz="1200" b="1" dirty="0"/>
              <a:t>	</a:t>
            </a:r>
            <a:r>
              <a:rPr lang="en-US" sz="1200" dirty="0" err="1" smtClean="0"/>
              <a:t>Matuzalem</a:t>
            </a:r>
            <a:r>
              <a:rPr lang="en-US" sz="1200" dirty="0" smtClean="0"/>
              <a:t> </a:t>
            </a:r>
            <a:r>
              <a:rPr lang="en-US" sz="1200" dirty="0" err="1"/>
              <a:t>Ladislau</a:t>
            </a:r>
            <a:r>
              <a:rPr lang="en-US" sz="1200" b="1" dirty="0"/>
              <a:t> </a:t>
            </a:r>
            <a:r>
              <a:rPr lang="en-US" sz="1200" u="sng" dirty="0">
                <a:hlinkClick r:id="rId3"/>
              </a:rPr>
              <a:t>matuzalem.ladislau@vale.com</a:t>
            </a:r>
            <a:endParaRPr lang="en-US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387174" y="3378489"/>
            <a:ext cx="394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Suporte Banco Dados</a:t>
            </a:r>
            <a:endParaRPr lang="pt-BR" sz="1200" dirty="0"/>
          </a:p>
          <a:p>
            <a:r>
              <a:rPr lang="pt-BR" sz="1200" b="1" dirty="0"/>
              <a:t>	</a:t>
            </a:r>
            <a:r>
              <a:rPr lang="pt-BR" sz="1200" dirty="0"/>
              <a:t>Fatima Segundo </a:t>
            </a:r>
            <a:r>
              <a:rPr lang="pt-BR" sz="1200" u="sng" dirty="0">
                <a:hlinkClick r:id="rId4"/>
              </a:rPr>
              <a:t>fatima.segundo@vale.com</a:t>
            </a:r>
            <a:endParaRPr lang="pt-BR" sz="1200" dirty="0"/>
          </a:p>
          <a:p>
            <a:r>
              <a:rPr lang="pt-BR" sz="1200" b="1" dirty="0"/>
              <a:t>ADM Ambientes</a:t>
            </a:r>
            <a:endParaRPr lang="pt-BR" sz="1200" dirty="0"/>
          </a:p>
          <a:p>
            <a:r>
              <a:rPr lang="pt-BR" sz="1200" b="1" dirty="0"/>
              <a:t>	</a:t>
            </a:r>
            <a:r>
              <a:rPr lang="pt-BR" sz="1200" dirty="0"/>
              <a:t>Rafael Marques </a:t>
            </a:r>
            <a:r>
              <a:rPr lang="pt-BR" sz="1200" u="sng" dirty="0">
                <a:hlinkClick r:id="rId5"/>
              </a:rPr>
              <a:t>rafael.marques@vale.com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74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Myriad Pro" pitchFamily="32" charset="0"/>
              </a:rPr>
              <a:t>Overview </a:t>
            </a:r>
            <a:r>
              <a:rPr lang="en-US" sz="2400" dirty="0" err="1" smtClean="0">
                <a:solidFill>
                  <a:srgbClr val="FFFFFF"/>
                </a:solidFill>
                <a:latin typeface="Myriad Pro" pitchFamily="32" charset="0"/>
              </a:rPr>
              <a:t>Técnico</a:t>
            </a:r>
            <a:endParaRPr lang="en-US" sz="2400" dirty="0">
              <a:solidFill>
                <a:srgbClr val="FFFFFF"/>
              </a:solidFill>
              <a:latin typeface="Myriad Pro" pitchFamily="32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0757" y="610897"/>
            <a:ext cx="3740858" cy="21950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171450" indent="-171450">
              <a:lnSpc>
                <a:spcPct val="9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2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0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0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0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0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0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0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27063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</a:tabLst>
              <a:defRPr sz="200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pt-BR" sz="1000" b="1" dirty="0" smtClean="0"/>
              <a:t>Ambiente Cognos:</a:t>
            </a:r>
            <a:endParaRPr lang="pt-BR" sz="1000" b="1" i="1" dirty="0" smtClean="0"/>
          </a:p>
          <a:p>
            <a:r>
              <a:rPr lang="pt-BR" sz="1000" dirty="0" smtClean="0"/>
              <a:t>HOM: </a:t>
            </a:r>
            <a:r>
              <a:rPr lang="pt-BR" sz="1000" b="1" u="sng" dirty="0" smtClean="0">
                <a:hlinkClick r:id="rId2"/>
              </a:rPr>
              <a:t>http://cogqa.valenet.valeglobal.net/ibmcognosam/</a:t>
            </a:r>
            <a:endParaRPr lang="pt-BR" sz="1000" i="1" dirty="0" smtClean="0"/>
          </a:p>
          <a:p>
            <a:r>
              <a:rPr lang="pt-BR" sz="1000" dirty="0" smtClean="0"/>
              <a:t>HOM BASIC SIGNON: </a:t>
            </a:r>
            <a:r>
              <a:rPr lang="pt-BR" sz="1000" b="1" u="sng" dirty="0" smtClean="0">
                <a:hlinkClick r:id="rId3"/>
              </a:rPr>
              <a:t>http://cogqa.valenet.valeglobal.net/ibmcognos/</a:t>
            </a:r>
            <a:endParaRPr lang="pt-BR" sz="1000" i="1" dirty="0" smtClean="0"/>
          </a:p>
          <a:p>
            <a:r>
              <a:rPr lang="pt-BR" sz="1000" dirty="0" smtClean="0"/>
              <a:t> </a:t>
            </a:r>
            <a:endParaRPr lang="pt-BR" sz="1000" i="1" dirty="0" smtClean="0"/>
          </a:p>
          <a:p>
            <a:r>
              <a:rPr lang="pt-BR" sz="1000" dirty="0" smtClean="0"/>
              <a:t>PRD: </a:t>
            </a:r>
            <a:r>
              <a:rPr lang="pt-BR" sz="1000" b="1" i="1" u="sng" dirty="0" smtClean="0">
                <a:hlinkClick r:id="rId4"/>
              </a:rPr>
              <a:t>http://cog.valenet.valeglobal.net/ibmcognosam/</a:t>
            </a:r>
            <a:endParaRPr lang="pt-BR" sz="1000" i="1" dirty="0" smtClean="0"/>
          </a:p>
          <a:p>
            <a:r>
              <a:rPr lang="pt-BR" sz="1000" dirty="0" smtClean="0"/>
              <a:t>PRD BASIC SIGNON: </a:t>
            </a:r>
            <a:r>
              <a:rPr lang="pt-BR" sz="1000" b="1" i="1" u="sng" dirty="0" smtClean="0">
                <a:hlinkClick r:id="rId3"/>
              </a:rPr>
              <a:t>http://cog.valenet.valeglobal.net/ibmcognos/</a:t>
            </a:r>
            <a:endParaRPr lang="pt-BR" sz="10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-1588" y="627796"/>
            <a:ext cx="5160963" cy="3957851"/>
            <a:chOff x="-1588" y="365233"/>
            <a:chExt cx="5160963" cy="365760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53975" y="365233"/>
              <a:ext cx="5105400" cy="3657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-1588" y="454133"/>
              <a:ext cx="4878388" cy="31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8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98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98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>
                <a:lnSpc>
                  <a:spcPct val="98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>
                <a:lnSpc>
                  <a:spcPct val="98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Myriad Pro" pitchFamily="32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 err="1" smtClean="0"/>
                <a:t>Infraestrutura</a:t>
              </a:r>
              <a:endParaRPr lang="en-US" altLang="en-US" sz="1600" b="1" dirty="0"/>
            </a:p>
          </p:txBody>
        </p:sp>
      </p:grpSp>
      <p:sp>
        <p:nvSpPr>
          <p:cNvPr id="18" name="AutoShape 3" descr="https://115.112.72.163/ServiceAcquisitionManager/images/bullet_blue.png"/>
          <p:cNvSpPr>
            <a:spLocks noChangeAspect="1" noChangeArrowheads="1"/>
          </p:cNvSpPr>
          <p:nvPr/>
        </p:nvSpPr>
        <p:spPr bwMode="auto">
          <a:xfrm>
            <a:off x="6182365" y="-121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https://115.112.72.163/ServiceAcquisitionManager/images/bullet_blue.png"/>
          <p:cNvSpPr>
            <a:spLocks noChangeAspect="1" noChangeArrowheads="1"/>
          </p:cNvSpPr>
          <p:nvPr/>
        </p:nvSpPr>
        <p:spPr bwMode="auto">
          <a:xfrm>
            <a:off x="6182365" y="-121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5" descr="https://115.112.72.163/ServiceAcquisitionManager/images/bullet_blue.png"/>
          <p:cNvSpPr>
            <a:spLocks noChangeAspect="1" noChangeArrowheads="1"/>
          </p:cNvSpPr>
          <p:nvPr/>
        </p:nvSpPr>
        <p:spPr bwMode="auto">
          <a:xfrm>
            <a:off x="6182365" y="-121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6" descr="https://115.112.72.163/ServiceAcquisitionManager/images/bullet_blue.png"/>
          <p:cNvSpPr>
            <a:spLocks noChangeAspect="1" noChangeArrowheads="1"/>
          </p:cNvSpPr>
          <p:nvPr/>
        </p:nvSpPr>
        <p:spPr bwMode="auto">
          <a:xfrm>
            <a:off x="6182365" y="-121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7" descr="https://115.112.72.163/ServiceAcquisitionManager/images/bullet_blue.png"/>
          <p:cNvSpPr>
            <a:spLocks noChangeAspect="1" noChangeArrowheads="1"/>
          </p:cNvSpPr>
          <p:nvPr/>
        </p:nvSpPr>
        <p:spPr bwMode="auto">
          <a:xfrm>
            <a:off x="6182365" y="-121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8" descr="https://115.112.72.163/ServiceAcquisitionManager/images/bullet_blue.png"/>
          <p:cNvSpPr>
            <a:spLocks noChangeAspect="1" noChangeArrowheads="1"/>
          </p:cNvSpPr>
          <p:nvPr/>
        </p:nvSpPr>
        <p:spPr bwMode="auto">
          <a:xfrm>
            <a:off x="6182365" y="-121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9" descr="https://115.112.72.163/ServiceAcquisitionManager/images/bullet_blue.png"/>
          <p:cNvSpPr>
            <a:spLocks noChangeAspect="1" noChangeArrowheads="1"/>
          </p:cNvSpPr>
          <p:nvPr/>
        </p:nvSpPr>
        <p:spPr bwMode="auto">
          <a:xfrm>
            <a:off x="6182365" y="-121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agem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51420" y="1157292"/>
            <a:ext cx="4910509" cy="1984742"/>
          </a:xfrm>
          <a:prstGeom prst="rect">
            <a:avLst/>
          </a:prstGeom>
        </p:spPr>
      </p:pic>
      <p:pic>
        <p:nvPicPr>
          <p:cNvPr id="16" name="Picture 1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4D6D3C9D-DEC3-4F29-AA1B-5448330A015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0664" y="3223947"/>
            <a:ext cx="4468711" cy="137352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330757" y="3208583"/>
            <a:ext cx="3740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000" b="1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Ambiente </a:t>
            </a:r>
            <a:r>
              <a:rPr lang="pt-BR" sz="1000" b="1" dirty="0" err="1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PowerCenter</a:t>
            </a:r>
            <a:r>
              <a:rPr lang="pt-BR" sz="1000" b="1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</a:p>
          <a:p>
            <a:pPr lvl="0"/>
            <a:endParaRPr lang="pt-BR" sz="1000" dirty="0">
              <a:solidFill>
                <a:srgbClr val="000000"/>
              </a:solidFill>
              <a:latin typeface="Myriad Pro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pt-BR" sz="1000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Horário de carga (02:00 / 11:00 / 18:00 e </a:t>
            </a:r>
            <a:r>
              <a:rPr lang="pt-BR" sz="1000" dirty="0" err="1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sab</a:t>
            </a:r>
            <a:r>
              <a:rPr lang="pt-BR" sz="1000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11:00) 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pt-BR" sz="1000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Reprocessamento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pt-BR" sz="1000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Rejeição </a:t>
            </a:r>
            <a:r>
              <a:rPr lang="pt-BR" sz="1000" dirty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de </a:t>
            </a:r>
            <a:r>
              <a:rPr lang="pt-BR" sz="1000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registros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pt-BR" sz="1000" dirty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lang="pt-BR" sz="1000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ipos </a:t>
            </a:r>
            <a:r>
              <a:rPr lang="pt-BR" sz="1000" dirty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de </a:t>
            </a:r>
            <a:r>
              <a:rPr lang="pt-BR" sz="1000" dirty="0" smtClean="0">
                <a:solidFill>
                  <a:srgbClr val="000000"/>
                </a:solidFill>
                <a:latin typeface="Myriad Pro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carga (incremental e anual)</a:t>
            </a:r>
            <a:endParaRPr lang="pt-BR" sz="1000" dirty="0">
              <a:solidFill>
                <a:srgbClr val="000000"/>
              </a:solidFill>
              <a:latin typeface="Myriad Pro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Myriad Pro" pitchFamily="32" charset="0"/>
              </a:rPr>
              <a:t>Overview </a:t>
            </a:r>
            <a:r>
              <a:rPr lang="en-US" sz="2400" dirty="0" err="1" smtClean="0">
                <a:solidFill>
                  <a:srgbClr val="FFFFFF"/>
                </a:solidFill>
                <a:latin typeface="Myriad Pro" pitchFamily="32" charset="0"/>
              </a:rPr>
              <a:t>Operacional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5753" y="631141"/>
            <a:ext cx="6986066" cy="2182343"/>
            <a:chOff x="378474" y="-710730"/>
            <a:chExt cx="6986066" cy="2182343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342029" y="1106488"/>
              <a:ext cx="5886450" cy="365125"/>
            </a:xfrm>
            <a:prstGeom prst="rect">
              <a:avLst/>
            </a:prstGeom>
          </p:spPr>
          <p:txBody>
            <a:bodyPr vert="horz" wrap="square" lIns="68580" tIns="34290" rIns="68580" bIns="34290" rtlCol="0" anchor="ctr">
              <a:normAutofit lnSpcReduction="10000"/>
            </a:bodyPr>
            <a:lstStyle>
              <a:lvl1pPr algn="l" defTabSz="685800" rtl="0" eaLnBrk="1" latinLnBrk="0" hangingPunct="1">
                <a:spcBef>
                  <a:spcPct val="0"/>
                </a:spcBef>
                <a:buNone/>
                <a:defRPr sz="2100" kern="1200">
                  <a:solidFill>
                    <a:schemeClr val="bg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en-US" smtClean="0">
                  <a:latin typeface="Myriad Pro" pitchFamily="32" charset="0"/>
                </a:rPr>
                <a:t>Transition Challenges &amp; TCS Solution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33074" y="-450207"/>
              <a:ext cx="1931466" cy="981075"/>
            </a:xfrm>
            <a:prstGeom prst="roundRect">
              <a:avLst/>
            </a:prstGeom>
            <a:solidFill>
              <a:srgbClr val="FFEF9F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t"/>
            <a:lstStyle/>
            <a:p>
              <a:pPr marL="83344"/>
              <a:r>
                <a:rPr lang="pt-BR" sz="825" kern="0" dirty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Erro na execução durante o sábado nos </a:t>
              </a:r>
              <a:r>
                <a:rPr lang="pt-BR" sz="825" kern="0" dirty="0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outros WKF:</a:t>
              </a:r>
              <a:endParaRPr lang="pt-BR" sz="825" kern="0" dirty="0">
                <a:solidFill>
                  <a:srgbClr val="4F81BD">
                    <a:lumMod val="50000"/>
                  </a:srgbClr>
                </a:solidFill>
                <a:latin typeface="Myriad Pro"/>
                <a:cs typeface="Arial" pitchFamily="34" charset="0"/>
              </a:endParaRPr>
            </a:p>
            <a:p>
              <a:pPr marL="254794" indent="-171450">
                <a:buFont typeface="Arial" panose="020B0604020202020204" pitchFamily="34" charset="0"/>
                <a:buChar char="•"/>
              </a:pPr>
              <a:r>
                <a:rPr lang="pt-BR" sz="825" kern="0" dirty="0" err="1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Re-run</a:t>
              </a:r>
              <a:r>
                <a:rPr lang="pt-BR" sz="825" kern="0" dirty="0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 / analisar</a:t>
              </a:r>
              <a:endParaRPr lang="en-US" sz="825" kern="0" dirty="0">
                <a:solidFill>
                  <a:srgbClr val="4F81BD">
                    <a:lumMod val="50000"/>
                  </a:srgbClr>
                </a:solidFill>
                <a:latin typeface="Myriad Pro"/>
                <a:cs typeface="Arial" pitchFamily="34" charset="0"/>
              </a:endParaRPr>
            </a:p>
            <a:p>
              <a:pPr marL="83344"/>
              <a:endParaRPr lang="en-US" sz="825" kern="0" dirty="0">
                <a:solidFill>
                  <a:srgbClr val="4F81BD">
                    <a:lumMod val="50000"/>
                  </a:srgbClr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8474" y="-450207"/>
              <a:ext cx="1682750" cy="1001712"/>
            </a:xfrm>
            <a:prstGeom prst="roundRect">
              <a:avLst/>
            </a:prstGeom>
            <a:solidFill>
              <a:srgbClr val="FFEF9F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t"/>
            <a:lstStyle/>
            <a:p>
              <a:pPr marL="83344"/>
              <a:r>
                <a:rPr lang="pt-BR" sz="825" kern="0" dirty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Usuário reporta problema nos dados exibidos:</a:t>
              </a:r>
            </a:p>
            <a:p>
              <a:pPr marL="254794" indent="-171450">
                <a:buFont typeface="Arial" panose="020B0604020202020204" pitchFamily="34" charset="0"/>
                <a:buChar char="•"/>
              </a:pPr>
              <a:r>
                <a:rPr lang="pt-BR" sz="825" kern="0" dirty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reprocessamento, ajuste em alguma regra</a:t>
              </a:r>
              <a:endParaRPr lang="en-US" sz="825" kern="0" dirty="0">
                <a:solidFill>
                  <a:srgbClr val="4F81BD">
                    <a:lumMod val="50000"/>
                  </a:srgbClr>
                </a:solidFill>
                <a:latin typeface="Myriad Pro"/>
                <a:cs typeface="Arial" pitchFamily="34" charset="0"/>
              </a:endParaRPr>
            </a:p>
            <a:p>
              <a:pPr marL="254794" indent="-171450" defTabSz="685800" eaLnBrk="1" hangingPunct="1">
                <a:buFont typeface="Arial" panose="020B0604020202020204" pitchFamily="34" charset="0"/>
                <a:buChar char="•"/>
                <a:defRPr/>
              </a:pPr>
              <a:endParaRPr lang="en-US" sz="825" kern="0" dirty="0">
                <a:solidFill>
                  <a:srgbClr val="4F81BD">
                    <a:lumMod val="50000"/>
                  </a:srgbClr>
                </a:solidFill>
                <a:latin typeface="Myriad Pro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18374" y="-426395"/>
              <a:ext cx="1600200" cy="977900"/>
            </a:xfrm>
            <a:prstGeom prst="roundRect">
              <a:avLst/>
            </a:prstGeom>
            <a:solidFill>
              <a:srgbClr val="FFEF9F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t"/>
            <a:lstStyle/>
            <a:p>
              <a:pPr marL="83344"/>
              <a:r>
                <a:rPr lang="pt-BR" sz="825" kern="0" dirty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Erro na execução da carga normal:</a:t>
              </a:r>
            </a:p>
            <a:p>
              <a:pPr marL="254794" indent="-171450">
                <a:buFont typeface="Arial" panose="020B0604020202020204" pitchFamily="34" charset="0"/>
                <a:buChar char="•"/>
              </a:pPr>
              <a:r>
                <a:rPr lang="pt-BR" sz="825" kern="0" dirty="0" err="1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Re-run</a:t>
              </a:r>
              <a:r>
                <a:rPr lang="pt-BR" sz="825" kern="0" dirty="0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 / analisar</a:t>
              </a:r>
              <a:endParaRPr lang="en-US" sz="825" kern="0" dirty="0">
                <a:solidFill>
                  <a:srgbClr val="4F81BD">
                    <a:lumMod val="50000"/>
                  </a:srgbClr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75724" y="-431157"/>
              <a:ext cx="1600200" cy="982662"/>
            </a:xfrm>
            <a:prstGeom prst="roundRect">
              <a:avLst/>
            </a:prstGeom>
            <a:solidFill>
              <a:srgbClr val="FFEF9F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t"/>
            <a:lstStyle/>
            <a:p>
              <a:pPr marL="83344"/>
              <a:r>
                <a:rPr lang="pt-BR" sz="825" kern="0" dirty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Erro na execução durante o </a:t>
              </a:r>
              <a:r>
                <a:rPr lang="pt-BR" sz="825" kern="0" dirty="0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sábado nos WKF </a:t>
              </a:r>
              <a:r>
                <a:rPr lang="pt-BR" sz="825" kern="0" dirty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OEE, Viagens ou </a:t>
              </a:r>
              <a:r>
                <a:rPr lang="pt-BR" sz="825" kern="0" dirty="0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Qualidade:</a:t>
              </a:r>
              <a:endParaRPr lang="pt-BR" sz="825" kern="0" dirty="0">
                <a:solidFill>
                  <a:srgbClr val="4F81BD">
                    <a:lumMod val="50000"/>
                  </a:srgbClr>
                </a:solidFill>
                <a:latin typeface="Myriad Pro"/>
                <a:cs typeface="Arial" pitchFamily="34" charset="0"/>
              </a:endParaRPr>
            </a:p>
            <a:p>
              <a:pPr marL="254794" indent="-171450">
                <a:buFont typeface="Arial" panose="020B0604020202020204" pitchFamily="34" charset="0"/>
                <a:buChar char="•"/>
              </a:pPr>
              <a:r>
                <a:rPr lang="pt-BR" sz="825" kern="0" dirty="0" smtClean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Avaliar </a:t>
              </a:r>
              <a:r>
                <a:rPr lang="pt-BR" sz="825" kern="0" dirty="0">
                  <a:solidFill>
                    <a:srgbClr val="4F81BD">
                      <a:lumMod val="50000"/>
                    </a:srgbClr>
                  </a:solidFill>
                  <a:latin typeface="Myriad Pro"/>
                  <a:cs typeface="Arial" pitchFamily="34" charset="0"/>
                </a:rPr>
                <a:t>tempo de término</a:t>
              </a:r>
              <a:endParaRPr lang="en-US" sz="825" kern="0" dirty="0">
                <a:solidFill>
                  <a:srgbClr val="4F81BD">
                    <a:lumMod val="50000"/>
                  </a:srgbClr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91117" y="-710730"/>
              <a:ext cx="6916273" cy="209153"/>
            </a:xfrm>
            <a:prstGeom prst="roundRect">
              <a:avLst/>
            </a:prstGeom>
            <a:solidFill>
              <a:srgbClr val="8BACE4"/>
            </a:solidFill>
            <a:ln w="349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hangingPunct="1">
                <a:defRPr/>
              </a:pPr>
              <a:r>
                <a:rPr lang="en-US" sz="900" b="1" dirty="0" err="1" smtClean="0">
                  <a:solidFill>
                    <a:srgbClr val="000000"/>
                  </a:solidFill>
                </a:rPr>
                <a:t>Principais</a:t>
              </a:r>
              <a:r>
                <a:rPr lang="en-US" sz="9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900" b="1" dirty="0" err="1" smtClean="0">
                  <a:solidFill>
                    <a:srgbClr val="000000"/>
                  </a:solidFill>
                </a:rPr>
                <a:t>problemas</a:t>
              </a:r>
              <a:r>
                <a:rPr lang="en-US" sz="9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900" b="1" dirty="0" err="1" smtClean="0">
                  <a:solidFill>
                    <a:srgbClr val="000000"/>
                  </a:solidFill>
                </a:rPr>
                <a:t>relatados</a:t>
              </a:r>
              <a:endParaRPr lang="en-US" sz="9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Chevron 21"/>
          <p:cNvSpPr/>
          <p:nvPr/>
        </p:nvSpPr>
        <p:spPr>
          <a:xfrm>
            <a:off x="5709556" y="3449419"/>
            <a:ext cx="171450" cy="285750"/>
          </a:xfrm>
          <a:prstGeom prst="chevron">
            <a:avLst/>
          </a:prstGeom>
          <a:solidFill>
            <a:srgbClr val="EF403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ounded Rectangle 20"/>
          <p:cNvSpPr/>
          <p:nvPr/>
        </p:nvSpPr>
        <p:spPr>
          <a:xfrm>
            <a:off x="1099395" y="2001083"/>
            <a:ext cx="2049350" cy="345282"/>
          </a:xfrm>
          <a:prstGeom prst="roundRect">
            <a:avLst/>
          </a:prstGeom>
          <a:solidFill>
            <a:srgbClr val="8BACE4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sz="900" b="1" dirty="0" err="1" smtClean="0">
                <a:solidFill>
                  <a:schemeClr val="bg1"/>
                </a:solidFill>
              </a:rPr>
              <a:t>Análises</a:t>
            </a:r>
            <a:r>
              <a:rPr lang="en-US" sz="900" b="1" dirty="0" smtClean="0">
                <a:solidFill>
                  <a:schemeClr val="bg1"/>
                </a:solidFill>
              </a:rPr>
              <a:t>/</a:t>
            </a:r>
            <a:r>
              <a:rPr lang="en-US" sz="900" b="1" dirty="0" err="1" smtClean="0">
                <a:solidFill>
                  <a:schemeClr val="bg1"/>
                </a:solidFill>
              </a:rPr>
              <a:t>Processos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4"/>
          <p:cNvSpPr/>
          <p:nvPr/>
        </p:nvSpPr>
        <p:spPr>
          <a:xfrm>
            <a:off x="3563587" y="2461534"/>
            <a:ext cx="2030348" cy="23701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Para </a:t>
            </a:r>
            <a:r>
              <a:rPr lang="en-US" sz="900" dirty="0" err="1" smtClean="0">
                <a:solidFill>
                  <a:srgbClr val="000000"/>
                </a:solidFill>
              </a:rPr>
              <a:t>qualquer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necessidade</a:t>
            </a:r>
            <a:r>
              <a:rPr lang="en-US" sz="900" dirty="0" smtClean="0">
                <a:solidFill>
                  <a:srgbClr val="000000"/>
                </a:solidFill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</a:rPr>
              <a:t>alteração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em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objetos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Cognos</a:t>
            </a:r>
            <a:r>
              <a:rPr lang="en-US" sz="900" dirty="0" smtClean="0">
                <a:solidFill>
                  <a:srgbClr val="000000"/>
                </a:solidFill>
              </a:rPr>
              <a:t> e/</a:t>
            </a:r>
            <a:r>
              <a:rPr lang="en-US" sz="900" dirty="0" err="1" smtClean="0">
                <a:solidFill>
                  <a:srgbClr val="000000"/>
                </a:solidFill>
              </a:rPr>
              <a:t>ou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PowerCenter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31" name="Rounded Rectangle 4"/>
          <p:cNvSpPr/>
          <p:nvPr/>
        </p:nvSpPr>
        <p:spPr>
          <a:xfrm>
            <a:off x="6008779" y="2445446"/>
            <a:ext cx="2030348" cy="23701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0000"/>
                </a:solidFill>
              </a:rPr>
              <a:t>Para </a:t>
            </a:r>
            <a:r>
              <a:rPr lang="en-US" sz="900" dirty="0" err="1">
                <a:solidFill>
                  <a:srgbClr val="000000"/>
                </a:solidFill>
              </a:rPr>
              <a:t>qualquer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necessidade</a:t>
            </a:r>
            <a:r>
              <a:rPr lang="en-US" sz="900" dirty="0">
                <a:solidFill>
                  <a:srgbClr val="000000"/>
                </a:solidFill>
              </a:rPr>
              <a:t> de </a:t>
            </a:r>
            <a:r>
              <a:rPr lang="en-US" sz="900" dirty="0" err="1">
                <a:solidFill>
                  <a:srgbClr val="000000"/>
                </a:solidFill>
              </a:rPr>
              <a:t>alteração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em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objetos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Cognos</a:t>
            </a:r>
            <a:r>
              <a:rPr lang="en-US" sz="900" dirty="0">
                <a:solidFill>
                  <a:srgbClr val="000000"/>
                </a:solidFill>
              </a:rPr>
              <a:t> e/</a:t>
            </a:r>
            <a:r>
              <a:rPr lang="en-US" sz="900" dirty="0" err="1">
                <a:solidFill>
                  <a:srgbClr val="000000"/>
                </a:solidFill>
              </a:rPr>
              <a:t>ou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PowerCenter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2" name="Rounded Rectangle 20"/>
          <p:cNvSpPr/>
          <p:nvPr/>
        </p:nvSpPr>
        <p:spPr>
          <a:xfrm>
            <a:off x="3551857" y="2001083"/>
            <a:ext cx="2049350" cy="345282"/>
          </a:xfrm>
          <a:prstGeom prst="roundRect">
            <a:avLst/>
          </a:prstGeom>
          <a:solidFill>
            <a:srgbClr val="8BACE4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sz="900" b="1" dirty="0" smtClean="0">
                <a:solidFill>
                  <a:schemeClr val="bg1"/>
                </a:solidFill>
              </a:rPr>
              <a:t>Change para HOM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20"/>
          <p:cNvSpPr/>
          <p:nvPr/>
        </p:nvSpPr>
        <p:spPr>
          <a:xfrm>
            <a:off x="5985319" y="1987908"/>
            <a:ext cx="2049350" cy="345282"/>
          </a:xfrm>
          <a:prstGeom prst="roundRect">
            <a:avLst/>
          </a:prstGeom>
          <a:solidFill>
            <a:srgbClr val="8BACE4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sz="900" b="1" dirty="0" smtClean="0">
                <a:solidFill>
                  <a:schemeClr val="bg1"/>
                </a:solidFill>
              </a:rPr>
              <a:t>Change para PRD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1099395" y="2461534"/>
            <a:ext cx="2030348" cy="2370138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sz="900" dirty="0" err="1" smtClean="0">
                <a:solidFill>
                  <a:srgbClr val="000000"/>
                </a:solidFill>
              </a:rPr>
              <a:t>Maior</a:t>
            </a:r>
            <a:r>
              <a:rPr lang="en-US" sz="900" dirty="0" smtClean="0">
                <a:solidFill>
                  <a:srgbClr val="000000"/>
                </a:solidFill>
              </a:rPr>
              <a:t> volume de </a:t>
            </a:r>
            <a:r>
              <a:rPr lang="en-US" sz="900" dirty="0" err="1" smtClean="0">
                <a:solidFill>
                  <a:srgbClr val="000000"/>
                </a:solidFill>
              </a:rPr>
              <a:t>chamado</a:t>
            </a:r>
            <a:endParaRPr lang="en-US" sz="900" dirty="0" smtClean="0">
              <a:solidFill>
                <a:srgbClr val="000000"/>
              </a:solidFill>
            </a:endParaRP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sz="900" dirty="0" err="1" smtClean="0">
                <a:solidFill>
                  <a:srgbClr val="000000"/>
                </a:solidFill>
              </a:rPr>
              <a:t>Chamados</a:t>
            </a:r>
            <a:r>
              <a:rPr lang="en-US" sz="900" dirty="0" smtClean="0">
                <a:solidFill>
                  <a:srgbClr val="000000"/>
                </a:solidFill>
              </a:rPr>
              <a:t>/</a:t>
            </a:r>
            <a:r>
              <a:rPr lang="en-US" sz="900" dirty="0" err="1" smtClean="0">
                <a:solidFill>
                  <a:srgbClr val="000000"/>
                </a:solidFill>
              </a:rPr>
              <a:t>mês</a:t>
            </a:r>
            <a:endParaRPr lang="en-US" sz="900" dirty="0" smtClean="0">
              <a:solidFill>
                <a:srgbClr val="000000"/>
              </a:solidFill>
            </a:endParaRP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sz="900" dirty="0" err="1" smtClean="0">
                <a:solidFill>
                  <a:srgbClr val="000000"/>
                </a:solidFill>
              </a:rPr>
              <a:t>Processo</a:t>
            </a:r>
            <a:r>
              <a:rPr lang="en-US" sz="900" dirty="0" smtClean="0">
                <a:solidFill>
                  <a:srgbClr val="000000"/>
                </a:solidFill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</a:rPr>
              <a:t>comunicação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</a:p>
          <a:p>
            <a:pPr marL="557213" lvl="1" indent="-214313">
              <a:buFont typeface="Wingdings" panose="05000000000000000000" pitchFamily="2" charset="2"/>
              <a:buChar char="ü"/>
            </a:pPr>
            <a:r>
              <a:rPr lang="en-US" sz="900" dirty="0" err="1" smtClean="0">
                <a:solidFill>
                  <a:srgbClr val="000000"/>
                </a:solidFill>
              </a:rPr>
              <a:t>Parada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programada</a:t>
            </a:r>
            <a:endParaRPr lang="en-US" sz="900" dirty="0" smtClean="0">
              <a:solidFill>
                <a:srgbClr val="000000"/>
              </a:solidFill>
            </a:endParaRPr>
          </a:p>
          <a:p>
            <a:pPr marL="557213" lvl="1" indent="-214313">
              <a:buFont typeface="Wingdings" panose="05000000000000000000" pitchFamily="2" charset="2"/>
              <a:buChar char="ü"/>
            </a:pPr>
            <a:r>
              <a:rPr lang="en-US" sz="900" dirty="0" err="1" smtClean="0">
                <a:solidFill>
                  <a:srgbClr val="000000"/>
                </a:solidFill>
              </a:rPr>
              <a:t>Indisponibilidade</a:t>
            </a:r>
            <a:r>
              <a:rPr lang="en-US" sz="900" dirty="0" smtClean="0">
                <a:solidFill>
                  <a:srgbClr val="000000"/>
                </a:solidFill>
              </a:rPr>
              <a:t> de dados</a:t>
            </a:r>
          </a:p>
          <a:p>
            <a:pPr marL="557213" lvl="1" indent="-214313">
              <a:buFont typeface="Wingdings" panose="05000000000000000000" pitchFamily="2" charset="2"/>
              <a:buChar char="ü"/>
            </a:pPr>
            <a:r>
              <a:rPr lang="en-US" sz="900" dirty="0" err="1" smtClean="0">
                <a:solidFill>
                  <a:srgbClr val="000000"/>
                </a:solidFill>
              </a:rPr>
              <a:t>Atualização</a:t>
            </a:r>
            <a:r>
              <a:rPr lang="en-US" sz="900" dirty="0" smtClean="0">
                <a:solidFill>
                  <a:srgbClr val="000000"/>
                </a:solidFill>
              </a:rPr>
              <a:t> de dados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2" y="2027113"/>
            <a:ext cx="8240483" cy="565206"/>
          </a:xfrm>
        </p:spPr>
        <p:txBody>
          <a:bodyPr/>
          <a:lstStyle/>
          <a:p>
            <a:pPr algn="ctr"/>
            <a:r>
              <a:rPr lang="en-US" sz="3200" b="1" dirty="0" err="1" smtClean="0"/>
              <a:t>Dúvidas</a:t>
            </a:r>
            <a:r>
              <a:rPr lang="en-US" sz="3200" b="1" dirty="0" smtClean="0"/>
              <a:t>?</a:t>
            </a:r>
            <a:endParaRPr lang="en-US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1" y="2027113"/>
            <a:ext cx="2349481" cy="23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4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2E8D46A7-224C-4B26-BA61-9DC77B4D9F90}" vid="{A94A3F8A-C932-41DA-A8CB-EB27749F3454}"/>
    </a:ext>
  </a:extLst>
</a:theme>
</file>

<file path=ppt/theme/theme2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2014_16x9</Template>
  <TotalTime>5526</TotalTime>
  <Words>207</Words>
  <Application>Microsoft Office PowerPoint</Application>
  <PresentationFormat>Apresentação na tela (16:9)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Lucida Sans Unicode</vt:lpstr>
      <vt:lpstr>Myriad Pro</vt:lpstr>
      <vt:lpstr>Times New Roman</vt:lpstr>
      <vt:lpstr>Wingdings</vt:lpstr>
      <vt:lpstr>Corp PPT Template 2014_16x9</vt:lpstr>
      <vt:lpstr>Separator Slide 2</vt:lpstr>
      <vt:lpstr>Thank You</vt:lpstr>
      <vt:lpstr>Projeto AMS Playback BI</vt:lpstr>
      <vt:lpstr>Overview Funcional</vt:lpstr>
      <vt:lpstr>Overview Técnico</vt:lpstr>
      <vt:lpstr>Overview Operacional</vt:lpstr>
      <vt:lpstr>Dúvidas?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 Kumble</dc:creator>
  <cp:lastModifiedBy>Graziella Comarela Paneto</cp:lastModifiedBy>
  <cp:revision>317</cp:revision>
  <dcterms:created xsi:type="dcterms:W3CDTF">2015-03-20T05:41:37Z</dcterms:created>
  <dcterms:modified xsi:type="dcterms:W3CDTF">2019-03-22T16:57:23Z</dcterms:modified>
</cp:coreProperties>
</file>