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560" cy="589320"/>
          </a:xfrm>
          <a:prstGeom prst="rect">
            <a:avLst/>
          </a:prstGeom>
          <a:gradFill rotWithShape="0"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2857680"/>
            <a:ext cx="9142560" cy="79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43400" y="4855320"/>
            <a:ext cx="662040" cy="26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fld id="{8AB968D2-7462-4D09-B99B-9538B9F180E4}" type="slidenum">
              <a:rPr b="1" lang="pt-BR" sz="800" spc="-1" strike="noStrike">
                <a:solidFill>
                  <a:srgbClr val="808080"/>
                </a:solidFill>
                <a:latin typeface="Calibri"/>
                <a:ea typeface="DejaVu Sans"/>
              </a:rPr>
              <a:t>&lt;number&gt;</a:t>
            </a:fld>
            <a:r>
              <a:rPr b="1" lang="pt-BR" sz="800" spc="-1" strike="noStrike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 flipH="1">
            <a:off x="-1440" y="4737600"/>
            <a:ext cx="1646280" cy="408240"/>
          </a:xfrm>
          <a:custGeom>
            <a:avLst/>
            <a:gdLst/>
            <a:ahLst/>
            <a:rect l="l" t="t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rotWithShape="0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426160" y="4944960"/>
            <a:ext cx="487800" cy="8280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7615440" y="4944960"/>
            <a:ext cx="779400" cy="8280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245000" y="4946040"/>
            <a:ext cx="327960" cy="8064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gradFill rotWithShape="0"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Picture 28" descr=""/>
          <p:cNvPicPr/>
          <p:nvPr/>
        </p:nvPicPr>
        <p:blipFill>
          <a:blip r:embed="rId2"/>
          <a:stretch/>
        </p:blipFill>
        <p:spPr>
          <a:xfrm>
            <a:off x="0" y="3099600"/>
            <a:ext cx="1839600" cy="842400"/>
          </a:xfrm>
          <a:prstGeom prst="rect">
            <a:avLst/>
          </a:prstGeom>
          <a:ln>
            <a:noFill/>
          </a:ln>
        </p:spPr>
      </p:pic>
      <p:sp>
        <p:nvSpPr>
          <p:cNvPr id="9" name="CustomShape 9"/>
          <p:cNvSpPr/>
          <p:nvPr/>
        </p:nvSpPr>
        <p:spPr>
          <a:xfrm>
            <a:off x="6815160" y="4788360"/>
            <a:ext cx="213984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Calibri"/>
                <a:ea typeface="DejaVu Sans"/>
              </a:rPr>
              <a:t>|   Copyright © 2015 Tata Consultancy Services Limited</a:t>
            </a:r>
            <a:endParaRPr b="0" lang="pt-BR" sz="700" spc="-1" strike="noStrike">
              <a:latin typeface="Arial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85840" y="192960"/>
            <a:ext cx="8629200" cy="316800"/>
            <a:chOff x="285840" y="192960"/>
            <a:chExt cx="8629200" cy="316800"/>
          </a:xfrm>
        </p:grpSpPr>
        <p:sp>
          <p:nvSpPr>
            <p:cNvPr id="11" name="CustomShape 11"/>
            <p:cNvSpPr/>
            <p:nvPr/>
          </p:nvSpPr>
          <p:spPr>
            <a:xfrm>
              <a:off x="8552520" y="192960"/>
              <a:ext cx="362520" cy="316800"/>
            </a:xfrm>
            <a:custGeom>
              <a:avLst/>
              <a:gdLst/>
              <a:ahLst/>
              <a:rect l="l" t="t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" name="Group 12"/>
            <p:cNvGrpSpPr/>
            <p:nvPr/>
          </p:nvGrpSpPr>
          <p:grpSpPr>
            <a:xfrm>
              <a:off x="285840" y="250200"/>
              <a:ext cx="1668960" cy="82800"/>
              <a:chOff x="285840" y="250200"/>
              <a:chExt cx="1668960" cy="82800"/>
            </a:xfrm>
          </p:grpSpPr>
          <p:sp>
            <p:nvSpPr>
              <p:cNvPr id="13" name="CustomShape 13"/>
              <p:cNvSpPr/>
              <p:nvPr/>
            </p:nvSpPr>
            <p:spPr>
              <a:xfrm>
                <a:off x="1467000" y="250200"/>
                <a:ext cx="487800" cy="82800"/>
              </a:xfrm>
              <a:custGeom>
                <a:avLst/>
                <a:gdLst/>
                <a:ahLst/>
                <a:rect l="l" t="t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solidFill>
                <a:schemeClr val="bg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CustomShape 14"/>
              <p:cNvSpPr/>
              <p:nvPr/>
            </p:nvSpPr>
            <p:spPr>
              <a:xfrm>
                <a:off x="656640" y="250200"/>
                <a:ext cx="779400" cy="82800"/>
              </a:xfrm>
              <a:custGeom>
                <a:avLst/>
                <a:gdLst/>
                <a:ahLst/>
                <a:rect l="l" t="t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solidFill>
                <a:schemeClr val="bg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285840" y="250920"/>
                <a:ext cx="327960" cy="80640"/>
              </a:xfrm>
              <a:custGeom>
                <a:avLst/>
                <a:gdLst/>
                <a:ahLst/>
                <a:rect l="l" t="t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" name="CustomShape 16"/>
            <p:cNvSpPr/>
            <p:nvPr/>
          </p:nvSpPr>
          <p:spPr>
            <a:xfrm>
              <a:off x="1409400" y="392760"/>
              <a:ext cx="877320" cy="91440"/>
            </a:xfrm>
            <a:custGeom>
              <a:avLst/>
              <a:gdLst/>
              <a:ahLst/>
              <a:rect l="l" t="t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" name="PlaceHolder 1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0"/>
            <a:ext cx="9142560" cy="589320"/>
          </a:xfrm>
          <a:prstGeom prst="rect">
            <a:avLst/>
          </a:prstGeom>
          <a:gradFill rotWithShape="0"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0" y="2857680"/>
            <a:ext cx="9142560" cy="79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/>
          <p:cNvSpPr/>
          <p:nvPr/>
        </p:nvSpPr>
        <p:spPr>
          <a:xfrm>
            <a:off x="4343400" y="4855320"/>
            <a:ext cx="662040" cy="26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fld id="{6691F836-93F2-4811-9E64-B6D58188707B}" type="slidenum">
              <a:rPr b="1" lang="pt-BR" sz="800" spc="-1" strike="noStrike">
                <a:solidFill>
                  <a:srgbClr val="808080"/>
                </a:solidFill>
                <a:latin typeface="Calibri"/>
                <a:ea typeface="DejaVu Sans"/>
              </a:rPr>
              <a:t>1</a:t>
            </a:fld>
            <a:r>
              <a:rPr b="1" lang="pt-BR" sz="800" spc="-1" strike="noStrike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 flipH="1">
            <a:off x="-1440" y="4737600"/>
            <a:ext cx="1646280" cy="408240"/>
          </a:xfrm>
          <a:custGeom>
            <a:avLst/>
            <a:gdLst/>
            <a:ahLst/>
            <a:rect l="l" t="t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rotWithShape="0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/>
          <p:cNvSpPr/>
          <p:nvPr/>
        </p:nvSpPr>
        <p:spPr>
          <a:xfrm>
            <a:off x="8426160" y="4944960"/>
            <a:ext cx="487800" cy="8280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"/>
          <p:cNvSpPr/>
          <p:nvPr/>
        </p:nvSpPr>
        <p:spPr>
          <a:xfrm>
            <a:off x="7615440" y="4944960"/>
            <a:ext cx="779400" cy="8280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7"/>
          <p:cNvSpPr/>
          <p:nvPr/>
        </p:nvSpPr>
        <p:spPr>
          <a:xfrm>
            <a:off x="7245000" y="4946040"/>
            <a:ext cx="327960" cy="8064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9142560" cy="589320"/>
          </a:xfrm>
          <a:prstGeom prst="rect">
            <a:avLst/>
          </a:prstGeom>
          <a:gradFill rotWithShape="0"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0" y="2857680"/>
            <a:ext cx="9142560" cy="79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4343400" y="4855320"/>
            <a:ext cx="662040" cy="26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fld id="{6A9204C7-45D2-4FE0-9EBE-D9FAB643C86C}" type="slidenum">
              <a:rPr b="1" lang="pt-BR" sz="800" spc="-1" strike="noStrike">
                <a:solidFill>
                  <a:srgbClr val="808080"/>
                </a:solidFill>
                <a:latin typeface="Calibri"/>
                <a:ea typeface="DejaVu Sans"/>
              </a:rPr>
              <a:t>1</a:t>
            </a:fld>
            <a:r>
              <a:rPr b="1" lang="pt-BR" sz="800" spc="-1" strike="noStrike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 flipH="1">
            <a:off x="-1440" y="4737600"/>
            <a:ext cx="1646280" cy="408240"/>
          </a:xfrm>
          <a:custGeom>
            <a:avLst/>
            <a:gdLst/>
            <a:ahLst/>
            <a:rect l="l" t="t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rotWithShape="0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8426160" y="4944960"/>
            <a:ext cx="487800" cy="8280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>
            <a:off x="7615440" y="4944960"/>
            <a:ext cx="779400" cy="8280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"/>
          <p:cNvSpPr/>
          <p:nvPr/>
        </p:nvSpPr>
        <p:spPr>
          <a:xfrm>
            <a:off x="7245000" y="4946040"/>
            <a:ext cx="327960" cy="8064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8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gradFill rotWithShape="0">
            <a:gsLst>
              <a:gs pos="2000">
                <a:srgbClr val="d6492a"/>
              </a:gs>
              <a:gs pos="100000">
                <a:srgbClr val="f1a434"/>
              </a:gs>
            </a:gsLst>
            <a:lin ang="108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Picture 17" descr=""/>
          <p:cNvPicPr/>
          <p:nvPr/>
        </p:nvPicPr>
        <p:blipFill>
          <a:blip r:embed="rId2"/>
          <a:srcRect l="0" t="0" r="0" b="50000"/>
          <a:stretch/>
        </p:blipFill>
        <p:spPr>
          <a:xfrm flipH="1">
            <a:off x="6690960" y="4721400"/>
            <a:ext cx="2453040" cy="420480"/>
          </a:xfrm>
          <a:prstGeom prst="rect">
            <a:avLst/>
          </a:prstGeom>
          <a:ln w="9360">
            <a:noFill/>
          </a:ln>
        </p:spPr>
      </p:pic>
      <p:sp>
        <p:nvSpPr>
          <p:cNvPr id="109" name="CustomShape 9"/>
          <p:cNvSpPr/>
          <p:nvPr/>
        </p:nvSpPr>
        <p:spPr>
          <a:xfrm flipH="1">
            <a:off x="-11160" y="4286160"/>
            <a:ext cx="9152280" cy="890280"/>
          </a:xfrm>
          <a:prstGeom prst="rect">
            <a:avLst/>
          </a:prstGeom>
          <a:solidFill>
            <a:srgbClr val="b9afa4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28" descr=""/>
          <p:cNvPicPr/>
          <p:nvPr/>
        </p:nvPicPr>
        <p:blipFill>
          <a:blip r:embed="rId3"/>
          <a:stretch/>
        </p:blipFill>
        <p:spPr>
          <a:xfrm flipH="1">
            <a:off x="7304400" y="3853080"/>
            <a:ext cx="1839600" cy="842400"/>
          </a:xfrm>
          <a:prstGeom prst="rect">
            <a:avLst/>
          </a:prstGeom>
          <a:ln>
            <a:noFill/>
          </a:ln>
        </p:spPr>
      </p:pic>
      <p:grpSp>
        <p:nvGrpSpPr>
          <p:cNvPr id="111" name="Group 10"/>
          <p:cNvGrpSpPr/>
          <p:nvPr/>
        </p:nvGrpSpPr>
        <p:grpSpPr>
          <a:xfrm>
            <a:off x="285840" y="192960"/>
            <a:ext cx="8629200" cy="316800"/>
            <a:chOff x="285840" y="192960"/>
            <a:chExt cx="8629200" cy="316800"/>
          </a:xfrm>
        </p:grpSpPr>
        <p:sp>
          <p:nvSpPr>
            <p:cNvPr id="112" name="CustomShape 11"/>
            <p:cNvSpPr/>
            <p:nvPr/>
          </p:nvSpPr>
          <p:spPr>
            <a:xfrm>
              <a:off x="8552520" y="192960"/>
              <a:ext cx="362520" cy="316800"/>
            </a:xfrm>
            <a:custGeom>
              <a:avLst/>
              <a:gdLst/>
              <a:ahLst/>
              <a:rect l="l" t="t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3" name="Group 12"/>
            <p:cNvGrpSpPr/>
            <p:nvPr/>
          </p:nvGrpSpPr>
          <p:grpSpPr>
            <a:xfrm>
              <a:off x="285840" y="250200"/>
              <a:ext cx="1668960" cy="82800"/>
              <a:chOff x="285840" y="250200"/>
              <a:chExt cx="1668960" cy="82800"/>
            </a:xfrm>
          </p:grpSpPr>
          <p:sp>
            <p:nvSpPr>
              <p:cNvPr id="114" name="CustomShape 13"/>
              <p:cNvSpPr/>
              <p:nvPr/>
            </p:nvSpPr>
            <p:spPr>
              <a:xfrm>
                <a:off x="1467000" y="250200"/>
                <a:ext cx="487800" cy="82800"/>
              </a:xfrm>
              <a:custGeom>
                <a:avLst/>
                <a:gdLst/>
                <a:ahLst/>
                <a:rect l="l" t="t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solidFill>
                <a:schemeClr val="bg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14"/>
              <p:cNvSpPr/>
              <p:nvPr/>
            </p:nvSpPr>
            <p:spPr>
              <a:xfrm>
                <a:off x="656640" y="250200"/>
                <a:ext cx="779400" cy="82800"/>
              </a:xfrm>
              <a:custGeom>
                <a:avLst/>
                <a:gdLst/>
                <a:ahLst/>
                <a:rect l="l" t="t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solidFill>
                <a:schemeClr val="bg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15"/>
              <p:cNvSpPr/>
              <p:nvPr/>
            </p:nvSpPr>
            <p:spPr>
              <a:xfrm>
                <a:off x="285840" y="250920"/>
                <a:ext cx="327960" cy="80640"/>
              </a:xfrm>
              <a:custGeom>
                <a:avLst/>
                <a:gdLst/>
                <a:ahLst/>
                <a:rect l="l" t="t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solidFill>
                <a:schemeClr val="bg1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7" name="CustomShape 16"/>
            <p:cNvSpPr/>
            <p:nvPr/>
          </p:nvSpPr>
          <p:spPr>
            <a:xfrm>
              <a:off x="1409400" y="392760"/>
              <a:ext cx="877320" cy="91440"/>
            </a:xfrm>
            <a:custGeom>
              <a:avLst/>
              <a:gdLst/>
              <a:ahLst/>
              <a:rect l="l" t="t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" name="PlaceHolder 1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1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marcelo.borges@vale.com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dsv239/sgpweb" TargetMode="External"/><Relationship Id="rId2" Type="http://schemas.openxmlformats.org/officeDocument/2006/relationships/hyperlink" Target="http://hom234/sgpweb" TargetMode="External"/><Relationship Id="rId3" Type="http://schemas.openxmlformats.org/officeDocument/2006/relationships/hyperlink" Target="http://hom235/sgpweb" TargetMode="External"/><Relationship Id="rId4" Type="http://schemas.openxmlformats.org/officeDocument/2006/relationships/hyperlink" Target="http://prd296/sgpweb" TargetMode="External"/><Relationship Id="rId5" Type="http://schemas.openxmlformats.org/officeDocument/2006/relationships/hyperlink" Target="http://prd297/sgpweb" TargetMode="External"/><Relationship Id="rId6" Type="http://schemas.openxmlformats.org/officeDocument/2006/relationships/hyperlink" Target="http://prd298/sgpweb" TargetMode="External"/><Relationship Id="rId7" Type="http://schemas.openxmlformats.org/officeDocument/2006/relationships/hyperlink" Target="http://sgpweb/sgpweb" TargetMode="External"/><Relationship Id="rId8" Type="http://schemas.openxmlformats.org/officeDocument/2006/relationships/image" Target="../media/image4.pn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47600" y="1193760"/>
            <a:ext cx="4753080" cy="9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Projeto AMS</a:t>
            </a:r>
            <a:br/>
            <a:r>
              <a:rPr b="1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Playback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46280" y="2256840"/>
            <a:ext cx="7155720" cy="13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SGP WEB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6280" y="3042000"/>
            <a:ext cx="71557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03920" y="45720"/>
            <a:ext cx="851004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yriad Pro"/>
                <a:ea typeface="DejaVu Sans"/>
              </a:rPr>
              <a:t>Overview Funcional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56680" y="780840"/>
            <a:ext cx="3491640" cy="4402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Sobre a aplicação e o processo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56680" y="1222560"/>
            <a:ext cx="8074080" cy="150876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Venda de passagens para os trens passageiros nas ferrovias da Vale, seja pelos pontos de venda dentro e fora das estações, seja pelo portal virtual na Internet</a:t>
            </a: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Controle do processo de venda e gerenciamento de passagens, do gerenciamento dos vagões passageiros, do gerenciamento de usuários do sistema e de funcionários e clientes que utilizam os serviços de transporte das ferrovias, e da geração de notas fiscais ECF e relatórios dos dados do sistema.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265320" y="2936880"/>
            <a:ext cx="3491640" cy="4402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Principais contatos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265320" y="3378600"/>
            <a:ext cx="8074080" cy="15087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Gestor Produção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Richard Vieira </a:t>
            </a:r>
            <a:r>
              <a:rPr b="0" lang="pt-BR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richard.vieira@vale.com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Innovation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Marcelo Borges</a:t>
            </a:r>
            <a:r>
              <a:rPr b="1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marcelo.borges@vale.com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4387320" y="3378600"/>
            <a:ext cx="394380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Normativo da ferrovia Vitória-Minas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Elter Mateus </a:t>
            </a:r>
            <a:r>
              <a:rPr b="0" lang="pt-BR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elter.mateus@vale.com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Hugo Lima </a:t>
            </a:r>
            <a:r>
              <a:rPr b="0" lang="pt-BR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hugo.lima@vale.com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Normativo da ferrovia Carajás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Dimitri Alves </a:t>
            </a:r>
            <a:r>
              <a:rPr b="0" lang="pt-BR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dimitri.alves@vale.com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Normativo da ferrovia turística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Luana Carlos </a:t>
            </a:r>
            <a:r>
              <a:rPr b="0" lang="pt-BR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luana.carlos@vale.com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03920" y="45720"/>
            <a:ext cx="851004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yriad Pro"/>
                <a:ea typeface="DejaVu Sans"/>
              </a:rPr>
              <a:t>Overview Técnico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330880" y="610920"/>
            <a:ext cx="3739320" cy="293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71360" indent="-169920">
              <a:lnSpc>
                <a:spcPct val="98000"/>
              </a:lnSpc>
              <a:spcAft>
                <a:spcPts val="1426"/>
              </a:spcAft>
            </a:pPr>
            <a:r>
              <a:rPr b="1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Ambiente SGPWEB:</a:t>
            </a: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98000"/>
              </a:lnSpc>
              <a:spcAft>
                <a:spcPts val="1426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DEV: </a:t>
            </a:r>
            <a:r>
              <a:rPr b="1" i="1" lang="pt-BR" sz="1000" spc="-1" strike="noStrike" u="sng">
                <a:solidFill>
                  <a:srgbClr val="0000ff"/>
                </a:solidFill>
                <a:uFillTx/>
                <a:latin typeface="Myriad Pro"/>
                <a:ea typeface="Lucida Sans Unicode"/>
                <a:hlinkClick r:id="rId1"/>
              </a:rPr>
              <a:t>http://dsv239/sgpweb</a:t>
            </a: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98000"/>
              </a:lnSpc>
              <a:spcAft>
                <a:spcPts val="1426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HOM 1:</a:t>
            </a:r>
            <a:r>
              <a:rPr b="1" i="1" lang="pt-BR" sz="1000" spc="-1" strike="noStrike" u="sng">
                <a:solidFill>
                  <a:srgbClr val="0000ff"/>
                </a:solidFill>
                <a:uFillTx/>
                <a:latin typeface="Myriad Pro"/>
                <a:ea typeface="Lucida Sans Unicode"/>
                <a:hlinkClick r:id="rId2"/>
              </a:rPr>
              <a:t>http://hom234/sgpweb</a:t>
            </a: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98000"/>
              </a:lnSpc>
              <a:spcAft>
                <a:spcPts val="1426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HOM 2:</a:t>
            </a:r>
            <a:r>
              <a:rPr b="1" i="1" lang="pt-BR" sz="1000" spc="-1" strike="noStrike" u="sng">
                <a:solidFill>
                  <a:srgbClr val="0000ff"/>
                </a:solidFill>
                <a:uFillTx/>
                <a:latin typeface="Myriad Pro"/>
                <a:ea typeface="Lucida Sans Unicode"/>
                <a:hlinkClick r:id="rId3"/>
              </a:rPr>
              <a:t>http://hom235/sgpweb</a:t>
            </a: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98000"/>
              </a:lnSpc>
              <a:spcAft>
                <a:spcPts val="1426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PRD1: </a:t>
            </a:r>
            <a:r>
              <a:rPr b="1" i="1" lang="pt-BR" sz="1000" spc="-1" strike="noStrike" u="sng">
                <a:solidFill>
                  <a:srgbClr val="0000ff"/>
                </a:solidFill>
                <a:uFillTx/>
                <a:latin typeface="Myriad Pro"/>
                <a:ea typeface="Lucida Sans Unicode"/>
                <a:hlinkClick r:id="rId4"/>
              </a:rPr>
              <a:t>http://prd296/sgpweb</a:t>
            </a: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98000"/>
              </a:lnSpc>
              <a:spcAft>
                <a:spcPts val="1426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PRD2: </a:t>
            </a:r>
            <a:r>
              <a:rPr b="1" i="1" lang="pt-BR" sz="1000" spc="-1" strike="noStrike" u="sng">
                <a:solidFill>
                  <a:srgbClr val="0000ff"/>
                </a:solidFill>
                <a:uFillTx/>
                <a:latin typeface="Myriad Pro"/>
                <a:ea typeface="Lucida Sans Unicode"/>
                <a:hlinkClick r:id="rId5"/>
              </a:rPr>
              <a:t>http://prd297/sgpweb</a:t>
            </a: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98000"/>
              </a:lnSpc>
              <a:spcAft>
                <a:spcPts val="1426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PRD3: </a:t>
            </a:r>
            <a:r>
              <a:rPr b="1" i="1" lang="pt-BR" sz="1000" spc="-1" strike="noStrike" u="sng">
                <a:solidFill>
                  <a:srgbClr val="0000ff"/>
                </a:solidFill>
                <a:uFillTx/>
                <a:latin typeface="Myriad Pro"/>
                <a:ea typeface="Lucida Sans Unicode"/>
                <a:hlinkClick r:id="rId6"/>
              </a:rPr>
              <a:t>http://prd298/sgpweb</a:t>
            </a: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98000"/>
              </a:lnSpc>
              <a:spcAft>
                <a:spcPts val="1426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PRD4: </a:t>
            </a:r>
            <a:r>
              <a:rPr b="1" i="1" lang="pt-BR" sz="1000" spc="-1" strike="noStrike" u="sng">
                <a:solidFill>
                  <a:srgbClr val="0000ff"/>
                </a:solidFill>
                <a:uFillTx/>
                <a:latin typeface="Myriad Pro"/>
                <a:ea typeface="Lucida Sans Unicode"/>
                <a:hlinkClick r:id="rId7"/>
              </a:rPr>
              <a:t>http://sgpweb/sgpweb</a:t>
            </a: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98000"/>
              </a:lnSpc>
              <a:spcAft>
                <a:spcPts val="1426"/>
              </a:spcAft>
            </a:pPr>
            <a:r>
              <a:rPr b="0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Portal WEB: </a:t>
            </a:r>
            <a:r>
              <a:rPr b="1" i="1" lang="pt-BR" sz="1000" spc="-1" strike="noStrike" u="sng">
                <a:solidFill>
                  <a:srgbClr val="0000ff"/>
                </a:solidFill>
                <a:uFillTx/>
                <a:latin typeface="Myriad Pro"/>
                <a:ea typeface="Lucida Sans Unicode"/>
              </a:rPr>
              <a:t>tremdepassageiros.vale.com/sgpweb/portal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67" name="Group 3"/>
          <p:cNvGrpSpPr/>
          <p:nvPr/>
        </p:nvGrpSpPr>
        <p:grpSpPr>
          <a:xfrm>
            <a:off x="-1440" y="627840"/>
            <a:ext cx="5159520" cy="3956400"/>
            <a:chOff x="-1440" y="627840"/>
            <a:chExt cx="5159520" cy="3956400"/>
          </a:xfrm>
        </p:grpSpPr>
        <p:sp>
          <p:nvSpPr>
            <p:cNvPr id="168" name="CustomShape 4"/>
            <p:cNvSpPr/>
            <p:nvPr/>
          </p:nvSpPr>
          <p:spPr>
            <a:xfrm>
              <a:off x="54000" y="627840"/>
              <a:ext cx="5104080" cy="3956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5"/>
            <p:cNvSpPr/>
            <p:nvPr/>
          </p:nvSpPr>
          <p:spPr>
            <a:xfrm>
              <a:off x="-1440" y="723960"/>
              <a:ext cx="4876920" cy="33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pt-BR" sz="1600" spc="-1" strike="noStrike">
                  <a:solidFill>
                    <a:srgbClr val="000000"/>
                  </a:solidFill>
                  <a:latin typeface="Myriad Pro"/>
                  <a:ea typeface="Lucida Sans Unicode"/>
                </a:rPr>
                <a:t>Infraestrutura</a:t>
              </a:r>
              <a:endParaRPr b="0" lang="pt-BR" sz="1600" spc="-1" strike="noStrike">
                <a:latin typeface="Arial"/>
              </a:endParaRPr>
            </a:p>
          </p:txBody>
        </p:sp>
      </p:grpSp>
      <p:sp>
        <p:nvSpPr>
          <p:cNvPr id="170" name="CustomShape 6"/>
          <p:cNvSpPr/>
          <p:nvPr/>
        </p:nvSpPr>
        <p:spPr>
          <a:xfrm>
            <a:off x="6182280" y="-12168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7"/>
          <p:cNvSpPr/>
          <p:nvPr/>
        </p:nvSpPr>
        <p:spPr>
          <a:xfrm>
            <a:off x="6182280" y="-12168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8"/>
          <p:cNvSpPr/>
          <p:nvPr/>
        </p:nvSpPr>
        <p:spPr>
          <a:xfrm>
            <a:off x="6182280" y="-12168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9"/>
          <p:cNvSpPr/>
          <p:nvPr/>
        </p:nvSpPr>
        <p:spPr>
          <a:xfrm>
            <a:off x="6182280" y="-12168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0"/>
          <p:cNvSpPr/>
          <p:nvPr/>
        </p:nvSpPr>
        <p:spPr>
          <a:xfrm>
            <a:off x="6182280" y="-12168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1"/>
          <p:cNvSpPr/>
          <p:nvPr/>
        </p:nvSpPr>
        <p:spPr>
          <a:xfrm>
            <a:off x="6182280" y="-12168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2"/>
          <p:cNvSpPr/>
          <p:nvPr/>
        </p:nvSpPr>
        <p:spPr>
          <a:xfrm>
            <a:off x="6182280" y="-12168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3"/>
          <p:cNvSpPr/>
          <p:nvPr/>
        </p:nvSpPr>
        <p:spPr>
          <a:xfrm>
            <a:off x="5328000" y="3676320"/>
            <a:ext cx="373932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Ambiente SGPWEB Vale: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Horário para vendas (horário comercial) </a:t>
            </a: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Suporte 24/7 (fora do horário comercial, somente ocorrências de alta criticidade)</a:t>
            </a:r>
            <a:endParaRPr b="0" lang="pt-BR" sz="10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1000" spc="-1" strike="noStrike">
                <a:solidFill>
                  <a:srgbClr val="000000"/>
                </a:solidFill>
                <a:latin typeface="Myriad Pro"/>
                <a:ea typeface="Lucida Sans Unicode"/>
              </a:rPr>
              <a:t>Deploys até quinta-feira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8"/>
          <a:stretch/>
        </p:blipFill>
        <p:spPr>
          <a:xfrm>
            <a:off x="54000" y="1097640"/>
            <a:ext cx="5200920" cy="38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03920" y="45720"/>
            <a:ext cx="851004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yriad Pro"/>
                <a:ea typeface="DejaVu Sans"/>
              </a:rPr>
              <a:t>Overview Operacional</a:t>
            </a:r>
            <a:endParaRPr b="0" lang="pt-BR" sz="2400" spc="-1" strike="noStrike">
              <a:latin typeface="Arial"/>
            </a:endParaRPr>
          </a:p>
        </p:txBody>
      </p:sp>
      <p:grpSp>
        <p:nvGrpSpPr>
          <p:cNvPr id="180" name="Group 2"/>
          <p:cNvGrpSpPr/>
          <p:nvPr/>
        </p:nvGrpSpPr>
        <p:grpSpPr>
          <a:xfrm>
            <a:off x="1105920" y="631080"/>
            <a:ext cx="6984360" cy="1261080"/>
            <a:chOff x="1105920" y="631080"/>
            <a:chExt cx="6984360" cy="1261080"/>
          </a:xfrm>
        </p:grpSpPr>
        <p:sp>
          <p:nvSpPr>
            <p:cNvPr id="181" name="CustomShape 3"/>
            <p:cNvSpPr/>
            <p:nvPr/>
          </p:nvSpPr>
          <p:spPr>
            <a:xfrm>
              <a:off x="6160320" y="891720"/>
              <a:ext cx="1929960" cy="979560"/>
            </a:xfrm>
            <a:prstGeom prst="roundRect">
              <a:avLst>
                <a:gd name="adj" fmla="val 16667"/>
              </a:avLst>
            </a:prstGeom>
            <a:solidFill>
              <a:srgbClr val="ffef9f"/>
            </a:solidFill>
            <a:ln w="9360"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marL="83520">
                <a:lnSpc>
                  <a:spcPct val="100000"/>
                </a:lnSpc>
              </a:pPr>
              <a:r>
                <a:rPr b="0" lang="pt-BR" sz="830" spc="-1" strike="noStrike">
                  <a:solidFill>
                    <a:srgbClr val="254061"/>
                  </a:solidFill>
                  <a:latin typeface="Myriad Pro"/>
                  <a:ea typeface="DejaVu Sans"/>
                </a:rPr>
                <a:t>Erro na remarcação de passagens, é enviado a data de compra ao invés da data de viagem</a:t>
              </a:r>
              <a:endParaRPr b="0" lang="pt-BR" sz="830" spc="-1" strike="noStrike">
                <a:latin typeface="Arial"/>
              </a:endParaRPr>
            </a:p>
          </p:txBody>
        </p:sp>
        <p:sp>
          <p:nvSpPr>
            <p:cNvPr id="182" name="CustomShape 4"/>
            <p:cNvSpPr/>
            <p:nvPr/>
          </p:nvSpPr>
          <p:spPr>
            <a:xfrm>
              <a:off x="1105920" y="891720"/>
              <a:ext cx="1681200" cy="1000440"/>
            </a:xfrm>
            <a:prstGeom prst="roundRect">
              <a:avLst>
                <a:gd name="adj" fmla="val 16667"/>
              </a:avLst>
            </a:prstGeom>
            <a:solidFill>
              <a:srgbClr val="ffef9f"/>
            </a:solidFill>
            <a:ln w="9360"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 marL="83520">
                <a:lnSpc>
                  <a:spcPct val="100000"/>
                </a:lnSpc>
              </a:pPr>
              <a:r>
                <a:rPr b="0" lang="pt-BR" sz="830" spc="-1" strike="noStrike">
                  <a:solidFill>
                    <a:srgbClr val="254061"/>
                  </a:solidFill>
                  <a:latin typeface="Myriad Pro"/>
                  <a:ea typeface="DejaVu Sans"/>
                </a:rPr>
                <a:t>Erro na geração de uma nova matrícula para um funcionário; o sistema rejeita as informações por estarem cadastradas à matrícula antiga </a:t>
              </a:r>
              <a:endParaRPr b="0" lang="pt-BR" sz="830" spc="-1" strike="noStrike">
                <a:latin typeface="Arial"/>
              </a:endParaRPr>
            </a:p>
            <a:p>
              <a:pPr marL="83520">
                <a:lnSpc>
                  <a:spcPct val="100000"/>
                </a:lnSpc>
              </a:pPr>
              <a:endParaRPr b="0" lang="pt-BR" sz="830" spc="-1" strike="noStrike">
                <a:latin typeface="Arial"/>
              </a:endParaRPr>
            </a:p>
          </p:txBody>
        </p:sp>
        <p:sp>
          <p:nvSpPr>
            <p:cNvPr id="183" name="CustomShape 5"/>
            <p:cNvSpPr/>
            <p:nvPr/>
          </p:nvSpPr>
          <p:spPr>
            <a:xfrm>
              <a:off x="2845800" y="915480"/>
              <a:ext cx="1598760" cy="976320"/>
            </a:xfrm>
            <a:prstGeom prst="roundRect">
              <a:avLst>
                <a:gd name="adj" fmla="val 16667"/>
              </a:avLst>
            </a:prstGeom>
            <a:solidFill>
              <a:srgbClr val="ffef9f"/>
            </a:solidFill>
            <a:ln w="9360"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830" spc="-1" strike="noStrike">
                  <a:solidFill>
                    <a:srgbClr val="254061"/>
                  </a:solidFill>
                  <a:latin typeface="Myriad Pro"/>
                  <a:ea typeface="DejaVu Sans"/>
                </a:rPr>
                <a:t>Campos não aceitam caracteres especiais</a:t>
              </a:r>
              <a:endParaRPr b="0" lang="pt-BR" sz="830" spc="-1" strike="noStrike">
                <a:latin typeface="Arial"/>
              </a:endParaRPr>
            </a:p>
          </p:txBody>
        </p:sp>
        <p:sp>
          <p:nvSpPr>
            <p:cNvPr id="184" name="CustomShape 6"/>
            <p:cNvSpPr/>
            <p:nvPr/>
          </p:nvSpPr>
          <p:spPr>
            <a:xfrm>
              <a:off x="4502880" y="910800"/>
              <a:ext cx="1598760" cy="981360"/>
            </a:xfrm>
            <a:prstGeom prst="roundRect">
              <a:avLst>
                <a:gd name="adj" fmla="val 16667"/>
              </a:avLst>
            </a:prstGeom>
            <a:solidFill>
              <a:srgbClr val="ffef9f"/>
            </a:solidFill>
            <a:ln w="9360">
              <a:noFill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830" spc="-1" strike="noStrike">
                  <a:solidFill>
                    <a:srgbClr val="254061"/>
                  </a:solidFill>
                  <a:latin typeface="Myriad Pro"/>
                  <a:ea typeface="DejaVu Sans"/>
                </a:rPr>
                <a:t>Erro na compra de passagens e assentos somente para ida; portal reinicia e entra em loop </a:t>
              </a:r>
              <a:endParaRPr b="0" lang="pt-BR" sz="830" spc="-1" strike="noStrike">
                <a:latin typeface="Arial"/>
              </a:endParaRPr>
            </a:p>
          </p:txBody>
        </p:sp>
        <p:sp>
          <p:nvSpPr>
            <p:cNvPr id="185" name="CustomShape 7"/>
            <p:cNvSpPr/>
            <p:nvPr/>
          </p:nvSpPr>
          <p:spPr>
            <a:xfrm>
              <a:off x="1118520" y="631080"/>
              <a:ext cx="6914880" cy="207720"/>
            </a:xfrm>
            <a:prstGeom prst="roundRect">
              <a:avLst>
                <a:gd name="adj" fmla="val 16667"/>
              </a:avLst>
            </a:prstGeom>
            <a:solidFill>
              <a:srgbClr val="8bace4"/>
            </a:solidFill>
            <a:ln w="34920">
              <a:noFill/>
            </a:ln>
            <a:effectLst>
              <a:outerShdw algn="ctr" blurRad="44450" dir="5400000" dist="28080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balanced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9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Principais problemas relatados</a:t>
              </a:r>
              <a:endParaRPr b="0" lang="pt-BR" sz="900" spc="-1" strike="noStrike">
                <a:latin typeface="Arial"/>
              </a:endParaRPr>
            </a:p>
          </p:txBody>
        </p:sp>
      </p:grpSp>
      <p:sp>
        <p:nvSpPr>
          <p:cNvPr id="186" name="CustomShape 8"/>
          <p:cNvSpPr/>
          <p:nvPr/>
        </p:nvSpPr>
        <p:spPr>
          <a:xfrm>
            <a:off x="5709600" y="3449520"/>
            <a:ext cx="169920" cy="284400"/>
          </a:xfrm>
          <a:prstGeom prst="chevron">
            <a:avLst>
              <a:gd name="adj" fmla="val 50000"/>
            </a:avLst>
          </a:prstGeom>
          <a:solidFill>
            <a:srgbClr val="ef4036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9"/>
          <p:cNvSpPr/>
          <p:nvPr/>
        </p:nvSpPr>
        <p:spPr>
          <a:xfrm>
            <a:off x="1099440" y="2001240"/>
            <a:ext cx="2048040" cy="343800"/>
          </a:xfrm>
          <a:prstGeom prst="roundRect">
            <a:avLst>
              <a:gd name="adj" fmla="val 16667"/>
            </a:avLst>
          </a:prstGeom>
          <a:solidFill>
            <a:srgbClr val="8bace4"/>
          </a:solidFill>
          <a:ln w="34920">
            <a:noFill/>
          </a:ln>
          <a:effectLst>
            <a:outerShdw algn="ctr" blurRad="4445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900" spc="-1" strike="noStrike">
                <a:solidFill>
                  <a:srgbClr val="ffffff"/>
                </a:solidFill>
                <a:latin typeface="Calibri"/>
                <a:ea typeface="DejaVu Sans"/>
              </a:rPr>
              <a:t>Análises/Processos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3563640" y="2461680"/>
            <a:ext cx="2028960" cy="23688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  <a:alpha val="70000"/>
            </a:schemeClr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4200" indent="-212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Atualizações (Changes) no sistema necessitam ser aprovados pelo DevOps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6008760" y="2445480"/>
            <a:ext cx="2028960" cy="23688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  <a:alpha val="70000"/>
            </a:schemeClr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4200" indent="-212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Atualizações (Changes) no sistema necessitam ser aprovados pelo DevOps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3551760" y="2001240"/>
            <a:ext cx="2048040" cy="343800"/>
          </a:xfrm>
          <a:prstGeom prst="roundRect">
            <a:avLst>
              <a:gd name="adj" fmla="val 16667"/>
            </a:avLst>
          </a:prstGeom>
          <a:solidFill>
            <a:srgbClr val="8bace4"/>
          </a:solidFill>
          <a:ln w="34920">
            <a:noFill/>
          </a:ln>
          <a:effectLst>
            <a:outerShdw algn="ctr" blurRad="4445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900" spc="-1" strike="noStrike">
                <a:solidFill>
                  <a:srgbClr val="ffffff"/>
                </a:solidFill>
                <a:latin typeface="Calibri"/>
                <a:ea typeface="DejaVu Sans"/>
              </a:rPr>
              <a:t>Change para HOM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5985360" y="1987920"/>
            <a:ext cx="2048040" cy="343800"/>
          </a:xfrm>
          <a:prstGeom prst="roundRect">
            <a:avLst>
              <a:gd name="adj" fmla="val 16667"/>
            </a:avLst>
          </a:prstGeom>
          <a:solidFill>
            <a:srgbClr val="8bace4"/>
          </a:solidFill>
          <a:ln w="34920">
            <a:noFill/>
          </a:ln>
          <a:effectLst>
            <a:outerShdw algn="ctr" blurRad="4445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900" spc="-1" strike="noStrike">
                <a:solidFill>
                  <a:srgbClr val="ffffff"/>
                </a:solidFill>
                <a:latin typeface="Calibri"/>
                <a:ea typeface="DejaVu Sans"/>
              </a:rPr>
              <a:t>Change para PRD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92" name="CustomShape 14"/>
          <p:cNvSpPr/>
          <p:nvPr/>
        </p:nvSpPr>
        <p:spPr>
          <a:xfrm>
            <a:off x="1099440" y="2461680"/>
            <a:ext cx="2028960" cy="23688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70000"/>
            </a:schemeClr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4200" indent="-212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Última atualização ao sistema → 2010 </a:t>
            </a:r>
            <a:endParaRPr b="0" lang="pt-BR" sz="900" spc="-1" strike="noStrike">
              <a:latin typeface="Arial"/>
            </a:endParaRPr>
          </a:p>
          <a:p>
            <a:pPr marL="214200" indent="-212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Baixa ocorrência de tickets (15-30 ao mês)</a:t>
            </a:r>
            <a:endParaRPr b="0" lang="pt-BR" sz="900" spc="-1" strike="noStrike">
              <a:latin typeface="Arial"/>
            </a:endParaRPr>
          </a:p>
          <a:p>
            <a:pPr marL="214200" indent="-212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900" spc="-1" strike="noStrike">
              <a:latin typeface="Arial"/>
            </a:endParaRPr>
          </a:p>
          <a:p>
            <a:pPr marL="214200" indent="-212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Parada do sistema </a:t>
            </a:r>
            <a:endParaRPr b="0" lang="pt-BR" sz="900" spc="-1" strike="noStrike">
              <a:latin typeface="Arial"/>
            </a:endParaRPr>
          </a:p>
          <a:p>
            <a:pPr lvl="1" marL="557280" indent="-212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Aumento de filas nas estações</a:t>
            </a:r>
            <a:endParaRPr b="0" lang="pt-BR" sz="900" spc="-1" strike="noStrike">
              <a:latin typeface="Arial"/>
            </a:endParaRPr>
          </a:p>
          <a:p>
            <a:pPr lvl="1" marL="557280" indent="-212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Atraso de funcionários e clientes</a:t>
            </a:r>
            <a:endParaRPr b="0" lang="pt-BR" sz="900" spc="-1" strike="noStrike">
              <a:latin typeface="Arial"/>
            </a:endParaRPr>
          </a:p>
          <a:p>
            <a:pPr lvl="1" marL="557280" indent="-21276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Impacto na imagem da Vale</a:t>
            </a:r>
            <a:endParaRPr b="0" lang="pt-BR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80880" y="2027160"/>
            <a:ext cx="823896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>
            <a:no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Dúvidas?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94" name="Imagem 4" descr=""/>
          <p:cNvPicPr/>
          <p:nvPr/>
        </p:nvPicPr>
        <p:blipFill>
          <a:blip r:embed="rId1"/>
          <a:stretch/>
        </p:blipFill>
        <p:spPr>
          <a:xfrm>
            <a:off x="5526000" y="2027160"/>
            <a:ext cx="2347920" cy="23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2014_16x9</Template>
  <TotalTime>5576</TotalTime>
  <Application>LibreOffice/6.2.3.2$Windows_X86_64 LibreOffice_project/aecc05fe267cc68dde00352a451aa867b3b546ac</Application>
  <Words>207</Words>
  <Paragraphs>53</Paragraphs>
  <Company>TCS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2015-03-20T05:41:37Z</dcterms:created>
  <dc:creator>Swapna  Kumble</dc:creator>
  <dc:description/>
  <dc:language>pt-BR</dc:language>
  <cp:lastModifiedBy/>
  <dcterms:modified xsi:type="dcterms:W3CDTF">2019-05-21T10:17:00Z</dcterms:modified>
  <cp:revision>324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TCS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