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Slab"/>
      <p:regular r:id="rId42"/>
      <p:bold r:id="rId43"/>
    </p:embeddedFon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Slab-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font" Target="fonts/RobotoSlab-bold.fntdata"/><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fef099a9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fef099a9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afffdcc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afffdcc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f091c1bb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f091c1bb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f091c1bb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f091c1bb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f091c1b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f091c1b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f091c1bb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f091c1b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fef099a9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fef099a9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afffdcc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afffdcc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afffdcc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afffdcc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afffdcc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afffdcc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f091c1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f091c1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0889772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0889772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afffdcc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afffdcc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afffdcc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afffdcc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afffdcc8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afffdcc8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afffdcc8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afffdcc8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afffdcc8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afffdcc8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afffdcc8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afffdcc8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afffdcc8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afffdcc8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0889772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088977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0889772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0889772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f091c1bb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f091c1b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fef099a9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fef099a9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fef099a9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fef099a9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fef099a9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fef099a9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afffdcc8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afffdcc8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f091c1b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f091c1b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afffdcc8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afffdcc8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afffdcc8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afffdcc8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f091c1bb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f091c1bb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091c1b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091c1b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f091c1b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f091c1b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fef099a9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fef099a9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fef099a9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fef099a9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afffdcc8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afffdcc8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drive.google.com/file/d/1CwItssLZjvgkZX2Xg-ZNgoqYY9ByaP0n/view" TargetMode="External"/><Relationship Id="rId4" Type="http://schemas.openxmlformats.org/officeDocument/2006/relationships/image" Target="../media/image4.jpg"/><Relationship Id="rId5" Type="http://schemas.openxmlformats.org/officeDocument/2006/relationships/hyperlink" Target="https://viper.cs.columbia.edu/"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Computer Vision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Talk presented by </a:t>
            </a:r>
            <a:endParaRPr/>
          </a:p>
          <a:p>
            <a:pPr indent="0" lvl="0" marL="0" rtl="0" algn="ctr">
              <a:spcBef>
                <a:spcPts val="0"/>
              </a:spcBef>
              <a:spcAft>
                <a:spcPts val="0"/>
              </a:spcAft>
              <a:buNone/>
            </a:pPr>
            <a:r>
              <a:rPr lang="en"/>
              <a:t>Ian Gonzalez-Alfonzo and Lucas Bell-Steckel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 Detection</a:t>
            </a:r>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 detection is the task of locating objects of interest within visual data.</a:t>
            </a:r>
            <a:endParaRPr/>
          </a:p>
          <a:p>
            <a:pPr indent="-342900" lvl="0" marL="457200" rtl="0" algn="l">
              <a:spcBef>
                <a:spcPts val="0"/>
              </a:spcBef>
              <a:spcAft>
                <a:spcPts val="0"/>
              </a:spcAft>
              <a:buSzPts val="1800"/>
              <a:buChar char="●"/>
            </a:pPr>
            <a:r>
              <a:rPr lang="en"/>
              <a:t>Subtasks:</a:t>
            </a:r>
            <a:endParaRPr/>
          </a:p>
          <a:p>
            <a:pPr indent="-317500" lvl="1" marL="914400" rtl="0" algn="l">
              <a:spcBef>
                <a:spcPts val="0"/>
              </a:spcBef>
              <a:spcAft>
                <a:spcPts val="0"/>
              </a:spcAft>
              <a:buSzPts val="1400"/>
              <a:buChar char="○"/>
            </a:pPr>
            <a:r>
              <a:rPr lang="en"/>
              <a:t>Localization: outputting the spatial extent of detected objects within the image, with bounding boxes, for example</a:t>
            </a:r>
            <a:endParaRPr/>
          </a:p>
          <a:p>
            <a:pPr indent="-317500" lvl="1" marL="914400" rtl="0" algn="l">
              <a:spcBef>
                <a:spcPts val="0"/>
              </a:spcBef>
              <a:spcAft>
                <a:spcPts val="0"/>
              </a:spcAft>
              <a:buSzPts val="1400"/>
              <a:buChar char="○"/>
            </a:pPr>
            <a:r>
              <a:rPr lang="en"/>
              <a:t>Classification: classify each detected object into predefined classes.</a:t>
            </a:r>
            <a:endParaRPr/>
          </a:p>
          <a:p>
            <a:pPr indent="-342900" lvl="0" marL="457200" rtl="0" algn="l">
              <a:spcBef>
                <a:spcPts val="0"/>
              </a:spcBef>
              <a:spcAft>
                <a:spcPts val="0"/>
              </a:spcAft>
              <a:buSzPts val="1800"/>
              <a:buChar char="●"/>
            </a:pPr>
            <a:r>
              <a:rPr lang="en"/>
              <a:t>Applications:</a:t>
            </a:r>
            <a:endParaRPr/>
          </a:p>
          <a:p>
            <a:pPr indent="-317500" lvl="1" marL="914400" rtl="0" algn="l">
              <a:spcBef>
                <a:spcPts val="0"/>
              </a:spcBef>
              <a:spcAft>
                <a:spcPts val="0"/>
              </a:spcAft>
              <a:buSzPts val="1400"/>
              <a:buChar char="○"/>
            </a:pPr>
            <a:r>
              <a:rPr lang="en"/>
              <a:t>Autonomous driving</a:t>
            </a:r>
            <a:endParaRPr/>
          </a:p>
          <a:p>
            <a:pPr indent="-317500" lvl="1" marL="914400" rtl="0" algn="l">
              <a:spcBef>
                <a:spcPts val="0"/>
              </a:spcBef>
              <a:spcAft>
                <a:spcPts val="0"/>
              </a:spcAft>
              <a:buSzPts val="1400"/>
              <a:buChar char="○"/>
            </a:pPr>
            <a:r>
              <a:rPr lang="en"/>
              <a:t>Surveillance and security systems</a:t>
            </a:r>
            <a:endParaRPr/>
          </a:p>
          <a:p>
            <a:pPr indent="-317500" lvl="1" marL="914400" rtl="0" algn="l">
              <a:spcBef>
                <a:spcPts val="0"/>
              </a:spcBef>
              <a:spcAft>
                <a:spcPts val="0"/>
              </a:spcAft>
              <a:buSzPts val="1400"/>
              <a:buChar char="○"/>
            </a:pPr>
            <a:r>
              <a:rPr lang="en"/>
              <a:t>Robotics</a:t>
            </a:r>
            <a:endParaRPr/>
          </a:p>
          <a:p>
            <a:pPr indent="-317500" lvl="1" marL="914400" rtl="0" algn="l">
              <a:spcBef>
                <a:spcPts val="0"/>
              </a:spcBef>
              <a:spcAft>
                <a:spcPts val="0"/>
              </a:spcAft>
              <a:buSzPts val="1400"/>
              <a:buChar char="○"/>
            </a:pPr>
            <a:r>
              <a:rPr lang="en"/>
              <a:t>Medical imaging</a:t>
            </a:r>
            <a:endParaRPr/>
          </a:p>
          <a:p>
            <a:pPr indent="-317500" lvl="1" marL="914400" rtl="0" algn="l">
              <a:spcBef>
                <a:spcPts val="0"/>
              </a:spcBef>
              <a:spcAft>
                <a:spcPts val="0"/>
              </a:spcAft>
              <a:buSzPts val="1400"/>
              <a:buChar char="○"/>
            </a:pPr>
            <a:r>
              <a:rPr lang="en"/>
              <a:t>And many more!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 Detection</a:t>
            </a:r>
            <a:endParaRPr/>
          </a:p>
        </p:txBody>
      </p:sp>
      <p:pic>
        <p:nvPicPr>
          <p:cNvPr id="122" name="Google Shape;122;p23"/>
          <p:cNvPicPr preferRelativeResize="0"/>
          <p:nvPr/>
        </p:nvPicPr>
        <p:blipFill>
          <a:blip r:embed="rId3">
            <a:alphaModFix/>
          </a:blip>
          <a:stretch>
            <a:fillRect/>
          </a:stretch>
        </p:blipFill>
        <p:spPr>
          <a:xfrm>
            <a:off x="1714500" y="1434650"/>
            <a:ext cx="5715000" cy="321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CV and Deep Learning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Deep Learning?</a:t>
            </a:r>
            <a:endParaRPr/>
          </a:p>
        </p:txBody>
      </p:sp>
      <p:sp>
        <p:nvSpPr>
          <p:cNvPr id="133" name="Google Shape;13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subset of machine learning based on artificial neural networks</a:t>
            </a:r>
            <a:endParaRPr/>
          </a:p>
          <a:p>
            <a:pPr indent="-342900" lvl="0" marL="457200" rtl="0" algn="l">
              <a:spcBef>
                <a:spcPts val="0"/>
              </a:spcBef>
              <a:spcAft>
                <a:spcPts val="0"/>
              </a:spcAft>
              <a:buSzPts val="1800"/>
              <a:buChar char="●"/>
            </a:pPr>
            <a:r>
              <a:rPr lang="en"/>
              <a:t>Teaches computers to process data in ways similar to the human brain</a:t>
            </a:r>
            <a:endParaRPr/>
          </a:p>
          <a:p>
            <a:pPr indent="-342900" lvl="0" marL="457200" rtl="0" algn="l">
              <a:spcBef>
                <a:spcPts val="0"/>
              </a:spcBef>
              <a:spcAft>
                <a:spcPts val="0"/>
              </a:spcAft>
              <a:buSzPts val="1800"/>
              <a:buChar char="●"/>
            </a:pPr>
            <a:r>
              <a:rPr lang="en"/>
              <a:t>Can recognize complex patterns in pictures, text, sounds, and other data to produce accurate predictions</a:t>
            </a:r>
            <a:endParaRPr/>
          </a:p>
          <a:p>
            <a:pPr indent="-342900" lvl="0" marL="457200" rtl="0" algn="l">
              <a:spcBef>
                <a:spcPts val="0"/>
              </a:spcBef>
              <a:spcAft>
                <a:spcPts val="0"/>
              </a:spcAft>
              <a:buSzPts val="1800"/>
              <a:buChar char="●"/>
            </a:pPr>
            <a:r>
              <a:rPr lang="en"/>
              <a:t>At the heart of the recent advances in AI and of much research in Computer Science and even other fields!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Useful in CV?</a:t>
            </a:r>
            <a:endParaRPr/>
          </a:p>
        </p:txBody>
      </p:sp>
      <p:sp>
        <p:nvSpPr>
          <p:cNvPr id="139" name="Google Shape;139;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recent years, much computer vision work has shifted from traditional, rule-based methods to deep learning as a </a:t>
            </a:r>
            <a:r>
              <a:rPr b="1" lang="en"/>
              <a:t>more adaptable method</a:t>
            </a:r>
            <a:r>
              <a:rPr lang="en"/>
              <a:t> than these traditional methods.</a:t>
            </a:r>
            <a:endParaRPr/>
          </a:p>
          <a:p>
            <a:pPr indent="-342900" lvl="0" marL="457200" rtl="0" algn="l">
              <a:spcBef>
                <a:spcPts val="0"/>
              </a:spcBef>
              <a:spcAft>
                <a:spcPts val="0"/>
              </a:spcAft>
              <a:buSzPts val="1800"/>
              <a:buChar char="●"/>
            </a:pPr>
            <a:r>
              <a:rPr lang="en"/>
              <a:t>Traditional methods are limiting in intricate scenarios.</a:t>
            </a:r>
            <a:endParaRPr/>
          </a:p>
          <a:p>
            <a:pPr indent="-342900" lvl="0" marL="457200" rtl="0" algn="l">
              <a:spcBef>
                <a:spcPts val="0"/>
              </a:spcBef>
              <a:spcAft>
                <a:spcPts val="0"/>
              </a:spcAft>
              <a:buSzPts val="1800"/>
              <a:buChar char="●"/>
            </a:pPr>
            <a:r>
              <a:rPr lang="en"/>
              <a:t>As deep learning learns from data, it can be more versatile at identifying complex patterns.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CNN's</a:t>
            </a:r>
            <a:endParaRPr/>
          </a:p>
        </p:txBody>
      </p:sp>
      <p:sp>
        <p:nvSpPr>
          <p:cNvPr id="145" name="Google Shape;145;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Deep Learning algorithm that learns features in an image via filters/kernels.</a:t>
            </a:r>
            <a:endParaRPr/>
          </a:p>
          <a:p>
            <a:pPr indent="-342900" lvl="0" marL="457200" rtl="0" algn="l">
              <a:spcBef>
                <a:spcPts val="0"/>
              </a:spcBef>
              <a:spcAft>
                <a:spcPts val="0"/>
              </a:spcAft>
              <a:buSzPts val="1800"/>
              <a:buChar char="●"/>
            </a:pPr>
            <a:r>
              <a:rPr lang="en"/>
              <a:t>Designed for processing grid-like data, like images.</a:t>
            </a:r>
            <a:endParaRPr/>
          </a:p>
          <a:p>
            <a:pPr indent="-342900" lvl="0" marL="457200" rtl="0" algn="l">
              <a:spcBef>
                <a:spcPts val="0"/>
              </a:spcBef>
              <a:spcAft>
                <a:spcPts val="0"/>
              </a:spcAft>
              <a:buSzPts val="1800"/>
              <a:buChar char="●"/>
            </a:pPr>
            <a:r>
              <a:rPr lang="en"/>
              <a:t>Convolution operatio</a:t>
            </a:r>
            <a:r>
              <a:rPr lang="en"/>
              <a:t>n: each element of the kernel is multiplied with the corresponding element in the input data, and then the results are summed up. This process is applied across the entire input data to produce a feature map.</a:t>
            </a:r>
            <a:endParaRPr/>
          </a:p>
          <a:p>
            <a:pPr indent="-342900" lvl="0" marL="457200" rtl="0" algn="l">
              <a:spcBef>
                <a:spcPts val="0"/>
              </a:spcBef>
              <a:spcAft>
                <a:spcPts val="0"/>
              </a:spcAft>
              <a:buSzPts val="1800"/>
              <a:buChar char="●"/>
            </a:pPr>
            <a:r>
              <a:rPr lang="en"/>
              <a:t>The convolution operation helps capture local patterns and spatial relationships within the input data better than other deep learning models, such as fully-connected networks.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Kernels (or Filters)</a:t>
            </a:r>
            <a:endParaRPr/>
          </a:p>
        </p:txBody>
      </p:sp>
      <p:pic>
        <p:nvPicPr>
          <p:cNvPr id="151" name="Google Shape;151;p28"/>
          <p:cNvPicPr preferRelativeResize="0"/>
          <p:nvPr/>
        </p:nvPicPr>
        <p:blipFill>
          <a:blip r:embed="rId3">
            <a:alphaModFix/>
          </a:blip>
          <a:stretch>
            <a:fillRect/>
          </a:stretch>
        </p:blipFill>
        <p:spPr>
          <a:xfrm>
            <a:off x="1998900" y="1258575"/>
            <a:ext cx="5010150" cy="365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Details</a:t>
            </a:r>
            <a:endParaRPr/>
          </a:p>
        </p:txBody>
      </p:sp>
      <p:sp>
        <p:nvSpPr>
          <p:cNvPr id="157" name="Google Shape;157;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Input Layer</a:t>
            </a:r>
            <a:endParaRPr/>
          </a:p>
          <a:p>
            <a:pPr indent="-342900" lvl="0" marL="457200" rtl="0" algn="l">
              <a:spcBef>
                <a:spcPts val="0"/>
              </a:spcBef>
              <a:spcAft>
                <a:spcPts val="0"/>
              </a:spcAft>
              <a:buSzPts val="1800"/>
              <a:buAutoNum type="arabicPeriod"/>
            </a:pPr>
            <a:r>
              <a:rPr lang="en"/>
              <a:t>Convolutional Layer</a:t>
            </a:r>
            <a:endParaRPr/>
          </a:p>
          <a:p>
            <a:pPr indent="-342900" lvl="0" marL="457200" rtl="0" algn="l">
              <a:spcBef>
                <a:spcPts val="0"/>
              </a:spcBef>
              <a:spcAft>
                <a:spcPts val="0"/>
              </a:spcAft>
              <a:buSzPts val="1800"/>
              <a:buAutoNum type="arabicPeriod"/>
            </a:pPr>
            <a:r>
              <a:rPr lang="en"/>
              <a:t>Activation Functions</a:t>
            </a:r>
            <a:endParaRPr/>
          </a:p>
          <a:p>
            <a:pPr indent="-342900" lvl="0" marL="457200" rtl="0" algn="l">
              <a:spcBef>
                <a:spcPts val="0"/>
              </a:spcBef>
              <a:spcAft>
                <a:spcPts val="0"/>
              </a:spcAft>
              <a:buSzPts val="1800"/>
              <a:buAutoNum type="arabicPeriod"/>
            </a:pPr>
            <a:r>
              <a:rPr lang="en"/>
              <a:t>Pooling Layer</a:t>
            </a:r>
            <a:endParaRPr/>
          </a:p>
          <a:p>
            <a:pPr indent="-342900" lvl="0" marL="457200" rtl="0" algn="l">
              <a:spcBef>
                <a:spcPts val="0"/>
              </a:spcBef>
              <a:spcAft>
                <a:spcPts val="0"/>
              </a:spcAft>
              <a:buSzPts val="1800"/>
              <a:buAutoNum type="arabicPeriod"/>
            </a:pPr>
            <a:r>
              <a:rPr lang="en"/>
              <a:t>Dropout Layers</a:t>
            </a:r>
            <a:endParaRPr/>
          </a:p>
          <a:p>
            <a:pPr indent="-342900" lvl="0" marL="457200" rtl="0" algn="l">
              <a:spcBef>
                <a:spcPts val="0"/>
              </a:spcBef>
              <a:spcAft>
                <a:spcPts val="0"/>
              </a:spcAft>
              <a:buSzPts val="1800"/>
              <a:buAutoNum type="arabicPeriod"/>
            </a:pPr>
            <a:r>
              <a:rPr lang="en"/>
              <a:t>Flattening Layer</a:t>
            </a:r>
            <a:endParaRPr/>
          </a:p>
          <a:p>
            <a:pPr indent="-342900" lvl="0" marL="457200" rtl="0" algn="l">
              <a:spcBef>
                <a:spcPts val="0"/>
              </a:spcBef>
              <a:spcAft>
                <a:spcPts val="0"/>
              </a:spcAft>
              <a:buSzPts val="1800"/>
              <a:buAutoNum type="arabicPeriod"/>
            </a:pPr>
            <a:r>
              <a:rPr lang="en"/>
              <a:t>Fully Connected Layer</a:t>
            </a:r>
            <a:endParaRPr/>
          </a:p>
          <a:p>
            <a:pPr indent="-342900" lvl="0" marL="457200" rtl="0" algn="l">
              <a:spcBef>
                <a:spcPts val="0"/>
              </a:spcBef>
              <a:spcAft>
                <a:spcPts val="0"/>
              </a:spcAft>
              <a:buSzPts val="1800"/>
              <a:buAutoNum type="arabicPeriod"/>
            </a:pPr>
            <a:r>
              <a:rPr lang="en"/>
              <a:t>Output Layer</a:t>
            </a:r>
            <a:endParaRPr/>
          </a:p>
          <a:p>
            <a:pPr indent="-342900" lvl="0" marL="457200" rtl="0" algn="l">
              <a:spcBef>
                <a:spcPts val="0"/>
              </a:spcBef>
              <a:spcAft>
                <a:spcPts val="0"/>
              </a:spcAft>
              <a:buSzPts val="1800"/>
              <a:buAutoNum type="arabicPeriod"/>
            </a:pPr>
            <a:r>
              <a:rPr lang="en"/>
              <a:t>model.compile() inputs</a:t>
            </a:r>
            <a:endParaRPr/>
          </a:p>
          <a:p>
            <a:pPr indent="-342900" lvl="0" marL="457200" rtl="0" algn="l">
              <a:spcBef>
                <a:spcPts val="0"/>
              </a:spcBef>
              <a:spcAft>
                <a:spcPts val="0"/>
              </a:spcAft>
              <a:buSzPts val="1800"/>
              <a:buAutoNum type="arabicPeriod"/>
            </a:pPr>
            <a:r>
              <a:rPr lang="en"/>
              <a:t>Other Details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Input Layer</a:t>
            </a:r>
            <a:endParaRPr/>
          </a:p>
        </p:txBody>
      </p:sp>
      <p:sp>
        <p:nvSpPr>
          <p:cNvPr id="163" name="Google Shape;163;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Receives the raw input data, such as images or sequences of text.</a:t>
            </a:r>
            <a:endParaRPr/>
          </a:p>
          <a:p>
            <a:pPr indent="-342900" lvl="0" marL="457200" marR="0" rtl="0" algn="l">
              <a:lnSpc>
                <a:spcPct val="115000"/>
              </a:lnSpc>
              <a:spcBef>
                <a:spcPts val="0"/>
              </a:spcBef>
              <a:spcAft>
                <a:spcPts val="0"/>
              </a:spcAft>
              <a:buSzPts val="1800"/>
              <a:buChar char="●"/>
            </a:pPr>
            <a:r>
              <a:rPr lang="en"/>
              <a:t>Each node in the input layer corresponds to a feature or pixel in the input data.</a:t>
            </a:r>
            <a:endParaRPr/>
          </a:p>
          <a:p>
            <a:pPr indent="-342900" lvl="0" marL="457200" marR="0" rtl="0" algn="l">
              <a:lnSpc>
                <a:spcPct val="115000"/>
              </a:lnSpc>
              <a:spcBef>
                <a:spcPts val="0"/>
              </a:spcBef>
              <a:spcAft>
                <a:spcPts val="0"/>
              </a:spcAft>
              <a:buSzPts val="1800"/>
              <a:buChar char="●"/>
            </a:pPr>
            <a:r>
              <a:rPr lang="en"/>
              <a:t>Provides the initial representation of the data for further processing by subsequent layers.</a:t>
            </a:r>
            <a:endParaRPr/>
          </a:p>
          <a:p>
            <a:pPr indent="0" lvl="0" marL="457200" marR="0" rtl="0" algn="l">
              <a:lnSpc>
                <a:spcPct val="115000"/>
              </a:lnSpc>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Convolutional Layer</a:t>
            </a:r>
            <a:endParaRPr/>
          </a:p>
        </p:txBody>
      </p:sp>
      <p:sp>
        <p:nvSpPr>
          <p:cNvPr id="169" name="Google Shape;169;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Applies learnable filters to the input data, capturing spatial hierarchies of features.</a:t>
            </a:r>
            <a:endParaRPr/>
          </a:p>
          <a:p>
            <a:pPr indent="-342900" lvl="0" marL="457200" marR="0" rtl="0" algn="l">
              <a:lnSpc>
                <a:spcPct val="115000"/>
              </a:lnSpc>
              <a:spcBef>
                <a:spcPts val="0"/>
              </a:spcBef>
              <a:spcAft>
                <a:spcPts val="0"/>
              </a:spcAft>
              <a:buSzPts val="1800"/>
              <a:buChar char="●"/>
            </a:pPr>
            <a:r>
              <a:rPr lang="en"/>
              <a:t>The filters slide over the input data, performing element-wise multiplication and summation.</a:t>
            </a:r>
            <a:endParaRPr/>
          </a:p>
          <a:p>
            <a:pPr indent="-342900" lvl="0" marL="457200" marR="0" rtl="0" algn="l">
              <a:lnSpc>
                <a:spcPct val="115000"/>
              </a:lnSpc>
              <a:spcBef>
                <a:spcPts val="0"/>
              </a:spcBef>
              <a:spcAft>
                <a:spcPts val="0"/>
              </a:spcAft>
              <a:buSzPts val="1800"/>
              <a:buChar char="●"/>
            </a:pPr>
            <a:r>
              <a:rPr lang="en"/>
              <a:t>Specializes in detecting specific features or patterns through the learned filters.</a:t>
            </a:r>
            <a:endParaRPr sz="1200">
              <a:solidFill>
                <a:srgbClr val="ECECEC"/>
              </a:solidFill>
              <a:highlight>
                <a:srgbClr val="212121"/>
              </a:high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CV?</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Activation Functions</a:t>
            </a:r>
            <a:endParaRPr/>
          </a:p>
        </p:txBody>
      </p:sp>
      <p:sp>
        <p:nvSpPr>
          <p:cNvPr id="175" name="Google Shape;175;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Nonlinearity Introduction: Activation functions introduce nonlinearity to neural networks, allowing them to learn complex patterns and relationships in data that linear functions cannot capture.</a:t>
            </a:r>
            <a:endParaRPr/>
          </a:p>
          <a:p>
            <a:pPr indent="-342900" lvl="0" marL="457200" marR="0" rtl="0" algn="l">
              <a:lnSpc>
                <a:spcPct val="115000"/>
              </a:lnSpc>
              <a:spcBef>
                <a:spcPts val="0"/>
              </a:spcBef>
              <a:spcAft>
                <a:spcPts val="0"/>
              </a:spcAft>
              <a:buSzPts val="1800"/>
              <a:buChar char="●"/>
            </a:pPr>
            <a:r>
              <a:rPr lang="en"/>
              <a:t>Output Transformation: Activation functions process the weighted sum of inputs and biases at each neuron, transforming the result into an output that represents the neuron's activation state.</a:t>
            </a:r>
            <a:endParaRPr/>
          </a:p>
          <a:p>
            <a:pPr indent="-342900" lvl="0" marL="457200" marR="0" rtl="0" algn="l">
              <a:lnSpc>
                <a:spcPct val="115000"/>
              </a:lnSpc>
              <a:spcBef>
                <a:spcPts val="0"/>
              </a:spcBef>
              <a:spcAft>
                <a:spcPts val="0"/>
              </a:spcAft>
              <a:buSzPts val="1800"/>
              <a:buChar char="●"/>
            </a:pPr>
            <a:r>
              <a:rPr lang="en"/>
              <a:t>Gradient Propagation: play a crucial role in backpropagation, enabling the efficient propagation of gradients during the training process, which is essential for adjusting model parameters and minimizing the loss function.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Activation Functions</a:t>
            </a:r>
            <a:endParaRPr/>
          </a:p>
        </p:txBody>
      </p:sp>
      <p:sp>
        <p:nvSpPr>
          <p:cNvPr id="181" name="Google Shape;181;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Sigmoid: Squashes input values between 0 and 1, suitable for models requiring probabilities as outputs.</a:t>
            </a:r>
            <a:endParaRPr/>
          </a:p>
          <a:p>
            <a:pPr indent="-342900" lvl="0" marL="457200" marR="0" rtl="0" algn="l">
              <a:lnSpc>
                <a:spcPct val="115000"/>
              </a:lnSpc>
              <a:spcBef>
                <a:spcPts val="0"/>
              </a:spcBef>
              <a:spcAft>
                <a:spcPts val="0"/>
              </a:spcAft>
              <a:buSzPts val="1800"/>
              <a:buChar char="●"/>
            </a:pPr>
            <a:r>
              <a:rPr lang="en"/>
              <a:t>ReLU (Rectified Linear Unit): Sets negative values to zero, promoting sparse activation and faster training of deep neural networks.</a:t>
            </a:r>
            <a:endParaRPr/>
          </a:p>
          <a:p>
            <a:pPr indent="-342900" lvl="0" marL="457200" marR="0" rtl="0" algn="l">
              <a:lnSpc>
                <a:spcPct val="115000"/>
              </a:lnSpc>
              <a:spcBef>
                <a:spcPts val="0"/>
              </a:spcBef>
              <a:spcAft>
                <a:spcPts val="0"/>
              </a:spcAft>
              <a:buSzPts val="1800"/>
              <a:buChar char="●"/>
            </a:pPr>
            <a:r>
              <a:rPr lang="en"/>
              <a:t>Linear (Identity): Outputs input values without any transformation, commonly used in regression tasks for predicting continuous values.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Pooling Layer</a:t>
            </a:r>
            <a:endParaRPr/>
          </a:p>
        </p:txBody>
      </p:sp>
      <p:sp>
        <p:nvSpPr>
          <p:cNvPr id="187" name="Google Shape;187;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Reduces the spatial dimensions (width and height) of the feature maps while retaining important information.</a:t>
            </a:r>
            <a:endParaRPr/>
          </a:p>
          <a:p>
            <a:pPr indent="-342900" lvl="0" marL="457200" marR="0" rtl="0" algn="l">
              <a:lnSpc>
                <a:spcPct val="115000"/>
              </a:lnSpc>
              <a:spcBef>
                <a:spcPts val="0"/>
              </a:spcBef>
              <a:spcAft>
                <a:spcPts val="0"/>
              </a:spcAft>
              <a:buSzPts val="1800"/>
              <a:buChar char="●"/>
            </a:pPr>
            <a:r>
              <a:rPr lang="en"/>
              <a:t>Common techniques include max pooling and average pooling.</a:t>
            </a:r>
            <a:endParaRPr/>
          </a:p>
          <a:p>
            <a:pPr indent="-342900" lvl="0" marL="457200" marR="0" rtl="0" algn="l">
              <a:lnSpc>
                <a:spcPct val="115000"/>
              </a:lnSpc>
              <a:spcBef>
                <a:spcPts val="0"/>
              </a:spcBef>
              <a:spcAft>
                <a:spcPts val="0"/>
              </a:spcAft>
              <a:buSzPts val="1800"/>
              <a:buChar char="●"/>
            </a:pPr>
            <a:r>
              <a:rPr lang="en"/>
              <a:t>Helps make the representation invariant to small translations, distortions, and variations in the input data.</a:t>
            </a:r>
            <a:endParaRPr sz="1200">
              <a:solidFill>
                <a:srgbClr val="ECECEC"/>
              </a:solidFill>
              <a:highlight>
                <a:srgbClr val="212121"/>
              </a:highlight>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Dropout </a:t>
            </a:r>
            <a:r>
              <a:rPr lang="en"/>
              <a:t>Layer</a:t>
            </a:r>
            <a:endParaRPr/>
          </a:p>
        </p:txBody>
      </p:sp>
      <p:sp>
        <p:nvSpPr>
          <p:cNvPr id="193" name="Google Shape;193;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Regularization technique used to prevent overfitting by randomly setting a fraction of input units to zero.</a:t>
            </a:r>
            <a:endParaRPr/>
          </a:p>
          <a:p>
            <a:pPr indent="-342900" lvl="0" marL="457200" marR="0" rtl="0" algn="l">
              <a:lnSpc>
                <a:spcPct val="115000"/>
              </a:lnSpc>
              <a:spcBef>
                <a:spcPts val="0"/>
              </a:spcBef>
              <a:spcAft>
                <a:spcPts val="0"/>
              </a:spcAft>
              <a:buSzPts val="1800"/>
              <a:buChar char="●"/>
            </a:pPr>
            <a:r>
              <a:rPr lang="en"/>
              <a:t>H</a:t>
            </a:r>
            <a:r>
              <a:rPr lang="en"/>
              <a:t>as the effect of making the training process noisy, forcing nodes within a layer to probabilistically take on more or less responsibility for the inputs.</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Flattening</a:t>
            </a:r>
            <a:r>
              <a:rPr lang="en"/>
              <a:t> Layer</a:t>
            </a:r>
            <a:endParaRPr/>
          </a:p>
        </p:txBody>
      </p:sp>
      <p:sp>
        <p:nvSpPr>
          <p:cNvPr id="199" name="Google Shape;199;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After the last convolutional and dropout layers, the Flatten layer reshapes the 2D feature maps into a 1D vector. This prepares the data for the fully connected layers.</a:t>
            </a:r>
            <a:endParaRPr sz="1200">
              <a:solidFill>
                <a:srgbClr val="ECECEC"/>
              </a:solidFill>
              <a:highlight>
                <a:srgbClr val="212121"/>
              </a:highlight>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Fully Connected Layer</a:t>
            </a:r>
            <a:endParaRPr/>
          </a:p>
        </p:txBody>
      </p:sp>
      <p:sp>
        <p:nvSpPr>
          <p:cNvPr id="205" name="Google Shape;205;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Connects every neuron in one layer to every neuron in the next layer.</a:t>
            </a:r>
            <a:endParaRPr/>
          </a:p>
          <a:p>
            <a:pPr indent="-342900" lvl="0" marL="457200" marR="0" rtl="0" algn="l">
              <a:lnSpc>
                <a:spcPct val="115000"/>
              </a:lnSpc>
              <a:spcBef>
                <a:spcPts val="0"/>
              </a:spcBef>
              <a:spcAft>
                <a:spcPts val="0"/>
              </a:spcAft>
              <a:buSzPts val="1800"/>
              <a:buChar char="●"/>
            </a:pPr>
            <a:r>
              <a:rPr lang="en"/>
              <a:t>Combines high-level features learned from previous layers to make final predictions.</a:t>
            </a:r>
            <a:endParaRPr/>
          </a:p>
          <a:p>
            <a:pPr indent="-342900" lvl="0" marL="457200" marR="0" rtl="0" algn="l">
              <a:lnSpc>
                <a:spcPct val="115000"/>
              </a:lnSpc>
              <a:spcBef>
                <a:spcPts val="0"/>
              </a:spcBef>
              <a:spcAft>
                <a:spcPts val="0"/>
              </a:spcAft>
              <a:buSzPts val="1800"/>
              <a:buChar char="●"/>
            </a:pPr>
            <a:r>
              <a:rPr lang="en"/>
              <a:t>Often used in classification tasks to generate class scores or probabilities.</a:t>
            </a:r>
            <a:endParaRPr sz="1200">
              <a:solidFill>
                <a:srgbClr val="ECECEC"/>
              </a:solidFill>
              <a:highlight>
                <a:srgbClr val="212121"/>
              </a:highlight>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 Layer</a:t>
            </a:r>
            <a:endParaRPr/>
          </a:p>
        </p:txBody>
      </p:sp>
      <p:sp>
        <p:nvSpPr>
          <p:cNvPr id="211" name="Google Shape;211;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marR="0" rtl="0" algn="l">
              <a:lnSpc>
                <a:spcPct val="115000"/>
              </a:lnSpc>
              <a:spcBef>
                <a:spcPts val="0"/>
              </a:spcBef>
              <a:spcAft>
                <a:spcPts val="0"/>
              </a:spcAft>
              <a:buSzPct val="100000"/>
              <a:buChar char="●"/>
            </a:pPr>
            <a:r>
              <a:rPr lang="en"/>
              <a:t>Produces the final predictions or classifications based on the features learned by previous layers.</a:t>
            </a:r>
            <a:endParaRPr/>
          </a:p>
          <a:p>
            <a:pPr indent="-334327" lvl="0" marL="457200" marR="0" rtl="0" algn="l">
              <a:lnSpc>
                <a:spcPct val="115000"/>
              </a:lnSpc>
              <a:spcBef>
                <a:spcPts val="0"/>
              </a:spcBef>
              <a:spcAft>
                <a:spcPts val="0"/>
              </a:spcAft>
              <a:buSzPct val="100000"/>
              <a:buChar char="●"/>
            </a:pPr>
            <a:r>
              <a:rPr lang="en"/>
              <a:t>The number of neurons in this layer depends on the task (e.g., number of classes in classification tasks).</a:t>
            </a:r>
            <a:endParaRPr/>
          </a:p>
          <a:p>
            <a:pPr indent="-334327" lvl="0" marL="457200" marR="0" rtl="0" algn="l">
              <a:lnSpc>
                <a:spcPct val="115000"/>
              </a:lnSpc>
              <a:spcBef>
                <a:spcPts val="0"/>
              </a:spcBef>
              <a:spcAft>
                <a:spcPts val="0"/>
              </a:spcAft>
              <a:buSzPct val="100000"/>
              <a:buChar char="●"/>
            </a:pPr>
            <a:r>
              <a:rPr lang="en"/>
              <a:t>Typically includes an activation function (e.g., softmax) to generate class probabilities.</a:t>
            </a:r>
            <a:endParaRPr/>
          </a:p>
          <a:p>
            <a:pPr indent="-334327" lvl="0" marL="457200" marR="0" rtl="0" algn="l">
              <a:lnSpc>
                <a:spcPct val="115000"/>
              </a:lnSpc>
              <a:spcBef>
                <a:spcPts val="0"/>
              </a:spcBef>
              <a:spcAft>
                <a:spcPts val="0"/>
              </a:spcAft>
              <a:buSzPct val="100000"/>
              <a:buChar char="●"/>
            </a:pPr>
            <a:r>
              <a:rPr lang="en"/>
              <a:t>The softmax function normalizes the raw output scores of the network into a probability distribution, where each output value represents the probability of belonging to a particular class. In other words, it ensures that the output values are between 0 and 1.</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model.compile() inputs</a:t>
            </a:r>
            <a:endParaRPr/>
          </a:p>
        </p:txBody>
      </p:sp>
      <p:sp>
        <p:nvSpPr>
          <p:cNvPr id="217" name="Google Shape;217;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marR="0" rtl="0" algn="l">
              <a:lnSpc>
                <a:spcPct val="115000"/>
              </a:lnSpc>
              <a:spcBef>
                <a:spcPts val="0"/>
              </a:spcBef>
              <a:spcAft>
                <a:spcPts val="0"/>
              </a:spcAft>
              <a:buSzPts val="1800"/>
              <a:buChar char="●"/>
            </a:pPr>
            <a:r>
              <a:rPr lang="en"/>
              <a:t>Loss function: method of evaluating how well your ML algorithm models the dataset.</a:t>
            </a:r>
            <a:endParaRPr/>
          </a:p>
          <a:p>
            <a:pPr indent="-317500" lvl="1" marL="914400" marR="0" rtl="0" algn="l">
              <a:lnSpc>
                <a:spcPct val="115000"/>
              </a:lnSpc>
              <a:spcBef>
                <a:spcPts val="0"/>
              </a:spcBef>
              <a:spcAft>
                <a:spcPts val="0"/>
              </a:spcAft>
              <a:buSzPts val="1400"/>
              <a:buChar char="○"/>
            </a:pPr>
            <a:r>
              <a:rPr lang="en"/>
              <a:t>Example: Categorical cross-entropy (common for multi-class classification problems)</a:t>
            </a:r>
            <a:endParaRPr/>
          </a:p>
          <a:p>
            <a:pPr indent="-342900" lvl="0" marL="457200" marR="0" rtl="0" algn="l">
              <a:lnSpc>
                <a:spcPct val="115000"/>
              </a:lnSpc>
              <a:spcBef>
                <a:spcPts val="0"/>
              </a:spcBef>
              <a:spcAft>
                <a:spcPts val="0"/>
              </a:spcAft>
              <a:buSzPts val="1800"/>
              <a:buChar char="●"/>
            </a:pPr>
            <a:r>
              <a:rPr lang="en"/>
              <a:t>Optimizer: responsible for updating the weights of a neural network during training</a:t>
            </a:r>
            <a:endParaRPr/>
          </a:p>
          <a:p>
            <a:pPr indent="-317500" lvl="1" marL="914400" marR="0" rtl="0" algn="l">
              <a:lnSpc>
                <a:spcPct val="115000"/>
              </a:lnSpc>
              <a:spcBef>
                <a:spcPts val="0"/>
              </a:spcBef>
              <a:spcAft>
                <a:spcPts val="0"/>
              </a:spcAft>
              <a:buSzPts val="1400"/>
              <a:buChar char="○"/>
            </a:pPr>
            <a:r>
              <a:rPr lang="en"/>
              <a:t>Exampl</a:t>
            </a:r>
            <a:r>
              <a:rPr lang="en"/>
              <a:t>e: Adam offers adaptive learning rates, momentum, and robustness to noisy and sparse gradients, making it efficient and effective for training deep neural networks compared to other optimizers.</a:t>
            </a:r>
            <a:endParaRPr/>
          </a:p>
          <a:p>
            <a:pPr indent="-342900" lvl="0" marL="457200" marR="0" rtl="0" algn="l">
              <a:lnSpc>
                <a:spcPct val="115000"/>
              </a:lnSpc>
              <a:spcBef>
                <a:spcPts val="0"/>
              </a:spcBef>
              <a:spcAft>
                <a:spcPts val="0"/>
              </a:spcAft>
              <a:buSzPts val="1800"/>
              <a:buChar char="●"/>
            </a:pPr>
            <a:r>
              <a:rPr lang="en"/>
              <a:t>Metrics: metrics to be evaluated during training and testing.</a:t>
            </a:r>
            <a:endParaRPr/>
          </a:p>
          <a:p>
            <a:pPr indent="-317500" lvl="1" marL="914400" marR="0" rtl="0" algn="l">
              <a:lnSpc>
                <a:spcPct val="115000"/>
              </a:lnSpc>
              <a:spcBef>
                <a:spcPts val="0"/>
              </a:spcBef>
              <a:spcAft>
                <a:spcPts val="0"/>
              </a:spcAft>
              <a:buSzPts val="1400"/>
              <a:buChar char="○"/>
            </a:pPr>
            <a:r>
              <a:rPr lang="en"/>
              <a:t>Example: Accuracy = Correct predictions / All predictions</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Details</a:t>
            </a:r>
            <a:endParaRPr/>
          </a:p>
        </p:txBody>
      </p:sp>
      <p:sp>
        <p:nvSpPr>
          <p:cNvPr id="223" name="Google Shape;223;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Epochs: Represent one complete pass through the entire training dataset during the training of a machine learning model.</a:t>
            </a:r>
            <a:endParaRPr/>
          </a:p>
          <a:p>
            <a:pPr indent="-342900" lvl="0" marL="457200" marR="0" rtl="0" algn="l">
              <a:lnSpc>
                <a:spcPct val="115000"/>
              </a:lnSpc>
              <a:spcBef>
                <a:spcPts val="0"/>
              </a:spcBef>
              <a:spcAft>
                <a:spcPts val="0"/>
              </a:spcAft>
              <a:buSzPts val="1800"/>
              <a:buChar char="●"/>
            </a:pPr>
            <a:r>
              <a:rPr lang="en"/>
              <a:t>Batch size: Dictates the number of samples processed before updating the model's parameters. Smaller batches enable more frequent updates, potentially hastening convergence, but may introduce noise and slow training. Conversely, larger batches offer more stable updates but demand greater memory and computational resources.</a:t>
            </a:r>
            <a:endParaRPr sz="1200">
              <a:solidFill>
                <a:srgbClr val="ECECEC"/>
              </a:solidFill>
              <a:highlight>
                <a:srgbClr val="21212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Details</a:t>
            </a:r>
            <a:endParaRPr/>
          </a:p>
        </p:txBody>
      </p:sp>
      <p:sp>
        <p:nvSpPr>
          <p:cNvPr id="229" name="Google Shape;229;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Training Set: Used to train the model by adjusting parameters to minimize the error between predicted and actual outcomes.</a:t>
            </a:r>
            <a:endParaRPr/>
          </a:p>
          <a:p>
            <a:pPr indent="-342900" lvl="0" marL="457200" marR="0" rtl="0" algn="l">
              <a:lnSpc>
                <a:spcPct val="115000"/>
              </a:lnSpc>
              <a:spcBef>
                <a:spcPts val="0"/>
              </a:spcBef>
              <a:spcAft>
                <a:spcPts val="0"/>
              </a:spcAft>
              <a:buSzPts val="1800"/>
              <a:buChar char="●"/>
            </a:pPr>
            <a:r>
              <a:rPr lang="en"/>
              <a:t>Validation Set: Utilized to tune hyperparameters and prevent overfitting by evaluating the model's performance on independent data during training.</a:t>
            </a:r>
            <a:endParaRPr/>
          </a:p>
          <a:p>
            <a:pPr indent="-342900" lvl="0" marL="457200" marR="0" rtl="0" algn="l">
              <a:lnSpc>
                <a:spcPct val="115000"/>
              </a:lnSpc>
              <a:spcBef>
                <a:spcPts val="0"/>
              </a:spcBef>
              <a:spcAft>
                <a:spcPts val="0"/>
              </a:spcAft>
              <a:buSzPts val="1800"/>
              <a:buChar char="●"/>
            </a:pPr>
            <a:r>
              <a:rPr lang="en"/>
              <a:t>Test Set: Assesses the final performance of the trained model on unseen data, providing an unbiased estimate of real-world performance before deployment.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Definition</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According to the encyclopedia Britannica, computer vision is a, </a:t>
            </a:r>
            <a:endParaRPr/>
          </a:p>
          <a:p>
            <a:pPr indent="-342900" lvl="0" marL="457200" rtl="0" algn="l">
              <a:spcBef>
                <a:spcPts val="1200"/>
              </a:spcBef>
              <a:spcAft>
                <a:spcPts val="0"/>
              </a:spcAft>
              <a:buSzPts val="1800"/>
              <a:buChar char="●"/>
            </a:pPr>
            <a:r>
              <a:rPr lang="en"/>
              <a:t>“Field of artificial intelligence in which programs attempt to identify objects represented in digitized images provided by cameras, thus enabling computers to ‘see.’”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CNN: VGG16</a:t>
            </a:r>
            <a:endParaRPr/>
          </a:p>
        </p:txBody>
      </p:sp>
      <p:sp>
        <p:nvSpPr>
          <p:cNvPr id="235" name="Google Shape;235;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VGG16 is object detection and classification algorithm which is able to classify 1000 images of 1000 different categories with 92.7% accuracy. It is one of the popular algorithms for image classification and is easy to use with transfer learning.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VGG-16 CNN Architecture	</a:t>
            </a:r>
            <a:endParaRPr/>
          </a:p>
        </p:txBody>
      </p:sp>
      <p:sp>
        <p:nvSpPr>
          <p:cNvPr id="241" name="Google Shape;241;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CNN architectures contain an upstream feature extractor </a:t>
            </a:r>
            <a:r>
              <a:rPr lang="en"/>
              <a:t>followed by a downstream classifier.</a:t>
            </a:r>
            <a:endParaRPr/>
          </a:p>
          <a:p>
            <a:pPr indent="-342900" lvl="0" marL="457200" rtl="0" algn="l">
              <a:spcBef>
                <a:spcPts val="0"/>
              </a:spcBef>
              <a:spcAft>
                <a:spcPts val="0"/>
              </a:spcAft>
              <a:buSzPts val="1800"/>
              <a:buChar char="●"/>
            </a:pPr>
            <a:r>
              <a:rPr lang="en"/>
              <a:t>The feature extractor contains five convolutional blocks that constitute the model's feature extraction segment.</a:t>
            </a:r>
            <a:endParaRPr/>
          </a:p>
          <a:p>
            <a:pPr indent="-317500" lvl="1" marL="914400" rtl="0" algn="l">
              <a:spcBef>
                <a:spcPts val="0"/>
              </a:spcBef>
              <a:spcAft>
                <a:spcPts val="0"/>
              </a:spcAft>
              <a:buSzPts val="1400"/>
              <a:buChar char="○"/>
            </a:pPr>
            <a:r>
              <a:rPr lang="en"/>
              <a:t>Convolutional blocks consist of one or more convolutional layers followed by a pooling layer.</a:t>
            </a:r>
            <a:endParaRPr/>
          </a:p>
          <a:p>
            <a:pPr indent="-342900" lvl="0" marL="457200" rtl="0" algn="l">
              <a:spcBef>
                <a:spcPts val="0"/>
              </a:spcBef>
              <a:spcAft>
                <a:spcPts val="0"/>
              </a:spcAft>
              <a:buSzPts val="1800"/>
              <a:buChar char="●"/>
            </a:pPr>
            <a:r>
              <a:rPr lang="en"/>
              <a:t>The feature extractor is followed by the classifier, which transforms the extracted features into class predictions in the final output layer.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CNN Architecture</a:t>
            </a:r>
            <a:endParaRPr/>
          </a:p>
        </p:txBody>
      </p:sp>
      <p:pic>
        <p:nvPicPr>
          <p:cNvPr id="247" name="Google Shape;247;p44"/>
          <p:cNvPicPr preferRelativeResize="0"/>
          <p:nvPr/>
        </p:nvPicPr>
        <p:blipFill>
          <a:blip r:embed="rId3">
            <a:alphaModFix/>
          </a:blip>
          <a:stretch>
            <a:fillRect/>
          </a:stretch>
        </p:blipFill>
        <p:spPr>
          <a:xfrm>
            <a:off x="6465836" y="229012"/>
            <a:ext cx="1644038" cy="4685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Future of CV</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Recent Innovations</a:t>
            </a:r>
            <a:endParaRPr/>
          </a:p>
        </p:txBody>
      </p:sp>
      <p:sp>
        <p:nvSpPr>
          <p:cNvPr id="258" name="Google Shape;258;p46"/>
          <p:cNvSpPr txBox="1"/>
          <p:nvPr>
            <p:ph idx="1" type="body"/>
          </p:nvPr>
        </p:nvSpPr>
        <p:spPr>
          <a:xfrm>
            <a:off x="387900" y="1528400"/>
            <a:ext cx="4770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Some researchers are integrating LLM’s with computer vision. One such example of this is ViperGPT, which is a LLM that is capable of applying logic and reasoning for a query with an </a:t>
            </a:r>
            <a:r>
              <a:rPr lang="en"/>
              <a:t>input</a:t>
            </a:r>
            <a:r>
              <a:rPr lang="en"/>
              <a:t> image.</a:t>
            </a:r>
            <a:endParaRPr/>
          </a:p>
        </p:txBody>
      </p:sp>
      <p:pic>
        <p:nvPicPr>
          <p:cNvPr id="259" name="Google Shape;259;p46" title="teaser_web.mp4">
            <a:hlinkClick r:id="rId3"/>
          </p:cNvPr>
          <p:cNvPicPr preferRelativeResize="0"/>
          <p:nvPr/>
        </p:nvPicPr>
        <p:blipFill>
          <a:blip r:embed="rId4">
            <a:alphaModFix/>
          </a:blip>
          <a:stretch>
            <a:fillRect/>
          </a:stretch>
        </p:blipFill>
        <p:spPr>
          <a:xfrm>
            <a:off x="5367375" y="1630300"/>
            <a:ext cx="3388726" cy="2541550"/>
          </a:xfrm>
          <a:prstGeom prst="rect">
            <a:avLst/>
          </a:prstGeom>
          <a:noFill/>
          <a:ln>
            <a:noFill/>
          </a:ln>
        </p:spPr>
      </p:pic>
      <p:sp>
        <p:nvSpPr>
          <p:cNvPr id="260" name="Google Shape;260;p46"/>
          <p:cNvSpPr txBox="1"/>
          <p:nvPr/>
        </p:nvSpPr>
        <p:spPr>
          <a:xfrm>
            <a:off x="387900" y="4658025"/>
            <a:ext cx="865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5"/>
              </a:rPr>
              <a:t>ViperGPT: Visual Inference via Python Execution for Reasoning (columbia.edu)</a:t>
            </a:r>
            <a:endParaRPr sz="18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Possible Future Developments</a:t>
            </a:r>
            <a:endParaRPr/>
          </a:p>
        </p:txBody>
      </p:sp>
      <p:sp>
        <p:nvSpPr>
          <p:cNvPr id="266" name="Google Shape;266;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Increased development in AR and VR could stimulate more developments in computer vision in the 3D space, not just the 2D space</a:t>
            </a:r>
            <a:endParaRPr/>
          </a:p>
          <a:p>
            <a:pPr indent="-342900" lvl="0" marL="457200" rtl="0" algn="l">
              <a:spcBef>
                <a:spcPts val="0"/>
              </a:spcBef>
              <a:spcAft>
                <a:spcPts val="0"/>
              </a:spcAft>
              <a:buSzPts val="1800"/>
              <a:buChar char="●"/>
            </a:pPr>
            <a:r>
              <a:rPr lang="en"/>
              <a:t>Wider industry adoption of autonomous driving capabilities</a:t>
            </a:r>
            <a:endParaRPr/>
          </a:p>
          <a:p>
            <a:pPr indent="-342900" lvl="0" marL="457200" rtl="0" algn="l">
              <a:spcBef>
                <a:spcPts val="0"/>
              </a:spcBef>
              <a:spcAft>
                <a:spcPts val="0"/>
              </a:spcAft>
              <a:buSzPts val="1800"/>
              <a:buChar char="●"/>
            </a:pPr>
            <a:r>
              <a:rPr lang="en"/>
              <a:t>Growing emphasis on privacy: for example, face blurring in public camera recordings</a:t>
            </a:r>
            <a:endParaRPr/>
          </a:p>
          <a:p>
            <a:pPr indent="-342900" lvl="0" marL="457200" rtl="0" algn="l">
              <a:spcBef>
                <a:spcPts val="0"/>
              </a:spcBef>
              <a:spcAft>
                <a:spcPts val="0"/>
              </a:spcAft>
              <a:buSzPts val="1800"/>
              <a:buChar char="●"/>
            </a:pPr>
            <a:r>
              <a:rPr lang="en"/>
              <a:t>Greater role in countering misinformation, such as in deepfake detection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72" name="Google Shape;272;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0000" lnSpcReduction="10000"/>
          </a:bodyPr>
          <a:lstStyle/>
          <a:p>
            <a:pPr indent="-294251" lvl="0" marL="457200" marR="0" rtl="0" algn="l">
              <a:lnSpc>
                <a:spcPct val="115000"/>
              </a:lnSpc>
              <a:spcBef>
                <a:spcPts val="0"/>
              </a:spcBef>
              <a:spcAft>
                <a:spcPts val="0"/>
              </a:spcAft>
              <a:buSzPct val="100000"/>
              <a:buChar char="●"/>
            </a:pPr>
            <a:r>
              <a:rPr lang="en" sz="2584"/>
              <a:t>Boesch, Gaudenz. “VGG Very Deep Convolutional Networks (Vggnet) - What You Need to Know.” Viso.Ai, 11 Feb. 2024, viso.ai/deep-learning/vgg-very-deep-convolutional-networks/.</a:t>
            </a:r>
            <a:endParaRPr sz="2584"/>
          </a:p>
          <a:p>
            <a:pPr indent="-294251" lvl="0" marL="457200" marR="0" rtl="0" algn="l">
              <a:lnSpc>
                <a:spcPct val="115000"/>
              </a:lnSpc>
              <a:spcBef>
                <a:spcPts val="0"/>
              </a:spcBef>
              <a:spcAft>
                <a:spcPts val="0"/>
              </a:spcAft>
              <a:buSzPct val="100000"/>
              <a:buChar char="●"/>
            </a:pPr>
            <a:r>
              <a:rPr lang="en" sz="2584"/>
              <a:t>“The Future of Computer Vision.” NVIDIA Technical Blog, 14 Mar. 2023, developer.nvidia.com/blog/the-future-of-computer-vision/.</a:t>
            </a:r>
            <a:endParaRPr sz="2584"/>
          </a:p>
          <a:p>
            <a:pPr indent="-294251" lvl="0" marL="457200" marR="0" rtl="0" algn="l">
              <a:lnSpc>
                <a:spcPct val="115000"/>
              </a:lnSpc>
              <a:spcBef>
                <a:spcPts val="0"/>
              </a:spcBef>
              <a:spcAft>
                <a:spcPts val="0"/>
              </a:spcAft>
              <a:buSzPct val="100000"/>
              <a:buChar char="●"/>
            </a:pPr>
            <a:r>
              <a:rPr lang="en" sz="2584"/>
              <a:t>GfG. “Digital Image Processing Basics.” GeeksforGeeks, GeeksforGeeks, 22 Feb. 2023, www.geeksforgeeks.org/digital-image-processing-basics/.</a:t>
            </a:r>
            <a:endParaRPr sz="2584"/>
          </a:p>
          <a:p>
            <a:pPr indent="-294251" lvl="0" marL="457200" marR="0" rtl="0" algn="l">
              <a:lnSpc>
                <a:spcPct val="115000"/>
              </a:lnSpc>
              <a:spcBef>
                <a:spcPts val="0"/>
              </a:spcBef>
              <a:spcAft>
                <a:spcPts val="0"/>
              </a:spcAft>
              <a:buSzPct val="100000"/>
              <a:buChar char="●"/>
            </a:pPr>
            <a:r>
              <a:rPr lang="en" sz="2584"/>
              <a:t>“How to Know If Your Machine Learning Model Has Good Performance: Obviously Ai.” Data Science without Code, www.obviously.ai/post/machine-learning-model-performance. Accessed 1 Mar. 2024.</a:t>
            </a:r>
            <a:endParaRPr sz="2584"/>
          </a:p>
          <a:p>
            <a:pPr indent="-294251" lvl="0" marL="457200" marR="0" rtl="0" algn="l">
              <a:lnSpc>
                <a:spcPct val="115000"/>
              </a:lnSpc>
              <a:spcBef>
                <a:spcPts val="0"/>
              </a:spcBef>
              <a:spcAft>
                <a:spcPts val="0"/>
              </a:spcAft>
              <a:buSzPct val="100000"/>
              <a:buChar char="●"/>
            </a:pPr>
            <a:r>
              <a:rPr lang="en" sz="2584"/>
              <a:t>“Image Processing: Techniques, Types, &amp; Applications [2023].” V7, www.v7labs.com/blog/image-processing-guide. Accessed 1 Mar. 2024.</a:t>
            </a:r>
            <a:endParaRPr sz="2584"/>
          </a:p>
          <a:p>
            <a:pPr indent="-294251" lvl="0" marL="457200" marR="0" rtl="0" algn="l">
              <a:lnSpc>
                <a:spcPct val="115000"/>
              </a:lnSpc>
              <a:spcBef>
                <a:spcPts val="0"/>
              </a:spcBef>
              <a:spcAft>
                <a:spcPts val="0"/>
              </a:spcAft>
              <a:buSzPct val="100000"/>
              <a:buChar char="●"/>
            </a:pPr>
            <a:r>
              <a:rPr lang="en" sz="2584"/>
              <a:t>“ViperGPT: Visual Inference via Python Execution for Reasoning.” ViperGPT: Visual Inference via Python Execution for Reasoning, viper.cs.columbia.edu/. Accessed 2 Mar. 2024. </a:t>
            </a:r>
            <a:endParaRPr sz="2584"/>
          </a:p>
          <a:p>
            <a:pPr indent="-294251" lvl="0" marL="457200" marR="0" rtl="0" algn="l">
              <a:lnSpc>
                <a:spcPct val="115000"/>
              </a:lnSpc>
              <a:spcBef>
                <a:spcPts val="0"/>
              </a:spcBef>
              <a:spcAft>
                <a:spcPts val="0"/>
              </a:spcAft>
              <a:buSzPct val="100000"/>
              <a:buChar char="●"/>
            </a:pPr>
            <a:r>
              <a:rPr lang="en" sz="2584"/>
              <a:t>Ghosh, Ankan. “Moving Object Detection Using Opencv.” LearnOpenCV, 13 Jan. 2024, learnopencv.com/moving-object-detection-with-opencv/. </a:t>
            </a:r>
            <a:endParaRPr sz="2584"/>
          </a:p>
          <a:p>
            <a:pPr indent="0" lvl="0" marL="457200" marR="0" rtl="0" algn="l">
              <a:lnSpc>
                <a:spcPct val="115000"/>
              </a:lnSpc>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Branches</a:t>
            </a:r>
            <a:endParaRPr/>
          </a:p>
        </p:txBody>
      </p:sp>
      <p:sp>
        <p:nvSpPr>
          <p:cNvPr id="81" name="Google Shape;81;p16"/>
          <p:cNvSpPr txBox="1"/>
          <p:nvPr>
            <p:ph idx="1" type="body"/>
          </p:nvPr>
        </p:nvSpPr>
        <p:spPr>
          <a:xfrm>
            <a:off x="387900" y="1489825"/>
            <a:ext cx="44703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Object Detection</a:t>
            </a:r>
            <a:endParaRPr sz="1600"/>
          </a:p>
          <a:p>
            <a:pPr indent="-330200" lvl="0" marL="457200" rtl="0" algn="l">
              <a:spcBef>
                <a:spcPts val="0"/>
              </a:spcBef>
              <a:spcAft>
                <a:spcPts val="0"/>
              </a:spcAft>
              <a:buSzPts val="1600"/>
              <a:buChar char="●"/>
            </a:pPr>
            <a:r>
              <a:rPr lang="en" sz="1600"/>
              <a:t>Object Tracking</a:t>
            </a:r>
            <a:endParaRPr sz="1600"/>
          </a:p>
          <a:p>
            <a:pPr indent="-330200" lvl="0" marL="457200" rtl="0" algn="l">
              <a:spcBef>
                <a:spcPts val="0"/>
              </a:spcBef>
              <a:spcAft>
                <a:spcPts val="0"/>
              </a:spcAft>
              <a:buSzPts val="1600"/>
              <a:buChar char="●"/>
            </a:pPr>
            <a:r>
              <a:rPr lang="en" sz="1600"/>
              <a:t>Facial Recognition</a:t>
            </a:r>
            <a:endParaRPr sz="1600"/>
          </a:p>
          <a:p>
            <a:pPr indent="-330200" lvl="0" marL="457200" rtl="0" algn="l">
              <a:spcBef>
                <a:spcPts val="0"/>
              </a:spcBef>
              <a:spcAft>
                <a:spcPts val="0"/>
              </a:spcAft>
              <a:buSzPts val="1600"/>
              <a:buChar char="●"/>
            </a:pPr>
            <a:r>
              <a:rPr lang="en" sz="1600"/>
              <a:t>Image Filters</a:t>
            </a:r>
            <a:endParaRPr sz="1600"/>
          </a:p>
          <a:p>
            <a:pPr indent="-330200" lvl="0" marL="457200" rtl="0" algn="l">
              <a:spcBef>
                <a:spcPts val="0"/>
              </a:spcBef>
              <a:spcAft>
                <a:spcPts val="0"/>
              </a:spcAft>
              <a:buSzPts val="1600"/>
              <a:buChar char="●"/>
            </a:pPr>
            <a:r>
              <a:rPr lang="en" sz="1600"/>
              <a:t>Resolution Scaling</a:t>
            </a:r>
            <a:endParaRPr sz="1600"/>
          </a:p>
          <a:p>
            <a:pPr indent="-330200" lvl="0" marL="457200" rtl="0" algn="l">
              <a:lnSpc>
                <a:spcPct val="100000"/>
              </a:lnSpc>
              <a:spcBef>
                <a:spcPts val="0"/>
              </a:spcBef>
              <a:spcAft>
                <a:spcPts val="0"/>
              </a:spcAft>
              <a:buSzPts val="1600"/>
              <a:buChar char="●"/>
            </a:pPr>
            <a:r>
              <a:rPr lang="en" sz="1600"/>
              <a:t>Image Generation </a:t>
            </a:r>
            <a:endParaRPr sz="1600"/>
          </a:p>
          <a:p>
            <a:pPr indent="-330200" lvl="0" marL="457200" rtl="0" algn="l">
              <a:lnSpc>
                <a:spcPct val="100000"/>
              </a:lnSpc>
              <a:spcBef>
                <a:spcPts val="0"/>
              </a:spcBef>
              <a:spcAft>
                <a:spcPts val="0"/>
              </a:spcAft>
              <a:buSzPts val="1600"/>
              <a:buChar char="●"/>
            </a:pPr>
            <a:r>
              <a:rPr lang="en" sz="1600"/>
              <a:t>Generating Image Description</a:t>
            </a:r>
            <a:endParaRPr sz="1600"/>
          </a:p>
          <a:p>
            <a:pPr indent="-330200" lvl="0" marL="457200" rtl="0" algn="l">
              <a:spcBef>
                <a:spcPts val="0"/>
              </a:spcBef>
              <a:spcAft>
                <a:spcPts val="0"/>
              </a:spcAft>
              <a:buSzPts val="1600"/>
              <a:buChar char="●"/>
            </a:pPr>
            <a:r>
              <a:rPr lang="en" sz="1600"/>
              <a:t>Object Selection within photos </a:t>
            </a:r>
            <a:endParaRPr sz="16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Fundamentals of Computer Vision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Image Processing?</a:t>
            </a:r>
            <a:endParaRPr/>
          </a:p>
        </p:txBody>
      </p:sp>
      <p:sp>
        <p:nvSpPr>
          <p:cNvPr id="92" name="Google Shape;92;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Image processing is </a:t>
            </a:r>
            <a:r>
              <a:rPr lang="en"/>
              <a:t>the use of algorithms and mathematical models to process and analyze digital images.</a:t>
            </a:r>
            <a:endParaRPr/>
          </a:p>
          <a:p>
            <a:pPr indent="-342900" lvl="0" marL="457200" marR="0" rtl="0" algn="l">
              <a:lnSpc>
                <a:spcPct val="115000"/>
              </a:lnSpc>
              <a:spcBef>
                <a:spcPts val="0"/>
              </a:spcBef>
              <a:spcAft>
                <a:spcPts val="0"/>
              </a:spcAft>
              <a:buSzPts val="1800"/>
              <a:buChar char="●"/>
            </a:pPr>
            <a:r>
              <a:rPr lang="en"/>
              <a:t>An image can be defined by a two-dimensional array specifically arranged in rows and columns, so a number of different techniques can be applied to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Image Processing Techniques</a:t>
            </a:r>
            <a:endParaRPr/>
          </a:p>
        </p:txBody>
      </p:sp>
      <p:pic>
        <p:nvPicPr>
          <p:cNvPr id="98" name="Google Shape;98;p19"/>
          <p:cNvPicPr preferRelativeResize="0"/>
          <p:nvPr/>
        </p:nvPicPr>
        <p:blipFill rotWithShape="1">
          <a:blip r:embed="rId3">
            <a:alphaModFix/>
          </a:blip>
          <a:srcRect b="-1862" l="-3586" r="-1577" t="-1593"/>
          <a:stretch/>
        </p:blipFill>
        <p:spPr>
          <a:xfrm>
            <a:off x="1719650" y="1202975"/>
            <a:ext cx="5305424" cy="3655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Extraction</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Features are parts or patterns of an object in an image that help to identify it.</a:t>
            </a:r>
            <a:endParaRPr/>
          </a:p>
          <a:p>
            <a:pPr indent="-342900" lvl="0" marL="457200" rtl="0" algn="l">
              <a:spcBef>
                <a:spcPts val="0"/>
              </a:spcBef>
              <a:spcAft>
                <a:spcPts val="0"/>
              </a:spcAft>
              <a:buSzPts val="1800"/>
              <a:buChar char="●"/>
            </a:pPr>
            <a:r>
              <a:rPr lang="en"/>
              <a:t>Features include properties like points, corners, edges, regions of interest, etc.</a:t>
            </a:r>
            <a:endParaRPr/>
          </a:p>
          <a:p>
            <a:pPr indent="-342900" lvl="0" marL="457200" rtl="0" algn="l">
              <a:spcBef>
                <a:spcPts val="0"/>
              </a:spcBef>
              <a:spcAft>
                <a:spcPts val="0"/>
              </a:spcAft>
              <a:buSzPts val="1800"/>
              <a:buChar char="●"/>
            </a:pPr>
            <a:r>
              <a:rPr lang="en"/>
              <a:t>Feature extraction is the process of identifying and extracting relevant features from raw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Extraction</a:t>
            </a:r>
            <a:endParaRPr/>
          </a:p>
        </p:txBody>
      </p:sp>
      <p:pic>
        <p:nvPicPr>
          <p:cNvPr id="110" name="Google Shape;110;p21"/>
          <p:cNvPicPr preferRelativeResize="0"/>
          <p:nvPr/>
        </p:nvPicPr>
        <p:blipFill>
          <a:blip r:embed="rId3">
            <a:alphaModFix/>
          </a:blip>
          <a:stretch>
            <a:fillRect/>
          </a:stretch>
        </p:blipFill>
        <p:spPr>
          <a:xfrm>
            <a:off x="762000" y="1498450"/>
            <a:ext cx="7620000" cy="278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