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6" r:id="rId3"/>
    <p:sldId id="285" r:id="rId4"/>
    <p:sldId id="274" r:id="rId5"/>
    <p:sldId id="261" r:id="rId6"/>
    <p:sldId id="265" r:id="rId7"/>
    <p:sldId id="267" r:id="rId8"/>
    <p:sldId id="273" r:id="rId9"/>
    <p:sldId id="284" r:id="rId10"/>
    <p:sldId id="292" r:id="rId11"/>
    <p:sldId id="263" r:id="rId12"/>
    <p:sldId id="290" r:id="rId13"/>
    <p:sldId id="29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F50376-A4FE-4534-ADA7-E25FA54A2014}" type="datetime1">
              <a:rPr lang="pt-BR" smtClean="0"/>
              <a:t>11/01/2022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F7F25-1C4C-40B1-9C23-0FD2E8CEE1ED}" type="datetime1">
              <a:rPr lang="pt-BR" noProof="0" smtClean="0"/>
              <a:t>11/01/2022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4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4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3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1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6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9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6" name="Espaço Reservado para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Cabeçalho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2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3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 title="Linha Divisó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emarcad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3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cxnSp>
        <p:nvCxnSpPr>
          <p:cNvPr id="8" name="Conector de Seta em Linha Ret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Mês, Ano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  <a:endParaRPr lang="pt-BR" altLang="zh-CN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  <a:endParaRPr lang="pt-BR" altLang="zh-CN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altLang="zh-CN" noProof="0" smtClean="0"/>
              <a:pPr rtl="0"/>
              <a:t>‹nº›</a:t>
            </a:fld>
            <a:endParaRPr lang="pt-BR" altLang="zh-CN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  <a:endParaRPr lang="pt-BR" altLang="zh-CN" noProof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1" name="Espaço Reservado para Imagem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4" name="Espaço Reservado para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5" name="Espaço Reservado para Imagem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Nome completo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pt-BR" noProof="0"/>
              <a:t>Número de Contato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pt-BR" noProof="0"/>
              <a:t>Contato por Email ou Mídia Social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izações do Aplicativo Mó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m 8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m 9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imagem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Texto Destacado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o design da tela aqui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Linha única de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1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pt-BR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OU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://pixabay.com/en/internet-world-global-link-15138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fif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Duas jovens olhando para uma tela de laptop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tângulo 27" title="Plano de fundo semitransparente e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1981200"/>
            <a:ext cx="3571782" cy="2387600"/>
          </a:xfrm>
        </p:spPr>
        <p:txBody>
          <a:bodyPr rtlCol="0"/>
          <a:lstStyle/>
          <a:p>
            <a:pPr rtl="0"/>
            <a:r>
              <a:rPr lang="pt-BR" dirty="0"/>
              <a:t>Apresentação de TCC 2021</a:t>
            </a:r>
          </a:p>
        </p:txBody>
      </p:sp>
      <p:cxnSp>
        <p:nvCxnSpPr>
          <p:cNvPr id="16" name="Conector Reto 15" title="Linha Divisó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90842" y="5084895"/>
            <a:ext cx="3571782" cy="1219200"/>
          </a:xfrm>
        </p:spPr>
        <p:txBody>
          <a:bodyPr rtlCol="0"/>
          <a:lstStyle/>
          <a:p>
            <a:pPr rtl="0"/>
            <a:r>
              <a:rPr lang="pt-BR" dirty="0"/>
              <a:t>Eliel Nunes Pinto</a:t>
            </a:r>
          </a:p>
          <a:p>
            <a:pPr rtl="0"/>
            <a:r>
              <a:rPr lang="pt-BR" dirty="0"/>
              <a:t>João Rodrigues Parra</a:t>
            </a:r>
          </a:p>
          <a:p>
            <a:pPr rtl="0"/>
            <a:r>
              <a:rPr lang="pt-BR" dirty="0" err="1"/>
              <a:t>Miriã</a:t>
            </a:r>
            <a:r>
              <a:rPr lang="pt-BR" dirty="0"/>
              <a:t> Rodrigues Parra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974EE9-AAC2-4412-B536-25A64D939501}"/>
              </a:ext>
            </a:extLst>
          </p:cNvPr>
          <p:cNvSpPr txBox="1"/>
          <p:nvPr/>
        </p:nvSpPr>
        <p:spPr>
          <a:xfrm>
            <a:off x="6447130" y="1961501"/>
            <a:ext cx="25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spc="-30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Tec</a:t>
            </a:r>
            <a:r>
              <a:rPr lang="pt-BR" sz="4800" spc="-3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Sell</a:t>
            </a:r>
          </a:p>
        </p:txBody>
      </p:sp>
      <p:pic>
        <p:nvPicPr>
          <p:cNvPr id="1026" name="Picture 2" descr="Aluno Online - Colégio Técnico Opção">
            <a:extLst>
              <a:ext uri="{FF2B5EF4-FFF2-40B4-BE49-F238E27FC236}">
                <a16:creationId xmlns:a16="http://schemas.microsoft.com/office/drawing/2014/main" id="{4AC018C4-963C-4AC3-8C51-80AFD9C9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500" y="5362368"/>
            <a:ext cx="32385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763123-495C-4475-B5C4-15C685672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pt-BR" noProof="0" smtClean="0"/>
              <a:pPr rtl="0"/>
              <a:t>10</a:t>
            </a:fld>
            <a:endParaRPr lang="pt-BR" noProof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7893FE-58CD-4762-953E-C9F258411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4591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Exibir as telas do Projeto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3DDF32-BB36-4198-8619-DA433251F017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123E039-BC82-42EC-B1A8-4B5CF8A9C2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Custo do Projeto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347BBC-F631-4438-BE2E-33068BBDD8E5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F7C258-0977-4CCE-AB72-300480F77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" y="2097984"/>
            <a:ext cx="11653997" cy="216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0196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347BBC-F631-4438-BE2E-33068BBDD8E5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C02A30-B95F-4301-B9DF-4ECC4277C932}"/>
              </a:ext>
            </a:extLst>
          </p:cNvPr>
          <p:cNvSpPr txBox="1"/>
          <p:nvPr/>
        </p:nvSpPr>
        <p:spPr>
          <a:xfrm>
            <a:off x="4100945" y="1281486"/>
            <a:ext cx="6899564" cy="358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 do Tema</a:t>
            </a:r>
          </a:p>
          <a:p>
            <a:pPr marL="457200" indent="-457200">
              <a:lnSpc>
                <a:spcPct val="3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Desafios do desenvolvimento</a:t>
            </a:r>
          </a:p>
          <a:p>
            <a:pPr marL="457200" indent="-457200">
              <a:lnSpc>
                <a:spcPct val="3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Finalização e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731894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13" y="414431"/>
            <a:ext cx="11340000" cy="432000"/>
          </a:xfrm>
        </p:spPr>
        <p:txBody>
          <a:bodyPr rtlCol="0"/>
          <a:lstStyle/>
          <a:p>
            <a:pPr rtl="0"/>
            <a:r>
              <a:rPr lang="pt-BR" dirty="0"/>
              <a:t>Sumário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E3A6DE5-3F5D-4AD3-98C7-FAD16E52370C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78D413B-F188-46D0-BE78-71C9CBCA88B8}"/>
              </a:ext>
            </a:extLst>
          </p:cNvPr>
          <p:cNvSpPr txBox="1"/>
          <p:nvPr/>
        </p:nvSpPr>
        <p:spPr>
          <a:xfrm>
            <a:off x="3939772" y="951398"/>
            <a:ext cx="67784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ao Projeto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 do Problema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 Proposta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Linguagens e Tecnologias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Banco de dados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Telas e Funcionalidades do Projeto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 do Projeto</a:t>
            </a:r>
          </a:p>
          <a:p>
            <a:pPr marL="457200" indent="-45720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186487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3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Plataforma de classificados de nicho C2C</a:t>
            </a:r>
          </a:p>
          <a:p>
            <a:pPr marL="0" indent="0" rtl="0">
              <a:buNone/>
            </a:pPr>
            <a:r>
              <a:rPr lang="pt-BR" noProof="1"/>
              <a:t>A TecSell traz consigo a função de hospedar anúncios relacionados a eletrônicos novos e seminovos, garantindo que o c</a:t>
            </a:r>
            <a:r>
              <a:rPr lang="pt-BR" dirty="0" err="1"/>
              <a:t>omprador</a:t>
            </a:r>
            <a:r>
              <a:rPr lang="pt-BR" dirty="0"/>
              <a:t> e o vendedor tenham total controle em suas transações, decidindo juntos a melhor forma de fechar negócio.</a:t>
            </a:r>
            <a:endParaRPr lang="pt-BR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pt-BR" noProof="1"/>
              <a:t>Sobre nós</a:t>
            </a:r>
          </a:p>
        </p:txBody>
      </p:sp>
      <p:cxnSp>
        <p:nvCxnSpPr>
          <p:cNvPr id="45" name="Conector Reto 44" title="Linha Divisória">
            <a:extLst>
              <a:ext uri="{FF2B5EF4-FFF2-40B4-BE49-F238E27FC236}">
                <a16:creationId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 rtlCol="0"/>
          <a:lstStyle/>
          <a:p>
            <a:pPr rtl="0"/>
            <a:r>
              <a:rPr lang="pt-BR" noProof="1"/>
              <a:t>Nosso objetivo é que o comprador encontre o produto desejado de maneira rápida, fácil, econômica e eficiente.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 rtl="0"/>
              <a:t>3</a:t>
            </a:fld>
            <a:endParaRPr lang="pt-BR" noProof="1"/>
          </a:p>
        </p:txBody>
      </p:sp>
      <p:pic>
        <p:nvPicPr>
          <p:cNvPr id="1026" name="Picture 2" descr="O homem de negócios considerável nos monóculos está usando um computador,  falando no telefone celular. | Foto Premium">
            <a:extLst>
              <a:ext uri="{FF2B5EF4-FFF2-40B4-BE49-F238E27FC236}">
                <a16:creationId xmlns:a16="http://schemas.microsoft.com/office/drawing/2014/main" id="{8BDDB4EB-4302-4E0F-9021-6C53F2F6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-367885"/>
            <a:ext cx="6406123" cy="41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7C1A989-0A81-4373-8595-75A840830EA2}"/>
              </a:ext>
            </a:extLst>
          </p:cNvPr>
          <p:cNvSpPr txBox="1"/>
          <p:nvPr/>
        </p:nvSpPr>
        <p:spPr>
          <a:xfrm>
            <a:off x="431999" y="445547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306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4" grpId="0"/>
      <p:bldP spid="29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Descrição do Problema</a:t>
            </a:r>
          </a:p>
        </p:txBody>
      </p:sp>
      <p:pic>
        <p:nvPicPr>
          <p:cNvPr id="17" name="Espaço Reservado para Imagem 16" descr="Laptop meio aberto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2387" y="1744316"/>
            <a:ext cx="1979613" cy="19812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Preço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Aumento do Dólar durante a pandemia de Covid-19.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72850" y="3971432"/>
            <a:ext cx="2178000" cy="360000"/>
          </a:xfrm>
        </p:spPr>
        <p:txBody>
          <a:bodyPr rtlCol="0"/>
          <a:lstStyle/>
          <a:p>
            <a:pPr rtl="0"/>
            <a:r>
              <a:rPr lang="pt-BR" dirty="0"/>
              <a:t>Aula Online </a:t>
            </a:r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Escolas aderiram ao ensino virtual.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pt-BR" dirty="0"/>
              <a:t>Home Office</a:t>
            </a:r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Várias empresas optaram por aderir o Home Office. </a:t>
            </a:r>
          </a:p>
        </p:txBody>
      </p:sp>
      <p:pic>
        <p:nvPicPr>
          <p:cNvPr id="71" name="Espaço Reservado para Imagem 70" descr="Pins de microchip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/>
              <a:t>Procura</a:t>
            </a:r>
          </a:p>
        </p:txBody>
      </p:sp>
      <p:cxnSp>
        <p:nvCxnSpPr>
          <p:cNvPr id="23" name="Conector Reto 22" title="Linha Divisória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Aumento da procura de eletrônicos em todo o país.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/>
              <a:t>Falta </a:t>
            </a:r>
          </a:p>
        </p:txBody>
      </p:sp>
      <p:cxnSp>
        <p:nvCxnSpPr>
          <p:cNvPr id="24" name="Conector Reto 23" title="Linha Divisória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/>
          <a:p>
            <a:pPr rtl="0"/>
            <a:r>
              <a:rPr lang="pt-BR" dirty="0"/>
              <a:t>Falta de estoque dos eletrônicos nas Lojas.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E16C050A-3D61-4057-B0B3-BD0545CA062A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r="16693"/>
          <a:stretch>
            <a:fillRect/>
          </a:stretch>
        </p:blipFill>
        <p:spPr/>
      </p:pic>
      <p:pic>
        <p:nvPicPr>
          <p:cNvPr id="31" name="Espaço Reservado para Imagem 30">
            <a:extLst>
              <a:ext uri="{FF2B5EF4-FFF2-40B4-BE49-F238E27FC236}">
                <a16:creationId xmlns:a16="http://schemas.microsoft.com/office/drawing/2014/main" id="{7C3DE532-FB1E-43E1-984F-794240D6D2E5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r="16693"/>
          <a:stretch>
            <a:fillRect/>
          </a:stretch>
        </p:blipFill>
        <p:spPr/>
      </p:pic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2FDCAEB8-27B4-4088-980B-7E9BD08A80A3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r="9628"/>
          <a:stretch>
            <a:fillRect/>
          </a:stretch>
        </p:blipFill>
        <p:spPr>
          <a:xfrm>
            <a:off x="431993" y="1716300"/>
            <a:ext cx="1979613" cy="1981200"/>
          </a:xfr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EE3A6DE5-3F5D-4AD3-98C7-FAD16E52370C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pt-BR" dirty="0"/>
              <a:t>Solução Proposta</a:t>
            </a:r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Nem sempre será possível comprar um aparelho novo, uma das alternativas é buscar um modelo no mercado de usados.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A831E5BA-F32C-4CE7-BE42-66729A2E003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897"/>
          <a:stretch>
            <a:fillRect/>
          </a:stretch>
        </p:blipFill>
        <p:spPr/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25EC91-7F6C-4C11-A7DF-BB794FC1E38F}"/>
              </a:ext>
            </a:extLst>
          </p:cNvPr>
          <p:cNvSpPr txBox="1"/>
          <p:nvPr/>
        </p:nvSpPr>
        <p:spPr>
          <a:xfrm>
            <a:off x="6188765" y="291548"/>
            <a:ext cx="5724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TecSell: um site de classificados voltado ao nicho de eletrônicos.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Comprador e vendedor têm total controle em suas transações, decidindo juntos a melhor forma de fechar negócio.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Rapidez para anunciar ou buscar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Funcionalidades modernas.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1BC42F-E851-4D8D-A72F-0ED21CD30532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D1BCEA-71A6-4A39-93E9-9E3554188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3478"/>
            <a:ext cx="5946913" cy="37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Qual é o resultado esperado pelos integrantes do grupo?</a:t>
            </a: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38" name="Elemento gráfico 37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Conectividade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Conectamos pessoas para que elas possam comprar e vender de forma fácil e rápida.</a:t>
            </a: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Consumo</a:t>
            </a:r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Estimular uma cultura de consumo consciente. Diminuição do descarte de recursos eletrônicos.</a:t>
            </a:r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40" name="Elemento gráfico 39" descr="Repetir" title="Espaço reservado para ícon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000" y="3038741"/>
            <a:ext cx="522000" cy="522000"/>
          </a:xfrm>
          <a:prstGeom prst="rect">
            <a:avLst/>
          </a:prstGeom>
        </p:spPr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Eficiência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Um sistema de nicho concentrado possibilitará assertividade e eficiência nas buscas.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27" name="Elemento gráfico 33" descr="Alvo" title="Espaço reservado para ícone">
            <a:extLst>
              <a:ext uri="{FF2B5EF4-FFF2-40B4-BE49-F238E27FC236}">
                <a16:creationId xmlns:a16="http://schemas.microsoft.com/office/drawing/2014/main" id="{8589F92D-2CCB-4AC2-A317-1017643CC0C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9911" y="3045941"/>
            <a:ext cx="514800" cy="5148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8150371E-982A-4637-B1B5-3CEAB864C479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 animBg="1"/>
      <p:bldP spid="17" grpId="0" build="p"/>
      <p:bldP spid="14" grpId="0" build="p"/>
      <p:bldP spid="23" grpId="0" animBg="1"/>
      <p:bldP spid="18" grpId="0" build="p"/>
      <p:bldP spid="15" grpId="0" build="p"/>
      <p:bldP spid="25" grpId="0" animBg="1"/>
      <p:bldP spid="19" grpId="0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Características</a:t>
            </a:r>
          </a:p>
          <a:p>
            <a:pPr lvl="1" rtl="0"/>
            <a:r>
              <a:rPr lang="pt-BR" dirty="0"/>
              <a:t>Sistema de nicho focado em apenas cinco categorias de eletrônicos: Laptops, Celulares, Computadores, Tablets e Hardware.</a:t>
            </a:r>
          </a:p>
          <a:p>
            <a:pPr lvl="1" rtl="0"/>
            <a:r>
              <a:rPr lang="pt-BR" dirty="0"/>
              <a:t>Modelo de negócio C2C: </a:t>
            </a:r>
            <a:r>
              <a:rPr lang="pt-BR" noProof="1"/>
              <a:t>C</a:t>
            </a:r>
            <a:r>
              <a:rPr lang="pt-BR" dirty="0" err="1"/>
              <a:t>omprador</a:t>
            </a:r>
            <a:r>
              <a:rPr lang="pt-BR" dirty="0"/>
              <a:t> e vendedor tem total controle em suas transações, decidindo juntos a melhor forma de fechar negócio.</a:t>
            </a:r>
          </a:p>
          <a:p>
            <a:pPr lvl="1" rtl="0"/>
            <a:r>
              <a:rPr lang="pt-BR" dirty="0"/>
              <a:t>Relação de filtros dinâmico, especializado e centralizado. Nada de buscas desconexas ou demoradas, você vai direto ao ponto.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TecSell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6F4D7A4-A2F3-4FD6-8D9C-1EAB256D4003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A7C0AE-05F4-4D23-BA7F-44C0FB31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00" y="1259012"/>
            <a:ext cx="6013300" cy="47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Equipe - Linguagens de Programação e Tecnologias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Parra</a:t>
            </a:r>
          </a:p>
        </p:txBody>
      </p:sp>
      <p:cxnSp>
        <p:nvCxnSpPr>
          <p:cNvPr id="95" name="Conector Reto 94" title="Linha Divisó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spaço Reservado para Texto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Front-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Espaço Reservado para Texto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HTML, CSS,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 rtlCol="0"/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Miriã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Parra</a:t>
            </a:r>
            <a:endParaRPr lang="pt-BR" dirty="0"/>
          </a:p>
        </p:txBody>
      </p:sp>
      <p:cxnSp>
        <p:nvCxnSpPr>
          <p:cNvPr id="96" name="Conector Reto 95" title="Linha Divisó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Banco de Dados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Eliel Nunes</a:t>
            </a:r>
          </a:p>
        </p:txBody>
      </p:sp>
      <p:cxnSp>
        <p:nvCxnSpPr>
          <p:cNvPr id="97" name="Conector Reto 96" title="Linha Divisó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Back-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3305ECB-7305-4DF2-AAFD-EC09E7C4911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27F57189-AA62-4839-863A-BC22F64ACA31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>
            <a:fillRect/>
          </a:stretch>
        </p:blipFill>
        <p:spPr/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3347BBC-F631-4438-BE2E-33068BBDD8E5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92115A65-D53F-4535-9C16-B078BEC88D7C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 build="p"/>
      <p:bldP spid="78" grpId="0" build="p"/>
      <p:bldP spid="76" grpId="0" build="p"/>
      <p:bldP spid="80" grpId="0" build="p"/>
      <p:bldP spid="82" grpId="0" build="p"/>
      <p:bldP spid="81" grpId="0" build="p"/>
      <p:bldP spid="84" grpId="0" build="p"/>
      <p:bldP spid="86" grpId="0" build="p"/>
      <p:bldP spid="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 title="Plano de fundo semitransparente claro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70029" y="3025499"/>
            <a:ext cx="3029881" cy="2387600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cxnSp>
        <p:nvCxnSpPr>
          <p:cNvPr id="15" name="Conector Reto 14" title="Linha Divisória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66107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 hidden="1" title="Espaço Reservado para Logotip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</p:grp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244BA-EBF4-442E-863E-A29B85A9552C}"/>
              </a:ext>
            </a:extLst>
          </p:cNvPr>
          <p:cNvSpPr txBox="1"/>
          <p:nvPr/>
        </p:nvSpPr>
        <p:spPr>
          <a:xfrm>
            <a:off x="10138938" y="18728"/>
            <a:ext cx="23580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30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Tec</a:t>
            </a:r>
            <a:r>
              <a:rPr lang="pt-BR" sz="4000" spc="-3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Sell</a:t>
            </a:r>
          </a:p>
          <a:p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ECB91B9-4AF4-47AF-8A40-2A5BDED9679B}"/>
              </a:ext>
            </a:extLst>
          </p:cNvPr>
          <p:cNvSpPr/>
          <p:nvPr/>
        </p:nvSpPr>
        <p:spPr>
          <a:xfrm>
            <a:off x="9665205" y="6365363"/>
            <a:ext cx="2106108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465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66_TF33781529" id="{4A473FF6-FE32-483A-BCDD-8149363EC845}" vid="{F07B7CD7-D97B-4356-B6AE-3D5CE4CAE30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1435</TotalTime>
  <Words>423</Words>
  <Application>Microsoft Office PowerPoint</Application>
  <PresentationFormat>Widescreen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Tahoma</vt:lpstr>
      <vt:lpstr>Times New Roman</vt:lpstr>
      <vt:lpstr>Tema do Office</vt:lpstr>
      <vt:lpstr>Apresentação de TCC 2021</vt:lpstr>
      <vt:lpstr>Sumário</vt:lpstr>
      <vt:lpstr>Sobre nós</vt:lpstr>
      <vt:lpstr>Descrição do Problema</vt:lpstr>
      <vt:lpstr>Solução Proposta</vt:lpstr>
      <vt:lpstr>Objetivos</vt:lpstr>
      <vt:lpstr>Objetivos</vt:lpstr>
      <vt:lpstr>Equipe - Linguagens de Programação e Tecnologias</vt:lpstr>
      <vt:lpstr>Banco de Dados</vt:lpstr>
      <vt:lpstr>Apresentação do PowerPoint</vt:lpstr>
      <vt:lpstr>Exibir as telas do Projeto</vt:lpstr>
      <vt:lpstr>Custo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prévia do TCC</dc:title>
  <dc:creator>Joao Parra</dc:creator>
  <cp:lastModifiedBy>Joao Parra</cp:lastModifiedBy>
  <cp:revision>36</cp:revision>
  <dcterms:created xsi:type="dcterms:W3CDTF">2021-06-23T18:03:55Z</dcterms:created>
  <dcterms:modified xsi:type="dcterms:W3CDTF">2022-01-11T14:06:45Z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