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82" r:id="rId10"/>
    <p:sldId id="263" r:id="rId11"/>
    <p:sldId id="281" r:id="rId12"/>
    <p:sldId id="264" r:id="rId13"/>
    <p:sldId id="265" r:id="rId14"/>
    <p:sldId id="269" r:id="rId15"/>
    <p:sldId id="270" r:id="rId16"/>
    <p:sldId id="271" r:id="rId17"/>
    <p:sldId id="274" r:id="rId18"/>
    <p:sldId id="275" r:id="rId19"/>
    <p:sldId id="276" r:id="rId20"/>
    <p:sldId id="277" r:id="rId21"/>
    <p:sldId id="279" r:id="rId22"/>
    <p:sldId id="280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Montserrat" panose="000005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2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4fdf027fc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4fdf027fc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4fdf027fc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4fdf027fc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009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4fdf027fc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e4fdf027fc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4fdf027fc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e4fdf027fc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4fdf027fc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e4fdf027fc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4fdf027fc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e4fdf027fc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4fdf027f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e4fdf027f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4fdf027fc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e4fdf027fc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e4fdf027fc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e4fdf027fc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e4fdf027fc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e4fdf027fc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4fdf027f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e4fdf027f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e4fdf027fc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e4fdf027fc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e4fdf027f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e4fdf027f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e4fdf027f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e4fdf027f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4fdf027fc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4fdf027fc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4fdf027fc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4fdf027fc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4fdf027fc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4fdf027fc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4fdf027fc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e4fdf027fc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4fdf027fc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e4fdf027fc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4fdf027fc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4fdf027fc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4fdf027fc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4fdf027fc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76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926" y="2"/>
            <a:ext cx="51541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1233275" y="706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/>
              <a:t>Proposta de solução - 4</a:t>
            </a:r>
            <a:endParaRPr sz="3000" b="1" dirty="0"/>
          </a:p>
        </p:txBody>
      </p:sp>
      <p:sp>
        <p:nvSpPr>
          <p:cNvPr id="180" name="Google Shape;180;p20"/>
          <p:cNvSpPr txBox="1">
            <a:spLocks noGrp="1"/>
          </p:cNvSpPr>
          <p:nvPr>
            <p:ph type="body" idx="1"/>
          </p:nvPr>
        </p:nvSpPr>
        <p:spPr>
          <a:xfrm>
            <a:off x="5128775" y="1494025"/>
            <a:ext cx="35763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35" dirty="0">
                <a:latin typeface="Montserrat"/>
                <a:ea typeface="Montserrat"/>
                <a:cs typeface="Montserrat"/>
                <a:sym typeface="Montserrat"/>
              </a:rPr>
              <a:t>Para os </a:t>
            </a:r>
            <a:r>
              <a:rPr lang="pt-BR" sz="1835" dirty="0" err="1">
                <a:latin typeface="Montserrat"/>
                <a:ea typeface="Montserrat"/>
                <a:cs typeface="Montserrat"/>
                <a:sym typeface="Montserrat"/>
              </a:rPr>
              <a:t>iPads</a:t>
            </a:r>
            <a:r>
              <a:rPr lang="pt-BR" sz="1835" dirty="0">
                <a:latin typeface="Montserrat"/>
                <a:ea typeface="Montserrat"/>
                <a:cs typeface="Montserrat"/>
                <a:sym typeface="Montserrat"/>
              </a:rPr>
              <a:t>, recomendamos ingressá-los no </a:t>
            </a:r>
            <a:r>
              <a:rPr lang="pt-BR" sz="1835" dirty="0" err="1">
                <a:latin typeface="Montserrat"/>
                <a:ea typeface="Montserrat"/>
                <a:cs typeface="Montserrat"/>
                <a:sym typeface="Montserrat"/>
              </a:rPr>
              <a:t>Intune</a:t>
            </a:r>
            <a:r>
              <a:rPr lang="pt-BR" sz="1835" dirty="0">
                <a:latin typeface="Montserrat"/>
                <a:ea typeface="Montserrat"/>
                <a:cs typeface="Montserrat"/>
                <a:sym typeface="Montserrat"/>
              </a:rPr>
              <a:t> e habilitar os recursos de segurança do </a:t>
            </a:r>
            <a:r>
              <a:rPr lang="pt-BR" sz="1835" dirty="0" err="1">
                <a:latin typeface="Montserrat"/>
                <a:ea typeface="Montserrat"/>
                <a:cs typeface="Montserrat"/>
                <a:sym typeface="Montserrat"/>
              </a:rPr>
              <a:t>Intune</a:t>
            </a:r>
            <a:r>
              <a:rPr lang="pt-BR" sz="1835" dirty="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835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35" dirty="0" err="1">
                <a:latin typeface="Montserrat"/>
                <a:ea typeface="Montserrat"/>
                <a:cs typeface="Montserrat"/>
                <a:sym typeface="Montserrat"/>
              </a:rPr>
              <a:t>Intune</a:t>
            </a:r>
            <a:r>
              <a:rPr lang="pt-BR" sz="1835" dirty="0">
                <a:latin typeface="Montserrat"/>
                <a:ea typeface="Montserrat"/>
                <a:cs typeface="Montserrat"/>
                <a:sym typeface="Montserrat"/>
              </a:rPr>
              <a:t> é uma solução de gerenciamento de dispositivos móveis que oferece a capacidade de aplicar políticas de segurança, gerenciar aplicativos e proteger os dados contra acesso não autorizado.</a:t>
            </a:r>
            <a:endParaRPr sz="1835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835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00" y="1621050"/>
            <a:ext cx="4807913" cy="321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 que é o Microsoft Intune | Microsoft Learn">
            <a:extLst>
              <a:ext uri="{FF2B5EF4-FFF2-40B4-BE49-F238E27FC236}">
                <a16:creationId xmlns:a16="http://schemas.microsoft.com/office/drawing/2014/main" id="{7E56B38E-CBE3-4853-AD05-396F00B2C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288" y="-47533"/>
            <a:ext cx="5120537" cy="519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859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1233275" y="706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/>
              <a:t>Proposta de solução - 5</a:t>
            </a:r>
            <a:endParaRPr sz="3000" b="1" dirty="0"/>
          </a:p>
        </p:txBody>
      </p:sp>
      <p:sp>
        <p:nvSpPr>
          <p:cNvPr id="187" name="Google Shape;187;p21"/>
          <p:cNvSpPr txBox="1">
            <a:spLocks noGrp="1"/>
          </p:cNvSpPr>
          <p:nvPr>
            <p:ph type="body" idx="1"/>
          </p:nvPr>
        </p:nvSpPr>
        <p:spPr>
          <a:xfrm>
            <a:off x="5128775" y="1191349"/>
            <a:ext cx="35763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 dirty="0">
                <a:latin typeface="+mn-lt"/>
                <a:ea typeface="Montserrat"/>
                <a:cs typeface="Montserrat"/>
                <a:sym typeface="Montserrat"/>
              </a:rPr>
              <a:t>Para armazenar os dados processuais, recomendamos usar o Microsoft Azure </a:t>
            </a:r>
            <a:r>
              <a:rPr lang="pt-BR" sz="1600" dirty="0" err="1">
                <a:latin typeface="+mn-lt"/>
                <a:ea typeface="Montserrat"/>
                <a:cs typeface="Montserrat"/>
                <a:sym typeface="Montserrat"/>
              </a:rPr>
              <a:t>Blob</a:t>
            </a:r>
            <a:r>
              <a:rPr lang="pt-BR" sz="1600" dirty="0"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pt-BR" sz="1600" dirty="0" err="1">
                <a:latin typeface="+mn-lt"/>
                <a:ea typeface="Montserrat"/>
                <a:cs typeface="Montserrat"/>
                <a:sym typeface="Montserrat"/>
              </a:rPr>
              <a:t>Storage</a:t>
            </a:r>
            <a:r>
              <a:rPr lang="pt-BR" sz="1600" dirty="0">
                <a:latin typeface="+mn-lt"/>
                <a:ea typeface="Montserrat"/>
                <a:cs typeface="Montserrat"/>
                <a:sym typeface="Montserrat"/>
              </a:rPr>
              <a:t>. </a:t>
            </a:r>
            <a:endParaRPr sz="1600" dirty="0">
              <a:latin typeface="+mn-l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 dirty="0">
                <a:latin typeface="+mn-lt"/>
                <a:ea typeface="Montserrat"/>
                <a:cs typeface="Montserrat"/>
                <a:sym typeface="Montserrat"/>
              </a:rPr>
              <a:t>O </a:t>
            </a:r>
            <a:r>
              <a:rPr lang="pt-BR" sz="1600" dirty="0" err="1">
                <a:latin typeface="+mn-lt"/>
                <a:ea typeface="Montserrat"/>
                <a:cs typeface="Montserrat"/>
                <a:sym typeface="Montserrat"/>
              </a:rPr>
              <a:t>Blob</a:t>
            </a:r>
            <a:r>
              <a:rPr lang="pt-BR" sz="1600" dirty="0"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pt-BR" sz="1600" dirty="0" err="1">
                <a:latin typeface="+mn-lt"/>
                <a:ea typeface="Montserrat"/>
                <a:cs typeface="Montserrat"/>
                <a:sym typeface="Montserrat"/>
              </a:rPr>
              <a:t>Storage</a:t>
            </a:r>
            <a:r>
              <a:rPr lang="pt-BR" sz="1600" dirty="0">
                <a:latin typeface="+mn-lt"/>
                <a:ea typeface="Montserrat"/>
                <a:cs typeface="Montserrat"/>
                <a:sym typeface="Montserrat"/>
              </a:rPr>
              <a:t> é uma solução de armazenamento de objetos altamente escalável e durável que pode ser usada para armazenar qualquer tipo de dados, incluindo dados processuais. </a:t>
            </a:r>
            <a:endParaRPr sz="1600" dirty="0">
              <a:latin typeface="+mn-l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 dirty="0">
                <a:latin typeface="+mn-lt"/>
                <a:ea typeface="Montserrat"/>
                <a:cs typeface="Montserrat"/>
                <a:sym typeface="Montserrat"/>
              </a:rPr>
              <a:t>Os dados armazenados no </a:t>
            </a:r>
            <a:r>
              <a:rPr lang="pt-BR" sz="1600" dirty="0" err="1">
                <a:latin typeface="+mn-lt"/>
                <a:ea typeface="Montserrat"/>
                <a:cs typeface="Montserrat"/>
                <a:sym typeface="Montserrat"/>
              </a:rPr>
              <a:t>Blob</a:t>
            </a:r>
            <a:r>
              <a:rPr lang="pt-BR" sz="1600" dirty="0"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pt-BR" sz="1600" dirty="0" err="1">
                <a:latin typeface="+mn-lt"/>
                <a:ea typeface="Montserrat"/>
                <a:cs typeface="Montserrat"/>
                <a:sym typeface="Montserrat"/>
              </a:rPr>
              <a:t>Storage</a:t>
            </a:r>
            <a:r>
              <a:rPr lang="pt-BR" sz="1600" dirty="0">
                <a:latin typeface="+mn-lt"/>
                <a:ea typeface="Montserrat"/>
                <a:cs typeface="Montserrat"/>
                <a:sym typeface="Montserrat"/>
              </a:rPr>
              <a:t> podem ser criptografados e podem  ser armazenados no Brasil.</a:t>
            </a:r>
            <a:endParaRPr sz="1600" dirty="0">
              <a:latin typeface="+mn-lt"/>
              <a:ea typeface="Montserrat"/>
              <a:cs typeface="Montserrat"/>
              <a:sym typeface="Montserrat"/>
            </a:endParaRPr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67" y="1494025"/>
            <a:ext cx="4823975" cy="2411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>
          <a:xfrm>
            <a:off x="1233275" y="706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/>
              <a:t>Proposta de solução - 6</a:t>
            </a:r>
            <a:endParaRPr sz="3000" b="1" dirty="0"/>
          </a:p>
        </p:txBody>
      </p:sp>
      <p:sp>
        <p:nvSpPr>
          <p:cNvPr id="194" name="Google Shape;194;p22"/>
          <p:cNvSpPr txBox="1">
            <a:spLocks noGrp="1"/>
          </p:cNvSpPr>
          <p:nvPr>
            <p:ph type="body" idx="1"/>
          </p:nvPr>
        </p:nvSpPr>
        <p:spPr>
          <a:xfrm>
            <a:off x="4572000" y="1494025"/>
            <a:ext cx="4133075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 dirty="0">
                <a:latin typeface="+mn-lt"/>
                <a:ea typeface="Montserrat"/>
                <a:cs typeface="Montserrat"/>
                <a:sym typeface="Montserrat"/>
              </a:rPr>
              <a:t>Para arquivar os processos com mais de 180 dias após o julgamento, recomendamos usar o Microsoft </a:t>
            </a:r>
            <a:r>
              <a:rPr lang="pt-BR" sz="1600" dirty="0" err="1">
                <a:latin typeface="+mn-lt"/>
                <a:ea typeface="Montserrat"/>
                <a:cs typeface="Montserrat"/>
                <a:sym typeface="Montserrat"/>
              </a:rPr>
              <a:t>Archive</a:t>
            </a:r>
            <a:r>
              <a:rPr lang="pt-BR" sz="1600" dirty="0"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pt-BR" sz="1600" dirty="0" err="1">
                <a:latin typeface="+mn-lt"/>
                <a:ea typeface="Montserrat"/>
                <a:cs typeface="Montserrat"/>
                <a:sym typeface="Montserrat"/>
              </a:rPr>
              <a:t>Storage</a:t>
            </a:r>
            <a:r>
              <a:rPr lang="pt-BR" sz="1600" dirty="0">
                <a:latin typeface="+mn-lt"/>
                <a:ea typeface="Montserrat"/>
                <a:cs typeface="Montserrat"/>
                <a:sym typeface="Montserrat"/>
              </a:rPr>
              <a:t>. </a:t>
            </a:r>
            <a:endParaRPr sz="1600" dirty="0">
              <a:latin typeface="+mn-l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 dirty="0">
                <a:latin typeface="+mn-lt"/>
                <a:ea typeface="Montserrat"/>
                <a:cs typeface="Montserrat"/>
                <a:sym typeface="Montserrat"/>
              </a:rPr>
              <a:t>Solução de armazenamento de objetos de baixo custo e projetado para arquivamento de longo prazo. </a:t>
            </a:r>
            <a:endParaRPr sz="1600" dirty="0">
              <a:latin typeface="+mn-l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 dirty="0">
                <a:latin typeface="+mn-lt"/>
                <a:ea typeface="Montserrat"/>
                <a:cs typeface="Montserrat"/>
                <a:sym typeface="Montserrat"/>
              </a:rPr>
              <a:t>Os dados armazenados no </a:t>
            </a:r>
            <a:r>
              <a:rPr lang="pt-BR" sz="1600" dirty="0" err="1">
                <a:latin typeface="+mn-lt"/>
                <a:ea typeface="Montserrat"/>
                <a:cs typeface="Montserrat"/>
                <a:sym typeface="Montserrat"/>
              </a:rPr>
              <a:t>Archive</a:t>
            </a:r>
            <a:r>
              <a:rPr lang="pt-BR" sz="1600" dirty="0"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pt-BR" sz="1600" dirty="0" err="1">
                <a:latin typeface="+mn-lt"/>
                <a:ea typeface="Montserrat"/>
                <a:cs typeface="Montserrat"/>
                <a:sym typeface="Montserrat"/>
              </a:rPr>
              <a:t>Storage</a:t>
            </a:r>
            <a:r>
              <a:rPr lang="pt-BR" sz="1600" dirty="0">
                <a:latin typeface="+mn-lt"/>
                <a:ea typeface="Montserrat"/>
                <a:cs typeface="Montserrat"/>
                <a:sym typeface="Montserrat"/>
              </a:rPr>
              <a:t> podem ser criptografados e podem ser armazenados no Brasil.</a:t>
            </a:r>
            <a:endParaRPr sz="1600" dirty="0">
              <a:latin typeface="+mn-lt"/>
              <a:ea typeface="Montserrat"/>
              <a:cs typeface="Montserrat"/>
              <a:sym typeface="Montserrat"/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75" y="1621050"/>
            <a:ext cx="4365732" cy="32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>
            <a:spLocks noGrp="1"/>
          </p:cNvSpPr>
          <p:nvPr>
            <p:ph type="title"/>
          </p:nvPr>
        </p:nvSpPr>
        <p:spPr>
          <a:xfrm>
            <a:off x="1233275" y="706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/>
              <a:t>Proposta de solução - 7</a:t>
            </a:r>
            <a:endParaRPr sz="3000" b="1" dirty="0"/>
          </a:p>
        </p:txBody>
      </p:sp>
      <p:sp>
        <p:nvSpPr>
          <p:cNvPr id="222" name="Google Shape;222;p26"/>
          <p:cNvSpPr txBox="1">
            <a:spLocks noGrp="1"/>
          </p:cNvSpPr>
          <p:nvPr>
            <p:ph type="body" idx="1"/>
          </p:nvPr>
        </p:nvSpPr>
        <p:spPr>
          <a:xfrm>
            <a:off x="4577100" y="1164000"/>
            <a:ext cx="4459925" cy="36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Para proteger as aplicações e controlar o tráfego de dados, recomenda-se a utilização do Microsoft Azure Security Center em conjunto com o Azure Firewall.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Ele fornece insights detalhados sobre a postura de segurança do ambiente, identificando possíveis vulnerabilidades e ameaças em tempo real. 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75" y="1428901"/>
            <a:ext cx="4459925" cy="24979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EA4720E-E7D5-4917-8078-BBADBD03C82F}"/>
              </a:ext>
            </a:extLst>
          </p:cNvPr>
          <p:cNvSpPr txBox="1"/>
          <p:nvPr/>
        </p:nvSpPr>
        <p:spPr>
          <a:xfrm>
            <a:off x="967563" y="4021051"/>
            <a:ext cx="717697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7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Com o Security Center, o TJDF pode implementar políticas de segurança personalizadas, monitorar atividades suspeitas e responder a incidentes de segurança de forma eficaz.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>
            <a:spLocks noGrp="1"/>
          </p:cNvSpPr>
          <p:nvPr>
            <p:ph type="title"/>
          </p:nvPr>
        </p:nvSpPr>
        <p:spPr>
          <a:xfrm>
            <a:off x="1233275" y="706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/>
              <a:t>Proposta de solução - 7</a:t>
            </a:r>
            <a:endParaRPr sz="3000" b="1" dirty="0"/>
          </a:p>
        </p:txBody>
      </p:sp>
      <p:sp>
        <p:nvSpPr>
          <p:cNvPr id="229" name="Google Shape;229;p27"/>
          <p:cNvSpPr txBox="1">
            <a:spLocks noGrp="1"/>
          </p:cNvSpPr>
          <p:nvPr>
            <p:ph type="body" idx="1"/>
          </p:nvPr>
        </p:nvSpPr>
        <p:spPr>
          <a:xfrm>
            <a:off x="4072270" y="1174930"/>
            <a:ext cx="4620655" cy="35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 dirty="0">
                <a:latin typeface="Calibri"/>
                <a:ea typeface="Calibri"/>
                <a:cs typeface="Calibri"/>
                <a:sym typeface="Calibri"/>
              </a:rPr>
              <a:t>O Azure Firewall é um serviço de firewall baseado em nuvem que oferece recursos avançados para filtrar e inspecionar o tráfego de rede entre as aplicações.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 dirty="0">
                <a:latin typeface="Calibri"/>
                <a:ea typeface="Calibri"/>
                <a:cs typeface="Calibri"/>
                <a:sym typeface="Calibri"/>
              </a:rPr>
              <a:t>Ele permite definir regras granulares para controlar o acesso a aplicativos específicos, evitando atividades maliciosas e protegendo os dados sensíveis.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3450"/>
            <a:ext cx="4459925" cy="2341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1233275" y="706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/>
              <a:t>Proposta de solução - 7</a:t>
            </a:r>
            <a:endParaRPr sz="3000" b="1" dirty="0"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4061637" y="1494025"/>
            <a:ext cx="4643288" cy="35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 dirty="0">
                <a:latin typeface="Calibri"/>
                <a:ea typeface="Calibri"/>
                <a:cs typeface="Calibri"/>
                <a:sym typeface="Calibri"/>
              </a:rPr>
              <a:t>O TJDF terá uma abordagem abrangente para monitorar e proteger o tráfego de dados entre as aplicações: </a:t>
            </a:r>
            <a:endParaRPr sz="15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 dirty="0">
                <a:latin typeface="Calibri"/>
                <a:ea typeface="Calibri"/>
                <a:cs typeface="Calibri"/>
                <a:sym typeface="Calibri"/>
              </a:rPr>
              <a:t>- a detecção de possíveis ameaças;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 dirty="0">
                <a:latin typeface="Calibri"/>
                <a:ea typeface="Calibri"/>
                <a:cs typeface="Calibri"/>
                <a:sym typeface="Calibri"/>
              </a:rPr>
              <a:t>- a aplicação de políticas de segurança personalizadas;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 dirty="0">
                <a:latin typeface="Calibri"/>
                <a:ea typeface="Calibri"/>
                <a:cs typeface="Calibri"/>
                <a:sym typeface="Calibri"/>
              </a:rPr>
              <a:t>-a implementação de medidas proativas para garantir a segurança e a conformidade com as políticas de segurança estabelecidas.</a:t>
            </a:r>
            <a:endParaRPr sz="15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3450"/>
            <a:ext cx="4459925" cy="2341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>
            <a:spLocks noGrp="1"/>
          </p:cNvSpPr>
          <p:nvPr>
            <p:ph type="title"/>
          </p:nvPr>
        </p:nvSpPr>
        <p:spPr>
          <a:xfrm>
            <a:off x="1233275" y="706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/>
              <a:t>Proposta de solução - 8</a:t>
            </a:r>
            <a:endParaRPr sz="3000" b="1" dirty="0"/>
          </a:p>
        </p:txBody>
      </p:sp>
      <p:sp>
        <p:nvSpPr>
          <p:cNvPr id="255" name="Google Shape;255;p31"/>
          <p:cNvSpPr txBox="1">
            <a:spLocks noGrp="1"/>
          </p:cNvSpPr>
          <p:nvPr>
            <p:ph type="body" idx="1"/>
          </p:nvPr>
        </p:nvSpPr>
        <p:spPr>
          <a:xfrm>
            <a:off x="4764725" y="1494025"/>
            <a:ext cx="3940200" cy="35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 dirty="0">
                <a:latin typeface="Calibri"/>
                <a:ea typeface="Calibri"/>
                <a:cs typeface="Calibri"/>
                <a:sym typeface="Calibri"/>
              </a:rPr>
              <a:t>O Microsoft </a:t>
            </a:r>
            <a:r>
              <a:rPr lang="pt-BR" sz="1500" dirty="0" err="1">
                <a:latin typeface="Calibri"/>
                <a:ea typeface="Calibri"/>
                <a:cs typeface="Calibri"/>
                <a:sym typeface="Calibri"/>
              </a:rPr>
              <a:t>Purview</a:t>
            </a:r>
            <a:r>
              <a:rPr lang="pt-BR" sz="1500" dirty="0">
                <a:latin typeface="Calibri"/>
                <a:ea typeface="Calibri"/>
                <a:cs typeface="Calibri"/>
                <a:sym typeface="Calibri"/>
              </a:rPr>
              <a:t> é uma solução abrangente de governança de dados que pode ser uma ferramenta valiosa para o TJDF em termos de segurança e conformidade. </a:t>
            </a:r>
            <a:endParaRPr sz="15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500" dirty="0">
                <a:latin typeface="Calibri"/>
                <a:ea typeface="Calibri"/>
                <a:cs typeface="Calibri"/>
                <a:sym typeface="Calibri"/>
              </a:rPr>
              <a:t>Com o </a:t>
            </a:r>
            <a:r>
              <a:rPr lang="pt-BR" sz="1500" dirty="0" err="1">
                <a:latin typeface="Calibri"/>
                <a:ea typeface="Calibri"/>
                <a:cs typeface="Calibri"/>
                <a:sym typeface="Calibri"/>
              </a:rPr>
              <a:t>Purview</a:t>
            </a:r>
            <a:r>
              <a:rPr lang="pt-BR" sz="1500" dirty="0">
                <a:latin typeface="Calibri"/>
                <a:ea typeface="Calibri"/>
                <a:cs typeface="Calibri"/>
                <a:sym typeface="Calibri"/>
              </a:rPr>
              <a:t>, o TJDF pode realizar a descoberta de dados em todo o ambiente, identificando sua localização e entendendo como estão sendo utilizados.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50" y="1621050"/>
            <a:ext cx="37814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>
            <a:spLocks noGrp="1"/>
          </p:cNvSpPr>
          <p:nvPr>
            <p:ph type="title"/>
          </p:nvPr>
        </p:nvSpPr>
        <p:spPr>
          <a:xfrm>
            <a:off x="1233275" y="706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/>
              <a:t>Proposta de solução - 8</a:t>
            </a:r>
            <a:endParaRPr sz="3000" b="1" dirty="0"/>
          </a:p>
        </p:txBody>
      </p:sp>
      <p:sp>
        <p:nvSpPr>
          <p:cNvPr id="262" name="Google Shape;262;p32"/>
          <p:cNvSpPr txBox="1">
            <a:spLocks noGrp="1"/>
          </p:cNvSpPr>
          <p:nvPr>
            <p:ph type="body" idx="1"/>
          </p:nvPr>
        </p:nvSpPr>
        <p:spPr>
          <a:xfrm>
            <a:off x="4764725" y="1494025"/>
            <a:ext cx="3940200" cy="35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O Purview permite a classificação dos dados com base em critérios específicos, facilitando a aplicação de políticas de proteção adequadas.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O Purview também oferece recursos para monitorar o acesso aos dados, permitindo um controle granular das permissões e garantindo que apenas usuários autorizados tenham acesso aos recursos sensíveis.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50" y="1621050"/>
            <a:ext cx="37814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>
            <a:spLocks noGrp="1"/>
          </p:cNvSpPr>
          <p:nvPr>
            <p:ph type="title"/>
          </p:nvPr>
        </p:nvSpPr>
        <p:spPr>
          <a:xfrm>
            <a:off x="1233275" y="706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/>
              <a:t>Proposta de solução - 8</a:t>
            </a:r>
            <a:endParaRPr sz="3000" b="1" dirty="0"/>
          </a:p>
        </p:txBody>
      </p:sp>
      <p:sp>
        <p:nvSpPr>
          <p:cNvPr id="269" name="Google Shape;269;p33"/>
          <p:cNvSpPr txBox="1">
            <a:spLocks noGrp="1"/>
          </p:cNvSpPr>
          <p:nvPr>
            <p:ph type="body" idx="1"/>
          </p:nvPr>
        </p:nvSpPr>
        <p:spPr>
          <a:xfrm>
            <a:off x="4752725" y="1270741"/>
            <a:ext cx="3952172" cy="35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 dirty="0">
                <a:latin typeface="Calibri"/>
                <a:ea typeface="Calibri"/>
                <a:cs typeface="Calibri"/>
                <a:sym typeface="Calibri"/>
              </a:rPr>
              <a:t>Assim, é possível ter uma visão abrangente do ambiente de dados e auxiliando na identificação de possíveis riscos e problemas de conformidade.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 dirty="0">
                <a:latin typeface="Calibri"/>
                <a:ea typeface="Calibri"/>
                <a:cs typeface="Calibri"/>
                <a:sym typeface="Calibri"/>
              </a:rPr>
              <a:t>Essa visibilidade é essencial para o gerenciamento eficaz dos dados e o cumprimento de regulamentações, como a LGPD.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5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50" y="1621050"/>
            <a:ext cx="37814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1143600" y="644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60" b="1" dirty="0"/>
              <a:t>Projeto Final </a:t>
            </a:r>
            <a:endParaRPr sz="306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60" b="1" dirty="0"/>
              <a:t>Curso SC-900</a:t>
            </a:r>
            <a:endParaRPr sz="3060" b="1" dirty="0"/>
          </a:p>
        </p:txBody>
      </p:sp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143600" y="16578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/>
              <a:t>Grupo 1:</a:t>
            </a:r>
            <a:endParaRPr sz="3000" b="1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2237975" y="2088200"/>
            <a:ext cx="770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pt-BR" sz="2800" dirty="0"/>
              <a:t>João Luiz</a:t>
            </a:r>
            <a:endParaRPr sz="28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pt-BR" sz="2800" dirty="0"/>
              <a:t>Maria </a:t>
            </a:r>
            <a:r>
              <a:rPr lang="pt-BR" sz="2800" dirty="0" err="1"/>
              <a:t>Rilza</a:t>
            </a:r>
            <a:endParaRPr sz="28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pt-BR" sz="2800" dirty="0"/>
              <a:t>Renildo</a:t>
            </a:r>
            <a:endParaRPr sz="2800" dirty="0"/>
          </a:p>
        </p:txBody>
      </p:sp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1197125" y="351276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/>
              <a:t>Professor: </a:t>
            </a:r>
            <a:r>
              <a:rPr lang="pt-BR" sz="2800"/>
              <a:t>Johnson Souza</a:t>
            </a:r>
            <a:endParaRPr sz="280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7E39DC1-F636-4499-9FA0-EE2D7519C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280" y="2230588"/>
            <a:ext cx="317648" cy="31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EBAF720-B010-45DD-9A0D-02C0875CC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280" y="2660900"/>
            <a:ext cx="317648" cy="31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2E527285-5772-4D3E-9B1E-E56F9D95E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280" y="3091212"/>
            <a:ext cx="317648" cy="31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E143317-D49B-4855-A055-CC01AA71A29C}"/>
              </a:ext>
            </a:extLst>
          </p:cNvPr>
          <p:cNvSpPr txBox="1"/>
          <p:nvPr/>
        </p:nvSpPr>
        <p:spPr>
          <a:xfrm>
            <a:off x="6166451" y="2209669"/>
            <a:ext cx="2713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bg1"/>
                </a:solidFill>
              </a:rPr>
              <a:t>joaoluizbr</a:t>
            </a:r>
            <a:endParaRPr lang="pt-BR" sz="1600" dirty="0">
              <a:solidFill>
                <a:schemeClr val="bg1"/>
              </a:solidFill>
            </a:endParaRPr>
          </a:p>
          <a:p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81D131-52EA-41CE-94E6-39DCA3D8065A}"/>
              </a:ext>
            </a:extLst>
          </p:cNvPr>
          <p:cNvSpPr txBox="1"/>
          <p:nvPr/>
        </p:nvSpPr>
        <p:spPr>
          <a:xfrm>
            <a:off x="6166451" y="2655386"/>
            <a:ext cx="35512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maria-</a:t>
            </a:r>
            <a:r>
              <a:rPr lang="pt-BR" sz="1600" dirty="0" err="1">
                <a:solidFill>
                  <a:schemeClr val="bg1"/>
                </a:solidFill>
              </a:rPr>
              <a:t>rilza</a:t>
            </a:r>
            <a:r>
              <a:rPr lang="pt-BR" sz="1600" dirty="0">
                <a:solidFill>
                  <a:schemeClr val="bg1"/>
                </a:solidFill>
              </a:rPr>
              <a:t>-</a:t>
            </a:r>
            <a:r>
              <a:rPr lang="pt-BR" sz="1600" dirty="0" err="1">
                <a:solidFill>
                  <a:schemeClr val="bg1"/>
                </a:solidFill>
              </a:rPr>
              <a:t>boaventura</a:t>
            </a:r>
            <a:endParaRPr lang="pt-BR" sz="1600" dirty="0">
              <a:solidFill>
                <a:schemeClr val="bg1"/>
              </a:solidFill>
            </a:endParaRP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D7823FE-E80F-4DF7-A03F-D11F137C9139}"/>
              </a:ext>
            </a:extLst>
          </p:cNvPr>
          <p:cNvSpPr txBox="1"/>
          <p:nvPr/>
        </p:nvSpPr>
        <p:spPr>
          <a:xfrm>
            <a:off x="6166451" y="3071442"/>
            <a:ext cx="4465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bg1"/>
                </a:solidFill>
              </a:rPr>
              <a:t>renildo-peralte</a:t>
            </a:r>
            <a:endParaRPr lang="pt-BR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>
            <a:spLocks noGrp="1"/>
          </p:cNvSpPr>
          <p:nvPr>
            <p:ph type="title"/>
          </p:nvPr>
        </p:nvSpPr>
        <p:spPr>
          <a:xfrm>
            <a:off x="1233275" y="706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/>
              <a:t>Proposta de solução - 8</a:t>
            </a:r>
            <a:endParaRPr sz="3000" b="1" dirty="0"/>
          </a:p>
        </p:txBody>
      </p:sp>
      <p:sp>
        <p:nvSpPr>
          <p:cNvPr id="276" name="Google Shape;276;p34"/>
          <p:cNvSpPr txBox="1">
            <a:spLocks noGrp="1"/>
          </p:cNvSpPr>
          <p:nvPr>
            <p:ph type="body" idx="1"/>
          </p:nvPr>
        </p:nvSpPr>
        <p:spPr>
          <a:xfrm>
            <a:off x="4572000" y="1494025"/>
            <a:ext cx="4411200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Integrado ao ecossistema do Microsoft 365 e Azure, o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Purview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- fortalece a segurança e o gerenciamento de dados no ambiente do TJDF;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- fornece recursos avançados de análise e visualização de dados;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- fornece insights acionáveis para tomada de decisões estratégicas.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Assim, o TJDF fortalecerá a segurança e a conformidade, garantindo a proteção de informações confidenciais e a conformidade com regulamentações aplicáveis.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50" y="1621050"/>
            <a:ext cx="37814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>
            <a:spLocks noGrp="1"/>
          </p:cNvSpPr>
          <p:nvPr>
            <p:ph type="title"/>
          </p:nvPr>
        </p:nvSpPr>
        <p:spPr>
          <a:xfrm>
            <a:off x="1297500" y="8355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/>
              <a:t>Benefícios</a:t>
            </a:r>
            <a:endParaRPr sz="3000" b="1"/>
          </a:p>
        </p:txBody>
      </p:sp>
      <p:sp>
        <p:nvSpPr>
          <p:cNvPr id="289" name="Google Shape;289;p3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321800" cy="33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 solução de segurança da informação que recomendamos oferecerá uma série de benefícios, incluindo: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· Melhor proteção contra ataques cibernéticos;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· Melhor conformidade com regulamentos;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· Melhor eficiência operacional;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· Redução de custos.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>
            <a:spLocks noGrp="1"/>
          </p:cNvSpPr>
          <p:nvPr>
            <p:ph type="title"/>
          </p:nvPr>
        </p:nvSpPr>
        <p:spPr>
          <a:xfrm>
            <a:off x="1233250" y="8033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/>
              <a:t>Recomendação</a:t>
            </a:r>
            <a:endParaRPr sz="3000" b="1"/>
          </a:p>
        </p:txBody>
      </p:sp>
      <p:sp>
        <p:nvSpPr>
          <p:cNvPr id="295" name="Google Shape;295;p3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 dirty="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Recomendamos que o TJDF implemente a solução de segurança da informação que recomendamos. </a:t>
            </a:r>
            <a:endParaRPr sz="1800" dirty="0"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 dirty="0"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Essa solução oferecerá uma ampla gama de recursos de segurança que podem ajudar o TJDF a atender a seus requisitos específicos e oferecerá uma série de benefícios.</a:t>
            </a:r>
            <a:endParaRPr sz="1800" dirty="0"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5008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Apresentação de proposta de implantação de serviços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503900" cy="32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25" b="1"/>
              <a:t>Para: </a:t>
            </a:r>
            <a:r>
              <a:rPr lang="pt-BR" sz="1725"/>
              <a:t>Gerente Jurídico do Tribunal de Justiça do Distrito Federal</a:t>
            </a:r>
            <a:endParaRPr sz="1725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25" b="1"/>
              <a:t>De: </a:t>
            </a:r>
            <a:r>
              <a:rPr lang="pt-BR" sz="1725"/>
              <a:t>Consultoria de TI - JMR Soluções Tecnológicas</a:t>
            </a:r>
            <a:endParaRPr sz="1725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25" b="1"/>
              <a:t>Assunto: </a:t>
            </a:r>
            <a:r>
              <a:rPr lang="pt-BR" sz="1725"/>
              <a:t>Solução de Segurança da Informação para o TJDF</a:t>
            </a:r>
            <a:endParaRPr sz="1725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25" b="1"/>
              <a:t>Cenário:</a:t>
            </a:r>
            <a:r>
              <a:rPr lang="pt-BR" sz="1725"/>
              <a:t> O Tribunal de Justiça do Distrito Federal (TJDF) está buscando a certificação ISO 27001, um padrão internacional para sistemas de gerenciamento da segurança da informação. Como parte deste processo, o TJDF está procurando uma solução de segurança da informação que atenda aos seus requisitos específicos.</a:t>
            </a:r>
            <a:endParaRPr sz="1725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33275" y="706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/>
              <a:t>Análise do cenário - parte 1</a:t>
            </a:r>
            <a:endParaRPr sz="3000" b="1"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8">
                <a:latin typeface="Montserrat"/>
                <a:ea typeface="Montserrat"/>
                <a:cs typeface="Montserrat"/>
                <a:sym typeface="Montserrat"/>
              </a:rPr>
              <a:t>O TJDF atualmente possui 267 estações de trabalho e 29 iPads. As estações de trabalho não possuem uma solução padrão de antivírus instalada e os usuários têm acesso administrativo aos seus computadores. Isso representa um risco à segurança, pois os usuários podem instalar softwares maliciosos ou inseguros em seus computadores.</a:t>
            </a:r>
            <a:endParaRPr sz="1608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8">
                <a:latin typeface="Montserrat"/>
                <a:ea typeface="Montserrat"/>
                <a:cs typeface="Montserrat"/>
                <a:sym typeface="Montserrat"/>
              </a:rPr>
              <a:t>Os iPads do TJDF não estão ingressados no Intune e não possuem nenhum recurso de segurança. Isso significa que os iPads são vulneráveis a ataques de malware e outros ataques cibernéticos.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33275" y="706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/>
              <a:t>Análise do cenário - parte 2</a:t>
            </a:r>
            <a:endParaRPr sz="3000" b="1"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O TJDF também está no projeto de digitalização de todo o seu processo.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Isso exigirá a capacidade de armazenar aproximadamente 47TB de dados processuais, com margem para o crescimento futuro. Os dados não podem sair do Brasil e devem ser criptografados, mesmo quando estão em repouso.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Os processos com mais de 180 dias após o julgamento devem ser arquivados automaticamente.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33275" y="706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/>
              <a:t>Proposta de solução - 1</a:t>
            </a:r>
            <a:endParaRPr sz="3000" b="1" dirty="0"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5118075" y="1440475"/>
            <a:ext cx="32184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 dirty="0">
                <a:latin typeface="Montserrat"/>
                <a:ea typeface="Montserrat"/>
                <a:cs typeface="Montserrat"/>
                <a:sym typeface="Montserrat"/>
              </a:rPr>
              <a:t>A solução de segurança da informação recomendada é uma combinação de produtos do Microsoft Azure e do Microsoft 365. 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 dirty="0">
                <a:latin typeface="Montserrat"/>
                <a:ea typeface="Montserrat"/>
                <a:cs typeface="Montserrat"/>
                <a:sym typeface="Montserrat"/>
              </a:rPr>
              <a:t>Esses produtos oferecem uma ampla gama de recursos de segurança que podem ajudar o TJDF a atender a seus requisitos específicos.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5" y="1621050"/>
            <a:ext cx="4898450" cy="16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1233275" y="706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/>
              <a:t>Proposta de solução - 2</a:t>
            </a:r>
            <a:endParaRPr sz="3000" b="1" dirty="0"/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1"/>
          </p:nvPr>
        </p:nvSpPr>
        <p:spPr>
          <a:xfrm>
            <a:off x="4348716" y="1292007"/>
            <a:ext cx="4699981" cy="35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Para restringir o acesso aos recursos do Microsoft 365 e do Microsoft Azure apenas a equipamentos internos e conexões brasileiras, recomenda-se a utilização do Azure Active </a:t>
            </a:r>
            <a:r>
              <a:rPr lang="pt-BR" sz="1600" dirty="0" err="1">
                <a:latin typeface="Calibri"/>
                <a:ea typeface="Calibri"/>
                <a:cs typeface="Calibri"/>
                <a:sym typeface="Calibri"/>
              </a:rPr>
              <a:t>Directory</a:t>
            </a: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 (Azure AD).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 dirty="0">
                <a:latin typeface="Calibri"/>
                <a:ea typeface="Calibri"/>
                <a:cs typeface="Calibri"/>
                <a:sym typeface="Calibri"/>
              </a:rPr>
              <a:t>O Azure AD é um serviço de gerenciamento de identidade e acesso que permite controlar o acesso aos recursos do Microsoft 365 e do Microsoft Azure. 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02" y="1419031"/>
            <a:ext cx="3940200" cy="23980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2764ED5-E94D-48A5-8027-265DE30400F5}"/>
              </a:ext>
            </a:extLst>
          </p:cNvPr>
          <p:cNvSpPr txBox="1"/>
          <p:nvPr/>
        </p:nvSpPr>
        <p:spPr>
          <a:xfrm>
            <a:off x="255181" y="3997842"/>
            <a:ext cx="8357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Com o Azure AD, o TJDF pode definir políticas de acesso e autenticação para garantir que apenas usuários autorizados e equipamentos internos tenham acesso aos recursos.</a:t>
            </a:r>
            <a:endParaRPr lang="pt-BR" sz="17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1233275" y="706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/>
              <a:t>Proposta de solução - 3</a:t>
            </a:r>
            <a:endParaRPr sz="3000" b="1" dirty="0"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5128774" y="1494024"/>
            <a:ext cx="3852125" cy="35032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 dirty="0">
                <a:latin typeface="Montserrat"/>
                <a:ea typeface="Montserrat"/>
                <a:cs typeface="Montserrat"/>
                <a:sym typeface="Montserrat"/>
              </a:rPr>
              <a:t>Para as estações de trabalho, recomendamos a solução Microsoft Defender for </a:t>
            </a:r>
            <a:r>
              <a:rPr lang="pt-BR" sz="1800" dirty="0" err="1">
                <a:latin typeface="Montserrat"/>
                <a:ea typeface="Montserrat"/>
                <a:cs typeface="Montserrat"/>
                <a:sym typeface="Montserrat"/>
              </a:rPr>
              <a:t>Endpoint</a:t>
            </a:r>
            <a:r>
              <a:rPr lang="pt-BR" sz="1800" dirty="0">
                <a:latin typeface="Montserrat"/>
                <a:ea typeface="Montserrat"/>
                <a:cs typeface="Montserrat"/>
                <a:sym typeface="Montserrat"/>
              </a:rPr>
              <a:t>. </a:t>
            </a: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 dirty="0">
                <a:latin typeface="Montserrat"/>
                <a:ea typeface="Montserrat"/>
                <a:cs typeface="Montserrat"/>
                <a:sym typeface="Montserrat"/>
              </a:rPr>
              <a:t>É uma solução de segurança abrangente, que oferece proteção contra malware, ataques de </a:t>
            </a:r>
            <a:r>
              <a:rPr lang="pt-BR" sz="1800" dirty="0" err="1">
                <a:latin typeface="Montserrat"/>
                <a:ea typeface="Montserrat"/>
                <a:cs typeface="Montserrat"/>
                <a:sym typeface="Montserrat"/>
              </a:rPr>
              <a:t>ransomware</a:t>
            </a:r>
            <a:r>
              <a:rPr lang="pt-BR" sz="1800" dirty="0">
                <a:latin typeface="Montserrat"/>
                <a:ea typeface="Montserrat"/>
                <a:cs typeface="Montserrat"/>
                <a:sym typeface="Montserrat"/>
              </a:rPr>
              <a:t>, exploração de vulnerabilidades e outros ataques cibernéticos.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00" y="1621050"/>
            <a:ext cx="4813274" cy="279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BD9521-04F9-477E-8087-8ED65B87B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2E2363D-5E46-42E4-92C2-155985155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1058"/>
            <a:ext cx="9144000" cy="416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36608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1146</Words>
  <Application>Microsoft Office PowerPoint</Application>
  <PresentationFormat>Apresentação na tela (16:9)</PresentationFormat>
  <Paragraphs>85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Calibri</vt:lpstr>
      <vt:lpstr>Arial</vt:lpstr>
      <vt:lpstr>Lato</vt:lpstr>
      <vt:lpstr>Montserrat</vt:lpstr>
      <vt:lpstr>Focus</vt:lpstr>
      <vt:lpstr>Apresentação do PowerPoint</vt:lpstr>
      <vt:lpstr>Projeto Final  Curso SC-900</vt:lpstr>
      <vt:lpstr>Apresentação de proposta de implantação de serviços </vt:lpstr>
      <vt:lpstr>Análise do cenário - parte 1</vt:lpstr>
      <vt:lpstr>Análise do cenário - parte 2</vt:lpstr>
      <vt:lpstr>Proposta de solução - 1</vt:lpstr>
      <vt:lpstr>Proposta de solução - 2</vt:lpstr>
      <vt:lpstr>Proposta de solução - 3</vt:lpstr>
      <vt:lpstr>Apresentação do PowerPoint</vt:lpstr>
      <vt:lpstr>Proposta de solução - 4</vt:lpstr>
      <vt:lpstr>Apresentação do PowerPoint</vt:lpstr>
      <vt:lpstr>Proposta de solução - 5</vt:lpstr>
      <vt:lpstr>Proposta de solução - 6</vt:lpstr>
      <vt:lpstr>Proposta de solução - 7</vt:lpstr>
      <vt:lpstr>Proposta de solução - 7</vt:lpstr>
      <vt:lpstr>Proposta de solução - 7</vt:lpstr>
      <vt:lpstr>Proposta de solução - 8</vt:lpstr>
      <vt:lpstr>Proposta de solução - 8</vt:lpstr>
      <vt:lpstr>Proposta de solução - 8</vt:lpstr>
      <vt:lpstr>Proposta de solução - 8</vt:lpstr>
      <vt:lpstr>Benefícios</vt:lpstr>
      <vt:lpstr>Recomendação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Renildo Jovani da Silva Peralte</dc:creator>
  <cp:lastModifiedBy>João Luiz</cp:lastModifiedBy>
  <cp:revision>8</cp:revision>
  <dcterms:modified xsi:type="dcterms:W3CDTF">2023-07-21T00:23:03Z</dcterms:modified>
</cp:coreProperties>
</file>