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4" r:id="rId25"/>
    <p:sldId id="285" r:id="rId26"/>
    <p:sldId id="286" r:id="rId27"/>
    <p:sldId id="287" r:id="rId28"/>
    <p:sldId id="288" r:id="rId29"/>
    <p:sldId id="278" r:id="rId30"/>
    <p:sldId id="279" r:id="rId31"/>
    <p:sldId id="280" r:id="rId32"/>
    <p:sldId id="281" r:id="rId33"/>
    <p:sldId id="282"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83EABC-5C19-473A-B388-9925AEDD08BF}" v="69" dt="2024-01-28T14:29:56.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1E905-4983-8B42-9EFF-005FA4E74F12}" type="datetimeFigureOut">
              <a:rPr lang="pt-PT" smtClean="0"/>
              <a:t>30/01/2024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211AC-C05A-4B44-8E01-C5F9A7F61ABC}" type="slidenum">
              <a:rPr lang="pt-PT" smtClean="0"/>
              <a:t>‹nº›</a:t>
            </a:fld>
            <a:endParaRPr lang="pt-PT"/>
          </a:p>
        </p:txBody>
      </p:sp>
    </p:spTree>
    <p:extLst>
      <p:ext uri="{BB962C8B-B14F-4D97-AF65-F5344CB8AC3E}">
        <p14:creationId xmlns:p14="http://schemas.microsoft.com/office/powerpoint/2010/main" val="3266947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008211AC-C05A-4B44-8E01-C5F9A7F61ABC}" type="slidenum">
              <a:rPr lang="pt-PT" smtClean="0"/>
              <a:t>2</a:t>
            </a:fld>
            <a:endParaRPr lang="pt-PT"/>
          </a:p>
        </p:txBody>
      </p:sp>
    </p:spTree>
    <p:extLst>
      <p:ext uri="{BB962C8B-B14F-4D97-AF65-F5344CB8AC3E}">
        <p14:creationId xmlns:p14="http://schemas.microsoft.com/office/powerpoint/2010/main" val="180144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008211AC-C05A-4B44-8E01-C5F9A7F61ABC}" type="slidenum">
              <a:rPr lang="pt-PT" smtClean="0"/>
              <a:t>19</a:t>
            </a:fld>
            <a:endParaRPr lang="pt-PT"/>
          </a:p>
        </p:txBody>
      </p:sp>
    </p:spTree>
    <p:extLst>
      <p:ext uri="{BB962C8B-B14F-4D97-AF65-F5344CB8AC3E}">
        <p14:creationId xmlns:p14="http://schemas.microsoft.com/office/powerpoint/2010/main" val="399785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Faça clique para editar o estilo</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353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4251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5171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730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6146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838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30/01/2024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05642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a:t>
            </a:r>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E431C0BB-DC71-4713-A787-95011EDB8CA8}" type="datetimeFigureOut">
              <a:rPr lang="pt-PT" smtClean="0"/>
              <a:t>30/01/2024</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491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E431C0BB-DC71-4713-A787-95011EDB8CA8}" type="datetimeFigureOut">
              <a:rPr lang="pt-PT" smtClean="0"/>
              <a:t>30/01/2024</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455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E431C0BB-DC71-4713-A787-95011EDB8CA8}" type="datetimeFigureOut">
              <a:rPr lang="pt-PT" smtClean="0"/>
              <a:t>30/01/2024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96993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30/01/2024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408916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30/01/2024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5806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1C0BB-DC71-4713-A787-95011EDB8CA8}" type="datetimeFigureOut">
              <a:rPr lang="pt-PT" smtClean="0"/>
              <a:t>30/01/2024</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16595-07AD-4646-803E-1CCE41789BEC}" type="slidenum">
              <a:rPr lang="pt-PT" smtClean="0"/>
              <a:t>‹nº›</a:t>
            </a:fld>
            <a:endParaRPr lang="pt-PT"/>
          </a:p>
        </p:txBody>
      </p:sp>
    </p:spTree>
    <p:extLst>
      <p:ext uri="{BB962C8B-B14F-4D97-AF65-F5344CB8AC3E}">
        <p14:creationId xmlns:p14="http://schemas.microsoft.com/office/powerpoint/2010/main" val="313206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a:ea typeface="Calibri Light"/>
                <a:cs typeface="Calibri Light"/>
              </a:rPr>
              <a:t> Roteiro</a:t>
            </a:r>
          </a:p>
        </p:txBody>
      </p:sp>
      <p:sp>
        <p:nvSpPr>
          <p:cNvPr id="3" name="Subtítulo 2"/>
          <p:cNvSpPr>
            <a:spLocks noGrp="1"/>
          </p:cNvSpPr>
          <p:nvPr>
            <p:ph type="subTitle" idx="1"/>
          </p:nvPr>
        </p:nvSpPr>
        <p:spPr/>
        <p:txBody>
          <a:bodyPr/>
          <a:lstStyle/>
          <a:p>
            <a:endParaRPr lang="pt-PT"/>
          </a:p>
        </p:txBody>
      </p:sp>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7EE3-0474-3A3D-A24D-2CBD629A0A31}"/>
              </a:ext>
            </a:extLst>
          </p:cNvPr>
          <p:cNvSpPr>
            <a:spLocks noGrp="1"/>
          </p:cNvSpPr>
          <p:nvPr>
            <p:ph type="title"/>
          </p:nvPr>
        </p:nvSpPr>
        <p:spPr/>
        <p:txBody>
          <a:bodyPr/>
          <a:lstStyle/>
          <a:p>
            <a:pPr marL="285750" indent="-285750">
              <a:buFont typeface="Arial"/>
              <a:buChar char="•"/>
            </a:pPr>
            <a:r>
              <a:rPr lang="pt-PT">
                <a:ea typeface="+mj-lt"/>
                <a:cs typeface="+mj-lt"/>
              </a:rPr>
              <a:t>Definição de Requisitos -&gt; explicar não ler simplesmente</a:t>
            </a:r>
            <a:endParaRPr lang="pt-PT"/>
          </a:p>
          <a:p>
            <a:endParaRPr lang="pt-PT">
              <a:ea typeface="Calibri Light"/>
              <a:cs typeface="Calibri Light"/>
            </a:endParaRPr>
          </a:p>
        </p:txBody>
      </p:sp>
      <p:sp>
        <p:nvSpPr>
          <p:cNvPr id="3" name="Marcador de Posição de Conteúdo 2">
            <a:extLst>
              <a:ext uri="{FF2B5EF4-FFF2-40B4-BE49-F238E27FC236}">
                <a16:creationId xmlns:a16="http://schemas.microsoft.com/office/drawing/2014/main" id="{3CCC5A5B-B0B7-BBFE-33E3-53EC0D17E57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45957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5AC32-51FA-5D8C-04FC-E717453B6320}"/>
              </a:ext>
            </a:extLst>
          </p:cNvPr>
          <p:cNvSpPr>
            <a:spLocks noGrp="1"/>
          </p:cNvSpPr>
          <p:nvPr>
            <p:ph type="title"/>
          </p:nvPr>
        </p:nvSpPr>
        <p:spPr/>
        <p:txBody>
          <a:bodyPr/>
          <a:lstStyle/>
          <a:p>
            <a:r>
              <a:rPr lang="pt-PT">
                <a:cs typeface="Calibri Light"/>
              </a:rPr>
              <a:t>Aqui ainda é para "ler"</a:t>
            </a:r>
            <a:endParaRPr lang="pt-PT"/>
          </a:p>
        </p:txBody>
      </p:sp>
      <p:sp>
        <p:nvSpPr>
          <p:cNvPr id="3" name="Marcador de Posição de Conteúdo 2">
            <a:extLst>
              <a:ext uri="{FF2B5EF4-FFF2-40B4-BE49-F238E27FC236}">
                <a16:creationId xmlns:a16="http://schemas.microsoft.com/office/drawing/2014/main" id="{650FABC5-1632-F89D-8DFB-200480AB1E78}"/>
              </a:ext>
            </a:extLst>
          </p:cNvPr>
          <p:cNvSpPr>
            <a:spLocks noGrp="1"/>
          </p:cNvSpPr>
          <p:nvPr>
            <p:ph idx="1"/>
          </p:nvPr>
        </p:nvSpPr>
        <p:spPr/>
        <p:txBody>
          <a:bodyPr vert="horz" lIns="91440" tIns="45720" rIns="91440" bIns="45720" rtlCol="0" anchor="t">
            <a:normAutofit fontScale="85000" lnSpcReduction="10000"/>
          </a:bodyPr>
          <a:lstStyle/>
          <a:p>
            <a:r>
              <a:rPr lang="pt-PT">
                <a:ea typeface="+mn-lt"/>
                <a:cs typeface="+mn-lt"/>
              </a:rPr>
              <a:t>Um passo indispensável à concessão de um projeto de </a:t>
            </a:r>
            <a:r>
              <a:rPr lang="pt-PT" i="1">
                <a:ea typeface="+mn-lt"/>
                <a:cs typeface="+mn-lt"/>
              </a:rPr>
              <a:t>software</a:t>
            </a:r>
            <a:r>
              <a:rPr lang="pt-PT">
                <a:ea typeface="+mn-lt"/>
                <a:cs typeface="+mn-lt"/>
              </a:rPr>
              <a:t> são o levantamento e análise dos requisitos do problema em mãos. Para este efeito, existem diversas estratégias que permitem conceber uma base robusta sobre as funcionalidades fundamentais que o programa deve assegurar.</a:t>
            </a:r>
            <a:endParaRPr lang="pt-PT">
              <a:cs typeface="Calibri" panose="020F0502020204030204"/>
            </a:endParaRPr>
          </a:p>
          <a:p>
            <a:r>
              <a:rPr lang="pt-PT">
                <a:latin typeface="Calibri" panose="020F0502020204030204"/>
                <a:cs typeface="Calibri" panose="020F0502020204030204"/>
              </a:rPr>
              <a:t>Numa primeira abordagem, houve conferencias com os profissionais da firma dos diversos departamentos de modo a compreender a essência dos leilões da casa</a:t>
            </a:r>
          </a:p>
          <a:p>
            <a:r>
              <a:rPr lang="pt-PT">
                <a:latin typeface="Calibri" panose="020F0502020204030204"/>
                <a:cs typeface="Calibri" panose="020F0502020204030204"/>
              </a:rPr>
              <a:t>Após as conferencias, foi tomada a decisão de observar as diferentes opções já existentes no mercado. Desta forma, as plataformas já estabelecidas podem revelar pontos que não foram abordados nos encontros,</a:t>
            </a:r>
          </a:p>
          <a:p>
            <a:r>
              <a:rPr lang="pt-PT">
                <a:latin typeface="Calibri" panose="020F0502020204030204"/>
                <a:cs typeface="Calibri" panose="020F0502020204030204"/>
              </a:rPr>
              <a:t>Por fim, a equipa realizou inquéritos a diversos grupos etários, procurando perceber o que esperam de uma plataforma do nosso meio</a:t>
            </a:r>
          </a:p>
        </p:txBody>
      </p:sp>
    </p:spTree>
    <p:extLst>
      <p:ext uri="{BB962C8B-B14F-4D97-AF65-F5344CB8AC3E}">
        <p14:creationId xmlns:p14="http://schemas.microsoft.com/office/powerpoint/2010/main" val="388625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D578B-3DCB-E432-24C0-EAEFA2E19A9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5F1C902-B643-2B67-DB04-01417CE18E12}"/>
              </a:ext>
            </a:extLst>
          </p:cNvPr>
          <p:cNvSpPr>
            <a:spLocks noGrp="1"/>
          </p:cNvSpPr>
          <p:nvPr>
            <p:ph idx="1"/>
          </p:nvPr>
        </p:nvSpPr>
        <p:spPr/>
        <p:txBody>
          <a:bodyPr vert="horz" lIns="91440" tIns="45720" rIns="91440" bIns="45720" rtlCol="0" anchor="t">
            <a:normAutofit/>
          </a:bodyPr>
          <a:lstStyle/>
          <a:p>
            <a:r>
              <a:rPr lang="pt-PT">
                <a:cs typeface="Calibri"/>
              </a:rPr>
              <a:t>Por questões de tempo, vamos apresentar uma seleção de 3 requisitos funcionais:</a:t>
            </a:r>
            <a:endParaRPr lang="pt-PT"/>
          </a:p>
        </p:txBody>
      </p:sp>
    </p:spTree>
    <p:extLst>
      <p:ext uri="{BB962C8B-B14F-4D97-AF65-F5344CB8AC3E}">
        <p14:creationId xmlns:p14="http://schemas.microsoft.com/office/powerpoint/2010/main" val="227391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2605C-32DC-D842-476A-F3BAD194CE72}"/>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3F0C705-6768-C7E9-D6F6-61050A238C3D}"/>
              </a:ext>
            </a:extLst>
          </p:cNvPr>
          <p:cNvSpPr>
            <a:spLocks noGrp="1"/>
          </p:cNvSpPr>
          <p:nvPr>
            <p:ph idx="1"/>
          </p:nvPr>
        </p:nvSpPr>
        <p:spPr/>
        <p:txBody>
          <a:bodyPr vert="horz" lIns="91440" tIns="45720" rIns="91440" bIns="45720" rtlCol="0" anchor="t">
            <a:normAutofit/>
          </a:bodyPr>
          <a:lstStyle/>
          <a:p>
            <a:r>
              <a:rPr lang="pt-PT" sz="1200" b="1">
                <a:effectLst/>
                <a:latin typeface="Arial" panose="020B0604020202020204" pitchFamily="34" charset="0"/>
              </a:rPr>
              <a:t>RF03: Criação de um leilão </a:t>
            </a:r>
            <a:endParaRPr lang="pt-PT" sz="1200">
              <a:effectLst/>
              <a:latin typeface="Arial" panose="020B0604020202020204" pitchFamily="34" charset="0"/>
            </a:endParaRPr>
          </a:p>
          <a:p>
            <a:r>
              <a:rPr lang="pt-PT" sz="1200">
                <a:effectLst/>
                <a:latin typeface="Arial" panose="020B0604020202020204" pitchFamily="34" charset="0"/>
              </a:rPr>
              <a:t>A aplicação deverá permitir ao utilizador criar um leilão </a:t>
            </a:r>
          </a:p>
          <a:p>
            <a:r>
              <a:rPr lang="pt-PT" sz="1200" b="1">
                <a:effectLst/>
                <a:latin typeface="Arial" panose="020B0604020202020204" pitchFamily="34" charset="0"/>
              </a:rPr>
              <a:t>Requisitos do sistema: </a:t>
            </a:r>
            <a:endParaRPr lang="pt-PT" sz="1200">
              <a:effectLst/>
              <a:latin typeface="Arial" panose="020B0604020202020204" pitchFamily="34" charset="0"/>
            </a:endParaRPr>
          </a:p>
          <a:p>
            <a:r>
              <a:rPr lang="pt-PT" sz="1200">
                <a:effectLst/>
                <a:latin typeface="Arial" panose="020B0604020202020204" pitchFamily="34" charset="0"/>
              </a:rPr>
              <a:t>O sistema deve pedir algumas informações do mesmo como, quais os itens a leiloar, e características do mesmo, sendo estas: Nome, preço mínimo, data de início e tempo de leilão com um tempo máximo de 7 dias. </a:t>
            </a:r>
          </a:p>
          <a:p>
            <a:r>
              <a:rPr lang="pt-PT" sz="1200">
                <a:effectLst/>
                <a:latin typeface="Arial" panose="020B0604020202020204" pitchFamily="34" charset="0"/>
              </a:rPr>
              <a:t>Será necessária a colocação de pelo menos uma fotografia </a:t>
            </a:r>
          </a:p>
          <a:p>
            <a:r>
              <a:rPr lang="pt-PT" sz="1200">
                <a:effectLst/>
                <a:latin typeface="Arial" panose="020B0604020202020204" pitchFamily="34" charset="0"/>
              </a:rPr>
              <a:t>O vendedor deverá ter pelo menos um método de pagamento para poder fazer o leilão. </a:t>
            </a:r>
          </a:p>
          <a:p>
            <a:r>
              <a:rPr lang="pt-PT" sz="1200">
                <a:effectLst/>
                <a:latin typeface="Arial" panose="020B0604020202020204" pitchFamily="34" charset="0"/>
              </a:rPr>
              <a:t>O vendedor pode ainda pedir para o produto ser autenticado, e desta forma o produto passa para um estado de autenticação e não é publicado, no final do processo de autenticação o leilão é iniciado. Produtos autenticados ficam com um selo de autenticação e pode ser consultado o relatório por qualquer utilizador da plataforma. </a:t>
            </a:r>
          </a:p>
          <a:p>
            <a:endParaRPr lang="pt-PT">
              <a:cs typeface="Calibri" panose="020F0502020204030204"/>
            </a:endParaRPr>
          </a:p>
        </p:txBody>
      </p:sp>
    </p:spTree>
    <p:extLst>
      <p:ext uri="{BB962C8B-B14F-4D97-AF65-F5344CB8AC3E}">
        <p14:creationId xmlns:p14="http://schemas.microsoft.com/office/powerpoint/2010/main" val="366985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D9091-67A5-1E83-E1E4-458609E30C31}"/>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E6B4144B-BA69-93CB-FC27-F42840AA1874}"/>
              </a:ext>
            </a:extLst>
          </p:cNvPr>
          <p:cNvSpPr>
            <a:spLocks noGrp="1"/>
          </p:cNvSpPr>
          <p:nvPr>
            <p:ph idx="1"/>
          </p:nvPr>
        </p:nvSpPr>
        <p:spPr/>
        <p:txBody>
          <a:bodyPr vert="horz" lIns="91440" tIns="45720" rIns="91440" bIns="45720" rtlCol="0" anchor="t">
            <a:normAutofit/>
          </a:bodyPr>
          <a:lstStyle/>
          <a:p>
            <a:r>
              <a:rPr lang="pt-PT" sz="1200" b="1">
                <a:effectLst/>
                <a:latin typeface="Arial" panose="020B0604020202020204" pitchFamily="34" charset="0"/>
              </a:rPr>
              <a:t>RF04: Enviar uma licitação </a:t>
            </a:r>
          </a:p>
          <a:p>
            <a:r>
              <a:rPr lang="pt-PT" sz="1200">
                <a:effectLst/>
                <a:latin typeface="Arial" panose="020B0604020202020204" pitchFamily="34" charset="0"/>
              </a:rPr>
              <a:t>A aplicação deverá permitir ao cliente fazer uma licitação </a:t>
            </a:r>
          </a:p>
          <a:p>
            <a:r>
              <a:rPr lang="pt-PT" sz="1200" b="1">
                <a:effectLst/>
                <a:latin typeface="Arial" panose="020B0604020202020204" pitchFamily="34" charset="0"/>
              </a:rPr>
              <a:t>Requisitos do sistema: </a:t>
            </a:r>
            <a:endParaRPr lang="pt-PT" sz="1200">
              <a:effectLst/>
              <a:latin typeface="Arial" panose="020B0604020202020204" pitchFamily="34" charset="0"/>
            </a:endParaRPr>
          </a:p>
          <a:p>
            <a:r>
              <a:rPr lang="pt-PT" sz="1200">
                <a:effectLst/>
                <a:latin typeface="Arial" panose="020B0604020202020204" pitchFamily="34" charset="0"/>
              </a:rPr>
              <a:t>O sistema deverá pedir ao utilizador para inserir o valor da sua licitação. </a:t>
            </a:r>
          </a:p>
          <a:p>
            <a:r>
              <a:rPr lang="pt-PT" sz="1200">
                <a:effectLst/>
                <a:latin typeface="Arial" panose="020B0604020202020204" pitchFamily="34" charset="0"/>
              </a:rPr>
              <a:t>O sistema deverá verificar se o valor da licitação é superior ao valor mínimo. </a:t>
            </a:r>
          </a:p>
          <a:p>
            <a:r>
              <a:rPr lang="pt-PT" sz="1200">
                <a:effectLst/>
                <a:latin typeface="Arial" panose="020B0604020202020204" pitchFamily="34" charset="0"/>
              </a:rPr>
              <a:t>Um cliente pode fazer apenas uma licitação por leilão. </a:t>
            </a:r>
          </a:p>
          <a:p>
            <a:r>
              <a:rPr lang="pt-PT" sz="1200">
                <a:effectLst/>
                <a:latin typeface="Arial" panose="020B0604020202020204" pitchFamily="34" charset="0"/>
              </a:rPr>
              <a:t>Um cliente pode apagar licitações se ainda não terminou o tempo de leilão. </a:t>
            </a:r>
          </a:p>
          <a:p>
            <a:endParaRPr lang="pt-PT"/>
          </a:p>
          <a:p>
            <a:endParaRPr lang="pt-PT">
              <a:cs typeface="Calibri"/>
            </a:endParaRPr>
          </a:p>
        </p:txBody>
      </p:sp>
    </p:spTree>
    <p:extLst>
      <p:ext uri="{BB962C8B-B14F-4D97-AF65-F5344CB8AC3E}">
        <p14:creationId xmlns:p14="http://schemas.microsoft.com/office/powerpoint/2010/main" val="405653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6575-BDD4-C466-A160-851D367976D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821FF42-9732-84EB-954A-1BECAEE94953}"/>
              </a:ext>
            </a:extLst>
          </p:cNvPr>
          <p:cNvSpPr>
            <a:spLocks noGrp="1"/>
          </p:cNvSpPr>
          <p:nvPr>
            <p:ph idx="1"/>
          </p:nvPr>
        </p:nvSpPr>
        <p:spPr/>
        <p:txBody>
          <a:bodyPr vert="horz" lIns="91440" tIns="45720" rIns="91440" bIns="45720" rtlCol="0" anchor="t">
            <a:normAutofit fontScale="92500" lnSpcReduction="20000"/>
          </a:bodyPr>
          <a:lstStyle/>
          <a:p>
            <a:r>
              <a:rPr lang="pt-PT" sz="2800" b="1">
                <a:effectLst/>
                <a:latin typeface="Arial" panose="020B0604020202020204" pitchFamily="34" charset="0"/>
              </a:rPr>
              <a:t>RF12: Logística de um leilão </a:t>
            </a:r>
            <a:endParaRPr lang="pt-PT" sz="2800">
              <a:effectLst/>
              <a:latin typeface="Arial" panose="020B0604020202020204" pitchFamily="34" charset="0"/>
            </a:endParaRPr>
          </a:p>
          <a:p>
            <a:r>
              <a:rPr lang="pt-PT" sz="2800">
                <a:effectLst/>
                <a:latin typeface="Arial" panose="020B0604020202020204" pitchFamily="34" charset="0"/>
              </a:rPr>
              <a:t>A aplicação terá de ter regras bem definidas para a atribuição dos leilões aos vencedores. </a:t>
            </a:r>
          </a:p>
          <a:p>
            <a:r>
              <a:rPr lang="pt-PT" sz="2800" b="1">
                <a:effectLst/>
                <a:latin typeface="Arial" panose="020B0604020202020204" pitchFamily="34" charset="0"/>
              </a:rPr>
              <a:t>Requisitos do sistema: </a:t>
            </a:r>
            <a:endParaRPr lang="pt-PT" sz="2800">
              <a:effectLst/>
              <a:latin typeface="Arial" panose="020B0604020202020204" pitchFamily="34" charset="0"/>
            </a:endParaRPr>
          </a:p>
          <a:p>
            <a:r>
              <a:rPr lang="pt-PT" sz="2800">
                <a:effectLst/>
                <a:latin typeface="Arial" panose="020B0604020202020204" pitchFamily="34" charset="0"/>
              </a:rPr>
              <a:t>A atribuição do leilão é dada ao utilizador que faz o lance mais alto, em caso de empate será para quem efetuou primeiro o lance de empate. </a:t>
            </a:r>
          </a:p>
          <a:p>
            <a:r>
              <a:rPr lang="pt-PT" sz="2800">
                <a:effectLst/>
                <a:latin typeface="Arial" panose="020B0604020202020204" pitchFamily="34" charset="0"/>
              </a:rPr>
              <a:t>Depois de cada licitação haverá um registo temporal de forma a auxiliar em caso de empate (tópico de cima). </a:t>
            </a:r>
          </a:p>
          <a:p>
            <a:r>
              <a:rPr lang="pt-PT" sz="2800">
                <a:effectLst/>
                <a:latin typeface="Arial" panose="020B0604020202020204" pitchFamily="34" charset="0"/>
              </a:rPr>
              <a:t>Quando o leilão terminar, o vencedor tem 48 horas para fazer o pagamento, caso não faça, passa para a segunda maior licitação até acontecer o pagamento. </a:t>
            </a:r>
          </a:p>
          <a:p>
            <a:endParaRPr lang="pt-PT">
              <a:cs typeface="Calibri"/>
            </a:endParaRPr>
          </a:p>
        </p:txBody>
      </p:sp>
    </p:spTree>
    <p:extLst>
      <p:ext uri="{BB962C8B-B14F-4D97-AF65-F5344CB8AC3E}">
        <p14:creationId xmlns:p14="http://schemas.microsoft.com/office/powerpoint/2010/main" val="424264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4BF4E-BB2F-1250-D9BC-CBCBD97776C1}"/>
              </a:ext>
            </a:extLst>
          </p:cNvPr>
          <p:cNvSpPr>
            <a:spLocks noGrp="1"/>
          </p:cNvSpPr>
          <p:nvPr>
            <p:ph type="title"/>
          </p:nvPr>
        </p:nvSpPr>
        <p:spPr/>
        <p:txBody>
          <a:bodyPr/>
          <a:lstStyle/>
          <a:p>
            <a:r>
              <a:rPr lang="pt-PT" sz="1600" b="1">
                <a:ea typeface="+mj-lt"/>
                <a:cs typeface="+mj-lt"/>
              </a:rPr>
              <a:t>Requisitos Não funcional</a:t>
            </a:r>
            <a:r>
              <a:rPr lang="pt-PT" sz="1600">
                <a:ea typeface="+mj-lt"/>
                <a:cs typeface="+mj-lt"/>
              </a:rPr>
              <a:t>:</a:t>
            </a:r>
            <a:endParaRPr lang="pt-PT"/>
          </a:p>
          <a:p>
            <a:endParaRPr lang="pt-PT">
              <a:cs typeface="Calibri Light"/>
            </a:endParaRPr>
          </a:p>
        </p:txBody>
      </p:sp>
      <p:sp>
        <p:nvSpPr>
          <p:cNvPr id="3" name="Marcador de Posição de Conteúdo 2">
            <a:extLst>
              <a:ext uri="{FF2B5EF4-FFF2-40B4-BE49-F238E27FC236}">
                <a16:creationId xmlns:a16="http://schemas.microsoft.com/office/drawing/2014/main" id="{4A84D8F6-FB3B-2B44-D304-1EF53C6B1460}"/>
              </a:ext>
            </a:extLst>
          </p:cNvPr>
          <p:cNvSpPr>
            <a:spLocks noGrp="1"/>
          </p:cNvSpPr>
          <p:nvPr>
            <p:ph idx="1"/>
          </p:nvPr>
        </p:nvSpPr>
        <p:spPr/>
        <p:txBody>
          <a:bodyPr vert="horz" lIns="91440" tIns="45720" rIns="91440" bIns="45720" rtlCol="0" anchor="t">
            <a:normAutofit fontScale="85000" lnSpcReduction="20000"/>
          </a:bodyPr>
          <a:lstStyle/>
          <a:p>
            <a:r>
              <a:rPr lang="pt-PT" sz="1200" b="1">
                <a:ea typeface="+mn-lt"/>
                <a:cs typeface="+mn-lt"/>
              </a:rPr>
              <a:t>RNF02: Contas administrador </a:t>
            </a:r>
            <a:r>
              <a:rPr lang="pt-PT" sz="1200">
                <a:ea typeface="+mn-lt"/>
                <a:cs typeface="+mn-lt"/>
              </a:rPr>
              <a:t> </a:t>
            </a:r>
            <a:endParaRPr lang="pt-PT">
              <a:cs typeface="Calibri" panose="020F0502020204030204"/>
            </a:endParaRPr>
          </a:p>
          <a:p>
            <a:r>
              <a:rPr lang="pt-PT">
                <a:ea typeface="+mn-lt"/>
                <a:cs typeface="+mn-lt"/>
              </a:rPr>
              <a:t>A aplicação deverá permitir criar diferentes escalões de utilizador, para que seja possível haver administradores e moderadores de leiloes.  </a:t>
            </a:r>
            <a:endParaRPr lang="pt-PT"/>
          </a:p>
          <a:p>
            <a:r>
              <a:rPr lang="pt-PT" sz="1200" b="1">
                <a:ea typeface="+mn-lt"/>
                <a:cs typeface="+mn-lt"/>
              </a:rPr>
              <a:t>RNF03: Audibilidade</a:t>
            </a:r>
            <a:r>
              <a:rPr lang="pt-PT" sz="1200">
                <a:ea typeface="+mn-lt"/>
                <a:cs typeface="+mn-lt"/>
              </a:rPr>
              <a:t> </a:t>
            </a:r>
            <a:endParaRPr lang="pt-PT"/>
          </a:p>
          <a:p>
            <a:r>
              <a:rPr lang="pt-PT">
                <a:ea typeface="+mn-lt"/>
                <a:cs typeface="+mn-lt"/>
              </a:rPr>
              <a:t>O sistema deve ser projetado para permitir auditorias e registos detalhados de atividades, transações e operações realizadas.</a:t>
            </a:r>
            <a:endParaRPr lang="pt-PT"/>
          </a:p>
          <a:p>
            <a:r>
              <a:rPr lang="pt-PT" sz="1200" b="1">
                <a:ea typeface="+mn-lt"/>
                <a:cs typeface="+mn-lt"/>
              </a:rPr>
              <a:t>RNF04: Visibilidade</a:t>
            </a:r>
            <a:endParaRPr lang="pt-PT"/>
          </a:p>
          <a:p>
            <a:r>
              <a:rPr lang="pt-PT">
                <a:ea typeface="+mn-lt"/>
                <a:cs typeface="+mn-lt"/>
              </a:rPr>
              <a:t>O sistema deve ser capaz de adaptar as várias interfaces às diferentes telas dos dispositivos presentes no mercado     </a:t>
            </a:r>
            <a:endParaRPr lang="pt-PT"/>
          </a:p>
          <a:p>
            <a:r>
              <a:rPr lang="pt-PT" sz="1200" b="1">
                <a:ea typeface="+mn-lt"/>
                <a:cs typeface="+mn-lt"/>
              </a:rPr>
              <a:t>RNF05: Privacidade dos dados</a:t>
            </a:r>
            <a:endParaRPr lang="pt-PT"/>
          </a:p>
          <a:p>
            <a:r>
              <a:rPr lang="pt-PT">
                <a:ea typeface="+mn-lt"/>
                <a:cs typeface="+mn-lt"/>
              </a:rPr>
              <a:t>O sistema deve impedir acessos de não administradores aos dados dos utilizadores, exceto em casos excecionais </a:t>
            </a:r>
            <a:endParaRPr lang="pt-PT"/>
          </a:p>
          <a:p>
            <a:r>
              <a:rPr lang="pt-PT" sz="1200" b="1">
                <a:ea typeface="+mn-lt"/>
                <a:cs typeface="+mn-lt"/>
              </a:rPr>
              <a:t>RNF06: Plano de segurança</a:t>
            </a:r>
            <a:endParaRPr lang="pt-PT"/>
          </a:p>
          <a:p>
            <a:r>
              <a:rPr lang="pt-PT">
                <a:ea typeface="+mn-lt"/>
                <a:cs typeface="+mn-lt"/>
              </a:rPr>
              <a:t>O sistema deve realizar cópias de segurança dos dados num período de baixa afluência.</a:t>
            </a:r>
            <a:endParaRPr lang="pt-PT"/>
          </a:p>
          <a:p>
            <a:endParaRPr lang="pt-PT">
              <a:cs typeface="Calibri"/>
            </a:endParaRPr>
          </a:p>
        </p:txBody>
      </p:sp>
    </p:spTree>
    <p:extLst>
      <p:ext uri="{BB962C8B-B14F-4D97-AF65-F5344CB8AC3E}">
        <p14:creationId xmlns:p14="http://schemas.microsoft.com/office/powerpoint/2010/main" val="340823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180B2-D3B6-227A-B58A-7E14C90DCEB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E3A3CA9-8AC9-5F3C-DB35-C09E96DB7E51}"/>
              </a:ext>
            </a:extLst>
          </p:cNvPr>
          <p:cNvSpPr>
            <a:spLocks noGrp="1"/>
          </p:cNvSpPr>
          <p:nvPr>
            <p:ph idx="1"/>
          </p:nvPr>
        </p:nvSpPr>
        <p:spPr/>
        <p:txBody>
          <a:bodyPr vert="horz" lIns="91440" tIns="45720" rIns="91440" bIns="45720" rtlCol="0" anchor="t">
            <a:normAutofit/>
          </a:bodyPr>
          <a:lstStyle/>
          <a:p>
            <a:r>
              <a:rPr lang="pt-PT">
                <a:ea typeface="+mn-lt"/>
                <a:cs typeface="+mn-lt"/>
              </a:rPr>
              <a:t>A validação dos requisitos é a última etapa para a concessão dos requisitos. Neste passo, vamos comparar os requisitos levantados a um esquema inicial dividido em módulos, onde esperamos que os requisitos se insiram e cumprem com as necessidades dos mesmos e, por fim, abordamos novamente numa reunião para verificar os requisitos levantados.</a:t>
            </a:r>
            <a:endParaRPr lang="pt-PT">
              <a:cs typeface="Calibri"/>
            </a:endParaRPr>
          </a:p>
          <a:p>
            <a:r>
              <a:rPr lang="pt-PT" err="1">
                <a:cs typeface="Calibri"/>
              </a:rPr>
              <a:t>Req</a:t>
            </a:r>
            <a:r>
              <a:rPr lang="pt-PT">
                <a:cs typeface="Calibri"/>
              </a:rPr>
              <a:t> 3 -&gt; Utilizador e leilão</a:t>
            </a:r>
          </a:p>
          <a:p>
            <a:r>
              <a:rPr lang="pt-PT" err="1">
                <a:cs typeface="Calibri"/>
              </a:rPr>
              <a:t>Req</a:t>
            </a:r>
            <a:r>
              <a:rPr lang="pt-PT">
                <a:cs typeface="Calibri"/>
              </a:rPr>
              <a:t> 4 -&gt; Utilizador e Licitação</a:t>
            </a:r>
          </a:p>
          <a:p>
            <a:r>
              <a:rPr lang="pt-PT" err="1">
                <a:cs typeface="Calibri"/>
              </a:rPr>
              <a:t>Req</a:t>
            </a:r>
            <a:r>
              <a:rPr lang="pt-PT">
                <a:cs typeface="Calibri"/>
              </a:rPr>
              <a:t> 12 -&gt; leilão</a:t>
            </a:r>
          </a:p>
        </p:txBody>
      </p:sp>
    </p:spTree>
    <p:extLst>
      <p:ext uri="{BB962C8B-B14F-4D97-AF65-F5344CB8AC3E}">
        <p14:creationId xmlns:p14="http://schemas.microsoft.com/office/powerpoint/2010/main" val="352916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79B33-BAD8-6A86-0421-C6DB404A28C3}"/>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69D3AE2-2005-1414-8860-CCE67C75B866}"/>
              </a:ext>
            </a:extLst>
          </p:cNvPr>
          <p:cNvSpPr>
            <a:spLocks noGrp="1"/>
          </p:cNvSpPr>
          <p:nvPr>
            <p:ph idx="1"/>
          </p:nvPr>
        </p:nvSpPr>
        <p:spPr/>
        <p:txBody>
          <a:bodyPr vert="horz" lIns="91440" tIns="45720" rIns="91440" bIns="45720" rtlCol="0" anchor="t">
            <a:normAutofit/>
          </a:bodyPr>
          <a:lstStyle/>
          <a:p>
            <a:r>
              <a:rPr lang="pt-PT">
                <a:ea typeface="+mn-lt"/>
                <a:cs typeface="+mn-lt"/>
              </a:rPr>
              <a:t>Em seguimento aos requisitos levantados, poderemos começar a modelar o nosso </a:t>
            </a:r>
            <a:r>
              <a:rPr lang="pt-PT" i="1">
                <a:ea typeface="+mn-lt"/>
                <a:cs typeface="+mn-lt"/>
              </a:rPr>
              <a:t>Software</a:t>
            </a:r>
            <a:r>
              <a:rPr lang="pt-PT">
                <a:ea typeface="+mn-lt"/>
                <a:cs typeface="+mn-lt"/>
              </a:rPr>
              <a:t>. Para esse efeito, a equipa optou por utilizar a notação UML para facilitar e padronizar o projeto aos restantes trabalhos desenvolvidos.</a:t>
            </a:r>
            <a:endParaRPr lang="pt-PT">
              <a:cs typeface="Calibri" panose="020F0502020204030204"/>
            </a:endParaRPr>
          </a:p>
          <a:p>
            <a:r>
              <a:rPr lang="pt-PT">
                <a:ea typeface="+mn-lt"/>
                <a:cs typeface="+mn-lt"/>
              </a:rPr>
              <a:t>A nível estrutural, foi concebido um modelo de domínio, que ilustra as diversas entidades e as várias relações.</a:t>
            </a:r>
            <a:endParaRPr lang="pt-PT"/>
          </a:p>
          <a:p>
            <a:endParaRPr lang="pt-PT">
              <a:cs typeface="Calibri"/>
            </a:endParaRPr>
          </a:p>
        </p:txBody>
      </p:sp>
    </p:spTree>
    <p:extLst>
      <p:ext uri="{BB962C8B-B14F-4D97-AF65-F5344CB8AC3E}">
        <p14:creationId xmlns:p14="http://schemas.microsoft.com/office/powerpoint/2010/main" val="342124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367D7-9D52-1A58-119F-956169C9AC9B}"/>
              </a:ext>
            </a:extLst>
          </p:cNvPr>
          <p:cNvSpPr>
            <a:spLocks noGrp="1"/>
          </p:cNvSpPr>
          <p:nvPr>
            <p:ph type="title"/>
          </p:nvPr>
        </p:nvSpPr>
        <p:spPr/>
        <p:txBody>
          <a:bodyPr>
            <a:normAutofit fontScale="90000"/>
          </a:bodyPr>
          <a:lstStyle/>
          <a:p>
            <a:r>
              <a:rPr lang="pt-PT"/>
              <a:t>Aqui </a:t>
            </a:r>
            <a:r>
              <a:rPr lang="pt-PT" err="1"/>
              <a:t>secalhar</a:t>
            </a:r>
            <a:r>
              <a:rPr lang="pt-PT"/>
              <a:t> temos de meter na apresentação os requisitos que não falamos ( e zooms também nas entidades uma por slide) </a:t>
            </a:r>
          </a:p>
        </p:txBody>
      </p:sp>
      <p:sp>
        <p:nvSpPr>
          <p:cNvPr id="3" name="Marcador de Posição de Conteúdo 2">
            <a:extLst>
              <a:ext uri="{FF2B5EF4-FFF2-40B4-BE49-F238E27FC236}">
                <a16:creationId xmlns:a16="http://schemas.microsoft.com/office/drawing/2014/main" id="{80579589-3C53-F6D9-D405-1D6CF55DC473}"/>
              </a:ext>
            </a:extLst>
          </p:cNvPr>
          <p:cNvSpPr>
            <a:spLocks noGrp="1"/>
          </p:cNvSpPr>
          <p:nvPr>
            <p:ph idx="1"/>
          </p:nvPr>
        </p:nvSpPr>
        <p:spPr/>
        <p:txBody>
          <a:bodyPr vert="horz" lIns="91440" tIns="45720" rIns="91440" bIns="45720" rtlCol="0" anchor="t">
            <a:normAutofit fontScale="62500" lnSpcReduction="20000"/>
          </a:bodyPr>
          <a:lstStyle/>
          <a:p>
            <a:r>
              <a:rPr lang="pt-PT">
                <a:ea typeface="+mn-lt"/>
                <a:cs typeface="+mn-lt"/>
              </a:rPr>
              <a:t>Observando o modelo de domínio, sobressaem algumas entidades relevantes no nosso sistema, como o Utilizador, o Leilão e o Produto. </a:t>
            </a:r>
            <a:endParaRPr lang="pt-PT">
              <a:cs typeface="Calibri" panose="020F0502020204030204"/>
            </a:endParaRPr>
          </a:p>
          <a:p>
            <a:r>
              <a:rPr lang="pt-PT">
                <a:effectLst/>
                <a:latin typeface="Arial" panose="020B0604020202020204" pitchFamily="34" charset="0"/>
              </a:rPr>
              <a:t>Cada utilizador tem a flexibilidade de atuar tanto como comprador quanto como vendedor, o que está em sintonia com o requisito </a:t>
            </a:r>
            <a:r>
              <a:rPr lang="pt-PT" b="1">
                <a:effectLst/>
                <a:latin typeface="Arial" panose="020B0604020202020204" pitchFamily="34" charset="0"/>
              </a:rPr>
              <a:t>RF01</a:t>
            </a:r>
            <a:r>
              <a:rPr lang="pt-PT">
                <a:effectLst/>
                <a:latin typeface="Arial" panose="020B0604020202020204" pitchFamily="34" charset="0"/>
              </a:rPr>
              <a:t>. Isso permite que os utilizadores participem em leilões como compradores, realizando por exemplo licitações, e ao mesmo tempo, criem leilões para vender os seus próprios produtos. </a:t>
            </a:r>
          </a:p>
          <a:p>
            <a:r>
              <a:rPr lang="pt-PT">
                <a:effectLst/>
                <a:latin typeface="Arial" panose="020B0604020202020204" pitchFamily="34" charset="0"/>
              </a:rPr>
              <a:t>Cada leilão é definido com uma data de início e fim específica, bem como um valor mínimo que o comprador deve igualar ou exceder para participar no leilão. Esta informação está expressa no requisito </a:t>
            </a:r>
            <a:r>
              <a:rPr lang="pt-PT" b="1">
                <a:effectLst/>
                <a:latin typeface="Arial" panose="020B0604020202020204" pitchFamily="34" charset="0"/>
              </a:rPr>
              <a:t>RF12, </a:t>
            </a:r>
            <a:r>
              <a:rPr lang="pt-PT">
                <a:effectLst/>
                <a:latin typeface="Arial" panose="020B0604020202020204" pitchFamily="34" charset="0"/>
              </a:rPr>
              <a:t>representante da logística dos leilões. </a:t>
            </a:r>
          </a:p>
          <a:p>
            <a:r>
              <a:rPr lang="pt-PT">
                <a:effectLst/>
                <a:latin typeface="Arial" panose="020B0604020202020204" pitchFamily="34" charset="0"/>
              </a:rPr>
              <a:t>Como compradores é importante destacar que cada comprador pode fazer apenas uma única licitação por leilão. Cada licitação enviada por um comprador é registada com uma data e um valor associado. Aqui vemos bastante explicito o requisito </a:t>
            </a:r>
            <a:r>
              <a:rPr lang="pt-PT" b="1">
                <a:effectLst/>
                <a:latin typeface="Arial" panose="020B0604020202020204" pitchFamily="34" charset="0"/>
              </a:rPr>
              <a:t>RF04</a:t>
            </a:r>
            <a:r>
              <a:rPr lang="pt-PT">
                <a:effectLst/>
                <a:latin typeface="Arial" panose="020B0604020202020204" pitchFamily="34" charset="0"/>
              </a:rPr>
              <a:t>, que descreve como são feitas as licitações. </a:t>
            </a:r>
          </a:p>
          <a:p>
            <a:r>
              <a:rPr lang="pt-PT">
                <a:effectLst/>
                <a:latin typeface="Arial" panose="020B0604020202020204" pitchFamily="34" charset="0"/>
              </a:rPr>
              <a:t>Os utilizadores têm ainda a possibilidade de solicitar a autenticação para os seus produtos. Este processo envolve uma avaliação especializada para assegurar a autenticidade do produto. Aqui surgem os requisitos </a:t>
            </a:r>
            <a:r>
              <a:rPr lang="pt-PT" b="1">
                <a:effectLst/>
                <a:latin typeface="Arial" panose="020B0604020202020204" pitchFamily="34" charset="0"/>
              </a:rPr>
              <a:t>RF05</a:t>
            </a:r>
            <a:r>
              <a:rPr lang="pt-PT">
                <a:effectLst/>
                <a:latin typeface="Arial" panose="020B0604020202020204" pitchFamily="34" charset="0"/>
              </a:rPr>
              <a:t>, </a:t>
            </a:r>
            <a:r>
              <a:rPr lang="pt-PT" b="1">
                <a:effectLst/>
                <a:latin typeface="Arial" panose="020B0604020202020204" pitchFamily="34" charset="0"/>
              </a:rPr>
              <a:t>RF15 </a:t>
            </a:r>
            <a:r>
              <a:rPr lang="pt-PT">
                <a:effectLst/>
                <a:latin typeface="Arial" panose="020B0604020202020204" pitchFamily="34" charset="0"/>
              </a:rPr>
              <a:t>e o </a:t>
            </a:r>
            <a:r>
              <a:rPr lang="pt-PT" b="1">
                <a:effectLst/>
                <a:latin typeface="Arial" panose="020B0604020202020204" pitchFamily="34" charset="0"/>
              </a:rPr>
              <a:t>RF11, </a:t>
            </a:r>
            <a:r>
              <a:rPr lang="pt-PT">
                <a:effectLst/>
                <a:latin typeface="Arial" panose="020B0604020202020204" pitchFamily="34" charset="0"/>
              </a:rPr>
              <a:t>que, sumariamente, explicitam como deve ocorrer a autenticação, como o utilizador vê o seu leilão e, quando o resultado estiver concluído, os administradores adicionam o relatório. </a:t>
            </a:r>
          </a:p>
          <a:p>
            <a:endParaRPr lang="pt-PT">
              <a:cs typeface="Calibri"/>
            </a:endParaRPr>
          </a:p>
        </p:txBody>
      </p:sp>
    </p:spTree>
    <p:extLst>
      <p:ext uri="{BB962C8B-B14F-4D97-AF65-F5344CB8AC3E}">
        <p14:creationId xmlns:p14="http://schemas.microsoft.com/office/powerpoint/2010/main" val="158599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8D7F4-9E21-CA0F-F2F6-68B93E3D5AD1}"/>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103D528-9988-F85C-664F-A8D8E4A7E397}"/>
              </a:ext>
            </a:extLst>
          </p:cNvPr>
          <p:cNvSpPr>
            <a:spLocks noGrp="1"/>
          </p:cNvSpPr>
          <p:nvPr>
            <p:ph idx="1"/>
          </p:nvPr>
        </p:nvSpPr>
        <p:spPr/>
        <p:txBody>
          <a:bodyPr vert="horz" lIns="91440" tIns="45720" rIns="91440" bIns="45720" rtlCol="0" anchor="t">
            <a:normAutofit/>
          </a:bodyPr>
          <a:lstStyle/>
          <a:p>
            <a:r>
              <a:rPr lang="pt-PT" dirty="0">
                <a:ea typeface="+mn-lt"/>
                <a:cs typeface="+mn-lt"/>
              </a:rPr>
              <a:t> O comércio é uma das atividades mais antigas da humanidade. Desde o começo das trocas de bens, os leilões foram e continuam a suscitar curiosidade a quem procura um bom negócio. Com a fundação da “</a:t>
            </a:r>
            <a:r>
              <a:rPr lang="pt-PT" i="1" dirty="0" err="1">
                <a:ea typeface="+mn-lt"/>
                <a:cs typeface="+mn-lt"/>
              </a:rPr>
              <a:t>World</a:t>
            </a:r>
            <a:r>
              <a:rPr lang="pt-PT" i="1" dirty="0">
                <a:ea typeface="+mn-lt"/>
                <a:cs typeface="+mn-lt"/>
              </a:rPr>
              <a:t> </a:t>
            </a:r>
            <a:r>
              <a:rPr lang="pt-PT" i="1" dirty="0" err="1">
                <a:ea typeface="+mn-lt"/>
                <a:cs typeface="+mn-lt"/>
              </a:rPr>
              <a:t>Wide</a:t>
            </a:r>
            <a:r>
              <a:rPr lang="pt-PT" i="1" dirty="0">
                <a:ea typeface="+mn-lt"/>
                <a:cs typeface="+mn-lt"/>
              </a:rPr>
              <a:t> Web”, plataformas como o “</a:t>
            </a:r>
            <a:r>
              <a:rPr lang="pt-PT" i="1" dirty="0" err="1">
                <a:ea typeface="+mn-lt"/>
                <a:cs typeface="+mn-lt"/>
              </a:rPr>
              <a:t>Ebay</a:t>
            </a:r>
            <a:r>
              <a:rPr lang="pt-PT" i="1" dirty="0">
                <a:ea typeface="+mn-lt"/>
                <a:cs typeface="+mn-lt"/>
              </a:rPr>
              <a:t>”</a:t>
            </a:r>
            <a:r>
              <a:rPr lang="pt-PT" dirty="0">
                <a:ea typeface="+mn-lt"/>
                <a:cs typeface="+mn-lt"/>
              </a:rPr>
              <a:t> exploram este modelo e não apresentam sinais de minorar a sua presença.</a:t>
            </a:r>
          </a:p>
          <a:p>
            <a:r>
              <a:rPr lang="pt-PT" dirty="0">
                <a:ea typeface="+mn-lt"/>
                <a:cs typeface="+mn-lt"/>
              </a:rPr>
              <a:t> O mercado das antiguidades é ainda escasso no formato online e pouco fiável devido à existência de réplicas e de produtos com pouca integridade, sendo notável o buraco no mercado.</a:t>
            </a:r>
            <a:endParaRPr lang="pt-PT" dirty="0">
              <a:ea typeface="Calibri"/>
              <a:cs typeface="Calibri"/>
            </a:endParaRPr>
          </a:p>
          <a:p>
            <a:endParaRPr lang="pt-PT" dirty="0">
              <a:ea typeface="Calibri"/>
              <a:cs typeface="Calibri"/>
            </a:endParaRPr>
          </a:p>
        </p:txBody>
      </p:sp>
    </p:spTree>
    <p:extLst>
      <p:ext uri="{BB962C8B-B14F-4D97-AF65-F5344CB8AC3E}">
        <p14:creationId xmlns:p14="http://schemas.microsoft.com/office/powerpoint/2010/main" val="336783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4B80E-A147-350F-2CB8-89596DE96A1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5D8BE88C-A2D1-C5D6-827D-70198D1FBEAA}"/>
              </a:ext>
            </a:extLst>
          </p:cNvPr>
          <p:cNvSpPr>
            <a:spLocks noGrp="1"/>
          </p:cNvSpPr>
          <p:nvPr>
            <p:ph idx="1"/>
          </p:nvPr>
        </p:nvSpPr>
        <p:spPr/>
        <p:txBody>
          <a:bodyPr vert="horz" lIns="91440" tIns="45720" rIns="91440" bIns="45720" rtlCol="0" anchor="t">
            <a:normAutofit/>
          </a:bodyPr>
          <a:lstStyle/>
          <a:p>
            <a:r>
              <a:rPr lang="pt-PT">
                <a:latin typeface="Calibri"/>
                <a:cs typeface="Calibri"/>
              </a:rPr>
              <a:t>Com base nos requisitos formulados em reuniões anteriores foi possível criar use cases que os funcionários acham essências para o correto funcionamento da aplicação.</a:t>
            </a:r>
          </a:p>
        </p:txBody>
      </p:sp>
    </p:spTree>
    <p:extLst>
      <p:ext uri="{BB962C8B-B14F-4D97-AF65-F5344CB8AC3E}">
        <p14:creationId xmlns:p14="http://schemas.microsoft.com/office/powerpoint/2010/main" val="27915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3F9C2-66D4-B3B3-22D4-BC47C674C16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B8CB005-8B22-7F5D-8213-0FD43FA138FF}"/>
              </a:ext>
            </a:extLst>
          </p:cNvPr>
          <p:cNvSpPr>
            <a:spLocks noGrp="1"/>
          </p:cNvSpPr>
          <p:nvPr>
            <p:ph idx="1"/>
          </p:nvPr>
        </p:nvSpPr>
        <p:spPr/>
        <p:txBody>
          <a:bodyPr vert="horz" lIns="91440" tIns="45720" rIns="91440" bIns="45720" rtlCol="0" anchor="t">
            <a:normAutofit fontScale="32500" lnSpcReduction="20000"/>
          </a:bodyPr>
          <a:lstStyle/>
          <a:p>
            <a:r>
              <a:rPr lang="pt-PT" sz="1400" b="1">
                <a:latin typeface="Arial"/>
                <a:cs typeface="Arial"/>
              </a:rPr>
              <a:t>Use case: Criação de um leilão</a:t>
            </a:r>
            <a:endParaRPr lang="pt-PT">
              <a:cs typeface="Calibri" panose="020F0502020204030204"/>
            </a:endParaRPr>
          </a:p>
          <a:p>
            <a:r>
              <a:rPr lang="pt-PT">
                <a:latin typeface="Arial"/>
                <a:cs typeface="Arial"/>
              </a:rPr>
              <a:t>Os utilizadores quando autenticados podem criar leiloes na plataforma. Quando criam o leilão o utilizador insere os artigos que pretende leiloar, e as suas respetivas características, datas de início, etc.</a:t>
            </a:r>
            <a:endParaRPr lang="pt-PT"/>
          </a:p>
          <a:p>
            <a:r>
              <a:rPr lang="pt-PT" b="1">
                <a:ea typeface="+mn-lt"/>
                <a:cs typeface="+mn-lt"/>
              </a:rPr>
              <a:t>DESCRIÇÃO:</a:t>
            </a:r>
            <a:r>
              <a:rPr lang="pt-PT">
                <a:ea typeface="+mn-lt"/>
                <a:cs typeface="+mn-lt"/>
              </a:rPr>
              <a:t> Utilizador pretende leiloar um ou mais artigo na aplicação. </a:t>
            </a:r>
            <a:r>
              <a:rPr lang="pt-PT" b="1">
                <a:ea typeface="+mn-lt"/>
                <a:cs typeface="+mn-lt"/>
              </a:rPr>
              <a:t>(RF03)</a:t>
            </a:r>
            <a:endParaRPr lang="pt-PT"/>
          </a:p>
          <a:p>
            <a:r>
              <a:rPr lang="pt-PT" b="1">
                <a:ea typeface="+mn-lt"/>
                <a:cs typeface="+mn-lt"/>
              </a:rPr>
              <a:t>CENÁRIOS:</a:t>
            </a:r>
            <a:r>
              <a:rPr lang="pt-PT">
                <a:ea typeface="+mn-lt"/>
                <a:cs typeface="+mn-lt"/>
              </a:rPr>
              <a:t> O utilizador quer vender algo no site.</a:t>
            </a:r>
            <a:endParaRPr lang="pt-PT"/>
          </a:p>
          <a:p>
            <a:r>
              <a:rPr lang="pt-PT" b="1">
                <a:ea typeface="+mn-lt"/>
                <a:cs typeface="+mn-lt"/>
              </a:rPr>
              <a:t>PRÉ-CONDIÇÃO:</a:t>
            </a:r>
            <a:r>
              <a:rPr lang="pt-PT">
                <a:ea typeface="+mn-lt"/>
                <a:cs typeface="+mn-lt"/>
              </a:rPr>
              <a:t> O utilizador encontra-se autentificado na plataforma e é um utilizador valido.</a:t>
            </a:r>
            <a:endParaRPr lang="pt-PT"/>
          </a:p>
          <a:p>
            <a:r>
              <a:rPr lang="pt-PT" b="1">
                <a:ea typeface="+mn-lt"/>
                <a:cs typeface="+mn-lt"/>
              </a:rPr>
              <a:t>PÓS-CONDIÇÃO:</a:t>
            </a:r>
            <a:r>
              <a:rPr lang="pt-PT">
                <a:ea typeface="+mn-lt"/>
                <a:cs typeface="+mn-lt"/>
              </a:rPr>
              <a:t> O leilão é adicionado a plataforma com sucesso. </a:t>
            </a:r>
            <a:endParaRPr lang="pt-PT"/>
          </a:p>
          <a:p>
            <a:r>
              <a:rPr lang="pt-PT" b="1">
                <a:ea typeface="+mn-lt"/>
                <a:cs typeface="+mn-lt"/>
              </a:rPr>
              <a:t>FLUXO NORMAL:</a:t>
            </a:r>
            <a:endParaRPr lang="pt-PT"/>
          </a:p>
          <a:p>
            <a:r>
              <a:rPr lang="pt-PT">
                <a:ea typeface="+mn-lt"/>
                <a:cs typeface="+mn-lt"/>
              </a:rPr>
              <a:t>         1.O utilizador indica o método de preferência a ser contactado, os itens que quer leiloar, as características respetivas (preço mínimo caso aplicável, data de início e fim do leilão, fotos do(s) artigo(s), e se deseja que o produto seja autenticado.</a:t>
            </a:r>
            <a:endParaRPr lang="pt-PT"/>
          </a:p>
          <a:p>
            <a:r>
              <a:rPr lang="pt-PT">
                <a:ea typeface="+mn-lt"/>
                <a:cs typeface="+mn-lt"/>
              </a:rPr>
              <a:t>         2. Sistema verifica se os dados inseridos são validos.  </a:t>
            </a:r>
            <a:endParaRPr lang="pt-PT"/>
          </a:p>
          <a:p>
            <a:r>
              <a:rPr lang="pt-PT">
                <a:ea typeface="+mn-lt"/>
                <a:cs typeface="+mn-lt"/>
              </a:rPr>
              <a:t>         3. Sistema valida se as fotos tem a qualidade necessária, valida também as informações do método de pagamento.</a:t>
            </a:r>
            <a:endParaRPr lang="pt-PT"/>
          </a:p>
          <a:p>
            <a:r>
              <a:rPr lang="pt-PT">
                <a:ea typeface="+mn-lt"/>
                <a:cs typeface="+mn-lt"/>
              </a:rPr>
              <a:t>         4. Sistema informa o utilizador que o leilão foi adicionado com sucesso.  </a:t>
            </a:r>
            <a:endParaRPr lang="pt-PT"/>
          </a:p>
          <a:p>
            <a:endParaRPr lang="pt-PT"/>
          </a:p>
          <a:p>
            <a:r>
              <a:rPr lang="pt-PT" b="1">
                <a:ea typeface="+mn-lt"/>
                <a:cs typeface="+mn-lt"/>
              </a:rPr>
              <a:t>FLUXO DE EXCEÇÃO (1) [Dados inválidos] (passo 2)</a:t>
            </a:r>
            <a:endParaRPr lang="pt-PT"/>
          </a:p>
          <a:p>
            <a:r>
              <a:rPr lang="pt-PT">
                <a:ea typeface="+mn-lt"/>
                <a:cs typeface="+mn-lt"/>
              </a:rPr>
              <a:t>         2.1 O sistema informa que o que os dados não são validos.</a:t>
            </a:r>
            <a:endParaRPr lang="pt-PT"/>
          </a:p>
          <a:p>
            <a:endParaRPr lang="pt-PT"/>
          </a:p>
          <a:p>
            <a:r>
              <a:rPr lang="pt-PT" b="1">
                <a:ea typeface="+mn-lt"/>
                <a:cs typeface="+mn-lt"/>
              </a:rPr>
              <a:t>FLUXO ALTERNATIVO (2) [Produto autenticado] (passo 4)</a:t>
            </a:r>
            <a:endParaRPr lang="pt-PT"/>
          </a:p>
          <a:p>
            <a:r>
              <a:rPr lang="pt-PT">
                <a:ea typeface="+mn-lt"/>
                <a:cs typeface="+mn-lt"/>
              </a:rPr>
              <a:t>         5.1 Utilizador informa que pretende que o artigo seja autentificado, devendo indicar quais os artigos sujeitos a esta avaliação.</a:t>
            </a:r>
            <a:endParaRPr lang="pt-PT"/>
          </a:p>
          <a:p>
            <a:r>
              <a:rPr lang="pt-PT">
                <a:ea typeface="+mn-lt"/>
                <a:cs typeface="+mn-lt"/>
              </a:rPr>
              <a:t>         5.2 Sistema atualiza o estado do leilão para “não publicado”.</a:t>
            </a:r>
            <a:endParaRPr lang="pt-PT"/>
          </a:p>
          <a:p>
            <a:r>
              <a:rPr lang="pt-PT">
                <a:ea typeface="+mn-lt"/>
                <a:cs typeface="+mn-lt"/>
              </a:rPr>
              <a:t>         5.3 Sistema fornece etiqueta de envio com as informações necessárias.</a:t>
            </a:r>
            <a:endParaRPr lang="pt-PT"/>
          </a:p>
          <a:p>
            <a:endParaRPr lang="pt-PT">
              <a:cs typeface="Calibri"/>
            </a:endParaRPr>
          </a:p>
        </p:txBody>
      </p:sp>
    </p:spTree>
    <p:extLst>
      <p:ext uri="{BB962C8B-B14F-4D97-AF65-F5344CB8AC3E}">
        <p14:creationId xmlns:p14="http://schemas.microsoft.com/office/powerpoint/2010/main" val="19221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86787-A3A2-21FA-78C3-15FB2D70B83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386E07C-86CB-B06E-7860-F19179576F73}"/>
              </a:ext>
            </a:extLst>
          </p:cNvPr>
          <p:cNvSpPr>
            <a:spLocks noGrp="1"/>
          </p:cNvSpPr>
          <p:nvPr>
            <p:ph idx="1"/>
          </p:nvPr>
        </p:nvSpPr>
        <p:spPr/>
        <p:txBody>
          <a:bodyPr vert="horz" lIns="91440" tIns="45720" rIns="91440" bIns="45720" rtlCol="0" anchor="t">
            <a:normAutofit fontScale="40000" lnSpcReduction="20000"/>
          </a:bodyPr>
          <a:lstStyle/>
          <a:p>
            <a:r>
              <a:rPr lang="pt-PT" sz="1400" b="1">
                <a:latin typeface="Arial"/>
                <a:cs typeface="Arial"/>
              </a:rPr>
              <a:t>Use case: Realizar licitação</a:t>
            </a:r>
            <a:endParaRPr lang="pt-PT">
              <a:cs typeface="Calibri" panose="020F0502020204030204"/>
            </a:endParaRPr>
          </a:p>
          <a:p>
            <a:r>
              <a:rPr lang="pt-PT">
                <a:latin typeface="Arial"/>
                <a:cs typeface="Arial"/>
              </a:rPr>
              <a:t>Utilizadores autenticados podem fazer uma licitação em leiloes disponíveis na plataforma, no entanto o valor da oferta tem de ser superior ao valor mínimo, caso exista, e não pode ter feito uma licitação no leilão que pretende. </a:t>
            </a:r>
            <a:endParaRPr lang="pt-PT"/>
          </a:p>
          <a:p>
            <a:r>
              <a:rPr lang="pt-PT" b="1">
                <a:ea typeface="+mn-lt"/>
                <a:cs typeface="+mn-lt"/>
              </a:rPr>
              <a:t>DESCRIÇÃO:</a:t>
            </a:r>
            <a:r>
              <a:rPr lang="pt-PT">
                <a:ea typeface="+mn-lt"/>
                <a:cs typeface="+mn-lt"/>
              </a:rPr>
              <a:t> Utilizador faz uma proposta no site. </a:t>
            </a:r>
            <a:r>
              <a:rPr lang="pt-PT" b="1">
                <a:ea typeface="+mn-lt"/>
                <a:cs typeface="+mn-lt"/>
              </a:rPr>
              <a:t>(RF04)</a:t>
            </a:r>
            <a:endParaRPr lang="pt-PT"/>
          </a:p>
          <a:p>
            <a:r>
              <a:rPr lang="pt-PT" b="1">
                <a:ea typeface="+mn-lt"/>
                <a:cs typeface="+mn-lt"/>
              </a:rPr>
              <a:t>CENÁRIOS:</a:t>
            </a:r>
            <a:r>
              <a:rPr lang="pt-PT">
                <a:ea typeface="+mn-lt"/>
                <a:cs typeface="+mn-lt"/>
              </a:rPr>
              <a:t> O utilizador quer comprar o produto leilão.</a:t>
            </a:r>
            <a:endParaRPr lang="pt-PT"/>
          </a:p>
          <a:p>
            <a:r>
              <a:rPr lang="pt-PT" b="1">
                <a:ea typeface="+mn-lt"/>
                <a:cs typeface="+mn-lt"/>
              </a:rPr>
              <a:t>PRÉ-CONDIÇÃO:</a:t>
            </a:r>
            <a:r>
              <a:rPr lang="pt-PT">
                <a:ea typeface="+mn-lt"/>
                <a:cs typeface="+mn-lt"/>
              </a:rPr>
              <a:t> O utilizador encontra-se autentificado e é um utilizador valido, e encontra-se na página do produto que ira fazer a licitação.</a:t>
            </a:r>
            <a:endParaRPr lang="pt-PT"/>
          </a:p>
          <a:p>
            <a:r>
              <a:rPr lang="pt-PT" b="1">
                <a:ea typeface="+mn-lt"/>
                <a:cs typeface="+mn-lt"/>
              </a:rPr>
              <a:t>PÓS-CONDIÇÃO:</a:t>
            </a:r>
            <a:r>
              <a:rPr lang="pt-PT">
                <a:ea typeface="+mn-lt"/>
                <a:cs typeface="+mn-lt"/>
              </a:rPr>
              <a:t> Sistema regista a licitação com sucesso.</a:t>
            </a:r>
            <a:endParaRPr lang="pt-PT"/>
          </a:p>
          <a:p>
            <a:r>
              <a:rPr lang="pt-PT" b="1">
                <a:ea typeface="+mn-lt"/>
                <a:cs typeface="+mn-lt"/>
              </a:rPr>
              <a:t>FLUXO NORMAL:</a:t>
            </a:r>
            <a:endParaRPr lang="pt-PT"/>
          </a:p>
          <a:p>
            <a:r>
              <a:rPr lang="pt-PT">
                <a:ea typeface="+mn-lt"/>
                <a:cs typeface="+mn-lt"/>
              </a:rPr>
              <a:t>         1.O utilizador indica o valor da licitação e o método de pagamento.</a:t>
            </a:r>
            <a:endParaRPr lang="pt-PT"/>
          </a:p>
          <a:p>
            <a:r>
              <a:rPr lang="pt-PT">
                <a:ea typeface="+mn-lt"/>
                <a:cs typeface="+mn-lt"/>
              </a:rPr>
              <a:t>      2. Sistema verifica que o valor da licitação é superior ao valor mínimo definido pelo leilão.</a:t>
            </a:r>
            <a:endParaRPr lang="pt-PT"/>
          </a:p>
          <a:p>
            <a:r>
              <a:rPr lang="pt-PT">
                <a:ea typeface="+mn-lt"/>
                <a:cs typeface="+mn-lt"/>
              </a:rPr>
              <a:t>      3. Sistema verifica que o utilizador ainda não fez nenhuma licitação para o leilão.</a:t>
            </a:r>
            <a:endParaRPr lang="pt-PT"/>
          </a:p>
          <a:p>
            <a:r>
              <a:rPr lang="pt-PT">
                <a:ea typeface="+mn-lt"/>
                <a:cs typeface="+mn-lt"/>
              </a:rPr>
              <a:t>4. Utilizador confirma a licitação.</a:t>
            </a:r>
            <a:endParaRPr lang="pt-PT"/>
          </a:p>
          <a:p>
            <a:r>
              <a:rPr lang="pt-PT">
                <a:ea typeface="+mn-lt"/>
                <a:cs typeface="+mn-lt"/>
              </a:rPr>
              <a:t>      5. Sistema regista a licitação. </a:t>
            </a:r>
            <a:endParaRPr lang="pt-PT"/>
          </a:p>
          <a:p>
            <a:r>
              <a:rPr lang="pt-PT">
                <a:ea typeface="+mn-lt"/>
                <a:cs typeface="+mn-lt"/>
              </a:rPr>
              <a:t>      6. Sistema alerta o utilizador com uma mensagem de ação bem-sucedida.</a:t>
            </a:r>
            <a:endParaRPr lang="pt-PT"/>
          </a:p>
          <a:p>
            <a:endParaRPr lang="pt-PT"/>
          </a:p>
          <a:p>
            <a:r>
              <a:rPr lang="pt-PT" b="1">
                <a:ea typeface="+mn-lt"/>
                <a:cs typeface="+mn-lt"/>
              </a:rPr>
              <a:t>FLUXO DE EXCEÇÃO (1) [O valor é inválido] (passo 2)</a:t>
            </a:r>
            <a:endParaRPr lang="pt-PT"/>
          </a:p>
          <a:p>
            <a:pPr lvl="1"/>
            <a:r>
              <a:rPr lang="pt-PT">
                <a:latin typeface="Arial"/>
                <a:cs typeface="Arial"/>
              </a:rPr>
              <a:t>Utilizador indica um valor inválido para a licitação.</a:t>
            </a:r>
            <a:endParaRPr lang="pt-PT"/>
          </a:p>
          <a:p>
            <a:pPr lvl="1"/>
            <a:r>
              <a:rPr lang="pt-PT" b="1">
                <a:ea typeface="+mn-lt"/>
                <a:cs typeface="+mn-lt"/>
              </a:rPr>
              <a:t>FLUXO DE EXCEÇÃO</a:t>
            </a:r>
            <a:r>
              <a:rPr lang="pt-PT">
                <a:ea typeface="+mn-lt"/>
                <a:cs typeface="+mn-lt"/>
              </a:rPr>
              <a:t> </a:t>
            </a:r>
            <a:r>
              <a:rPr lang="pt-PT" b="1">
                <a:ea typeface="+mn-lt"/>
                <a:cs typeface="+mn-lt"/>
              </a:rPr>
              <a:t>(2) [O utilizador não confirma] (passo 4)</a:t>
            </a:r>
            <a:endParaRPr lang="pt-PT"/>
          </a:p>
          <a:p>
            <a:pPr lvl="1"/>
            <a:r>
              <a:rPr lang="pt-PT">
                <a:ea typeface="+mn-lt"/>
                <a:cs typeface="+mn-lt"/>
              </a:rPr>
              <a:t>         4.1 Utilizador não confirma a licitação.</a:t>
            </a:r>
            <a:endParaRPr lang="pt-PT"/>
          </a:p>
          <a:p>
            <a:endParaRPr lang="pt-PT">
              <a:cs typeface="Calibri"/>
            </a:endParaRPr>
          </a:p>
        </p:txBody>
      </p:sp>
    </p:spTree>
    <p:extLst>
      <p:ext uri="{BB962C8B-B14F-4D97-AF65-F5344CB8AC3E}">
        <p14:creationId xmlns:p14="http://schemas.microsoft.com/office/powerpoint/2010/main" val="173273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DA166-A5CB-A0B8-5F79-F64C287B64C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C24F4F9-9A46-69FC-3A29-5608E1ED4C82}"/>
              </a:ext>
            </a:extLst>
          </p:cNvPr>
          <p:cNvSpPr>
            <a:spLocks noGrp="1"/>
          </p:cNvSpPr>
          <p:nvPr>
            <p:ph idx="1"/>
          </p:nvPr>
        </p:nvSpPr>
        <p:spPr/>
        <p:txBody>
          <a:bodyPr vert="horz" lIns="91440" tIns="45720" rIns="91440" bIns="45720" rtlCol="0" anchor="t">
            <a:normAutofit/>
          </a:bodyPr>
          <a:lstStyle/>
          <a:p>
            <a:r>
              <a:rPr lang="pt-PT">
                <a:latin typeface="Calibri"/>
                <a:cs typeface="Calibri"/>
              </a:rPr>
              <a:t>A conceção de um sistema de dados é fundamental para o funcionamento de qualquer programa de software, influenciando a eficiência, a confiabilidade e a escalabilidade do código produzido. </a:t>
            </a:r>
            <a:endParaRPr lang="pt-PT">
              <a:cs typeface="Calibri" panose="020F0502020204030204"/>
            </a:endParaRPr>
          </a:p>
        </p:txBody>
      </p:sp>
    </p:spTree>
    <p:extLst>
      <p:ext uri="{BB962C8B-B14F-4D97-AF65-F5344CB8AC3E}">
        <p14:creationId xmlns:p14="http://schemas.microsoft.com/office/powerpoint/2010/main" val="2763796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E4857-2396-4FE8-E2DF-B93A35FD166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8897C5C-1E78-90C9-C6FF-0896B168A9BE}"/>
              </a:ext>
            </a:extLst>
          </p:cNvPr>
          <p:cNvSpPr>
            <a:spLocks noGrp="1"/>
          </p:cNvSpPr>
          <p:nvPr>
            <p:ph idx="1"/>
          </p:nvPr>
        </p:nvSpPr>
        <p:spPr/>
        <p:txBody>
          <a:bodyPr vert="horz" lIns="91440" tIns="45720" rIns="91440" bIns="45720" rtlCol="0" anchor="t">
            <a:normAutofit/>
          </a:bodyPr>
          <a:lstStyle/>
          <a:p>
            <a:r>
              <a:rPr lang="pt-PT">
                <a:cs typeface="Calibri"/>
              </a:rPr>
              <a:t>Mostrar primeiro lógico e dizer que fomos ingénuos em algumas questões e que precisamos de redefinir o modelo.</a:t>
            </a:r>
            <a:endParaRPr lang="pt-PT"/>
          </a:p>
        </p:txBody>
      </p:sp>
    </p:spTree>
    <p:extLst>
      <p:ext uri="{BB962C8B-B14F-4D97-AF65-F5344CB8AC3E}">
        <p14:creationId xmlns:p14="http://schemas.microsoft.com/office/powerpoint/2010/main" val="393603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A1153-476C-4145-EB7F-5A04BED4D438}"/>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B8B632D-4FC6-6F9D-BDE3-7FEDC16C3DA9}"/>
              </a:ext>
            </a:extLst>
          </p:cNvPr>
          <p:cNvSpPr>
            <a:spLocks noGrp="1"/>
          </p:cNvSpPr>
          <p:nvPr>
            <p:ph idx="1"/>
          </p:nvPr>
        </p:nvSpPr>
        <p:spPr/>
        <p:txBody>
          <a:bodyPr vert="horz" lIns="91440" tIns="45720" rIns="91440" bIns="45720" rtlCol="0" anchor="t">
            <a:normAutofit fontScale="47500" lnSpcReduction="20000"/>
          </a:bodyPr>
          <a:lstStyle/>
          <a:p>
            <a:r>
              <a:rPr lang="pt-PT">
                <a:effectLst/>
                <a:latin typeface="Arial" panose="020B0604020202020204" pitchFamily="34" charset="0"/>
              </a:rPr>
              <a:t>Achamos também relevante mencionar como é que o mapeamento </a:t>
            </a:r>
            <a:r>
              <a:rPr lang="pt-PT" i="1">
                <a:effectLst/>
                <a:latin typeface="Arial" panose="020B0604020202020204" pitchFamily="34" charset="0"/>
              </a:rPr>
              <a:t>“ORM” </a:t>
            </a:r>
            <a:r>
              <a:rPr lang="pt-PT">
                <a:effectLst/>
                <a:latin typeface="Arial" panose="020B0604020202020204" pitchFamily="34" charset="0"/>
              </a:rPr>
              <a:t>foi feito nesta abordagem de base dados primeiro. Ainda antes de determinar esta abordagem, fomos analisar melhor as operações que os casos de uso requerem. Tendo em conta que, a grande maioria das operações requeridas envolviam pouca lógica e mais escritas/leituras de dados, optamos por completar o nosso modelo lógico e só depois avançar para a lógica de negócios. Deste modo achamos que seria redundante fazer um diagrama de classes, pois seriam muito semelhantes às tabelas desenvolvidas. </a:t>
            </a:r>
          </a:p>
          <a:p>
            <a:r>
              <a:rPr lang="pt-PT">
                <a:effectLst/>
                <a:latin typeface="Arial" panose="020B0604020202020204" pitchFamily="34" charset="0"/>
              </a:rPr>
              <a:t>Alguns exemplos onde podemos evidenciar estas operações são questões como: </a:t>
            </a:r>
          </a:p>
          <a:p>
            <a:pPr>
              <a:buFont typeface="Arial" panose="020B0604020202020204" pitchFamily="34" charset="0"/>
              <a:buChar char="•"/>
            </a:pPr>
            <a:r>
              <a:rPr lang="pt-PT" b="1">
                <a:effectLst/>
                <a:latin typeface="Helvetica" pitchFamily="2" charset="0"/>
              </a:rPr>
              <a:t>Gestão do perfil de Utilizador, </a:t>
            </a:r>
            <a:r>
              <a:rPr lang="pt-PT">
                <a:effectLst/>
                <a:latin typeface="Helvetica" pitchFamily="2" charset="0"/>
              </a:rPr>
              <a:t>onde as operações consistem em alterar dados da ficha. </a:t>
            </a:r>
          </a:p>
          <a:p>
            <a:pPr>
              <a:buFont typeface="Arial" panose="020B0604020202020204" pitchFamily="34" charset="0"/>
              <a:buChar char="•"/>
            </a:pPr>
            <a:r>
              <a:rPr lang="pt-PT" b="1">
                <a:effectLst/>
                <a:latin typeface="Helvetica" pitchFamily="2" charset="0"/>
              </a:rPr>
              <a:t>Visualizar Leilões, Licitações e Encomendas, </a:t>
            </a:r>
            <a:r>
              <a:rPr lang="pt-PT">
                <a:effectLst/>
                <a:latin typeface="Helvetica" pitchFamily="2" charset="0"/>
              </a:rPr>
              <a:t>onde apenas expomos informação baseada no utilizador que a pediu. </a:t>
            </a:r>
            <a:endParaRPr lang="pt-PT">
              <a:effectLst/>
              <a:latin typeface="Arial" panose="020B0604020202020204" pitchFamily="34" charset="0"/>
            </a:endParaRPr>
          </a:p>
          <a:p>
            <a:pPr>
              <a:buFont typeface="Arial" panose="020B0604020202020204" pitchFamily="34" charset="0"/>
              <a:buChar char="•"/>
            </a:pPr>
            <a:r>
              <a:rPr lang="pt-PT" b="1">
                <a:effectLst/>
                <a:latin typeface="Helvetica" pitchFamily="2" charset="0"/>
              </a:rPr>
              <a:t>Criar Leilão, fazer uma Licitação, registar um Utilizador e Desejar um leilão, </a:t>
            </a:r>
            <a:r>
              <a:rPr lang="pt-PT">
                <a:effectLst/>
                <a:latin typeface="Helvetica" pitchFamily="2" charset="0"/>
              </a:rPr>
              <a:t>são situações onde novos dados são guardados. </a:t>
            </a:r>
          </a:p>
          <a:p>
            <a:pPr>
              <a:buFont typeface="Arial" panose="020B0604020202020204" pitchFamily="34" charset="0"/>
              <a:buChar char="•"/>
            </a:pPr>
            <a:r>
              <a:rPr lang="pt-PT" b="1">
                <a:effectLst/>
                <a:latin typeface="Helvetica" pitchFamily="2" charset="0"/>
              </a:rPr>
              <a:t>Remover Leilão, Licitação ou Leilão da lista de artigos a observar, </a:t>
            </a:r>
            <a:r>
              <a:rPr lang="pt-PT">
                <a:effectLst/>
                <a:latin typeface="Helvetica" pitchFamily="2" charset="0"/>
              </a:rPr>
              <a:t>onde apenas é removida a informação. </a:t>
            </a:r>
            <a:br>
              <a:rPr lang="pt-PT">
                <a:effectLst/>
                <a:latin typeface="Arial" panose="020B0604020202020204" pitchFamily="34" charset="0"/>
              </a:rPr>
            </a:br>
            <a:endParaRPr lang="pt-PT">
              <a:effectLst/>
              <a:latin typeface="Arial" panose="020B0604020202020204" pitchFamily="34" charset="0"/>
            </a:endParaRPr>
          </a:p>
          <a:p>
            <a:r>
              <a:rPr lang="pt-PT">
                <a:effectLst/>
                <a:latin typeface="Arial" panose="020B0604020202020204" pitchFamily="34" charset="0"/>
              </a:rPr>
              <a:t>Desta forma, fica em parte fundamentado o porquê da nossa abordagem, contudo vale a pena mencionar que, de facto, existe lógica de negócios, lógica esta que segue o requisito </a:t>
            </a:r>
            <a:r>
              <a:rPr lang="pt-PT" b="1">
                <a:effectLst/>
                <a:latin typeface="Arial" panose="020B0604020202020204" pitchFamily="34" charset="0"/>
              </a:rPr>
              <a:t>RF12</a:t>
            </a:r>
            <a:r>
              <a:rPr lang="pt-PT">
                <a:effectLst/>
                <a:latin typeface="Arial" panose="020B0604020202020204" pitchFamily="34" charset="0"/>
              </a:rPr>
              <a:t>, isto é, o requisito que prescreve a logística para os leilões. Esta ação não requer intervenção do utilizador, salvo o facto de criar e licitar o próprio leilão. Neste ponto nasce a necessidade de decidir um vencedor, o que envolve pesquisa e seleção tendo em conta os requisitos mencionados. Ainda são feitas algumas alterações em dados, nomeadamente aos estados de algumas entradas da base de dados. </a:t>
            </a:r>
          </a:p>
          <a:p>
            <a:r>
              <a:rPr lang="pt-PT">
                <a:effectLst/>
                <a:latin typeface="Arial" panose="020B0604020202020204" pitchFamily="34" charset="0"/>
              </a:rPr>
              <a:t>Antes de avançar com a descrição do modelo, é importante referir que as Tabelas representam entidades e relações presentes no modelo de domínio. Começando com os Utilizadores, Leilões, Licitações e Encomenda, conseguimos perceber que, não só são entidades do domínio, como também surgem as respetivas entidades com os relacionamentos “parte de” de cada uma. Podemos destacar ainda que a entidade produto fundiu com a entidade leilão. Encontramos também outros dois casos: os Desejos e as Imagens dos Leilões, onde não deixam de estar representadas no modelo de domínio, no caso dos Desejos por uma relação e as imagens por uma entidade. </a:t>
            </a:r>
          </a:p>
          <a:p>
            <a:endParaRPr lang="pt-PT"/>
          </a:p>
          <a:p>
            <a:endParaRPr lang="pt-PT" sz="1200" b="1">
              <a:cs typeface="Calibri"/>
            </a:endParaRPr>
          </a:p>
          <a:p>
            <a:pPr marL="0" indent="0">
              <a:buNone/>
            </a:pPr>
            <a:endParaRPr lang="pt-PT" sz="1000">
              <a:latin typeface="Arial"/>
              <a:cs typeface="Arial"/>
            </a:endParaRPr>
          </a:p>
        </p:txBody>
      </p:sp>
    </p:spTree>
    <p:extLst>
      <p:ext uri="{BB962C8B-B14F-4D97-AF65-F5344CB8AC3E}">
        <p14:creationId xmlns:p14="http://schemas.microsoft.com/office/powerpoint/2010/main" val="307787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86CD3-A1D4-53B7-B9BC-3C0813C62FD3}"/>
              </a:ext>
            </a:extLst>
          </p:cNvPr>
          <p:cNvSpPr>
            <a:spLocks noGrp="1"/>
          </p:cNvSpPr>
          <p:nvPr>
            <p:ph type="title"/>
          </p:nvPr>
        </p:nvSpPr>
        <p:spPr/>
        <p:txBody>
          <a:bodyPr>
            <a:normAutofit fontScale="90000"/>
          </a:bodyPr>
          <a:lstStyle/>
          <a:p>
            <a:r>
              <a:rPr lang="pt-PT" b="1">
                <a:effectLst/>
                <a:latin typeface="Arial" panose="020B0604020202020204" pitchFamily="34" charset="0"/>
              </a:rPr>
              <a:t>Descrição dos vários elementos de dados e seus relacionamentos. </a:t>
            </a:r>
            <a:br>
              <a:rPr lang="pt-PT">
                <a:effectLst/>
                <a:latin typeface="Arial" panose="020B0604020202020204" pitchFamily="34" charset="0"/>
              </a:rPr>
            </a:br>
            <a:endParaRPr lang="pt-PT"/>
          </a:p>
        </p:txBody>
      </p:sp>
      <p:sp>
        <p:nvSpPr>
          <p:cNvPr id="3" name="Marcador de Posição de Conteúdo 2">
            <a:extLst>
              <a:ext uri="{FF2B5EF4-FFF2-40B4-BE49-F238E27FC236}">
                <a16:creationId xmlns:a16="http://schemas.microsoft.com/office/drawing/2014/main" id="{8C832945-2D5C-E334-146B-744FE8DE31A3}"/>
              </a:ext>
            </a:extLst>
          </p:cNvPr>
          <p:cNvSpPr>
            <a:spLocks noGrp="1"/>
          </p:cNvSpPr>
          <p:nvPr>
            <p:ph idx="1"/>
          </p:nvPr>
        </p:nvSpPr>
        <p:spPr/>
        <p:txBody>
          <a:bodyPr vert="horz" lIns="91440" tIns="45720" rIns="91440" bIns="45720" rtlCol="0" anchor="t">
            <a:normAutofit fontScale="77500" lnSpcReduction="20000"/>
          </a:bodyPr>
          <a:lstStyle/>
          <a:p>
            <a:r>
              <a:rPr lang="pt-PT" b="1">
                <a:effectLst/>
                <a:latin typeface="Arial" panose="020B0604020202020204" pitchFamily="34" charset="0"/>
              </a:rPr>
              <a:t>Utilizadores: </a:t>
            </a:r>
            <a:r>
              <a:rPr lang="pt-PT">
                <a:effectLst/>
                <a:latin typeface="Arial" panose="020B0604020202020204" pitchFamily="34" charset="0"/>
              </a:rPr>
              <a:t>Tabela composta pelas colunas </a:t>
            </a:r>
            <a:r>
              <a:rPr lang="pt-PT" i="1" err="1">
                <a:effectLst/>
                <a:latin typeface="Arial" panose="020B0604020202020204" pitchFamily="34" charset="0"/>
              </a:rPr>
              <a:t>Username</a:t>
            </a:r>
            <a:r>
              <a:rPr lang="pt-PT" i="1">
                <a:effectLst/>
                <a:latin typeface="Arial" panose="020B0604020202020204" pitchFamily="34" charset="0"/>
              </a:rPr>
              <a:t> </a:t>
            </a:r>
            <a:r>
              <a:rPr lang="pt-PT">
                <a:effectLst/>
                <a:latin typeface="Arial" panose="020B0604020202020204" pitchFamily="34" charset="0"/>
              </a:rPr>
              <a:t>(Chave primária), Password, Nome, CC, Email, Indicativo, Contacto, </a:t>
            </a:r>
            <a:r>
              <a:rPr lang="pt-PT" err="1">
                <a:effectLst/>
                <a:latin typeface="Arial" panose="020B0604020202020204" pitchFamily="34" charset="0"/>
              </a:rPr>
              <a:t>NrPorta</a:t>
            </a:r>
            <a:r>
              <a:rPr lang="pt-PT">
                <a:effectLst/>
                <a:latin typeface="Arial" panose="020B0604020202020204" pitchFamily="34" charset="0"/>
              </a:rPr>
              <a:t>, Localidade, Código Postal, </a:t>
            </a:r>
            <a:r>
              <a:rPr lang="pt-PT" err="1">
                <a:effectLst/>
                <a:latin typeface="Arial" panose="020B0604020202020204" pitchFamily="34" charset="0"/>
              </a:rPr>
              <a:t>Stripe</a:t>
            </a:r>
            <a:r>
              <a:rPr lang="pt-PT">
                <a:effectLst/>
                <a:latin typeface="Arial" panose="020B0604020202020204" pitchFamily="34" charset="0"/>
              </a:rPr>
              <a:t> Id, </a:t>
            </a:r>
            <a:r>
              <a:rPr lang="pt-PT" err="1">
                <a:effectLst/>
                <a:latin typeface="Arial" panose="020B0604020202020204" pitchFamily="34" charset="0"/>
              </a:rPr>
              <a:t>StripeAccountId</a:t>
            </a:r>
            <a:r>
              <a:rPr lang="pt-PT">
                <a:effectLst/>
                <a:latin typeface="Arial" panose="020B0604020202020204" pitchFamily="34" charset="0"/>
              </a:rPr>
              <a:t>. Tais colunas permitem guardar informações de login e informações pessoais de todos os utilizadores. </a:t>
            </a:r>
          </a:p>
          <a:p>
            <a:r>
              <a:rPr lang="pt-PT" b="1">
                <a:effectLst/>
                <a:latin typeface="Arial" panose="020B0604020202020204" pitchFamily="34" charset="0"/>
              </a:rPr>
              <a:t>Leilões: </a:t>
            </a:r>
            <a:r>
              <a:rPr lang="pt-PT">
                <a:effectLst/>
                <a:latin typeface="Arial" panose="020B0604020202020204" pitchFamily="34" charset="0"/>
              </a:rPr>
              <a:t>Tabela composta pelas colunas </a:t>
            </a:r>
            <a:r>
              <a:rPr lang="pt-PT" err="1">
                <a:effectLst/>
                <a:latin typeface="Arial" panose="020B0604020202020204" pitchFamily="34" charset="0"/>
              </a:rPr>
              <a:t>CodLeilao</a:t>
            </a:r>
            <a:r>
              <a:rPr lang="pt-PT">
                <a:effectLst/>
                <a:latin typeface="Arial" panose="020B0604020202020204" pitchFamily="34" charset="0"/>
              </a:rPr>
              <a:t> (Chave primária), Descrição, Relatório (</a:t>
            </a:r>
            <a:r>
              <a:rPr lang="pt-PT" err="1">
                <a:effectLst/>
                <a:latin typeface="Arial" panose="020B0604020202020204" pitchFamily="34" charset="0"/>
              </a:rPr>
              <a:t>Url</a:t>
            </a:r>
            <a:r>
              <a:rPr lang="pt-PT">
                <a:effectLst/>
                <a:latin typeface="Arial" panose="020B0604020202020204" pitchFamily="34" charset="0"/>
              </a:rPr>
              <a:t>), Estado, Nome, Entrada, Localização, Público, Data final, responsáveis por armazenar a identificação de um leilão, o valor inicial, a data de término, e ainda questões logísticas relevantes, como o estado atual do leilão (se está a decorrer, se já terminou) e se está público, isto é, disponível para licitar. A coluna </a:t>
            </a:r>
            <a:r>
              <a:rPr lang="pt-PT" i="1" err="1">
                <a:effectLst/>
                <a:latin typeface="Arial" panose="020B0604020202020204" pitchFamily="34" charset="0"/>
              </a:rPr>
              <a:t>UtilizadorUsername</a:t>
            </a:r>
            <a:r>
              <a:rPr lang="pt-PT" i="1">
                <a:effectLst/>
                <a:latin typeface="Arial" panose="020B0604020202020204" pitchFamily="34" charset="0"/>
              </a:rPr>
              <a:t> </a:t>
            </a:r>
            <a:r>
              <a:rPr lang="pt-PT">
                <a:effectLst/>
                <a:latin typeface="Arial" panose="020B0604020202020204" pitchFamily="34" charset="0"/>
              </a:rPr>
              <a:t>é uma chave estrangeira que refere para o dono do leilão. </a:t>
            </a:r>
          </a:p>
          <a:p>
            <a:r>
              <a:rPr lang="pt-PT" b="1">
                <a:effectLst/>
                <a:latin typeface="Arial" panose="020B0604020202020204" pitchFamily="34" charset="0"/>
              </a:rPr>
              <a:t>Licitações: </a:t>
            </a:r>
            <a:r>
              <a:rPr lang="pt-PT">
                <a:effectLst/>
                <a:latin typeface="Arial" panose="020B0604020202020204" pitchFamily="34" charset="0"/>
              </a:rPr>
              <a:t>Tabela composta pelas colunas </a:t>
            </a:r>
            <a:r>
              <a:rPr lang="pt-PT" err="1">
                <a:effectLst/>
                <a:latin typeface="Arial" panose="020B0604020202020204" pitchFamily="34" charset="0"/>
              </a:rPr>
              <a:t>CodLicitação</a:t>
            </a:r>
            <a:r>
              <a:rPr lang="pt-PT">
                <a:effectLst/>
                <a:latin typeface="Arial" panose="020B0604020202020204" pitchFamily="34" charset="0"/>
              </a:rPr>
              <a:t> (Chave primária), Valor, “</a:t>
            </a:r>
            <a:r>
              <a:rPr lang="pt-PT" i="1" err="1">
                <a:effectLst/>
                <a:latin typeface="Arial" panose="020B0604020202020204" pitchFamily="34" charset="0"/>
              </a:rPr>
              <a:t>Timestamp</a:t>
            </a:r>
            <a:r>
              <a:rPr lang="pt-PT" i="1">
                <a:effectLst/>
                <a:latin typeface="Arial" panose="020B0604020202020204" pitchFamily="34" charset="0"/>
              </a:rPr>
              <a:t>”</a:t>
            </a:r>
            <a:r>
              <a:rPr lang="pt-PT">
                <a:effectLst/>
                <a:latin typeface="Arial" panose="020B0604020202020204" pitchFamily="34" charset="0"/>
              </a:rPr>
              <a:t>, </a:t>
            </a:r>
            <a:r>
              <a:rPr lang="pt-PT" i="1" err="1">
                <a:effectLst/>
                <a:latin typeface="Arial" panose="020B0604020202020204" pitchFamily="34" charset="0"/>
              </a:rPr>
              <a:t>isWinner</a:t>
            </a:r>
            <a:r>
              <a:rPr lang="pt-PT" i="1">
                <a:effectLst/>
                <a:latin typeface="Arial" panose="020B0604020202020204" pitchFamily="34" charset="0"/>
              </a:rPr>
              <a:t> </a:t>
            </a:r>
            <a:r>
              <a:rPr lang="pt-PT">
                <a:effectLst/>
                <a:latin typeface="Arial" panose="020B0604020202020204" pitchFamily="34" charset="0"/>
              </a:rPr>
              <a:t>e Estado permitindo guardar o identificador de uma licitação e o valor da mesma, um registo temporal de quando foi adicionada, o Estado atual e ainda se é vencedora. As colunas </a:t>
            </a:r>
            <a:r>
              <a:rPr lang="pt-PT" i="1" err="1">
                <a:effectLst/>
                <a:latin typeface="Arial" panose="020B0604020202020204" pitchFamily="34" charset="0"/>
              </a:rPr>
              <a:t>UtilizadorUsername</a:t>
            </a:r>
            <a:r>
              <a:rPr lang="pt-PT" i="1">
                <a:effectLst/>
                <a:latin typeface="Arial" panose="020B0604020202020204" pitchFamily="34" charset="0"/>
              </a:rPr>
              <a:t> </a:t>
            </a:r>
            <a:r>
              <a:rPr lang="pt-PT">
                <a:effectLst/>
                <a:latin typeface="Arial" panose="020B0604020202020204" pitchFamily="34" charset="0"/>
              </a:rPr>
              <a:t>e </a:t>
            </a:r>
            <a:r>
              <a:rPr lang="pt-PT" i="1" err="1">
                <a:effectLst/>
                <a:latin typeface="Arial" panose="020B0604020202020204" pitchFamily="34" charset="0"/>
              </a:rPr>
              <a:t>LeillaoCodLeilao</a:t>
            </a:r>
            <a:r>
              <a:rPr lang="pt-PT" i="1">
                <a:effectLst/>
                <a:latin typeface="Arial" panose="020B0604020202020204" pitchFamily="34" charset="0"/>
              </a:rPr>
              <a:t> </a:t>
            </a:r>
            <a:r>
              <a:rPr lang="pt-PT">
                <a:effectLst/>
                <a:latin typeface="Arial" panose="020B0604020202020204" pitchFamily="34" charset="0"/>
              </a:rPr>
              <a:t>correspondem aos identificadores do usuário e do leilão ao qual a entrada pertence. </a:t>
            </a:r>
          </a:p>
          <a:p>
            <a:endParaRPr lang="pt-PT"/>
          </a:p>
        </p:txBody>
      </p:sp>
    </p:spTree>
    <p:extLst>
      <p:ext uri="{BB962C8B-B14F-4D97-AF65-F5344CB8AC3E}">
        <p14:creationId xmlns:p14="http://schemas.microsoft.com/office/powerpoint/2010/main" val="358459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BEEF6-F2B0-FB1F-A19B-0AFD9CAF4674}"/>
              </a:ext>
            </a:extLst>
          </p:cNvPr>
          <p:cNvSpPr>
            <a:spLocks noGrp="1"/>
          </p:cNvSpPr>
          <p:nvPr>
            <p:ph type="title"/>
          </p:nvPr>
        </p:nvSpPr>
        <p:spPr/>
        <p:txBody>
          <a:bodyPr>
            <a:normAutofit fontScale="90000"/>
          </a:bodyPr>
          <a:lstStyle/>
          <a:p>
            <a:r>
              <a:rPr lang="pt-PT" b="1">
                <a:effectLst/>
                <a:latin typeface="Arial" panose="020B0604020202020204" pitchFamily="34" charset="0"/>
              </a:rPr>
              <a:t>Descrição dos vários elementos de dados e seus relacionamentos. </a:t>
            </a:r>
            <a:br>
              <a:rPr lang="pt-PT">
                <a:effectLst/>
                <a:latin typeface="Arial" panose="020B0604020202020204" pitchFamily="34" charset="0"/>
              </a:rPr>
            </a:br>
            <a:endParaRPr lang="pt-PT"/>
          </a:p>
        </p:txBody>
      </p:sp>
      <p:sp>
        <p:nvSpPr>
          <p:cNvPr id="3" name="Marcador de Posição de Conteúdo 2">
            <a:extLst>
              <a:ext uri="{FF2B5EF4-FFF2-40B4-BE49-F238E27FC236}">
                <a16:creationId xmlns:a16="http://schemas.microsoft.com/office/drawing/2014/main" id="{883D4DFA-0AF2-335E-4755-6B0C223BD905}"/>
              </a:ext>
            </a:extLst>
          </p:cNvPr>
          <p:cNvSpPr>
            <a:spLocks noGrp="1"/>
          </p:cNvSpPr>
          <p:nvPr>
            <p:ph idx="1"/>
          </p:nvPr>
        </p:nvSpPr>
        <p:spPr/>
        <p:txBody>
          <a:bodyPr vert="horz" lIns="91440" tIns="45720" rIns="91440" bIns="45720" rtlCol="0" anchor="t">
            <a:normAutofit/>
          </a:bodyPr>
          <a:lstStyle/>
          <a:p>
            <a:r>
              <a:rPr lang="pt-PT" sz="1600">
                <a:effectLst/>
                <a:latin typeface="Arial" panose="020B0604020202020204" pitchFamily="34" charset="0"/>
              </a:rPr>
              <a:t>Começando com os relacionamentos entre o Utilizador e o Leilão. Essencialmente existem dois relacionamentos </a:t>
            </a:r>
            <a:r>
              <a:rPr lang="pt-PT" sz="1600" i="1">
                <a:effectLst/>
                <a:latin typeface="Arial" panose="020B0604020202020204" pitchFamily="34" charset="0"/>
              </a:rPr>
              <a:t>N para N </a:t>
            </a:r>
            <a:r>
              <a:rPr lang="pt-PT" sz="1600">
                <a:effectLst/>
                <a:latin typeface="Arial" panose="020B0604020202020204" pitchFamily="34" charset="0"/>
              </a:rPr>
              <a:t>entre estas duas entidades, apesar de, já a nível de domínio, existir um intermediário, e ainda um relacionamento </a:t>
            </a:r>
            <a:r>
              <a:rPr lang="pt-PT" sz="1600" i="1">
                <a:effectLst/>
                <a:latin typeface="Arial" panose="020B0604020202020204" pitchFamily="34" charset="0"/>
              </a:rPr>
              <a:t>1 para N</a:t>
            </a:r>
            <a:r>
              <a:rPr lang="pt-PT" sz="1600">
                <a:effectLst/>
                <a:latin typeface="Arial" panose="020B0604020202020204" pitchFamily="34" charset="0"/>
              </a:rPr>
              <a:t>. Daqui nascem as tabelas Licitações e Desejos, e também a coluna </a:t>
            </a:r>
            <a:r>
              <a:rPr lang="pt-PT" sz="1600" i="1" err="1">
                <a:effectLst/>
                <a:latin typeface="Arial" panose="020B0604020202020204" pitchFamily="34" charset="0"/>
              </a:rPr>
              <a:t>UtilizadorUsername</a:t>
            </a:r>
            <a:r>
              <a:rPr lang="pt-PT" sz="1600" i="1">
                <a:effectLst/>
                <a:latin typeface="Arial" panose="020B0604020202020204" pitchFamily="34" charset="0"/>
              </a:rPr>
              <a:t> </a:t>
            </a:r>
            <a:r>
              <a:rPr lang="pt-PT" sz="1600">
                <a:effectLst/>
                <a:latin typeface="Arial" panose="020B0604020202020204" pitchFamily="34" charset="0"/>
              </a:rPr>
              <a:t>na tabela Leilão. </a:t>
            </a:r>
          </a:p>
          <a:p>
            <a:r>
              <a:rPr lang="pt-PT" sz="1400">
                <a:effectLst/>
                <a:latin typeface="Arial" panose="020B0604020202020204" pitchFamily="34" charset="0"/>
              </a:rPr>
              <a:t>Também é relevante referir a questão da tabela Encomendas. A tabela nasce de modo a poder ser reduzido o número de atributos nulos dentro do sistema, pois poderíamos muito bem absorver para dentro da tabela Leilões onde, por entrada, adicionávamos um número de seguimento e uma referência para o comprador. Esta decisão é ligeiramente mais consumidora de memória, mas torna a solução mais escalável para projetos futuros da leiloeira que envolvam transporte de encomendas. </a:t>
            </a:r>
          </a:p>
          <a:p>
            <a:r>
              <a:rPr lang="pt-PT" sz="1400">
                <a:effectLst/>
                <a:latin typeface="Arial" panose="020B0604020202020204" pitchFamily="34" charset="0"/>
              </a:rPr>
              <a:t>A relação é de </a:t>
            </a:r>
            <a:r>
              <a:rPr lang="pt-PT" sz="1400" i="1">
                <a:effectLst/>
                <a:latin typeface="Arial" panose="020B0604020202020204" pitchFamily="34" charset="0"/>
              </a:rPr>
              <a:t>1 para N </a:t>
            </a:r>
            <a:r>
              <a:rPr lang="pt-PT" sz="1400">
                <a:effectLst/>
                <a:latin typeface="Arial" panose="020B0604020202020204" pitchFamily="34" charset="0"/>
              </a:rPr>
              <a:t>entre os leilões e as suas imagens com a acrescida de serem enviadas pelos clientes para o servidor e exigirem algum processamento. </a:t>
            </a:r>
          </a:p>
          <a:p>
            <a:endParaRPr lang="pt-PT" sz="1600">
              <a:effectLst/>
              <a:latin typeface="Arial" panose="020B0604020202020204" pitchFamily="34" charset="0"/>
            </a:endParaRPr>
          </a:p>
        </p:txBody>
      </p:sp>
    </p:spTree>
    <p:extLst>
      <p:ext uri="{BB962C8B-B14F-4D97-AF65-F5344CB8AC3E}">
        <p14:creationId xmlns:p14="http://schemas.microsoft.com/office/powerpoint/2010/main" val="4289717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BEEF6-F2B0-FB1F-A19B-0AFD9CAF4674}"/>
              </a:ext>
            </a:extLst>
          </p:cNvPr>
          <p:cNvSpPr>
            <a:spLocks noGrp="1"/>
          </p:cNvSpPr>
          <p:nvPr>
            <p:ph type="title"/>
          </p:nvPr>
        </p:nvSpPr>
        <p:spPr/>
        <p:txBody>
          <a:bodyPr>
            <a:normAutofit/>
          </a:bodyPr>
          <a:lstStyle/>
          <a:p>
            <a:endParaRPr lang="pt-PT"/>
          </a:p>
        </p:txBody>
      </p:sp>
      <p:sp>
        <p:nvSpPr>
          <p:cNvPr id="3" name="Marcador de Posição de Conteúdo 2">
            <a:extLst>
              <a:ext uri="{FF2B5EF4-FFF2-40B4-BE49-F238E27FC236}">
                <a16:creationId xmlns:a16="http://schemas.microsoft.com/office/drawing/2014/main" id="{883D4DFA-0AF2-335E-4755-6B0C223BD905}"/>
              </a:ext>
            </a:extLst>
          </p:cNvPr>
          <p:cNvSpPr>
            <a:spLocks noGrp="1"/>
          </p:cNvSpPr>
          <p:nvPr>
            <p:ph idx="1"/>
          </p:nvPr>
        </p:nvSpPr>
        <p:spPr/>
        <p:txBody>
          <a:bodyPr vert="horz" lIns="91440" tIns="45720" rIns="91440" bIns="45720" rtlCol="0" anchor="t">
            <a:normAutofit/>
          </a:bodyPr>
          <a:lstStyle/>
          <a:p>
            <a:r>
              <a:rPr lang="pt-PT">
                <a:cs typeface="Calibri"/>
              </a:rPr>
              <a:t>Mostrar os dicionários rápido</a:t>
            </a:r>
            <a:endParaRPr lang="pt-PT"/>
          </a:p>
        </p:txBody>
      </p:sp>
    </p:spTree>
    <p:extLst>
      <p:ext uri="{BB962C8B-B14F-4D97-AF65-F5344CB8AC3E}">
        <p14:creationId xmlns:p14="http://schemas.microsoft.com/office/powerpoint/2010/main" val="193271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AA7A6-A4B8-CCBE-E366-B17F4A0F50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5BE795A-7CD9-AB35-B58A-711813FB414B}"/>
              </a:ext>
            </a:extLst>
          </p:cNvPr>
          <p:cNvSpPr>
            <a:spLocks noGrp="1"/>
          </p:cNvSpPr>
          <p:nvPr>
            <p:ph idx="1"/>
          </p:nvPr>
        </p:nvSpPr>
        <p:spPr/>
        <p:txBody>
          <a:bodyPr vert="horz" lIns="91440" tIns="45720" rIns="91440" bIns="45720" rtlCol="0" anchor="t">
            <a:normAutofit/>
          </a:bodyPr>
          <a:lstStyle/>
          <a:p>
            <a:r>
              <a:rPr lang="pt-PT">
                <a:ea typeface="+mn-lt"/>
                <a:cs typeface="+mn-lt"/>
              </a:rPr>
              <a:t>Vamos agora passar para os modelos das interfaces construídos para sustentar a interação do utilizador com o programa. Existem modelos que vão ser apresentados juntos nas secções futuras do relatório, pois não apresentam grandes diferenças de complexidade e reutilizam grande parte do design.</a:t>
            </a:r>
            <a:endParaRPr lang="pt-PT">
              <a:cs typeface="Calibri"/>
            </a:endParaRPr>
          </a:p>
          <a:p>
            <a:endParaRPr lang="pt-PT">
              <a:cs typeface="Calibri"/>
            </a:endParaRPr>
          </a:p>
        </p:txBody>
      </p:sp>
    </p:spTree>
    <p:extLst>
      <p:ext uri="{BB962C8B-B14F-4D97-AF65-F5344CB8AC3E}">
        <p14:creationId xmlns:p14="http://schemas.microsoft.com/office/powerpoint/2010/main" val="3198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9BF20-1F67-0C60-8B92-AE8A59A4463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DAFA7A6-3BF5-325F-77E9-12700BAEB0A0}"/>
              </a:ext>
            </a:extLst>
          </p:cNvPr>
          <p:cNvSpPr>
            <a:spLocks noGrp="1"/>
          </p:cNvSpPr>
          <p:nvPr>
            <p:ph idx="1"/>
          </p:nvPr>
        </p:nvSpPr>
        <p:spPr/>
        <p:txBody>
          <a:bodyPr vert="horz" lIns="91440" tIns="45720" rIns="91440" bIns="45720" rtlCol="0" anchor="t">
            <a:normAutofit/>
          </a:bodyPr>
          <a:lstStyle/>
          <a:p>
            <a:r>
              <a:rPr lang="pt-PT">
                <a:ea typeface="+mn-lt"/>
                <a:cs typeface="+mn-lt"/>
              </a:rPr>
              <a:t>A empresa “</a:t>
            </a:r>
            <a:r>
              <a:rPr lang="pt-PT" err="1">
                <a:ea typeface="+mn-lt"/>
                <a:cs typeface="+mn-lt"/>
              </a:rPr>
              <a:t>BirdBox</a:t>
            </a:r>
            <a:r>
              <a:rPr lang="pt-PT">
                <a:ea typeface="+mn-lt"/>
                <a:cs typeface="+mn-lt"/>
              </a:rPr>
              <a:t> </a:t>
            </a:r>
            <a:r>
              <a:rPr lang="pt-PT" err="1">
                <a:ea typeface="+mn-lt"/>
                <a:cs typeface="+mn-lt"/>
              </a:rPr>
              <a:t>Auction</a:t>
            </a:r>
            <a:r>
              <a:rPr lang="pt-PT">
                <a:ea typeface="+mn-lt"/>
                <a:cs typeface="+mn-lt"/>
              </a:rPr>
              <a:t>” é uma leiloeira bem-sucedida dentro do mercado dos tesouros da antiguidade. Contudo, a empresa receia perder clientes com o avanço do comércio online. </a:t>
            </a:r>
          </a:p>
          <a:p>
            <a:r>
              <a:rPr lang="pt-PT">
                <a:latin typeface="Calibri" panose="020F0502020204030204"/>
                <a:ea typeface="Calibri"/>
                <a:cs typeface="Calibri" panose="020F0502020204030204"/>
              </a:rPr>
              <a:t>A leiloeira consta com um escritório e um armazém, espaços que serão importantes para o modelo de leilões online. Consta também com vários peritos nestes artigos</a:t>
            </a:r>
            <a:endParaRPr lang="pt-PT">
              <a:ea typeface="Calibri"/>
              <a:cs typeface="Calibri"/>
            </a:endParaRPr>
          </a:p>
        </p:txBody>
      </p:sp>
    </p:spTree>
    <p:extLst>
      <p:ext uri="{BB962C8B-B14F-4D97-AF65-F5344CB8AC3E}">
        <p14:creationId xmlns:p14="http://schemas.microsoft.com/office/powerpoint/2010/main" val="2416324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B233B-8C28-D02F-B3AB-9878853CE431}"/>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93F1B834-B002-1806-22F2-7E0235D3D084}"/>
              </a:ext>
            </a:extLst>
          </p:cNvPr>
          <p:cNvSpPr>
            <a:spLocks noGrp="1"/>
          </p:cNvSpPr>
          <p:nvPr>
            <p:ph idx="1"/>
          </p:nvPr>
        </p:nvSpPr>
        <p:spPr/>
        <p:txBody>
          <a:bodyPr vert="horz" lIns="91440" tIns="45720" rIns="91440" bIns="45720" rtlCol="0" anchor="t">
            <a:normAutofit/>
          </a:bodyPr>
          <a:lstStyle/>
          <a:p>
            <a:r>
              <a:rPr lang="pt-PT">
                <a:ea typeface="+mn-lt"/>
                <a:cs typeface="+mn-lt"/>
              </a:rPr>
              <a:t>Na página principal, acedida por utilizadores após a autenticação, encontra-se o foco principal da aplicação, mais concretamente, os diferentes leilões que estão à venda. Estes surgem em cartões apresentando algumas informações relevantes. </a:t>
            </a:r>
            <a:endParaRPr lang="pt-PT">
              <a:cs typeface="Calibri" panose="020F0502020204030204"/>
            </a:endParaRPr>
          </a:p>
          <a:p>
            <a:br>
              <a:rPr lang="en-US"/>
            </a:br>
            <a:r>
              <a:rPr lang="pt-PT">
                <a:latin typeface="Calibri"/>
                <a:cs typeface="Calibri"/>
              </a:rPr>
              <a:t>Nesta página surge um cabeçalho que se repete em outras páginas da aplicação, que serve acima de tudo para redirecionar o utilizador para outras páginas da aplicação</a:t>
            </a:r>
            <a:endParaRPr lang="pt-PT"/>
          </a:p>
        </p:txBody>
      </p:sp>
    </p:spTree>
    <p:extLst>
      <p:ext uri="{BB962C8B-B14F-4D97-AF65-F5344CB8AC3E}">
        <p14:creationId xmlns:p14="http://schemas.microsoft.com/office/powerpoint/2010/main" val="206589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6EB5B-7EDC-65BC-A00A-FED7003261D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B49CE87-6C1E-844D-D4FE-FFC02D4B069F}"/>
              </a:ext>
            </a:extLst>
          </p:cNvPr>
          <p:cNvSpPr>
            <a:spLocks noGrp="1"/>
          </p:cNvSpPr>
          <p:nvPr>
            <p:ph idx="1"/>
          </p:nvPr>
        </p:nvSpPr>
        <p:spPr/>
        <p:txBody>
          <a:bodyPr vert="horz" lIns="91440" tIns="45720" rIns="91440" bIns="45720" rtlCol="0" anchor="t">
            <a:normAutofit/>
          </a:bodyPr>
          <a:lstStyle/>
          <a:p>
            <a:r>
              <a:rPr lang="pt-PT">
                <a:ea typeface="+mn-lt"/>
                <a:cs typeface="+mn-lt"/>
              </a:rPr>
              <a:t>A partir desta página, com vários leilões por onde escolher, os utilizadores podem selecionar um leilão que estejam interessados para poder fazer uma licitação. Daí nasce a página do produto, que contém a media e descrição do produto mais a funcionalidade de enviar uma licitação</a:t>
            </a:r>
            <a:endParaRPr lang="pt-PT">
              <a:cs typeface="Calibri"/>
            </a:endParaRPr>
          </a:p>
          <a:p>
            <a:endParaRPr lang="pt-PT">
              <a:cs typeface="Calibri"/>
            </a:endParaRPr>
          </a:p>
        </p:txBody>
      </p:sp>
    </p:spTree>
    <p:extLst>
      <p:ext uri="{BB962C8B-B14F-4D97-AF65-F5344CB8AC3E}">
        <p14:creationId xmlns:p14="http://schemas.microsoft.com/office/powerpoint/2010/main" val="119988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DFCEE-C164-FEEC-8448-AB60B2DE414B}"/>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0E576D76-FF8B-5E1B-2B73-873E96EE6F8B}"/>
              </a:ext>
            </a:extLst>
          </p:cNvPr>
          <p:cNvSpPr>
            <a:spLocks noGrp="1"/>
          </p:cNvSpPr>
          <p:nvPr>
            <p:ph idx="1"/>
          </p:nvPr>
        </p:nvSpPr>
        <p:spPr/>
        <p:txBody>
          <a:bodyPr vert="horz" lIns="91440" tIns="45720" rIns="91440" bIns="45720" rtlCol="0" anchor="t">
            <a:normAutofit/>
          </a:bodyPr>
          <a:lstStyle/>
          <a:p>
            <a:br>
              <a:rPr lang="en-US"/>
            </a:br>
            <a:r>
              <a:rPr lang="pt-PT">
                <a:ea typeface="+mn-lt"/>
                <a:cs typeface="+mn-lt"/>
              </a:rPr>
              <a:t>A adição de leilões é uma função essencial e disponível para todos os utilizadores, daí possuir uma página própria. Esta inclui campos que o utilizador deve preencher de modo que, o leilão possa ser adicionado à plataforma.</a:t>
            </a:r>
            <a:endParaRPr lang="pt-PT">
              <a:cs typeface="Calibri"/>
            </a:endParaRPr>
          </a:p>
          <a:p>
            <a:endParaRPr lang="pt-PT">
              <a:cs typeface="Calibri"/>
            </a:endParaRPr>
          </a:p>
        </p:txBody>
      </p:sp>
    </p:spTree>
    <p:extLst>
      <p:ext uri="{BB962C8B-B14F-4D97-AF65-F5344CB8AC3E}">
        <p14:creationId xmlns:p14="http://schemas.microsoft.com/office/powerpoint/2010/main" val="359915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7EA44-0745-145B-EA91-C13C62993C5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C2078A0-C9D0-7DA6-C260-564E9B1DE155}"/>
              </a:ext>
            </a:extLst>
          </p:cNvPr>
          <p:cNvSpPr>
            <a:spLocks noGrp="1"/>
          </p:cNvSpPr>
          <p:nvPr>
            <p:ph idx="1"/>
          </p:nvPr>
        </p:nvSpPr>
        <p:spPr/>
        <p:txBody>
          <a:bodyPr vert="horz" lIns="91440" tIns="45720" rIns="91440" bIns="45720" rtlCol="0" anchor="t">
            <a:normAutofit/>
          </a:bodyPr>
          <a:lstStyle/>
          <a:p>
            <a:r>
              <a:rPr lang="pt-PT">
                <a:cs typeface="Calibri"/>
              </a:rPr>
              <a:t>Estão aqui mais algumas páginas:</a:t>
            </a:r>
            <a:endParaRPr lang="pt-PT"/>
          </a:p>
        </p:txBody>
      </p:sp>
    </p:spTree>
    <p:extLst>
      <p:ext uri="{BB962C8B-B14F-4D97-AF65-F5344CB8AC3E}">
        <p14:creationId xmlns:p14="http://schemas.microsoft.com/office/powerpoint/2010/main" val="149259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B38E0-18BD-2DD8-6669-20219513A139}"/>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06B132D-F582-3019-79CC-BB28DED4E972}"/>
              </a:ext>
            </a:extLst>
          </p:cNvPr>
          <p:cNvSpPr>
            <a:spLocks noGrp="1"/>
          </p:cNvSpPr>
          <p:nvPr>
            <p:ph idx="1"/>
          </p:nvPr>
        </p:nvSpPr>
        <p:spPr/>
        <p:txBody>
          <a:bodyPr>
            <a:normAutofit/>
          </a:bodyPr>
          <a:lstStyle/>
          <a:p>
            <a:r>
              <a:rPr lang="pt-PT" sz="1800">
                <a:effectLst/>
                <a:latin typeface="Arial" panose="020B0604020202020204" pitchFamily="34" charset="0"/>
              </a:rPr>
              <a:t>A implementação da aplicação começou precisamente na camada de dados, isto porque desde o começo que planeávamos, a partir do sistema de dados, constituir o que será a nossa cama de negócios, responsável por fazer as operações lógicas do sistema. As classes geradas a partir da base de dados traduzem diretamente as tabelas, obtendo uma implementação classe por tabela, ideal para sistemas que não precisam de muitas tabelas. </a:t>
            </a:r>
          </a:p>
          <a:p>
            <a:r>
              <a:rPr lang="pt-PT" sz="1800">
                <a:effectLst/>
                <a:latin typeface="Arial" panose="020B0604020202020204" pitchFamily="34" charset="0"/>
              </a:rPr>
              <a:t>Desta forma, desenvolvemos a API principal que corresponde aos serviços do programa. Esta camada fica também responsável por aceder diretamente à base de dados e atualizar os dados que nela se encontram. Aqui encontramos funcionalidades simples como adicionar ou remover leilões, até funcionalidades que envolvem escolher o vencedor de um leilão em particular. </a:t>
            </a:r>
          </a:p>
          <a:p>
            <a:r>
              <a:rPr lang="pt-PT" sz="1800">
                <a:effectLst/>
                <a:latin typeface="Arial" panose="020B0604020202020204" pitchFamily="34" charset="0"/>
              </a:rPr>
              <a:t>Por fim, construímos as interfaces gráficas onde os clientes podem interagir com a plataforma. Aqui encontramos uma camada que interage com a camada de negócios invocando as diferentes funcionalidades da camada de negócios. Esta camada não interage diretamente com a base de dados, mesmo para ações simples como pedir uma lista de leilões ativos. </a:t>
            </a:r>
          </a:p>
          <a:p>
            <a:endParaRPr lang="pt-PT"/>
          </a:p>
        </p:txBody>
      </p:sp>
    </p:spTree>
    <p:extLst>
      <p:ext uri="{BB962C8B-B14F-4D97-AF65-F5344CB8AC3E}">
        <p14:creationId xmlns:p14="http://schemas.microsoft.com/office/powerpoint/2010/main" val="441318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5A9A3-3A9B-C86D-214B-C98EF8005A34}"/>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1B29632-9553-FF47-DB7A-2BB879E13994}"/>
              </a:ext>
            </a:extLst>
          </p:cNvPr>
          <p:cNvSpPr>
            <a:spLocks noGrp="1"/>
          </p:cNvSpPr>
          <p:nvPr>
            <p:ph idx="1"/>
          </p:nvPr>
        </p:nvSpPr>
        <p:spPr/>
        <p:txBody>
          <a:bodyPr/>
          <a:lstStyle/>
          <a:p>
            <a:r>
              <a:rPr lang="pt-PT">
                <a:effectLst/>
                <a:latin typeface="Arial" panose="020B0604020202020204" pitchFamily="34" charset="0"/>
              </a:rPr>
              <a:t>Na redação do relatório até este ponto, de forma subtil, indicamos que a arquitetura seria a típica cliente servidor que se encontra dentro da plataforma </a:t>
            </a:r>
            <a:r>
              <a:rPr lang="pt-PT" i="1">
                <a:effectLst/>
                <a:latin typeface="Arial" panose="020B0604020202020204" pitchFamily="34" charset="0"/>
              </a:rPr>
              <a:t>“ASP.NET”</a:t>
            </a:r>
            <a:r>
              <a:rPr lang="pt-PT">
                <a:effectLst/>
                <a:latin typeface="Arial" panose="020B0604020202020204" pitchFamily="34" charset="0"/>
              </a:rPr>
              <a:t>, mas não dedicamos uma secção a pormenorizar a implementação que o projeto seguiu. É de extrema importância perceber como é que cliente interage com o servidor para servir corretamente as funcionalidades requisitadas, e também como os módulos apresentados anteriormente estão distribuídos em máquinas diferentes. </a:t>
            </a:r>
          </a:p>
          <a:p>
            <a:endParaRPr lang="pt-PT"/>
          </a:p>
        </p:txBody>
      </p:sp>
    </p:spTree>
    <p:extLst>
      <p:ext uri="{BB962C8B-B14F-4D97-AF65-F5344CB8AC3E}">
        <p14:creationId xmlns:p14="http://schemas.microsoft.com/office/powerpoint/2010/main" val="1359544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83EB-58A5-1BD9-7BB4-7E34BD45F54D}"/>
              </a:ext>
            </a:extLst>
          </p:cNvPr>
          <p:cNvSpPr>
            <a:spLocks noGrp="1"/>
          </p:cNvSpPr>
          <p:nvPr>
            <p:ph type="title"/>
          </p:nvPr>
        </p:nvSpPr>
        <p:spPr/>
        <p:txBody>
          <a:bodyPr/>
          <a:lstStyle/>
          <a:p>
            <a:r>
              <a:rPr lang="pt-PT" err="1"/>
              <a:t>Shared</a:t>
            </a:r>
            <a:br>
              <a:rPr lang="pt-PT"/>
            </a:br>
            <a:endParaRPr lang="pt-PT"/>
          </a:p>
        </p:txBody>
      </p:sp>
      <p:sp>
        <p:nvSpPr>
          <p:cNvPr id="3" name="Marcador de Posição de Conteúdo 2">
            <a:extLst>
              <a:ext uri="{FF2B5EF4-FFF2-40B4-BE49-F238E27FC236}">
                <a16:creationId xmlns:a16="http://schemas.microsoft.com/office/drawing/2014/main" id="{44A9992A-EFDB-4070-114A-8A4907D5361B}"/>
              </a:ext>
            </a:extLst>
          </p:cNvPr>
          <p:cNvSpPr>
            <a:spLocks noGrp="1"/>
          </p:cNvSpPr>
          <p:nvPr>
            <p:ph idx="1"/>
          </p:nvPr>
        </p:nvSpPr>
        <p:spPr/>
        <p:txBody>
          <a:bodyPr>
            <a:normAutofit lnSpcReduction="10000"/>
          </a:bodyPr>
          <a:lstStyle/>
          <a:p>
            <a:r>
              <a:rPr lang="pt-PT">
                <a:effectLst/>
                <a:latin typeface="Arial" panose="020B0604020202020204" pitchFamily="34" charset="0"/>
              </a:rPr>
              <a:t>Habitualmente, quase como um padrão, a estruturação segue uma divisão em cliente e servidor, com um terreno comum ao qual apelidamos de “</a:t>
            </a:r>
            <a:r>
              <a:rPr lang="pt-PT" err="1">
                <a:effectLst/>
                <a:latin typeface="Arial" panose="020B0604020202020204" pitchFamily="34" charset="0"/>
              </a:rPr>
              <a:t>Shared</a:t>
            </a:r>
            <a:r>
              <a:rPr lang="pt-PT">
                <a:effectLst/>
                <a:latin typeface="Arial" panose="020B0604020202020204" pitchFamily="34" charset="0"/>
              </a:rPr>
              <a:t>”. Esta construção será precisamente as classes que constituem a lógica de negócios, naturalmente sem os serviços que pretendemos que sejam prestados. O motivo principal para este terreno comum entre ambas as partes é precisamente para facilitar a comunicação de dados entre ambos os sistemas de uma forma que pode ser interpretada por ambas as partes. No caso do cliente, requer receber do utilizador e expor estes dados. No lado do servidor, é preciso receber do cliente, manipular e armazenar conforme o serviço que precisa de ser prestado. </a:t>
            </a:r>
          </a:p>
          <a:p>
            <a:endParaRPr lang="pt-PT"/>
          </a:p>
        </p:txBody>
      </p:sp>
    </p:spTree>
    <p:extLst>
      <p:ext uri="{BB962C8B-B14F-4D97-AF65-F5344CB8AC3E}">
        <p14:creationId xmlns:p14="http://schemas.microsoft.com/office/powerpoint/2010/main" val="3595620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0025E-4F58-768A-AFF3-99E3B7B38BE0}"/>
              </a:ext>
            </a:extLst>
          </p:cNvPr>
          <p:cNvSpPr>
            <a:spLocks noGrp="1"/>
          </p:cNvSpPr>
          <p:nvPr>
            <p:ph type="title"/>
          </p:nvPr>
        </p:nvSpPr>
        <p:spPr/>
        <p:txBody>
          <a:bodyPr/>
          <a:lstStyle/>
          <a:p>
            <a:r>
              <a:rPr lang="pt-PT"/>
              <a:t>Cliente</a:t>
            </a:r>
            <a:br>
              <a:rPr lang="pt-PT"/>
            </a:br>
            <a:endParaRPr lang="pt-PT"/>
          </a:p>
        </p:txBody>
      </p:sp>
      <p:sp>
        <p:nvSpPr>
          <p:cNvPr id="3" name="Marcador de Posição de Conteúdo 2">
            <a:extLst>
              <a:ext uri="{FF2B5EF4-FFF2-40B4-BE49-F238E27FC236}">
                <a16:creationId xmlns:a16="http://schemas.microsoft.com/office/drawing/2014/main" id="{816C3026-FDC5-B127-1843-3DBA2F5398DF}"/>
              </a:ext>
            </a:extLst>
          </p:cNvPr>
          <p:cNvSpPr>
            <a:spLocks noGrp="1"/>
          </p:cNvSpPr>
          <p:nvPr>
            <p:ph idx="1"/>
          </p:nvPr>
        </p:nvSpPr>
        <p:spPr/>
        <p:txBody>
          <a:bodyPr>
            <a:normAutofit fontScale="92500" lnSpcReduction="10000"/>
          </a:bodyPr>
          <a:lstStyle/>
          <a:p>
            <a:r>
              <a:rPr lang="pt-PT">
                <a:latin typeface="Arial" panose="020B0604020202020204" pitchFamily="34" charset="0"/>
              </a:rPr>
              <a:t>A</a:t>
            </a:r>
            <a:r>
              <a:rPr lang="pt-PT">
                <a:effectLst/>
                <a:latin typeface="Arial" panose="020B0604020202020204" pitchFamily="34" charset="0"/>
              </a:rPr>
              <a:t>qui encontramos os componentes que compõe as páginas que, por sua vez, constituem na totalidade a interface gráfica do sistema. Podemos afirmar que a questão das “</a:t>
            </a:r>
            <a:r>
              <a:rPr lang="pt-PT" err="1">
                <a:effectLst/>
                <a:latin typeface="Arial" panose="020B0604020202020204" pitchFamily="34" charset="0"/>
              </a:rPr>
              <a:t>Pages</a:t>
            </a:r>
            <a:r>
              <a:rPr lang="pt-PT">
                <a:effectLst/>
                <a:latin typeface="Arial" panose="020B0604020202020204" pitchFamily="34" charset="0"/>
              </a:rPr>
              <a:t>” referida anteriormente é totalmente do lado cliente. Contudo existem também serviços nesta peça da aplicação. O papel destas funcionalidades é bastante diferente do que temos do lado do servidor, mas o intuito é oferecer uma experiência distribuída capaz de emular uma situação onde os dados e lógica são locais ao cliente. Por isso, obtemos um conjunto de funcionalidades que servem não para executar operações sobre dados, mas sim para pedir ao servidor para realizar a operação e devolver o resultado ao cliente. Deste modo criamos uma ilusão de que é tudo local ao cliente. </a:t>
            </a:r>
          </a:p>
          <a:p>
            <a:endParaRPr lang="pt-PT"/>
          </a:p>
        </p:txBody>
      </p:sp>
    </p:spTree>
    <p:extLst>
      <p:ext uri="{BB962C8B-B14F-4D97-AF65-F5344CB8AC3E}">
        <p14:creationId xmlns:p14="http://schemas.microsoft.com/office/powerpoint/2010/main" val="87195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3260D-A3CF-A498-B8CA-898625C1DA00}"/>
              </a:ext>
            </a:extLst>
          </p:cNvPr>
          <p:cNvSpPr>
            <a:spLocks noGrp="1"/>
          </p:cNvSpPr>
          <p:nvPr>
            <p:ph type="title"/>
          </p:nvPr>
        </p:nvSpPr>
        <p:spPr/>
        <p:txBody>
          <a:bodyPr/>
          <a:lstStyle/>
          <a:p>
            <a:r>
              <a:rPr lang="pt-PT"/>
              <a:t>Server</a:t>
            </a:r>
          </a:p>
        </p:txBody>
      </p:sp>
      <p:sp>
        <p:nvSpPr>
          <p:cNvPr id="3" name="Marcador de Posição de Conteúdo 2">
            <a:extLst>
              <a:ext uri="{FF2B5EF4-FFF2-40B4-BE49-F238E27FC236}">
                <a16:creationId xmlns:a16="http://schemas.microsoft.com/office/drawing/2014/main" id="{F742DFD9-206D-637E-D75F-A4D9E211B0FF}"/>
              </a:ext>
            </a:extLst>
          </p:cNvPr>
          <p:cNvSpPr>
            <a:spLocks noGrp="1"/>
          </p:cNvSpPr>
          <p:nvPr>
            <p:ph idx="1"/>
          </p:nvPr>
        </p:nvSpPr>
        <p:spPr/>
        <p:txBody>
          <a:bodyPr/>
          <a:lstStyle/>
          <a:p>
            <a:r>
              <a:rPr lang="pt-PT">
                <a:effectLst/>
                <a:latin typeface="Arial" panose="020B0604020202020204" pitchFamily="34" charset="0"/>
              </a:rPr>
              <a:t>Neste ponto encontramos uma arquitetura que segue o </a:t>
            </a:r>
            <a:r>
              <a:rPr lang="pt-PT" i="1">
                <a:effectLst/>
                <a:latin typeface="Arial" panose="020B0604020202020204" pitchFamily="34" charset="0"/>
              </a:rPr>
              <a:t>MVC</a:t>
            </a:r>
            <a:r>
              <a:rPr lang="pt-PT">
                <a:effectLst/>
                <a:latin typeface="Arial" panose="020B0604020202020204" pitchFamily="34" charset="0"/>
              </a:rPr>
              <a:t>, implementa os serviços e também usa a camada de dados. Primeiramente, existem controladores responsáveis por receber as mensagens que chegam dos clientes e invocar os respetivos serviços. Nestes serviços encontramos a verdadeira lógica de negócios assim como o respetivo acesso à base dados como consequência. Ainda podemos encontrar trabalhos feitos em segundo plano que são essenciais para cumprir com a logística necessária. </a:t>
            </a:r>
          </a:p>
          <a:p>
            <a:endParaRPr lang="pt-PT"/>
          </a:p>
        </p:txBody>
      </p:sp>
    </p:spTree>
    <p:extLst>
      <p:ext uri="{BB962C8B-B14F-4D97-AF65-F5344CB8AC3E}">
        <p14:creationId xmlns:p14="http://schemas.microsoft.com/office/powerpoint/2010/main" val="102827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3109D-C329-B63C-8001-B4E8D2B98898}"/>
              </a:ext>
            </a:extLst>
          </p:cNvPr>
          <p:cNvSpPr>
            <a:spLocks noGrp="1"/>
          </p:cNvSpPr>
          <p:nvPr>
            <p:ph type="title"/>
          </p:nvPr>
        </p:nvSpPr>
        <p:spPr/>
        <p:txBody>
          <a:bodyPr/>
          <a:lstStyle/>
          <a:p>
            <a:r>
              <a:rPr lang="pt-PT"/>
              <a:t>Geral</a:t>
            </a:r>
          </a:p>
        </p:txBody>
      </p:sp>
      <p:sp>
        <p:nvSpPr>
          <p:cNvPr id="3" name="Marcador de Posição de Conteúdo 2">
            <a:extLst>
              <a:ext uri="{FF2B5EF4-FFF2-40B4-BE49-F238E27FC236}">
                <a16:creationId xmlns:a16="http://schemas.microsoft.com/office/drawing/2014/main" id="{A5856AE0-83BB-BB8E-7BA3-0FAE2662BA08}"/>
              </a:ext>
            </a:extLst>
          </p:cNvPr>
          <p:cNvSpPr>
            <a:spLocks noGrp="1"/>
          </p:cNvSpPr>
          <p:nvPr>
            <p:ph idx="1"/>
          </p:nvPr>
        </p:nvSpPr>
        <p:spPr/>
        <p:txBody>
          <a:bodyPr>
            <a:normAutofit fontScale="70000" lnSpcReduction="20000"/>
          </a:bodyPr>
          <a:lstStyle/>
          <a:p>
            <a:r>
              <a:rPr lang="pt-PT">
                <a:effectLst/>
                <a:latin typeface="Arial" panose="020B0604020202020204" pitchFamily="34" charset="0"/>
              </a:rPr>
              <a:t>Com este diagrama em mente, podemos voltar a três aspetos importantes que não foram explicados antes do aparecimento deste diagrama. </a:t>
            </a:r>
          </a:p>
          <a:p>
            <a:r>
              <a:rPr lang="pt-PT">
                <a:effectLst/>
                <a:latin typeface="Arial" panose="020B0604020202020204" pitchFamily="34" charset="0"/>
              </a:rPr>
              <a:t>A começar com a comunicação. Como pode ser visto, as mensagens são enviadas através do protocolo </a:t>
            </a:r>
            <a:r>
              <a:rPr lang="pt-PT" i="1">
                <a:effectLst/>
                <a:latin typeface="Arial" panose="020B0604020202020204" pitchFamily="34" charset="0"/>
              </a:rPr>
              <a:t>HTTP </a:t>
            </a:r>
            <a:r>
              <a:rPr lang="pt-PT">
                <a:effectLst/>
                <a:latin typeface="Arial" panose="020B0604020202020204" pitchFamily="34" charset="0"/>
              </a:rPr>
              <a:t>e, do lado do cliente, são enviadas pelos serviços, enquanto do lado do servidor chegam e são enviadas pelos controladores. </a:t>
            </a:r>
          </a:p>
          <a:p>
            <a:r>
              <a:rPr lang="pt-PT">
                <a:effectLst/>
                <a:latin typeface="Arial" panose="020B0604020202020204" pitchFamily="34" charset="0"/>
              </a:rPr>
              <a:t>Para a nossa aplicação, é indispensável o uso de imagens, que podem vir em diferentes formatos, e o uso de ficheiros em formato </a:t>
            </a:r>
            <a:r>
              <a:rPr lang="pt-PT" i="1">
                <a:effectLst/>
                <a:latin typeface="Arial" panose="020B0604020202020204" pitchFamily="34" charset="0"/>
              </a:rPr>
              <a:t>.</a:t>
            </a:r>
            <a:r>
              <a:rPr lang="pt-PT" i="1" err="1">
                <a:effectLst/>
                <a:latin typeface="Arial" panose="020B0604020202020204" pitchFamily="34" charset="0"/>
              </a:rPr>
              <a:t>pdf</a:t>
            </a:r>
            <a:r>
              <a:rPr lang="pt-PT" i="1">
                <a:effectLst/>
                <a:latin typeface="Arial" panose="020B0604020202020204" pitchFamily="34" charset="0"/>
              </a:rPr>
              <a:t> </a:t>
            </a:r>
            <a:r>
              <a:rPr lang="pt-PT">
                <a:effectLst/>
                <a:latin typeface="Arial" panose="020B0604020202020204" pitchFamily="34" charset="0"/>
              </a:rPr>
              <a:t>para guardar os relatórios. Para esse efeito, é preciso o uso das classes </a:t>
            </a:r>
            <a:r>
              <a:rPr lang="pt-PT" i="1" err="1">
                <a:effectLst/>
                <a:latin typeface="Arial" panose="020B0604020202020204" pitchFamily="34" charset="0"/>
              </a:rPr>
              <a:t>LeilaoImage</a:t>
            </a:r>
            <a:r>
              <a:rPr lang="pt-PT" i="1">
                <a:effectLst/>
                <a:latin typeface="Arial" panose="020B0604020202020204" pitchFamily="34" charset="0"/>
              </a:rPr>
              <a:t> </a:t>
            </a:r>
            <a:r>
              <a:rPr lang="pt-PT">
                <a:effectLst/>
                <a:latin typeface="Arial" panose="020B0604020202020204" pitchFamily="34" charset="0"/>
              </a:rPr>
              <a:t>e </a:t>
            </a:r>
            <a:r>
              <a:rPr lang="pt-PT" i="1" err="1">
                <a:effectLst/>
                <a:latin typeface="Arial" panose="020B0604020202020204" pitchFamily="34" charset="0"/>
              </a:rPr>
              <a:t>FileUpdateDTO</a:t>
            </a:r>
            <a:r>
              <a:rPr lang="pt-PT" i="1">
                <a:effectLst/>
                <a:latin typeface="Arial" panose="020B0604020202020204" pitchFamily="34" charset="0"/>
              </a:rPr>
              <a:t> </a:t>
            </a:r>
            <a:r>
              <a:rPr lang="pt-PT">
                <a:effectLst/>
                <a:latin typeface="Arial" panose="020B0604020202020204" pitchFamily="34" charset="0"/>
              </a:rPr>
              <a:t>que tem como propósito receber e enviar estes ficheiros para o servidor poder guardar. </a:t>
            </a:r>
          </a:p>
          <a:p>
            <a:r>
              <a:rPr lang="pt-PT">
                <a:effectLst/>
                <a:latin typeface="Arial" panose="020B0604020202020204" pitchFamily="34" charset="0"/>
              </a:rPr>
              <a:t>É ainda relevante falar da “</a:t>
            </a:r>
            <a:r>
              <a:rPr lang="pt-PT" i="1" err="1">
                <a:effectLst/>
                <a:latin typeface="Arial" panose="020B0604020202020204" pitchFamily="34" charset="0"/>
              </a:rPr>
              <a:t>Stripe</a:t>
            </a:r>
            <a:r>
              <a:rPr lang="pt-PT" i="1">
                <a:effectLst/>
                <a:latin typeface="Arial" panose="020B0604020202020204" pitchFamily="34" charset="0"/>
              </a:rPr>
              <a:t>”</a:t>
            </a:r>
            <a:r>
              <a:rPr lang="pt-PT">
                <a:effectLst/>
                <a:latin typeface="Arial" panose="020B0604020202020204" pitchFamily="34" charset="0"/>
              </a:rPr>
              <a:t>, uma peça fundamental para o projeto. A empresa “</a:t>
            </a:r>
            <a:r>
              <a:rPr lang="pt-PT" i="1" err="1">
                <a:effectLst/>
                <a:latin typeface="Arial" panose="020B0604020202020204" pitchFamily="34" charset="0"/>
              </a:rPr>
              <a:t>Stripe</a:t>
            </a:r>
            <a:r>
              <a:rPr lang="pt-PT">
                <a:effectLst/>
                <a:latin typeface="Arial" panose="020B0604020202020204" pitchFamily="34" charset="0"/>
              </a:rPr>
              <a:t>” dispõe de uma “</a:t>
            </a:r>
            <a:r>
              <a:rPr lang="pt-PT" i="1">
                <a:effectLst/>
                <a:latin typeface="Arial" panose="020B0604020202020204" pitchFamily="34" charset="0"/>
              </a:rPr>
              <a:t>API” </a:t>
            </a:r>
            <a:r>
              <a:rPr lang="pt-PT">
                <a:effectLst/>
                <a:latin typeface="Arial" panose="020B0604020202020204" pitchFamily="34" charset="0"/>
              </a:rPr>
              <a:t>capaz de mediar transferências bancárias, gerir taxas e pagamentos efetuados na aplicação. Além disso, ainda consegue comunicar com o nosso servidor assim que um determinado evento acontece, sendo novamente indispensável tendo em conta os requisitos que estabelecemos. </a:t>
            </a:r>
          </a:p>
          <a:p>
            <a:endParaRPr lang="pt-PT"/>
          </a:p>
        </p:txBody>
      </p:sp>
    </p:spTree>
    <p:extLst>
      <p:ext uri="{BB962C8B-B14F-4D97-AF65-F5344CB8AC3E}">
        <p14:creationId xmlns:p14="http://schemas.microsoft.com/office/powerpoint/2010/main" val="36036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82ED0-0B2E-DC86-683E-79D1DDD1CEED}"/>
              </a:ext>
            </a:extLst>
          </p:cNvPr>
          <p:cNvSpPr>
            <a:spLocks noGrp="1"/>
          </p:cNvSpPr>
          <p:nvPr>
            <p:ph type="title"/>
          </p:nvPr>
        </p:nvSpPr>
        <p:spPr/>
        <p:txBody>
          <a:bodyPr/>
          <a:lstStyle/>
          <a:p>
            <a:endParaRPr lang="pt-PT">
              <a:ea typeface="Calibri Light"/>
              <a:cs typeface="Calibri Light"/>
            </a:endParaRPr>
          </a:p>
        </p:txBody>
      </p:sp>
      <p:sp>
        <p:nvSpPr>
          <p:cNvPr id="3" name="Marcador de Posição de Conteúdo 2">
            <a:extLst>
              <a:ext uri="{FF2B5EF4-FFF2-40B4-BE49-F238E27FC236}">
                <a16:creationId xmlns:a16="http://schemas.microsoft.com/office/drawing/2014/main" id="{D80B5E54-0463-68BD-3EFB-1BED88A1456A}"/>
              </a:ext>
            </a:extLst>
          </p:cNvPr>
          <p:cNvSpPr>
            <a:spLocks noGrp="1"/>
          </p:cNvSpPr>
          <p:nvPr>
            <p:ph idx="1"/>
          </p:nvPr>
        </p:nvSpPr>
        <p:spPr/>
        <p:txBody>
          <a:bodyPr vert="horz" lIns="91440" tIns="45720" rIns="91440" bIns="45720" rtlCol="0" anchor="t">
            <a:normAutofit fontScale="77500" lnSpcReduction="20000"/>
          </a:bodyPr>
          <a:lstStyle/>
          <a:p>
            <a:r>
              <a:rPr lang="pt-PT">
                <a:latin typeface="Arial"/>
                <a:cs typeface="Arial"/>
              </a:rPr>
              <a:t>Com uma paixão enorme por antiguidades, os acionistas da “Bird Box </a:t>
            </a:r>
            <a:r>
              <a:rPr lang="pt-PT" err="1">
                <a:latin typeface="Arial"/>
                <a:cs typeface="Arial"/>
              </a:rPr>
              <a:t>Auction</a:t>
            </a:r>
            <a:r>
              <a:rPr lang="pt-PT">
                <a:latin typeface="Arial"/>
                <a:cs typeface="Arial"/>
              </a:rPr>
              <a:t>” encaram o projeto com convicção de que podem revolucionar o nicho dos artefactos</a:t>
            </a:r>
          </a:p>
          <a:p>
            <a:r>
              <a:rPr lang="pt-PT" sz="4800">
                <a:ea typeface="+mn-lt"/>
                <a:cs typeface="+mn-lt"/>
              </a:rPr>
              <a:t>A motivação por de trás do projeto são os seguintes pontos:</a:t>
            </a:r>
            <a:endParaRPr lang="pt-PT">
              <a:latin typeface="Arial"/>
              <a:cs typeface="Arial"/>
            </a:endParaRPr>
          </a:p>
          <a:p>
            <a:r>
              <a:rPr lang="pt-PT">
                <a:latin typeface="Arial"/>
                <a:cs typeface="Arial"/>
              </a:rPr>
              <a:t>Leilão autêntico: o sistema será uma plataforma online capaz de captar a essência de um verdadeiro leilão às cegas.</a:t>
            </a:r>
            <a:endParaRPr lang="pt-PT">
              <a:ea typeface="Calibri" panose="020F0502020204030204"/>
              <a:cs typeface="Calibri" panose="020F0502020204030204"/>
            </a:endParaRPr>
          </a:p>
          <a:p>
            <a:r>
              <a:rPr lang="pt-PT">
                <a:latin typeface="Arial"/>
                <a:cs typeface="Arial"/>
              </a:rPr>
              <a:t>Controlo da compra e venda de artigos: um sistema informático é a forma mais fácil e eficaz de fiscalizar a plataforma</a:t>
            </a:r>
          </a:p>
          <a:p>
            <a:r>
              <a:rPr lang="pt-PT">
                <a:latin typeface="Arial"/>
                <a:cs typeface="Arial"/>
              </a:rPr>
              <a:t>Exposição de artigos: a </a:t>
            </a:r>
            <a:r>
              <a:rPr lang="pt-PT" i="1">
                <a:latin typeface="Arial"/>
                <a:cs typeface="Arial"/>
              </a:rPr>
              <a:t>web</a:t>
            </a:r>
            <a:r>
              <a:rPr lang="pt-PT">
                <a:latin typeface="Arial"/>
                <a:cs typeface="Arial"/>
              </a:rPr>
              <a:t> é um espaço onde utilizadores de todo o mundo podem cobiçar ou descobrir vários artefactos.</a:t>
            </a:r>
            <a:endParaRPr lang="pt-PT"/>
          </a:p>
          <a:p>
            <a:r>
              <a:rPr lang="pt-PT">
                <a:latin typeface="Arial"/>
                <a:cs typeface="Arial"/>
              </a:rPr>
              <a:t>Segurança e fidelidade: uma plataforma poderá gerir os artigos e os utilizadores</a:t>
            </a:r>
          </a:p>
          <a:p>
            <a:endParaRPr lang="pt-PT">
              <a:ea typeface="Calibri"/>
              <a:cs typeface="Calibri"/>
            </a:endParaRPr>
          </a:p>
        </p:txBody>
      </p:sp>
    </p:spTree>
    <p:extLst>
      <p:ext uri="{BB962C8B-B14F-4D97-AF65-F5344CB8AC3E}">
        <p14:creationId xmlns:p14="http://schemas.microsoft.com/office/powerpoint/2010/main" val="2667986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1F62D-7571-4549-D0A2-0A5B7C092584}"/>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FE414B2-41BA-B554-6926-5B93A19C7934}"/>
              </a:ext>
            </a:extLst>
          </p:cNvPr>
          <p:cNvSpPr>
            <a:spLocks noGrp="1"/>
          </p:cNvSpPr>
          <p:nvPr>
            <p:ph idx="1"/>
          </p:nvPr>
        </p:nvSpPr>
        <p:spPr/>
        <p:txBody>
          <a:bodyPr>
            <a:normAutofit fontScale="47500" lnSpcReduction="20000"/>
          </a:bodyPr>
          <a:lstStyle/>
          <a:p>
            <a:r>
              <a:rPr lang="pt-PT" b="1">
                <a:effectLst/>
                <a:latin typeface="Arial" panose="020B0604020202020204" pitchFamily="34" charset="0"/>
              </a:rPr>
              <a:t>Finalmente, o grupo achou relevante voltar aos use cases que, naturalmente são derivados dos requisitos funcionais, e refletir à cerca do que foi implementado com sucesso, do que ficou por implementar, e ainda do que pode ser otimizado. Assim, estas são as funcionalidades requeridas para a plataforma: </a:t>
            </a:r>
          </a:p>
          <a:p>
            <a:pPr>
              <a:buFont typeface="Arial" panose="020B0604020202020204" pitchFamily="34" charset="0"/>
              <a:buChar char="•"/>
            </a:pPr>
            <a:r>
              <a:rPr lang="pt-PT">
                <a:effectLst/>
                <a:latin typeface="Arial" panose="020B0604020202020204" pitchFamily="34" charset="0"/>
              </a:rPr>
              <a:t>Ponto de vista de um Utilizador (Comprador e Vendedor): </a:t>
            </a:r>
          </a:p>
          <a:p>
            <a:pPr>
              <a:buFont typeface="Arial" panose="020B0604020202020204" pitchFamily="34" charset="0"/>
              <a:buChar char="•"/>
            </a:pPr>
            <a:r>
              <a:rPr lang="pt-PT">
                <a:effectLst/>
                <a:latin typeface="Arial" panose="020B0604020202020204" pitchFamily="34" charset="0"/>
              </a:rPr>
              <a:t>Visualizar Leilões. </a:t>
            </a:r>
          </a:p>
          <a:p>
            <a:pPr>
              <a:buFont typeface="Arial" panose="020B0604020202020204" pitchFamily="34" charset="0"/>
              <a:buChar char="•"/>
            </a:pPr>
            <a:r>
              <a:rPr lang="pt-PT">
                <a:effectLst/>
                <a:latin typeface="Arial" panose="020B0604020202020204" pitchFamily="34" charset="0"/>
              </a:rPr>
              <a:t>Criar / Eliminar um leilão e requisitar autenticação. </a:t>
            </a:r>
          </a:p>
          <a:p>
            <a:pPr>
              <a:buFont typeface="Arial" panose="020B0604020202020204" pitchFamily="34" charset="0"/>
              <a:buChar char="•"/>
            </a:pPr>
            <a:r>
              <a:rPr lang="pt-PT">
                <a:effectLst/>
                <a:latin typeface="Arial" panose="020B0604020202020204" pitchFamily="34" charset="0"/>
              </a:rPr>
              <a:t>Fazer/Cancelar uma licitação. </a:t>
            </a:r>
          </a:p>
          <a:p>
            <a:pPr>
              <a:buFont typeface="Arial" panose="020B0604020202020204" pitchFamily="34" charset="0"/>
              <a:buChar char="•"/>
            </a:pPr>
            <a:r>
              <a:rPr lang="pt-PT">
                <a:effectLst/>
                <a:latin typeface="Arial" panose="020B0604020202020204" pitchFamily="34" charset="0"/>
              </a:rPr>
              <a:t>Adicionar / Remover leilões da </a:t>
            </a:r>
            <a:r>
              <a:rPr lang="pt-PT" err="1">
                <a:effectLst/>
                <a:latin typeface="Arial" panose="020B0604020202020204" pitchFamily="34" charset="0"/>
              </a:rPr>
              <a:t>Wishlist</a:t>
            </a:r>
            <a:r>
              <a:rPr lang="pt-PT">
                <a:effectLst/>
                <a:latin typeface="Arial" panose="020B0604020202020204" pitchFamily="34" charset="0"/>
              </a:rPr>
              <a:t> </a:t>
            </a:r>
          </a:p>
          <a:p>
            <a:pPr>
              <a:buFont typeface="Arial" panose="020B0604020202020204" pitchFamily="34" charset="0"/>
              <a:buChar char="•"/>
            </a:pPr>
            <a:r>
              <a:rPr lang="pt-PT">
                <a:effectLst/>
                <a:latin typeface="Arial" panose="020B0604020202020204" pitchFamily="34" charset="0"/>
              </a:rPr>
              <a:t>Consultar atividade </a:t>
            </a:r>
          </a:p>
          <a:p>
            <a:pPr>
              <a:buFont typeface="Arial" panose="020B0604020202020204" pitchFamily="34" charset="0"/>
              <a:buChar char="•"/>
            </a:pPr>
            <a:r>
              <a:rPr lang="pt-PT">
                <a:effectLst/>
                <a:latin typeface="Arial" panose="020B0604020202020204" pitchFamily="34" charset="0"/>
              </a:rPr>
              <a:t>Ver encomendas </a:t>
            </a:r>
          </a:p>
          <a:p>
            <a:pPr>
              <a:buFont typeface="Arial" panose="020B0604020202020204" pitchFamily="34" charset="0"/>
              <a:buChar char="•"/>
            </a:pPr>
            <a:r>
              <a:rPr lang="pt-PT">
                <a:effectLst/>
                <a:latin typeface="Arial" panose="020B0604020202020204" pitchFamily="34" charset="0"/>
              </a:rPr>
              <a:t>Gerir o perfil </a:t>
            </a:r>
          </a:p>
          <a:p>
            <a:pPr>
              <a:buFont typeface="Arial" panose="020B0604020202020204" pitchFamily="34" charset="0"/>
              <a:buChar char="•"/>
            </a:pPr>
            <a:r>
              <a:rPr lang="pt-PT">
                <a:effectLst/>
                <a:latin typeface="Arial" panose="020B0604020202020204" pitchFamily="34" charset="0"/>
              </a:rPr>
              <a:t>Registar e o </a:t>
            </a:r>
            <a:r>
              <a:rPr lang="pt-PT" i="1">
                <a:effectLst/>
                <a:latin typeface="Arial" panose="020B0604020202020204" pitchFamily="34" charset="0"/>
              </a:rPr>
              <a:t>login </a:t>
            </a:r>
            <a:r>
              <a:rPr lang="pt-PT">
                <a:effectLst/>
                <a:latin typeface="Arial" panose="020B0604020202020204" pitchFamily="34" charset="0"/>
              </a:rPr>
              <a:t>na plataforma </a:t>
            </a:r>
          </a:p>
          <a:p>
            <a:pPr>
              <a:buFont typeface="Arial" panose="020B0604020202020204" pitchFamily="34" charset="0"/>
              <a:buChar char="•"/>
            </a:pPr>
            <a:r>
              <a:rPr lang="pt-PT">
                <a:effectLst/>
                <a:latin typeface="Arial" panose="020B0604020202020204" pitchFamily="34" charset="0"/>
              </a:rPr>
              <a:t>Ver os contactos da Empresa </a:t>
            </a:r>
          </a:p>
          <a:p>
            <a:pPr>
              <a:buFont typeface="Arial" panose="020B0604020202020204" pitchFamily="34" charset="0"/>
              <a:buChar char="•"/>
            </a:pPr>
            <a:r>
              <a:rPr lang="pt-PT">
                <a:effectLst/>
                <a:latin typeface="Arial" panose="020B0604020202020204" pitchFamily="34" charset="0"/>
              </a:rPr>
              <a:t>Ponto de vista de um Administrador: </a:t>
            </a:r>
          </a:p>
          <a:p>
            <a:pPr>
              <a:buFont typeface="Arial" panose="020B0604020202020204" pitchFamily="34" charset="0"/>
              <a:buChar char="•"/>
            </a:pPr>
            <a:r>
              <a:rPr lang="pt-PT">
                <a:effectLst/>
                <a:latin typeface="Arial" panose="020B0604020202020204" pitchFamily="34" charset="0"/>
              </a:rPr>
              <a:t>Remover Leilões </a:t>
            </a:r>
          </a:p>
          <a:p>
            <a:pPr>
              <a:buFont typeface="Arial" panose="020B0604020202020204" pitchFamily="34" charset="0"/>
              <a:buChar char="•"/>
            </a:pPr>
            <a:r>
              <a:rPr lang="pt-PT">
                <a:effectLst/>
                <a:latin typeface="Arial" panose="020B0604020202020204" pitchFamily="34" charset="0"/>
              </a:rPr>
              <a:t>Gerir Utilizadores </a:t>
            </a:r>
          </a:p>
          <a:p>
            <a:pPr>
              <a:buFont typeface="Arial" panose="020B0604020202020204" pitchFamily="34" charset="0"/>
              <a:buChar char="•"/>
            </a:pPr>
            <a:r>
              <a:rPr lang="pt-PT">
                <a:effectLst/>
                <a:latin typeface="Arial" panose="020B0604020202020204" pitchFamily="34" charset="0"/>
              </a:rPr>
              <a:t>Remover Licitações</a:t>
            </a:r>
          </a:p>
          <a:p>
            <a:endParaRPr lang="pt-PT"/>
          </a:p>
        </p:txBody>
      </p:sp>
    </p:spTree>
    <p:extLst>
      <p:ext uri="{BB962C8B-B14F-4D97-AF65-F5344CB8AC3E}">
        <p14:creationId xmlns:p14="http://schemas.microsoft.com/office/powerpoint/2010/main" val="1976908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B865A-1861-50F4-A2C5-AAB304CFDB7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E9681848-E1E7-0B32-7C7A-045BF9F3C758}"/>
              </a:ext>
            </a:extLst>
          </p:cNvPr>
          <p:cNvSpPr>
            <a:spLocks noGrp="1"/>
          </p:cNvSpPr>
          <p:nvPr>
            <p:ph idx="1"/>
          </p:nvPr>
        </p:nvSpPr>
        <p:spPr/>
        <p:txBody>
          <a:bodyPr/>
          <a:lstStyle/>
          <a:p>
            <a:r>
              <a:rPr lang="pt-PT">
                <a:effectLst/>
                <a:latin typeface="Arial" panose="020B0604020202020204" pitchFamily="34" charset="0"/>
              </a:rPr>
              <a:t>A nível de requisitos não funcionais, achamos relevante mencionar que conseguimos implementar corretamente </a:t>
            </a:r>
            <a:r>
              <a:rPr lang="pt-PT" b="1">
                <a:effectLst/>
                <a:latin typeface="Arial" panose="020B0604020202020204" pitchFamily="34" charset="0"/>
              </a:rPr>
              <a:t>RNF02</a:t>
            </a:r>
            <a:r>
              <a:rPr lang="pt-PT">
                <a:effectLst/>
                <a:latin typeface="Arial" panose="020B0604020202020204" pitchFamily="34" charset="0"/>
              </a:rPr>
              <a:t>, </a:t>
            </a:r>
            <a:r>
              <a:rPr lang="pt-PT" b="1">
                <a:effectLst/>
                <a:latin typeface="Arial" panose="020B0604020202020204" pitchFamily="34" charset="0"/>
              </a:rPr>
              <a:t>RNF06 </a:t>
            </a:r>
            <a:r>
              <a:rPr lang="pt-PT">
                <a:effectLst/>
                <a:latin typeface="Arial" panose="020B0604020202020204" pitchFamily="34" charset="0"/>
              </a:rPr>
              <a:t>e conseguimos com alguma dificuldade o requisito </a:t>
            </a:r>
            <a:r>
              <a:rPr lang="pt-PT" b="1">
                <a:effectLst/>
                <a:latin typeface="Arial" panose="020B0604020202020204" pitchFamily="34" charset="0"/>
              </a:rPr>
              <a:t>RNF04. </a:t>
            </a:r>
            <a:endParaRPr lang="pt-PT">
              <a:effectLst/>
              <a:latin typeface="Arial" panose="020B0604020202020204" pitchFamily="34" charset="0"/>
            </a:endParaRPr>
          </a:p>
          <a:p>
            <a:endParaRPr lang="pt-PT"/>
          </a:p>
        </p:txBody>
      </p:sp>
    </p:spTree>
    <p:extLst>
      <p:ext uri="{BB962C8B-B14F-4D97-AF65-F5344CB8AC3E}">
        <p14:creationId xmlns:p14="http://schemas.microsoft.com/office/powerpoint/2010/main" val="309263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ED19C-DFB8-D3E8-5CCB-FD2E7A2C2BD8}"/>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FA62146D-7CDC-1832-F7EE-24DC175977C7}"/>
              </a:ext>
            </a:extLst>
          </p:cNvPr>
          <p:cNvSpPr>
            <a:spLocks noGrp="1"/>
          </p:cNvSpPr>
          <p:nvPr>
            <p:ph idx="1"/>
          </p:nvPr>
        </p:nvSpPr>
        <p:spPr>
          <a:xfrm>
            <a:off x="838200" y="1825625"/>
            <a:ext cx="10515600" cy="4551424"/>
          </a:xfrm>
        </p:spPr>
        <p:txBody>
          <a:bodyPr>
            <a:normAutofit fontScale="55000" lnSpcReduction="20000"/>
          </a:bodyPr>
          <a:lstStyle/>
          <a:p>
            <a:r>
              <a:rPr lang="pt-PT">
                <a:effectLst/>
                <a:latin typeface="Arial" panose="020B0604020202020204" pitchFamily="34" charset="0"/>
              </a:rPr>
              <a:t>Agora vamos refletir à cerca do que não ficou totalmente implementado ou do que achamos que poderia melhorar dentro da plataforma. </a:t>
            </a:r>
          </a:p>
          <a:p>
            <a:r>
              <a:rPr lang="pt-PT">
                <a:effectLst/>
                <a:latin typeface="Arial" panose="020B0604020202020204" pitchFamily="34" charset="0"/>
              </a:rPr>
              <a:t>Primeiramente, devido ao facto de o uso da </a:t>
            </a:r>
            <a:r>
              <a:rPr lang="pt-PT" i="1">
                <a:effectLst/>
                <a:latin typeface="Arial" panose="020B0604020202020204" pitchFamily="34" charset="0"/>
              </a:rPr>
              <a:t>“API </a:t>
            </a:r>
            <a:r>
              <a:rPr lang="pt-PT" i="1" err="1">
                <a:effectLst/>
                <a:latin typeface="Arial" panose="020B0604020202020204" pitchFamily="34" charset="0"/>
              </a:rPr>
              <a:t>Stripe</a:t>
            </a:r>
            <a:r>
              <a:rPr lang="pt-PT" i="1">
                <a:effectLst/>
                <a:latin typeface="Arial" panose="020B0604020202020204" pitchFamily="34" charset="0"/>
              </a:rPr>
              <a:t>” </a:t>
            </a:r>
            <a:r>
              <a:rPr lang="pt-PT">
                <a:effectLst/>
                <a:latin typeface="Arial" panose="020B0604020202020204" pitchFamily="34" charset="0"/>
              </a:rPr>
              <a:t>ter sido no modo de testes, ficaram algumas questões de fora que gostaríamos de poder implementar na íntegra, mais concretamente, o histórico dos pagamentos dentro de uma “</a:t>
            </a:r>
            <a:r>
              <a:rPr lang="pt-PT" i="1" err="1">
                <a:effectLst/>
                <a:latin typeface="Arial" panose="020B0604020202020204" pitchFamily="34" charset="0"/>
              </a:rPr>
              <a:t>dashboard</a:t>
            </a:r>
            <a:r>
              <a:rPr lang="pt-PT" i="1">
                <a:effectLst/>
                <a:latin typeface="Arial" panose="020B0604020202020204" pitchFamily="34" charset="0"/>
              </a:rPr>
              <a:t>” </a:t>
            </a:r>
            <a:r>
              <a:rPr lang="pt-PT">
                <a:effectLst/>
                <a:latin typeface="Arial" panose="020B0604020202020204" pitchFamily="34" charset="0"/>
              </a:rPr>
              <a:t>fornecida pela própria 45 </a:t>
            </a:r>
            <a:br>
              <a:rPr lang="pt-PT">
                <a:effectLst/>
                <a:latin typeface="Arial" panose="020B0604020202020204" pitchFamily="34" charset="0"/>
              </a:rPr>
            </a:br>
            <a:endParaRPr lang="pt-PT">
              <a:effectLst/>
              <a:latin typeface="Arial" panose="020B0604020202020204" pitchFamily="34" charset="0"/>
            </a:endParaRPr>
          </a:p>
          <a:p>
            <a:r>
              <a:rPr lang="pt-PT" i="1">
                <a:effectLst/>
                <a:latin typeface="Arial" panose="020B0604020202020204" pitchFamily="34" charset="0"/>
              </a:rPr>
              <a:t>“</a:t>
            </a:r>
            <a:r>
              <a:rPr lang="pt-PT" i="1" err="1">
                <a:effectLst/>
                <a:latin typeface="Arial" panose="020B0604020202020204" pitchFamily="34" charset="0"/>
              </a:rPr>
              <a:t>Stripe</a:t>
            </a:r>
            <a:r>
              <a:rPr lang="pt-PT" i="1">
                <a:effectLst/>
                <a:latin typeface="Arial" panose="020B0604020202020204" pitchFamily="34" charset="0"/>
              </a:rPr>
              <a:t>”</a:t>
            </a:r>
            <a:r>
              <a:rPr lang="pt-PT">
                <a:effectLst/>
                <a:latin typeface="Arial" panose="020B0604020202020204" pitchFamily="34" charset="0"/>
              </a:rPr>
              <a:t>. Ainda dentro desta plataforma, certas questões envolvem o uso de dados de teste, sendo que não utilizamos valores verdadeiros, como por exemplo, o número da conta bancária. Este problema vai de encontro ao </a:t>
            </a:r>
            <a:r>
              <a:rPr lang="pt-PT" b="1">
                <a:effectLst/>
                <a:latin typeface="Arial" panose="020B0604020202020204" pitchFamily="34" charset="0"/>
              </a:rPr>
              <a:t>RNF03</a:t>
            </a:r>
            <a:r>
              <a:rPr lang="pt-PT">
                <a:effectLst/>
                <a:latin typeface="Arial" panose="020B0604020202020204" pitchFamily="34" charset="0"/>
              </a:rPr>
              <a:t>, daí não termos dado como bem-sucedido. </a:t>
            </a:r>
          </a:p>
          <a:p>
            <a:r>
              <a:rPr lang="pt-PT">
                <a:effectLst/>
                <a:latin typeface="Arial" panose="020B0604020202020204" pitchFamily="34" charset="0"/>
              </a:rPr>
              <a:t>Um outro aspeto é a questão das encomendas. Infelizmente não conseguimos encontrar nenhuma distribuidora com uma </a:t>
            </a:r>
            <a:r>
              <a:rPr lang="pt-PT" i="1">
                <a:effectLst/>
                <a:latin typeface="Arial" panose="020B0604020202020204" pitchFamily="34" charset="0"/>
              </a:rPr>
              <a:t>API </a:t>
            </a:r>
            <a:r>
              <a:rPr lang="pt-PT">
                <a:effectLst/>
                <a:latin typeface="Arial" panose="020B0604020202020204" pitchFamily="34" charset="0"/>
              </a:rPr>
              <a:t>que possuísse uma parte de testes para simular números de seguimento das encomendas. Por isso, em vez disso simplesmente colocámos um </a:t>
            </a:r>
            <a:r>
              <a:rPr lang="pt-PT" i="1">
                <a:effectLst/>
                <a:latin typeface="Arial" panose="020B0604020202020204" pitchFamily="34" charset="0"/>
              </a:rPr>
              <a:t>URL </a:t>
            </a:r>
            <a:r>
              <a:rPr lang="pt-PT">
                <a:effectLst/>
                <a:latin typeface="Arial" panose="020B0604020202020204" pitchFamily="34" charset="0"/>
              </a:rPr>
              <a:t>para o website de uma distribuidora para fingir ser o </a:t>
            </a:r>
            <a:r>
              <a:rPr lang="pt-PT" i="1">
                <a:effectLst/>
                <a:latin typeface="Arial" panose="020B0604020202020204" pitchFamily="34" charset="0"/>
              </a:rPr>
              <a:t>link </a:t>
            </a:r>
            <a:r>
              <a:rPr lang="pt-PT">
                <a:effectLst/>
                <a:latin typeface="Arial" panose="020B0604020202020204" pitchFamily="34" charset="0"/>
              </a:rPr>
              <a:t>verdadeiro. </a:t>
            </a:r>
          </a:p>
          <a:p>
            <a:r>
              <a:rPr lang="pt-PT">
                <a:effectLst/>
                <a:latin typeface="Arial" panose="020B0604020202020204" pitchFamily="34" charset="0"/>
              </a:rPr>
              <a:t>Algo que não foi implementado, por falta de tempo, foi a questão de dar preferência tendo em conta a vontade dos administradores, sendo que acabamos por apenas colocar os filtros normais que se encontram neste tipo de plataformas. Deste modo, não conseguimos dar como bei sucedido o </a:t>
            </a:r>
            <a:r>
              <a:rPr lang="pt-PT" b="1">
                <a:effectLst/>
                <a:latin typeface="Arial" panose="020B0604020202020204" pitchFamily="34" charset="0"/>
              </a:rPr>
              <a:t>RNF01. </a:t>
            </a:r>
            <a:endParaRPr lang="pt-PT">
              <a:effectLst/>
              <a:latin typeface="Arial" panose="020B0604020202020204" pitchFamily="34" charset="0"/>
            </a:endParaRPr>
          </a:p>
          <a:p>
            <a:r>
              <a:rPr lang="pt-PT">
                <a:effectLst/>
                <a:latin typeface="Arial" panose="020B0604020202020204" pitchFamily="34" charset="0"/>
              </a:rPr>
              <a:t>Por fim, a metodologia de autenticação não é segura por vários motivos. O que está implementado é um serviço que permite guardar localmente no cliente as credenciais e, dessa forma, conseguir ter acesso a determinados elementos (isto se conseguir fazer </a:t>
            </a:r>
            <a:r>
              <a:rPr lang="pt-PT" i="1">
                <a:effectLst/>
                <a:latin typeface="Arial" panose="020B0604020202020204" pitchFamily="34" charset="0"/>
              </a:rPr>
              <a:t>login)</a:t>
            </a:r>
            <a:r>
              <a:rPr lang="pt-PT">
                <a:effectLst/>
                <a:latin typeface="Arial" panose="020B0604020202020204" pitchFamily="34" charset="0"/>
              </a:rPr>
              <a:t>. Contudo esta solução está longe de poder ser utilizada numa aplicação real. Existem demasiadas falhas nesta abordagem, começando pelo facto de as sessões não expirarem nunca. Além disso, este tipo de abordagem torna difícil a encriptação de informação trocadas entre o cliente e o servidor, o que pode levar a fuga de informações essenciais do cliente.</a:t>
            </a:r>
            <a:endParaRPr lang="pt-PT"/>
          </a:p>
        </p:txBody>
      </p:sp>
    </p:spTree>
    <p:extLst>
      <p:ext uri="{BB962C8B-B14F-4D97-AF65-F5344CB8AC3E}">
        <p14:creationId xmlns:p14="http://schemas.microsoft.com/office/powerpoint/2010/main" val="413872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21D71-FFF7-0C0B-DA2C-BEF0E5577E9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59166516-159E-5189-53DD-835E7ADA389C}"/>
              </a:ext>
            </a:extLst>
          </p:cNvPr>
          <p:cNvSpPr>
            <a:spLocks noGrp="1"/>
          </p:cNvSpPr>
          <p:nvPr>
            <p:ph idx="1"/>
          </p:nvPr>
        </p:nvSpPr>
        <p:spPr/>
        <p:txBody>
          <a:bodyPr/>
          <a:lstStyle/>
          <a:p>
            <a:r>
              <a:rPr lang="pt-PT"/>
              <a:t>Falar um pouquinho de nada sobre as </a:t>
            </a:r>
            <a:r>
              <a:rPr lang="pt-PT" err="1"/>
              <a:t>tecs</a:t>
            </a:r>
            <a:endParaRPr lang="pt-PT"/>
          </a:p>
        </p:txBody>
      </p:sp>
    </p:spTree>
    <p:extLst>
      <p:ext uri="{BB962C8B-B14F-4D97-AF65-F5344CB8AC3E}">
        <p14:creationId xmlns:p14="http://schemas.microsoft.com/office/powerpoint/2010/main" val="186588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7249D-AEB5-3EAC-5070-288C00F0807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7E4135E7-5FB4-BADC-CE07-135D2C3BC373}"/>
              </a:ext>
            </a:extLst>
          </p:cNvPr>
          <p:cNvSpPr>
            <a:spLocks noGrp="1"/>
          </p:cNvSpPr>
          <p:nvPr>
            <p:ph idx="1"/>
          </p:nvPr>
        </p:nvSpPr>
        <p:spPr/>
        <p:txBody>
          <a:bodyPr>
            <a:normAutofit fontScale="62500" lnSpcReduction="20000"/>
          </a:bodyPr>
          <a:lstStyle/>
          <a:p>
            <a:r>
              <a:rPr lang="pt-PT">
                <a:effectLst/>
                <a:latin typeface="Helvetica" pitchFamily="2" charset="0"/>
              </a:rPr>
              <a:t>Em primeiro lugar, o levantamento de requisitos foi uma das etapas mais extensas e inesperadamente complexas que o grupo enfrentou. Detalhes que possam não ter ficado tão bem esclarecidos possuem um impacto profundo em todas as fases de desenvolvimento, agindo em semelhança a uma bola de neve. Com isto, apercebemos nos que pequenos erros têm grandes consequências, onde precisaríamos de modificar a implementação em todas as suas partes para retificar. </a:t>
            </a:r>
          </a:p>
          <a:p>
            <a:r>
              <a:rPr lang="pt-PT">
                <a:effectLst/>
                <a:latin typeface="Helvetica" pitchFamily="2" charset="0"/>
              </a:rPr>
              <a:t>Ainda de acordo com o ponto anterior, validar a modelação com os requisitos foi uma escolha sensata da parte do grupo. Isto proporcionou ao projeto robustez e confiança nas diferentes decisões que foram tomadas e que são preciosas para o funcionamento correto do sistema. Ainda podemos argumentar que este processo serve como uma certificação perante o cliente de que a aplicação foi bem desenvolvida dentro dos parâmetros validados inicialmente. </a:t>
            </a:r>
          </a:p>
          <a:p>
            <a:r>
              <a:rPr lang="pt-PT">
                <a:effectLst/>
                <a:latin typeface="Helvetica" pitchFamily="2" charset="0"/>
              </a:rPr>
              <a:t>Por fim, ainda conseguimos aprofundar e ganhar conhecimentos dentro do ramo das aplicações </a:t>
            </a:r>
            <a:r>
              <a:rPr lang="pt-PT" i="1">
                <a:effectLst/>
                <a:latin typeface="Helvetica" pitchFamily="2" charset="0"/>
              </a:rPr>
              <a:t>web</a:t>
            </a:r>
            <a:r>
              <a:rPr lang="pt-PT">
                <a:effectLst/>
                <a:latin typeface="Helvetica" pitchFamily="2" charset="0"/>
              </a:rPr>
              <a:t>, onde construímos, testamos e validamos, colocando sempre em prática os conhecimentos adquiridos ao longo do curso. Nesta fase é relevante mencionar a liberdade de explorar as ferramentas </a:t>
            </a:r>
            <a:r>
              <a:rPr lang="pt-PT" i="1">
                <a:effectLst/>
                <a:latin typeface="Helvetica" pitchFamily="2" charset="0"/>
              </a:rPr>
              <a:t>.NET </a:t>
            </a:r>
            <a:r>
              <a:rPr lang="pt-PT">
                <a:effectLst/>
                <a:latin typeface="Helvetica" pitchFamily="2" charset="0"/>
              </a:rPr>
              <a:t>e adicionar peças que podem vir a ser bastante úteis no mercado de trabalho. </a:t>
            </a:r>
          </a:p>
          <a:p>
            <a:r>
              <a:rPr lang="pt-PT">
                <a:effectLst/>
                <a:latin typeface="Helvetica" pitchFamily="2" charset="0"/>
              </a:rPr>
              <a:t>Portanto, o desenvolvimento do projeto foi concluído com êxito, não só a nível aplicacional, mas mais importante ainda no enriquecimento que dispôs aos elementos do grupo dentro da área da engenharia de </a:t>
            </a:r>
            <a:r>
              <a:rPr lang="pt-PT" i="1">
                <a:effectLst/>
                <a:latin typeface="Helvetica" pitchFamily="2" charset="0"/>
              </a:rPr>
              <a:t>software</a:t>
            </a:r>
            <a:r>
              <a:rPr lang="pt-PT">
                <a:effectLst/>
                <a:latin typeface="Helvetica" pitchFamily="2" charset="0"/>
              </a:rPr>
              <a:t>. </a:t>
            </a:r>
          </a:p>
          <a:p>
            <a:endParaRPr lang="pt-PT"/>
          </a:p>
        </p:txBody>
      </p:sp>
    </p:spTree>
    <p:extLst>
      <p:ext uri="{BB962C8B-B14F-4D97-AF65-F5344CB8AC3E}">
        <p14:creationId xmlns:p14="http://schemas.microsoft.com/office/powerpoint/2010/main" val="81897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28859-C8D5-2C12-0FE7-0FCE8B4A4099}"/>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19A4CF6-A6EC-CE2D-A8AD-A2F82B05BEB4}"/>
              </a:ext>
            </a:extLst>
          </p:cNvPr>
          <p:cNvSpPr>
            <a:spLocks noGrp="1"/>
          </p:cNvSpPr>
          <p:nvPr>
            <p:ph idx="1"/>
          </p:nvPr>
        </p:nvSpPr>
        <p:spPr/>
        <p:txBody>
          <a:bodyPr vert="horz" lIns="91440" tIns="45720" rIns="91440" bIns="45720" rtlCol="0" anchor="t">
            <a:normAutofit/>
          </a:bodyPr>
          <a:lstStyle/>
          <a:p>
            <a:r>
              <a:rPr lang="pt-PT">
                <a:ea typeface="+mn-lt"/>
                <a:cs typeface="+mn-lt"/>
              </a:rPr>
              <a:t>Os acionistas estão convencidos de que a modernização do leilão é crucial para impulsionar o seu sucesso. Eles estão confiantes de que esse novo modelo trará os seguintes benefícios:</a:t>
            </a:r>
            <a:endParaRPr lang="pt-PT">
              <a:ea typeface="Calibri" panose="020F0502020204030204"/>
              <a:cs typeface="Calibri" panose="020F0502020204030204"/>
            </a:endParaRPr>
          </a:p>
          <a:p>
            <a:endParaRPr lang="pt-PT">
              <a:latin typeface="Arial"/>
              <a:cs typeface="Arial"/>
            </a:endParaRPr>
          </a:p>
          <a:p>
            <a:endParaRPr lang="pt-PT">
              <a:ea typeface="Calibri"/>
              <a:cs typeface="Calibri"/>
            </a:endParaRPr>
          </a:p>
        </p:txBody>
      </p:sp>
    </p:spTree>
    <p:extLst>
      <p:ext uri="{BB962C8B-B14F-4D97-AF65-F5344CB8AC3E}">
        <p14:creationId xmlns:p14="http://schemas.microsoft.com/office/powerpoint/2010/main" val="75416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CB410-1723-AE59-FB03-96259CA98C5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76874C3A-2C05-6070-02E0-3B1C2FAF80AC}"/>
              </a:ext>
            </a:extLst>
          </p:cNvPr>
          <p:cNvSpPr>
            <a:spLocks noGrp="1"/>
          </p:cNvSpPr>
          <p:nvPr>
            <p:ph idx="1"/>
          </p:nvPr>
        </p:nvSpPr>
        <p:spPr/>
        <p:txBody>
          <a:bodyPr vert="horz" lIns="91440" tIns="45720" rIns="91440" bIns="45720" rtlCol="0" anchor="t">
            <a:normAutofit/>
          </a:bodyPr>
          <a:lstStyle/>
          <a:p>
            <a:r>
              <a:rPr lang="pt-PT">
                <a:ea typeface="+mn-lt"/>
                <a:cs typeface="+mn-lt"/>
              </a:rPr>
              <a:t>Após consultar com os diversos funcionários da empresa que, por sua vez, já laboram no meio dos leilões pretendem que os seguintes objetivos sejam satisfeitos:</a:t>
            </a:r>
            <a:endParaRPr lang="pt-PT">
              <a:ea typeface="Calibri" panose="020F0502020204030204"/>
              <a:cs typeface="Calibri" panose="020F0502020204030204"/>
            </a:endParaRPr>
          </a:p>
          <a:p>
            <a:endParaRPr lang="pt-PT"/>
          </a:p>
          <a:p>
            <a:r>
              <a:rPr lang="pt-PT">
                <a:latin typeface="Arial"/>
                <a:cs typeface="Arial"/>
              </a:rPr>
              <a:t>Aumentar a transparência de licitações entre utilizadores </a:t>
            </a:r>
            <a:endParaRPr lang="pt-PT"/>
          </a:p>
          <a:p>
            <a:r>
              <a:rPr lang="pt-PT">
                <a:latin typeface="Arial"/>
                <a:cs typeface="Arial"/>
              </a:rPr>
              <a:t>Facilitar o processo de venda e compra de artigos</a:t>
            </a:r>
            <a:endParaRPr lang="pt-PT"/>
          </a:p>
          <a:p>
            <a:r>
              <a:rPr lang="pt-PT">
                <a:latin typeface="Arial"/>
                <a:cs typeface="Arial"/>
              </a:rPr>
              <a:t>Tornar o acesso às informações dos artigos mais rápida e eficaz</a:t>
            </a:r>
            <a:endParaRPr lang="pt-PT"/>
          </a:p>
          <a:p>
            <a:endParaRPr lang="pt-PT">
              <a:ea typeface="Calibri"/>
              <a:cs typeface="Calibri"/>
            </a:endParaRPr>
          </a:p>
        </p:txBody>
      </p:sp>
    </p:spTree>
    <p:extLst>
      <p:ext uri="{BB962C8B-B14F-4D97-AF65-F5344CB8AC3E}">
        <p14:creationId xmlns:p14="http://schemas.microsoft.com/office/powerpoint/2010/main" val="300850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DB407-9631-E756-D205-19E5186D01F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655C8D2-49B4-B74D-1727-8D04E8C100F1}"/>
              </a:ext>
            </a:extLst>
          </p:cNvPr>
          <p:cNvSpPr>
            <a:spLocks noGrp="1"/>
          </p:cNvSpPr>
          <p:nvPr>
            <p:ph idx="1"/>
          </p:nvPr>
        </p:nvSpPr>
        <p:spPr/>
        <p:txBody>
          <a:bodyPr vert="horz" lIns="91440" tIns="45720" rIns="91440" bIns="45720" rtlCol="0" anchor="t">
            <a:normAutofit fontScale="55000" lnSpcReduction="20000"/>
          </a:bodyPr>
          <a:lstStyle/>
          <a:p>
            <a:r>
              <a:rPr lang="pt-PT">
                <a:ea typeface="+mn-lt"/>
                <a:cs typeface="+mn-lt"/>
              </a:rPr>
              <a:t>A criação e manutenção de uma plataforma de leilão online exigem a coordenação de vários elementos essenciais, cada um desempenhando um papel crítico no alcance do sucesso do projeto. Estes elementos podem variar desde recursos humanos a materiais.</a:t>
            </a:r>
            <a:endParaRPr lang="pt-PT">
              <a:ea typeface="Calibri" panose="020F0502020204030204"/>
              <a:cs typeface="Calibri" panose="020F0502020204030204"/>
            </a:endParaRPr>
          </a:p>
          <a:p>
            <a:r>
              <a:rPr lang="pt-PT">
                <a:ea typeface="+mn-lt"/>
                <a:cs typeface="+mn-lt"/>
              </a:rPr>
              <a:t>Dentro do contexto da nossa plataforma de leilão online, é fundamental contar com uma equipa de desenvolvimento composta por cinco membros. Estes serão encarregues de projetar, desenvolver e manter a plataforma, garantindo que seja eficiente e funcional. </a:t>
            </a:r>
            <a:endParaRPr lang="pt-PT"/>
          </a:p>
          <a:p>
            <a:endParaRPr lang="pt-PT">
              <a:ea typeface="Calibri"/>
              <a:cs typeface="Calibri"/>
            </a:endParaRPr>
          </a:p>
          <a:p>
            <a:r>
              <a:rPr lang="pt-PT">
                <a:ea typeface="+mn-lt"/>
                <a:cs typeface="+mn-lt"/>
              </a:rPr>
              <a:t>Recursos Humanos:</a:t>
            </a:r>
          </a:p>
          <a:p>
            <a:r>
              <a:rPr lang="pt-PT">
                <a:latin typeface="Arial"/>
                <a:ea typeface="Calibri"/>
                <a:cs typeface="Arial"/>
              </a:rPr>
              <a:t>Uma equipa de desenvolvimento com cinco membros.</a:t>
            </a:r>
            <a:endParaRPr lang="pt-PT"/>
          </a:p>
          <a:p>
            <a:r>
              <a:rPr lang="pt-PT">
                <a:ea typeface="+mn-lt"/>
                <a:cs typeface="+mn-lt"/>
              </a:rPr>
              <a:t>Recursos Materiais:</a:t>
            </a:r>
          </a:p>
          <a:p>
            <a:r>
              <a:rPr lang="pt-PT">
                <a:latin typeface="Arial"/>
                <a:ea typeface="Calibri"/>
                <a:cs typeface="Arial"/>
              </a:rPr>
              <a:t>Software</a:t>
            </a:r>
            <a:endParaRPr lang="pt-PT"/>
          </a:p>
          <a:p>
            <a:r>
              <a:rPr lang="pt-PT">
                <a:latin typeface="Arial"/>
                <a:ea typeface="Calibri"/>
                <a:cs typeface="Arial"/>
              </a:rPr>
              <a:t>Uma plataforma de leilão online eficiente e segura.</a:t>
            </a:r>
            <a:endParaRPr lang="pt-PT"/>
          </a:p>
          <a:p>
            <a:r>
              <a:rPr lang="pt-PT">
                <a:latin typeface="Arial"/>
                <a:ea typeface="Calibri"/>
                <a:cs typeface="Arial"/>
              </a:rPr>
              <a:t>Sistemas que gerem a base de dados.</a:t>
            </a:r>
            <a:endParaRPr lang="pt-PT"/>
          </a:p>
          <a:p>
            <a:r>
              <a:rPr lang="pt-PT">
                <a:latin typeface="Arial"/>
                <a:cs typeface="Arial"/>
              </a:rPr>
              <a:t>Ferramentas de desenvolvimento e produtividade </a:t>
            </a:r>
            <a:endParaRPr lang="pt-PT"/>
          </a:p>
          <a:p>
            <a:r>
              <a:rPr lang="pt-PT">
                <a:latin typeface="Arial"/>
                <a:ea typeface="Calibri"/>
                <a:cs typeface="Arial"/>
              </a:rPr>
              <a:t>Hardware</a:t>
            </a:r>
            <a:endParaRPr lang="pt-PT"/>
          </a:p>
          <a:p>
            <a:r>
              <a:rPr lang="pt-PT">
                <a:latin typeface="Arial"/>
                <a:ea typeface="Calibri"/>
                <a:cs typeface="Arial"/>
              </a:rPr>
              <a:t>Os 5 computadores dos integrantes da equipa de engenheiros.</a:t>
            </a:r>
            <a:endParaRPr lang="pt-PT"/>
          </a:p>
          <a:p>
            <a:endParaRPr lang="pt-PT">
              <a:ea typeface="Calibri"/>
              <a:cs typeface="Calibri"/>
            </a:endParaRPr>
          </a:p>
        </p:txBody>
      </p:sp>
    </p:spTree>
    <p:extLst>
      <p:ext uri="{BB962C8B-B14F-4D97-AF65-F5344CB8AC3E}">
        <p14:creationId xmlns:p14="http://schemas.microsoft.com/office/powerpoint/2010/main" val="300364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FD7D0-62F1-62F5-EAA6-152DDEBBBFB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D5A4AF2-EAD9-67AE-E80D-9AF1CC144D7D}"/>
              </a:ext>
            </a:extLst>
          </p:cNvPr>
          <p:cNvSpPr>
            <a:spLocks noGrp="1"/>
          </p:cNvSpPr>
          <p:nvPr>
            <p:ph idx="1"/>
          </p:nvPr>
        </p:nvSpPr>
        <p:spPr/>
        <p:txBody>
          <a:bodyPr vert="horz" lIns="91440" tIns="45720" rIns="91440" bIns="45720" rtlCol="0" anchor="t">
            <a:normAutofit/>
          </a:bodyPr>
          <a:lstStyle/>
          <a:p>
            <a:r>
              <a:rPr lang="pt-PT">
                <a:ea typeface="+mn-lt"/>
                <a:cs typeface="+mn-lt"/>
              </a:rPr>
              <a:t>Para a concretização do nosso projeto, formamos uma equipa diversificada, onde cada membro desempenha um papel específico em diferentes áreas. A colaboração de todos os membros torna se crucial para assegurar o êxito no desenvolvimento da aplicação.</a:t>
            </a:r>
            <a:endParaRPr lang="pt-PT">
              <a:ea typeface="Calibri" panose="020F0502020204030204"/>
              <a:cs typeface="Calibri" panose="020F0502020204030204"/>
            </a:endParaRPr>
          </a:p>
          <a:p>
            <a:r>
              <a:rPr lang="pt-PT">
                <a:ea typeface="+mn-lt"/>
                <a:cs typeface="+mn-lt"/>
              </a:rPr>
              <a:t>Segue de seguida, a constituição da equipa para o projeto:</a:t>
            </a:r>
            <a:endParaRPr lang="pt-PT"/>
          </a:p>
          <a:p>
            <a:endParaRPr lang="pt-PT">
              <a:ea typeface="Calibri"/>
              <a:cs typeface="Calibri"/>
            </a:endParaRPr>
          </a:p>
        </p:txBody>
      </p:sp>
    </p:spTree>
    <p:extLst>
      <p:ext uri="{BB962C8B-B14F-4D97-AF65-F5344CB8AC3E}">
        <p14:creationId xmlns:p14="http://schemas.microsoft.com/office/powerpoint/2010/main" val="62851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A1B83-7D3F-A975-EF8C-DBC3CC74A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0B28EB44-4742-9327-DD5E-FA15870DFCAA}"/>
              </a:ext>
            </a:extLst>
          </p:cNvPr>
          <p:cNvSpPr>
            <a:spLocks noGrp="1"/>
          </p:cNvSpPr>
          <p:nvPr>
            <p:ph idx="1"/>
          </p:nvPr>
        </p:nvSpPr>
        <p:spPr/>
        <p:txBody>
          <a:bodyPr vert="horz" lIns="91440" tIns="45720" rIns="91440" bIns="45720" rtlCol="0" anchor="t">
            <a:normAutofit/>
          </a:bodyPr>
          <a:lstStyle/>
          <a:p>
            <a:r>
              <a:rPr lang="pt-PT">
                <a:latin typeface="Calibri"/>
                <a:ea typeface="Calibri"/>
                <a:cs typeface="Calibri"/>
              </a:rPr>
              <a:t>Considerando os prazos e a equipa para concretizar o projeto foi definido um plano de trabalho que melhor encaixa no projeto, sabendo que a equipa optou por um modelo em cascata. Com base nas diferentes etapas do projeto, resultou no seguinte diagrama dividido para ser mais visível</a:t>
            </a:r>
          </a:p>
        </p:txBody>
      </p:sp>
    </p:spTree>
    <p:extLst>
      <p:ext uri="{BB962C8B-B14F-4D97-AF65-F5344CB8AC3E}">
        <p14:creationId xmlns:p14="http://schemas.microsoft.com/office/powerpoint/2010/main" val="276393420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4773</Words>
  <Application>Microsoft Office PowerPoint</Application>
  <PresentationFormat>Ecrã Panorâmico</PresentationFormat>
  <Paragraphs>190</Paragraphs>
  <Slides>44</Slides>
  <Notes>2</Notes>
  <HiddenSlides>0</HiddenSlides>
  <MMClips>0</MMClips>
  <ScaleCrop>false</ScaleCrop>
  <HeadingPairs>
    <vt:vector size="4" baseType="variant">
      <vt:variant>
        <vt:lpstr>Tema</vt:lpstr>
      </vt:variant>
      <vt:variant>
        <vt:i4>1</vt:i4>
      </vt:variant>
      <vt:variant>
        <vt:lpstr>Títulos dos diapositivos</vt:lpstr>
      </vt:variant>
      <vt:variant>
        <vt:i4>44</vt:i4>
      </vt:variant>
    </vt:vector>
  </HeadingPairs>
  <TitlesOfParts>
    <vt:vector size="45" baseType="lpstr">
      <vt:lpstr>Tema do Office</vt:lpstr>
      <vt:lpstr> Roteiro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Definição de Requisitos -&gt; explicar não ler simplesmente </vt:lpstr>
      <vt:lpstr>Aqui ainda é para "ler"</vt:lpstr>
      <vt:lpstr>Apresentação do PowerPoint</vt:lpstr>
      <vt:lpstr>Apresentação do PowerPoint</vt:lpstr>
      <vt:lpstr>Apresentação do PowerPoint</vt:lpstr>
      <vt:lpstr>Apresentação do PowerPoint</vt:lpstr>
      <vt:lpstr>Requisitos Não funcional: </vt:lpstr>
      <vt:lpstr>Apresentação do PowerPoint</vt:lpstr>
      <vt:lpstr>Apresentação do PowerPoint</vt:lpstr>
      <vt:lpstr>Aqui secalhar temos de meter na apresentação os requisitos que não falamos ( e zooms também nas entidades uma por slide) </vt:lpstr>
      <vt:lpstr>Apresentação do PowerPoint</vt:lpstr>
      <vt:lpstr>Apresentação do PowerPoint</vt:lpstr>
      <vt:lpstr>Apresentação do PowerPoint</vt:lpstr>
      <vt:lpstr>Apresentação do PowerPoint</vt:lpstr>
      <vt:lpstr>Apresentação do PowerPoint</vt:lpstr>
      <vt:lpstr>Apresentação do PowerPoint</vt:lpstr>
      <vt:lpstr>Descrição dos vários elementos de dados e seus relacionamentos.  </vt:lpstr>
      <vt:lpstr>Descrição dos vários elementos de dados e seus relacionamentos.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Shared </vt:lpstr>
      <vt:lpstr>Cliente </vt:lpstr>
      <vt:lpstr>Server</vt:lpstr>
      <vt:lpstr>Geral</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Jorge Nuno Gomes Rodrigues</cp:lastModifiedBy>
  <cp:revision>2</cp:revision>
  <dcterms:created xsi:type="dcterms:W3CDTF">2023-11-03T17:14:15Z</dcterms:created>
  <dcterms:modified xsi:type="dcterms:W3CDTF">2024-01-30T10:46:39Z</dcterms:modified>
</cp:coreProperties>
</file>