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3" r:id="rId25"/>
    <p:sldId id="284" r:id="rId26"/>
    <p:sldId id="281" r:id="rId27"/>
    <p:sldId id="285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/>
    <p:restoredTop sz="94572"/>
  </p:normalViewPr>
  <p:slideViewPr>
    <p:cSldViewPr snapToGrid="0">
      <p:cViewPr>
        <p:scale>
          <a:sx n="65" d="100"/>
          <a:sy n="65" d="100"/>
        </p:scale>
        <p:origin x="14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F4A45-B359-44CE-9847-1B267424DC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30B1C9-F88F-40DC-9572-FC2A86143A16}">
      <dgm:prSet/>
      <dgm:spPr/>
      <dgm:t>
        <a:bodyPr/>
        <a:lstStyle/>
        <a:p>
          <a:pPr>
            <a:defRPr cap="all"/>
          </a:pPr>
          <a:r>
            <a:rPr lang="pt-PT"/>
            <a:t>Conceção dos diferentes modelos de aprendizagem </a:t>
          </a:r>
          <a:endParaRPr lang="en-US"/>
        </a:p>
      </dgm:t>
    </dgm:pt>
    <dgm:pt modelId="{DC2D8E7D-32DA-451F-851D-F8D9142DB8E6}" type="parTrans" cxnId="{2954B6A9-0F6E-4AE5-A458-10203D4FC3DA}">
      <dgm:prSet/>
      <dgm:spPr/>
      <dgm:t>
        <a:bodyPr/>
        <a:lstStyle/>
        <a:p>
          <a:endParaRPr lang="en-US"/>
        </a:p>
      </dgm:t>
    </dgm:pt>
    <dgm:pt modelId="{05A248A1-AD1A-463B-B19A-2917C3306C46}" type="sibTrans" cxnId="{2954B6A9-0F6E-4AE5-A458-10203D4FC3DA}">
      <dgm:prSet/>
      <dgm:spPr/>
      <dgm:t>
        <a:bodyPr/>
        <a:lstStyle/>
        <a:p>
          <a:endParaRPr lang="en-US"/>
        </a:p>
      </dgm:t>
    </dgm:pt>
    <dgm:pt modelId="{F8B381ED-EFE5-4B1E-B68D-2188BF17F992}">
      <dgm:prSet/>
      <dgm:spPr/>
      <dgm:t>
        <a:bodyPr/>
        <a:lstStyle/>
        <a:p>
          <a:pPr>
            <a:defRPr cap="all"/>
          </a:pPr>
          <a:r>
            <a:rPr lang="pt-PT" dirty="0"/>
            <a:t>Aplicação de técnicas de exploração e preparação de dados</a:t>
          </a:r>
          <a:endParaRPr lang="en-US" dirty="0"/>
        </a:p>
      </dgm:t>
    </dgm:pt>
    <dgm:pt modelId="{3237F3EF-0E39-482D-B71D-03510984E0F1}" type="parTrans" cxnId="{7136D966-CEFE-4016-A5A9-EBA65FC56BDD}">
      <dgm:prSet/>
      <dgm:spPr/>
      <dgm:t>
        <a:bodyPr/>
        <a:lstStyle/>
        <a:p>
          <a:endParaRPr lang="en-US"/>
        </a:p>
      </dgm:t>
    </dgm:pt>
    <dgm:pt modelId="{54898BAB-7225-4DE7-90C6-98E0556AE155}" type="sibTrans" cxnId="{7136D966-CEFE-4016-A5A9-EBA65FC56BDD}">
      <dgm:prSet/>
      <dgm:spPr/>
      <dgm:t>
        <a:bodyPr/>
        <a:lstStyle/>
        <a:p>
          <a:endParaRPr lang="en-US"/>
        </a:p>
      </dgm:t>
    </dgm:pt>
    <dgm:pt modelId="{C7F5E845-7C0A-41E8-8748-6DA17D988544}">
      <dgm:prSet/>
      <dgm:spPr/>
      <dgm:t>
        <a:bodyPr/>
        <a:lstStyle/>
        <a:p>
          <a:pPr>
            <a:defRPr cap="all"/>
          </a:pPr>
          <a:r>
            <a:rPr lang="pt-PT"/>
            <a:t>Aplicação dos modelos</a:t>
          </a:r>
          <a:endParaRPr lang="en-US"/>
        </a:p>
      </dgm:t>
    </dgm:pt>
    <dgm:pt modelId="{B4ED586F-78B8-447E-884E-088183D26E86}" type="parTrans" cxnId="{A4C3148E-7D0A-42F5-A56C-11B1CB484665}">
      <dgm:prSet/>
      <dgm:spPr/>
      <dgm:t>
        <a:bodyPr/>
        <a:lstStyle/>
        <a:p>
          <a:endParaRPr lang="en-US"/>
        </a:p>
      </dgm:t>
    </dgm:pt>
    <dgm:pt modelId="{13EF31C8-F5CA-4F59-9C6E-9B19B00A1FD7}" type="sibTrans" cxnId="{A4C3148E-7D0A-42F5-A56C-11B1CB484665}">
      <dgm:prSet/>
      <dgm:spPr/>
      <dgm:t>
        <a:bodyPr/>
        <a:lstStyle/>
        <a:p>
          <a:endParaRPr lang="en-US"/>
        </a:p>
      </dgm:t>
    </dgm:pt>
    <dgm:pt modelId="{EF8ED9BA-6B75-4385-B4D3-04D41DDB047E}" type="pres">
      <dgm:prSet presAssocID="{2C3F4A45-B359-44CE-9847-1B267424DC86}" presName="root" presStyleCnt="0">
        <dgm:presLayoutVars>
          <dgm:dir/>
          <dgm:resizeHandles val="exact"/>
        </dgm:presLayoutVars>
      </dgm:prSet>
      <dgm:spPr/>
    </dgm:pt>
    <dgm:pt modelId="{D3406E29-4C18-4778-B511-6304A3A89F25}" type="pres">
      <dgm:prSet presAssocID="{C930B1C9-F88F-40DC-9572-FC2A86143A16}" presName="compNode" presStyleCnt="0"/>
      <dgm:spPr/>
    </dgm:pt>
    <dgm:pt modelId="{C4F1B5EC-B637-4733-AF4D-9E812072BF06}" type="pres">
      <dgm:prSet presAssocID="{C930B1C9-F88F-40DC-9572-FC2A86143A16}" presName="iconBgRect" presStyleLbl="bgShp" presStyleIdx="0" presStyleCnt="3"/>
      <dgm:spPr/>
    </dgm:pt>
    <dgm:pt modelId="{C1C728D8-877B-42F9-AB3F-E2F9BA83D9BD}" type="pres">
      <dgm:prSet presAssocID="{C930B1C9-F88F-40DC-9572-FC2A86143A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2AA84DB0-D30B-48D6-82F8-224CA5D94324}" type="pres">
      <dgm:prSet presAssocID="{C930B1C9-F88F-40DC-9572-FC2A86143A16}" presName="spaceRect" presStyleCnt="0"/>
      <dgm:spPr/>
    </dgm:pt>
    <dgm:pt modelId="{06961BE4-B66D-4D0F-A427-0DB97A3FF5ED}" type="pres">
      <dgm:prSet presAssocID="{C930B1C9-F88F-40DC-9572-FC2A86143A16}" presName="textRect" presStyleLbl="revTx" presStyleIdx="0" presStyleCnt="3">
        <dgm:presLayoutVars>
          <dgm:chMax val="1"/>
          <dgm:chPref val="1"/>
        </dgm:presLayoutVars>
      </dgm:prSet>
      <dgm:spPr/>
    </dgm:pt>
    <dgm:pt modelId="{ECA0E3C0-B5C8-4A40-8EB2-A853E4C8207E}" type="pres">
      <dgm:prSet presAssocID="{05A248A1-AD1A-463B-B19A-2917C3306C46}" presName="sibTrans" presStyleCnt="0"/>
      <dgm:spPr/>
    </dgm:pt>
    <dgm:pt modelId="{E4DAC7E4-25D7-4925-BBB3-AB3D5FF0BD40}" type="pres">
      <dgm:prSet presAssocID="{F8B381ED-EFE5-4B1E-B68D-2188BF17F992}" presName="compNode" presStyleCnt="0"/>
      <dgm:spPr/>
    </dgm:pt>
    <dgm:pt modelId="{D42973FC-8460-41AB-A9DF-F5EF8779629E}" type="pres">
      <dgm:prSet presAssocID="{F8B381ED-EFE5-4B1E-B68D-2188BF17F992}" presName="iconBgRect" presStyleLbl="bgShp" presStyleIdx="1" presStyleCnt="3"/>
      <dgm:spPr/>
    </dgm:pt>
    <dgm:pt modelId="{41A5EEB1-F553-4403-815D-8E600FDFE2F6}" type="pres">
      <dgm:prSet presAssocID="{F8B381ED-EFE5-4B1E-B68D-2188BF17F9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EFF45BE-167F-426E-9CFD-76FAF8DF38F0}" type="pres">
      <dgm:prSet presAssocID="{F8B381ED-EFE5-4B1E-B68D-2188BF17F992}" presName="spaceRect" presStyleCnt="0"/>
      <dgm:spPr/>
    </dgm:pt>
    <dgm:pt modelId="{22998E52-D436-47B0-AF21-904D5F3256C3}" type="pres">
      <dgm:prSet presAssocID="{F8B381ED-EFE5-4B1E-B68D-2188BF17F992}" presName="textRect" presStyleLbl="revTx" presStyleIdx="1" presStyleCnt="3">
        <dgm:presLayoutVars>
          <dgm:chMax val="1"/>
          <dgm:chPref val="1"/>
        </dgm:presLayoutVars>
      </dgm:prSet>
      <dgm:spPr/>
    </dgm:pt>
    <dgm:pt modelId="{C4D04513-758B-4E21-8B49-21CE34BD3F3D}" type="pres">
      <dgm:prSet presAssocID="{54898BAB-7225-4DE7-90C6-98E0556AE155}" presName="sibTrans" presStyleCnt="0"/>
      <dgm:spPr/>
    </dgm:pt>
    <dgm:pt modelId="{C92190DD-65EC-4E20-A04D-17E4F1430034}" type="pres">
      <dgm:prSet presAssocID="{C7F5E845-7C0A-41E8-8748-6DA17D988544}" presName="compNode" presStyleCnt="0"/>
      <dgm:spPr/>
    </dgm:pt>
    <dgm:pt modelId="{BAFAAE0B-ADBB-44DB-92B2-F3B59BCCB9F3}" type="pres">
      <dgm:prSet presAssocID="{C7F5E845-7C0A-41E8-8748-6DA17D988544}" presName="iconBgRect" presStyleLbl="bgShp" presStyleIdx="2" presStyleCnt="3"/>
      <dgm:spPr/>
    </dgm:pt>
    <dgm:pt modelId="{B366E000-61A9-4AF5-B1F6-45E48368F21A}" type="pres">
      <dgm:prSet presAssocID="{C7F5E845-7C0A-41E8-8748-6DA17D988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B5685AF-E3F9-4964-85A8-D6444B6B0AE8}" type="pres">
      <dgm:prSet presAssocID="{C7F5E845-7C0A-41E8-8748-6DA17D988544}" presName="spaceRect" presStyleCnt="0"/>
      <dgm:spPr/>
    </dgm:pt>
    <dgm:pt modelId="{B057F967-140C-4FB3-808B-79C85CC7C0B1}" type="pres">
      <dgm:prSet presAssocID="{C7F5E845-7C0A-41E8-8748-6DA17D9885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36D966-CEFE-4016-A5A9-EBA65FC56BDD}" srcId="{2C3F4A45-B359-44CE-9847-1B267424DC86}" destId="{F8B381ED-EFE5-4B1E-B68D-2188BF17F992}" srcOrd="1" destOrd="0" parTransId="{3237F3EF-0E39-482D-B71D-03510984E0F1}" sibTransId="{54898BAB-7225-4DE7-90C6-98E0556AE155}"/>
    <dgm:cxn modelId="{470BF372-8DB7-4CB5-8201-F1CEEE56353A}" type="presOf" srcId="{F8B381ED-EFE5-4B1E-B68D-2188BF17F992}" destId="{22998E52-D436-47B0-AF21-904D5F3256C3}" srcOrd="0" destOrd="0" presId="urn:microsoft.com/office/officeart/2018/5/layout/IconCircleLabelList"/>
    <dgm:cxn modelId="{A4C3148E-7D0A-42F5-A56C-11B1CB484665}" srcId="{2C3F4A45-B359-44CE-9847-1B267424DC86}" destId="{C7F5E845-7C0A-41E8-8748-6DA17D988544}" srcOrd="2" destOrd="0" parTransId="{B4ED586F-78B8-447E-884E-088183D26E86}" sibTransId="{13EF31C8-F5CA-4F59-9C6E-9B19B00A1FD7}"/>
    <dgm:cxn modelId="{2954B6A9-0F6E-4AE5-A458-10203D4FC3DA}" srcId="{2C3F4A45-B359-44CE-9847-1B267424DC86}" destId="{C930B1C9-F88F-40DC-9572-FC2A86143A16}" srcOrd="0" destOrd="0" parTransId="{DC2D8E7D-32DA-451F-851D-F8D9142DB8E6}" sibTransId="{05A248A1-AD1A-463B-B19A-2917C3306C46}"/>
    <dgm:cxn modelId="{1BB465D6-3652-497D-BE61-19D911F9EFB9}" type="presOf" srcId="{2C3F4A45-B359-44CE-9847-1B267424DC86}" destId="{EF8ED9BA-6B75-4385-B4D3-04D41DDB047E}" srcOrd="0" destOrd="0" presId="urn:microsoft.com/office/officeart/2018/5/layout/IconCircleLabelList"/>
    <dgm:cxn modelId="{26823DDC-0193-4B33-AEE5-CA24BFAB01DB}" type="presOf" srcId="{C930B1C9-F88F-40DC-9572-FC2A86143A16}" destId="{06961BE4-B66D-4D0F-A427-0DB97A3FF5ED}" srcOrd="0" destOrd="0" presId="urn:microsoft.com/office/officeart/2018/5/layout/IconCircleLabelList"/>
    <dgm:cxn modelId="{175917E7-A424-48AB-B79C-E60E3A3794E5}" type="presOf" srcId="{C7F5E845-7C0A-41E8-8748-6DA17D988544}" destId="{B057F967-140C-4FB3-808B-79C85CC7C0B1}" srcOrd="0" destOrd="0" presId="urn:microsoft.com/office/officeart/2018/5/layout/IconCircleLabelList"/>
    <dgm:cxn modelId="{0B519C1E-EF6B-42BB-B17F-860EA891E5F1}" type="presParOf" srcId="{EF8ED9BA-6B75-4385-B4D3-04D41DDB047E}" destId="{D3406E29-4C18-4778-B511-6304A3A89F25}" srcOrd="0" destOrd="0" presId="urn:microsoft.com/office/officeart/2018/5/layout/IconCircleLabelList"/>
    <dgm:cxn modelId="{30036A97-2ECD-49CB-9B7D-C84E1CC1F7BA}" type="presParOf" srcId="{D3406E29-4C18-4778-B511-6304A3A89F25}" destId="{C4F1B5EC-B637-4733-AF4D-9E812072BF06}" srcOrd="0" destOrd="0" presId="urn:microsoft.com/office/officeart/2018/5/layout/IconCircleLabelList"/>
    <dgm:cxn modelId="{1085DB32-D8C9-43B6-9157-0DA983C32545}" type="presParOf" srcId="{D3406E29-4C18-4778-B511-6304A3A89F25}" destId="{C1C728D8-877B-42F9-AB3F-E2F9BA83D9BD}" srcOrd="1" destOrd="0" presId="urn:microsoft.com/office/officeart/2018/5/layout/IconCircleLabelList"/>
    <dgm:cxn modelId="{B5D7DD65-A92C-4DEB-AEB2-975A7400F7C5}" type="presParOf" srcId="{D3406E29-4C18-4778-B511-6304A3A89F25}" destId="{2AA84DB0-D30B-48D6-82F8-224CA5D94324}" srcOrd="2" destOrd="0" presId="urn:microsoft.com/office/officeart/2018/5/layout/IconCircleLabelList"/>
    <dgm:cxn modelId="{8B12CCC7-1C83-47EA-B253-9963FDAC7CC2}" type="presParOf" srcId="{D3406E29-4C18-4778-B511-6304A3A89F25}" destId="{06961BE4-B66D-4D0F-A427-0DB97A3FF5ED}" srcOrd="3" destOrd="0" presId="urn:microsoft.com/office/officeart/2018/5/layout/IconCircleLabelList"/>
    <dgm:cxn modelId="{7267B1B3-DE1F-4C99-9761-5211243C1FC6}" type="presParOf" srcId="{EF8ED9BA-6B75-4385-B4D3-04D41DDB047E}" destId="{ECA0E3C0-B5C8-4A40-8EB2-A853E4C8207E}" srcOrd="1" destOrd="0" presId="urn:microsoft.com/office/officeart/2018/5/layout/IconCircleLabelList"/>
    <dgm:cxn modelId="{278A9BF9-A591-49BD-AA57-91F2EBA1B476}" type="presParOf" srcId="{EF8ED9BA-6B75-4385-B4D3-04D41DDB047E}" destId="{E4DAC7E4-25D7-4925-BBB3-AB3D5FF0BD40}" srcOrd="2" destOrd="0" presId="urn:microsoft.com/office/officeart/2018/5/layout/IconCircleLabelList"/>
    <dgm:cxn modelId="{A62ADC4F-9D3A-4458-A699-146F42D674B7}" type="presParOf" srcId="{E4DAC7E4-25D7-4925-BBB3-AB3D5FF0BD40}" destId="{D42973FC-8460-41AB-A9DF-F5EF8779629E}" srcOrd="0" destOrd="0" presId="urn:microsoft.com/office/officeart/2018/5/layout/IconCircleLabelList"/>
    <dgm:cxn modelId="{4579E346-3519-4112-8745-40CF49845A2F}" type="presParOf" srcId="{E4DAC7E4-25D7-4925-BBB3-AB3D5FF0BD40}" destId="{41A5EEB1-F553-4403-815D-8E600FDFE2F6}" srcOrd="1" destOrd="0" presId="urn:microsoft.com/office/officeart/2018/5/layout/IconCircleLabelList"/>
    <dgm:cxn modelId="{915BE525-1BFA-4CBB-9D10-1DDC6BE33FD5}" type="presParOf" srcId="{E4DAC7E4-25D7-4925-BBB3-AB3D5FF0BD40}" destId="{7EFF45BE-167F-426E-9CFD-76FAF8DF38F0}" srcOrd="2" destOrd="0" presId="urn:microsoft.com/office/officeart/2018/5/layout/IconCircleLabelList"/>
    <dgm:cxn modelId="{076C0ECC-2296-464F-BA9A-52DDFB19E9A7}" type="presParOf" srcId="{E4DAC7E4-25D7-4925-BBB3-AB3D5FF0BD40}" destId="{22998E52-D436-47B0-AF21-904D5F3256C3}" srcOrd="3" destOrd="0" presId="urn:microsoft.com/office/officeart/2018/5/layout/IconCircleLabelList"/>
    <dgm:cxn modelId="{7817D613-6833-4568-89EB-858AFEF4361D}" type="presParOf" srcId="{EF8ED9BA-6B75-4385-B4D3-04D41DDB047E}" destId="{C4D04513-758B-4E21-8B49-21CE34BD3F3D}" srcOrd="3" destOrd="0" presId="urn:microsoft.com/office/officeart/2018/5/layout/IconCircleLabelList"/>
    <dgm:cxn modelId="{3846071C-F561-4307-BBBC-3EE255DA4421}" type="presParOf" srcId="{EF8ED9BA-6B75-4385-B4D3-04D41DDB047E}" destId="{C92190DD-65EC-4E20-A04D-17E4F1430034}" srcOrd="4" destOrd="0" presId="urn:microsoft.com/office/officeart/2018/5/layout/IconCircleLabelList"/>
    <dgm:cxn modelId="{32217EF2-7D1E-4B77-88B2-BC2FB2852E07}" type="presParOf" srcId="{C92190DD-65EC-4E20-A04D-17E4F1430034}" destId="{BAFAAE0B-ADBB-44DB-92B2-F3B59BCCB9F3}" srcOrd="0" destOrd="0" presId="urn:microsoft.com/office/officeart/2018/5/layout/IconCircleLabelList"/>
    <dgm:cxn modelId="{B55A5F08-9C57-467E-AF2D-1D1F0E9EA5E2}" type="presParOf" srcId="{C92190DD-65EC-4E20-A04D-17E4F1430034}" destId="{B366E000-61A9-4AF5-B1F6-45E48368F21A}" srcOrd="1" destOrd="0" presId="urn:microsoft.com/office/officeart/2018/5/layout/IconCircleLabelList"/>
    <dgm:cxn modelId="{AFD698DD-387C-4D1F-9FE3-3E80DBE4A7F7}" type="presParOf" srcId="{C92190DD-65EC-4E20-A04D-17E4F1430034}" destId="{3B5685AF-E3F9-4964-85A8-D6444B6B0AE8}" srcOrd="2" destOrd="0" presId="urn:microsoft.com/office/officeart/2018/5/layout/IconCircleLabelList"/>
    <dgm:cxn modelId="{8F29BF5A-9C0B-4F49-98B3-4581CA074DA8}" type="presParOf" srcId="{C92190DD-65EC-4E20-A04D-17E4F1430034}" destId="{B057F967-140C-4FB3-808B-79C85CC7C0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30048-DC23-413C-90CB-7CEEB1AA12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55C5AA-E4C3-439B-B171-2B2F54C477A3}">
      <dgm:prSet/>
      <dgm:spPr/>
      <dgm:t>
        <a:bodyPr/>
        <a:lstStyle/>
        <a:p>
          <a:r>
            <a:rPr lang="pt-PT"/>
            <a:t>Consciencialização das dificuldades que é conceber um modelo de aprendizagem. </a:t>
          </a:r>
          <a:endParaRPr lang="en-US"/>
        </a:p>
      </dgm:t>
    </dgm:pt>
    <dgm:pt modelId="{3227C1DF-1827-43EA-A098-10B722CB6F71}" type="parTrans" cxnId="{5715E7FC-0FCC-48FC-A167-9DF77AF017F1}">
      <dgm:prSet/>
      <dgm:spPr/>
      <dgm:t>
        <a:bodyPr/>
        <a:lstStyle/>
        <a:p>
          <a:endParaRPr lang="en-US"/>
        </a:p>
      </dgm:t>
    </dgm:pt>
    <dgm:pt modelId="{F71DC24A-4B74-40AD-81C3-A680A9DF59F5}" type="sibTrans" cxnId="{5715E7FC-0FCC-48FC-A167-9DF77AF017F1}">
      <dgm:prSet/>
      <dgm:spPr/>
      <dgm:t>
        <a:bodyPr/>
        <a:lstStyle/>
        <a:p>
          <a:endParaRPr lang="en-US"/>
        </a:p>
      </dgm:t>
    </dgm:pt>
    <dgm:pt modelId="{2E57424D-0C77-4B15-B609-581EFFBAC92F}">
      <dgm:prSet/>
      <dgm:spPr>
        <a:noFill/>
        <a:ln>
          <a:noFill/>
        </a:ln>
      </dgm:spPr>
      <dgm:t>
        <a:bodyPr/>
        <a:lstStyle/>
        <a:p>
          <a:r>
            <a:rPr lang="pt-PT" dirty="0"/>
            <a:t>Importância de explorar e preparar os dados para obter bons resultados na modelação. </a:t>
          </a:r>
          <a:endParaRPr lang="en-US" dirty="0"/>
        </a:p>
      </dgm:t>
    </dgm:pt>
    <dgm:pt modelId="{FDB4478D-105B-4216-8C3C-FD72442E2A0C}" type="parTrans" cxnId="{31F0899E-E613-441C-BB4F-E7138609CF45}">
      <dgm:prSet/>
      <dgm:spPr/>
      <dgm:t>
        <a:bodyPr/>
        <a:lstStyle/>
        <a:p>
          <a:endParaRPr lang="en-US"/>
        </a:p>
      </dgm:t>
    </dgm:pt>
    <dgm:pt modelId="{DFF5FEE5-81D6-4839-A807-873EE91C2C7B}" type="sibTrans" cxnId="{31F0899E-E613-441C-BB4F-E7138609CF45}">
      <dgm:prSet/>
      <dgm:spPr/>
      <dgm:t>
        <a:bodyPr/>
        <a:lstStyle/>
        <a:p>
          <a:endParaRPr lang="en-US"/>
        </a:p>
      </dgm:t>
    </dgm:pt>
    <dgm:pt modelId="{03515DAF-FA3D-4AB0-99D3-FE8B20B1D8AE}">
      <dgm:prSet/>
      <dgm:spPr/>
      <dgm:t>
        <a:bodyPr/>
        <a:lstStyle/>
        <a:p>
          <a:r>
            <a:rPr lang="pt-PT" dirty="0"/>
            <a:t>A modelação não é uma ciência exata.</a:t>
          </a:r>
          <a:endParaRPr lang="en-US" dirty="0"/>
        </a:p>
      </dgm:t>
    </dgm:pt>
    <dgm:pt modelId="{9E168E80-E0BE-4FFC-8443-2311A4828D4C}" type="parTrans" cxnId="{AFFCB9A4-6FA4-4CA6-8C66-AC5C35F6F6E4}">
      <dgm:prSet/>
      <dgm:spPr/>
      <dgm:t>
        <a:bodyPr/>
        <a:lstStyle/>
        <a:p>
          <a:endParaRPr lang="en-US"/>
        </a:p>
      </dgm:t>
    </dgm:pt>
    <dgm:pt modelId="{2070B8A7-B964-4F07-9A23-1DE8A8E7ECF4}" type="sibTrans" cxnId="{AFFCB9A4-6FA4-4CA6-8C66-AC5C35F6F6E4}">
      <dgm:prSet/>
      <dgm:spPr/>
      <dgm:t>
        <a:bodyPr/>
        <a:lstStyle/>
        <a:p>
          <a:endParaRPr lang="en-US"/>
        </a:p>
      </dgm:t>
    </dgm:pt>
    <dgm:pt modelId="{1CD8F40B-66A8-4973-87CF-9E71E28DE339}">
      <dgm:prSet/>
      <dgm:spPr/>
      <dgm:t>
        <a:bodyPr/>
        <a:lstStyle/>
        <a:p>
          <a:r>
            <a:rPr lang="pt-PT" dirty="0"/>
            <a:t>O desenvolvimento exigiu que por diversas vezes voltássemos à preparação e exploração dos dados.</a:t>
          </a:r>
          <a:endParaRPr lang="en-US" dirty="0"/>
        </a:p>
      </dgm:t>
    </dgm:pt>
    <dgm:pt modelId="{9D59AF1E-B7A5-48C6-8FD1-21A00BEED084}" type="parTrans" cxnId="{50DD5382-18C3-43E9-A2A4-4D4CDD8EDB38}">
      <dgm:prSet/>
      <dgm:spPr/>
      <dgm:t>
        <a:bodyPr/>
        <a:lstStyle/>
        <a:p>
          <a:endParaRPr lang="en-US"/>
        </a:p>
      </dgm:t>
    </dgm:pt>
    <dgm:pt modelId="{329400AF-3607-414A-84EA-9C56CC9D3261}" type="sibTrans" cxnId="{50DD5382-18C3-43E9-A2A4-4D4CDD8EDB38}">
      <dgm:prSet/>
      <dgm:spPr/>
      <dgm:t>
        <a:bodyPr/>
        <a:lstStyle/>
        <a:p>
          <a:endParaRPr lang="en-US"/>
        </a:p>
      </dgm:t>
    </dgm:pt>
    <dgm:pt modelId="{77524D3C-511C-4F98-B99F-DDE6032CA0DA}">
      <dgm:prSet/>
      <dgm:spPr/>
      <dgm:t>
        <a:bodyPr/>
        <a:lstStyle/>
        <a:p>
          <a:r>
            <a:rPr lang="pt-PT" dirty="0"/>
            <a:t>Constrangimentos temporais e de </a:t>
          </a:r>
          <a:r>
            <a:rPr lang="pt-PT" i="1" dirty="0"/>
            <a:t>hardware.</a:t>
          </a:r>
          <a:endParaRPr lang="en-US" dirty="0"/>
        </a:p>
      </dgm:t>
    </dgm:pt>
    <dgm:pt modelId="{15611A16-02E7-4120-85B5-24C2FACAEF39}" type="parTrans" cxnId="{B5C0A7CE-BD9A-441D-ABE1-A31E4DA910A6}">
      <dgm:prSet/>
      <dgm:spPr/>
      <dgm:t>
        <a:bodyPr/>
        <a:lstStyle/>
        <a:p>
          <a:endParaRPr lang="en-US"/>
        </a:p>
      </dgm:t>
    </dgm:pt>
    <dgm:pt modelId="{308C4197-041D-4960-AC3A-12AA6CC4EF85}" type="sibTrans" cxnId="{B5C0A7CE-BD9A-441D-ABE1-A31E4DA910A6}">
      <dgm:prSet/>
      <dgm:spPr/>
      <dgm:t>
        <a:bodyPr/>
        <a:lstStyle/>
        <a:p>
          <a:endParaRPr lang="en-US"/>
        </a:p>
      </dgm:t>
    </dgm:pt>
    <dgm:pt modelId="{D03377B5-7123-4B77-B470-FC62D144FD26}" type="pres">
      <dgm:prSet presAssocID="{C1C30048-DC23-413C-90CB-7CEEB1AA1213}" presName="root" presStyleCnt="0">
        <dgm:presLayoutVars>
          <dgm:dir/>
          <dgm:resizeHandles val="exact"/>
        </dgm:presLayoutVars>
      </dgm:prSet>
      <dgm:spPr/>
    </dgm:pt>
    <dgm:pt modelId="{99CAD896-1863-4F89-9E72-39A0BAA069FD}" type="pres">
      <dgm:prSet presAssocID="{C355C5AA-E4C3-439B-B171-2B2F54C477A3}" presName="compNode" presStyleCnt="0"/>
      <dgm:spPr/>
    </dgm:pt>
    <dgm:pt modelId="{2B124199-0731-4B68-A607-26BB43C4BCF7}" type="pres">
      <dgm:prSet presAssocID="{C355C5AA-E4C3-439B-B171-2B2F54C477A3}" presName="bgRect" presStyleLbl="bgShp" presStyleIdx="0" presStyleCnt="5"/>
      <dgm:spPr/>
    </dgm:pt>
    <dgm:pt modelId="{5795BFE1-EF96-44F2-95B6-55DA5617281B}" type="pres">
      <dgm:prSet presAssocID="{C355C5AA-E4C3-439B-B171-2B2F54C477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120D2A-E0CF-42EE-8E48-718C8EE66616}" type="pres">
      <dgm:prSet presAssocID="{C355C5AA-E4C3-439B-B171-2B2F54C477A3}" presName="spaceRect" presStyleCnt="0"/>
      <dgm:spPr/>
    </dgm:pt>
    <dgm:pt modelId="{CD0D069A-963F-4596-85F5-61AFE13B74A1}" type="pres">
      <dgm:prSet presAssocID="{C355C5AA-E4C3-439B-B171-2B2F54C477A3}" presName="parTx" presStyleLbl="revTx" presStyleIdx="0" presStyleCnt="5">
        <dgm:presLayoutVars>
          <dgm:chMax val="0"/>
          <dgm:chPref val="0"/>
        </dgm:presLayoutVars>
      </dgm:prSet>
      <dgm:spPr/>
    </dgm:pt>
    <dgm:pt modelId="{C7D6DE03-33B7-4861-8DD2-D667F6FBF070}" type="pres">
      <dgm:prSet presAssocID="{F71DC24A-4B74-40AD-81C3-A680A9DF59F5}" presName="sibTrans" presStyleCnt="0"/>
      <dgm:spPr/>
    </dgm:pt>
    <dgm:pt modelId="{CB9801DA-5823-4E72-9C17-ED642D2D0C74}" type="pres">
      <dgm:prSet presAssocID="{2E57424D-0C77-4B15-B609-581EFFBAC92F}" presName="compNode" presStyleCnt="0"/>
      <dgm:spPr/>
    </dgm:pt>
    <dgm:pt modelId="{3F6C2A4B-25D5-44ED-B2EA-B8A2277A6FC4}" type="pres">
      <dgm:prSet presAssocID="{2E57424D-0C77-4B15-B609-581EFFBAC92F}" presName="bgRect" presStyleLbl="bgShp" presStyleIdx="1" presStyleCnt="5"/>
      <dgm:spPr/>
    </dgm:pt>
    <dgm:pt modelId="{AE77EE56-B181-4212-B372-C4B7B94AB345}" type="pres">
      <dgm:prSet presAssocID="{2E57424D-0C77-4B15-B609-581EFFBAC9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5A7747F-3A76-4270-BDF5-3D9D3ACBBF39}" type="pres">
      <dgm:prSet presAssocID="{2E57424D-0C77-4B15-B609-581EFFBAC92F}" presName="spaceRect" presStyleCnt="0"/>
      <dgm:spPr/>
    </dgm:pt>
    <dgm:pt modelId="{EC8FF06B-53D1-4E17-B68D-10C44C897009}" type="pres">
      <dgm:prSet presAssocID="{2E57424D-0C77-4B15-B609-581EFFBAC92F}" presName="parTx" presStyleLbl="revTx" presStyleIdx="1" presStyleCnt="5">
        <dgm:presLayoutVars>
          <dgm:chMax val="0"/>
          <dgm:chPref val="0"/>
        </dgm:presLayoutVars>
      </dgm:prSet>
      <dgm:spPr/>
    </dgm:pt>
    <dgm:pt modelId="{2116FE97-1066-47DA-B7E1-EE738B5EBA9C}" type="pres">
      <dgm:prSet presAssocID="{DFF5FEE5-81D6-4839-A807-873EE91C2C7B}" presName="sibTrans" presStyleCnt="0"/>
      <dgm:spPr/>
    </dgm:pt>
    <dgm:pt modelId="{9BD1BD92-03AB-487D-9A81-38D1FF720F99}" type="pres">
      <dgm:prSet presAssocID="{03515DAF-FA3D-4AB0-99D3-FE8B20B1D8AE}" presName="compNode" presStyleCnt="0"/>
      <dgm:spPr/>
    </dgm:pt>
    <dgm:pt modelId="{E2A518F8-7F82-460B-BF10-6C171C70CF83}" type="pres">
      <dgm:prSet presAssocID="{03515DAF-FA3D-4AB0-99D3-FE8B20B1D8AE}" presName="bgRect" presStyleLbl="bgShp" presStyleIdx="2" presStyleCnt="5"/>
      <dgm:spPr/>
    </dgm:pt>
    <dgm:pt modelId="{862587CA-3274-42D8-9922-F9FB3BF5CF8A}" type="pres">
      <dgm:prSet presAssocID="{03515DAF-FA3D-4AB0-99D3-FE8B20B1D8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5A2973E5-DFC1-4759-8983-5FD5F0F21492}" type="pres">
      <dgm:prSet presAssocID="{03515DAF-FA3D-4AB0-99D3-FE8B20B1D8AE}" presName="spaceRect" presStyleCnt="0"/>
      <dgm:spPr/>
    </dgm:pt>
    <dgm:pt modelId="{24DAC508-7FE4-4379-ABED-4EF24C59E09F}" type="pres">
      <dgm:prSet presAssocID="{03515DAF-FA3D-4AB0-99D3-FE8B20B1D8AE}" presName="parTx" presStyleLbl="revTx" presStyleIdx="2" presStyleCnt="5">
        <dgm:presLayoutVars>
          <dgm:chMax val="0"/>
          <dgm:chPref val="0"/>
        </dgm:presLayoutVars>
      </dgm:prSet>
      <dgm:spPr/>
    </dgm:pt>
    <dgm:pt modelId="{EB6FB312-1449-4A37-B333-87C9A97B604C}" type="pres">
      <dgm:prSet presAssocID="{2070B8A7-B964-4F07-9A23-1DE8A8E7ECF4}" presName="sibTrans" presStyleCnt="0"/>
      <dgm:spPr/>
    </dgm:pt>
    <dgm:pt modelId="{D6F5A093-F5B0-4646-AF74-458BC2146B83}" type="pres">
      <dgm:prSet presAssocID="{1CD8F40B-66A8-4973-87CF-9E71E28DE339}" presName="compNode" presStyleCnt="0"/>
      <dgm:spPr/>
    </dgm:pt>
    <dgm:pt modelId="{A8A21C0F-8A8E-4397-A232-B15D78B68C91}" type="pres">
      <dgm:prSet presAssocID="{1CD8F40B-66A8-4973-87CF-9E71E28DE339}" presName="bgRect" presStyleLbl="bgShp" presStyleIdx="3" presStyleCnt="5"/>
      <dgm:spPr/>
    </dgm:pt>
    <dgm:pt modelId="{724F3DD0-C9C3-4BFC-9360-14838BECB07A}" type="pres">
      <dgm:prSet presAssocID="{1CD8F40B-66A8-4973-87CF-9E71E28DE3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1C93BC6B-2740-4DCA-88E8-001834BC704A}" type="pres">
      <dgm:prSet presAssocID="{1CD8F40B-66A8-4973-87CF-9E71E28DE339}" presName="spaceRect" presStyleCnt="0"/>
      <dgm:spPr/>
    </dgm:pt>
    <dgm:pt modelId="{C61568C9-0B46-4402-9596-143DE93FA624}" type="pres">
      <dgm:prSet presAssocID="{1CD8F40B-66A8-4973-87CF-9E71E28DE339}" presName="parTx" presStyleLbl="revTx" presStyleIdx="3" presStyleCnt="5">
        <dgm:presLayoutVars>
          <dgm:chMax val="0"/>
          <dgm:chPref val="0"/>
        </dgm:presLayoutVars>
      </dgm:prSet>
      <dgm:spPr/>
    </dgm:pt>
    <dgm:pt modelId="{C7264E37-C26F-4DFA-BBB7-2BB4949E9D0E}" type="pres">
      <dgm:prSet presAssocID="{329400AF-3607-414A-84EA-9C56CC9D3261}" presName="sibTrans" presStyleCnt="0"/>
      <dgm:spPr/>
    </dgm:pt>
    <dgm:pt modelId="{6167796D-1E33-451A-A9DD-3EFACFD030B8}" type="pres">
      <dgm:prSet presAssocID="{77524D3C-511C-4F98-B99F-DDE6032CA0DA}" presName="compNode" presStyleCnt="0"/>
      <dgm:spPr/>
    </dgm:pt>
    <dgm:pt modelId="{29890A50-DB19-4A51-BE62-10E30DC3636D}" type="pres">
      <dgm:prSet presAssocID="{77524D3C-511C-4F98-B99F-DDE6032CA0DA}" presName="bgRect" presStyleLbl="bgShp" presStyleIdx="4" presStyleCnt="5"/>
      <dgm:spPr/>
    </dgm:pt>
    <dgm:pt modelId="{9C56EC1D-562A-48F2-9DFF-F44C40952C2B}" type="pres">
      <dgm:prSet presAssocID="{77524D3C-511C-4F98-B99F-DDE6032CA0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66675B9C-0F32-4693-B00B-07C85F229E5A}" type="pres">
      <dgm:prSet presAssocID="{77524D3C-511C-4F98-B99F-DDE6032CA0DA}" presName="spaceRect" presStyleCnt="0"/>
      <dgm:spPr/>
    </dgm:pt>
    <dgm:pt modelId="{D2DE03D3-8C89-41FF-8633-5C36B6793238}" type="pres">
      <dgm:prSet presAssocID="{77524D3C-511C-4F98-B99F-DDE6032CA0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4D5912-C7B2-4412-B4C0-6CAF5E7FE62C}" type="presOf" srcId="{03515DAF-FA3D-4AB0-99D3-FE8B20B1D8AE}" destId="{24DAC508-7FE4-4379-ABED-4EF24C59E09F}" srcOrd="0" destOrd="0" presId="urn:microsoft.com/office/officeart/2018/2/layout/IconVerticalSolidList"/>
    <dgm:cxn modelId="{0D692617-E267-4F36-8CD3-41AFF91547F4}" type="presOf" srcId="{1CD8F40B-66A8-4973-87CF-9E71E28DE339}" destId="{C61568C9-0B46-4402-9596-143DE93FA624}" srcOrd="0" destOrd="0" presId="urn:microsoft.com/office/officeart/2018/2/layout/IconVerticalSolidList"/>
    <dgm:cxn modelId="{CCE2EF6C-1BFB-4455-BB6D-E032905375F1}" type="presOf" srcId="{C355C5AA-E4C3-439B-B171-2B2F54C477A3}" destId="{CD0D069A-963F-4596-85F5-61AFE13B74A1}" srcOrd="0" destOrd="0" presId="urn:microsoft.com/office/officeart/2018/2/layout/IconVerticalSolidList"/>
    <dgm:cxn modelId="{50DD5382-18C3-43E9-A2A4-4D4CDD8EDB38}" srcId="{C1C30048-DC23-413C-90CB-7CEEB1AA1213}" destId="{1CD8F40B-66A8-4973-87CF-9E71E28DE339}" srcOrd="3" destOrd="0" parTransId="{9D59AF1E-B7A5-48C6-8FD1-21A00BEED084}" sibTransId="{329400AF-3607-414A-84EA-9C56CC9D3261}"/>
    <dgm:cxn modelId="{DEDE9A86-7F6A-4C3E-9566-6C25547C62F5}" type="presOf" srcId="{77524D3C-511C-4F98-B99F-DDE6032CA0DA}" destId="{D2DE03D3-8C89-41FF-8633-5C36B6793238}" srcOrd="0" destOrd="0" presId="urn:microsoft.com/office/officeart/2018/2/layout/IconVerticalSolidList"/>
    <dgm:cxn modelId="{31F0899E-E613-441C-BB4F-E7138609CF45}" srcId="{C1C30048-DC23-413C-90CB-7CEEB1AA1213}" destId="{2E57424D-0C77-4B15-B609-581EFFBAC92F}" srcOrd="1" destOrd="0" parTransId="{FDB4478D-105B-4216-8C3C-FD72442E2A0C}" sibTransId="{DFF5FEE5-81D6-4839-A807-873EE91C2C7B}"/>
    <dgm:cxn modelId="{2DFDBBA0-D835-4DC1-AE3B-19E7879CAB07}" type="presOf" srcId="{2E57424D-0C77-4B15-B609-581EFFBAC92F}" destId="{EC8FF06B-53D1-4E17-B68D-10C44C897009}" srcOrd="0" destOrd="0" presId="urn:microsoft.com/office/officeart/2018/2/layout/IconVerticalSolidList"/>
    <dgm:cxn modelId="{AFFCB9A4-6FA4-4CA6-8C66-AC5C35F6F6E4}" srcId="{C1C30048-DC23-413C-90CB-7CEEB1AA1213}" destId="{03515DAF-FA3D-4AB0-99D3-FE8B20B1D8AE}" srcOrd="2" destOrd="0" parTransId="{9E168E80-E0BE-4FFC-8443-2311A4828D4C}" sibTransId="{2070B8A7-B964-4F07-9A23-1DE8A8E7ECF4}"/>
    <dgm:cxn modelId="{EBE14BCA-4FDE-41C0-AA0A-2A1E3292D67A}" type="presOf" srcId="{C1C30048-DC23-413C-90CB-7CEEB1AA1213}" destId="{D03377B5-7123-4B77-B470-FC62D144FD26}" srcOrd="0" destOrd="0" presId="urn:microsoft.com/office/officeart/2018/2/layout/IconVerticalSolidList"/>
    <dgm:cxn modelId="{B5C0A7CE-BD9A-441D-ABE1-A31E4DA910A6}" srcId="{C1C30048-DC23-413C-90CB-7CEEB1AA1213}" destId="{77524D3C-511C-4F98-B99F-DDE6032CA0DA}" srcOrd="4" destOrd="0" parTransId="{15611A16-02E7-4120-85B5-24C2FACAEF39}" sibTransId="{308C4197-041D-4960-AC3A-12AA6CC4EF85}"/>
    <dgm:cxn modelId="{5715E7FC-0FCC-48FC-A167-9DF77AF017F1}" srcId="{C1C30048-DC23-413C-90CB-7CEEB1AA1213}" destId="{C355C5AA-E4C3-439B-B171-2B2F54C477A3}" srcOrd="0" destOrd="0" parTransId="{3227C1DF-1827-43EA-A098-10B722CB6F71}" sibTransId="{F71DC24A-4B74-40AD-81C3-A680A9DF59F5}"/>
    <dgm:cxn modelId="{A5341215-BF93-4E34-96AD-97FC2CE61440}" type="presParOf" srcId="{D03377B5-7123-4B77-B470-FC62D144FD26}" destId="{99CAD896-1863-4F89-9E72-39A0BAA069FD}" srcOrd="0" destOrd="0" presId="urn:microsoft.com/office/officeart/2018/2/layout/IconVerticalSolidList"/>
    <dgm:cxn modelId="{24332854-B84E-4D89-BCCB-54C36084F9B3}" type="presParOf" srcId="{99CAD896-1863-4F89-9E72-39A0BAA069FD}" destId="{2B124199-0731-4B68-A607-26BB43C4BCF7}" srcOrd="0" destOrd="0" presId="urn:microsoft.com/office/officeart/2018/2/layout/IconVerticalSolidList"/>
    <dgm:cxn modelId="{A83AF4E8-A18C-49B7-8162-DCA31202F72F}" type="presParOf" srcId="{99CAD896-1863-4F89-9E72-39A0BAA069FD}" destId="{5795BFE1-EF96-44F2-95B6-55DA5617281B}" srcOrd="1" destOrd="0" presId="urn:microsoft.com/office/officeart/2018/2/layout/IconVerticalSolidList"/>
    <dgm:cxn modelId="{1EDEB2EC-2238-4038-A6E5-C57B6F96444B}" type="presParOf" srcId="{99CAD896-1863-4F89-9E72-39A0BAA069FD}" destId="{59120D2A-E0CF-42EE-8E48-718C8EE66616}" srcOrd="2" destOrd="0" presId="urn:microsoft.com/office/officeart/2018/2/layout/IconVerticalSolidList"/>
    <dgm:cxn modelId="{BA6C27E2-4AFC-4940-A951-CF4FF70B1058}" type="presParOf" srcId="{99CAD896-1863-4F89-9E72-39A0BAA069FD}" destId="{CD0D069A-963F-4596-85F5-61AFE13B74A1}" srcOrd="3" destOrd="0" presId="urn:microsoft.com/office/officeart/2018/2/layout/IconVerticalSolidList"/>
    <dgm:cxn modelId="{8EF72E79-B763-4171-B39F-3BA2E65A4508}" type="presParOf" srcId="{D03377B5-7123-4B77-B470-FC62D144FD26}" destId="{C7D6DE03-33B7-4861-8DD2-D667F6FBF070}" srcOrd="1" destOrd="0" presId="urn:microsoft.com/office/officeart/2018/2/layout/IconVerticalSolidList"/>
    <dgm:cxn modelId="{23C0FFF8-C086-41B3-BFAB-A668D03D7B72}" type="presParOf" srcId="{D03377B5-7123-4B77-B470-FC62D144FD26}" destId="{CB9801DA-5823-4E72-9C17-ED642D2D0C74}" srcOrd="2" destOrd="0" presId="urn:microsoft.com/office/officeart/2018/2/layout/IconVerticalSolidList"/>
    <dgm:cxn modelId="{1D3BF1C7-20C9-4FE1-8592-4074BC9C0763}" type="presParOf" srcId="{CB9801DA-5823-4E72-9C17-ED642D2D0C74}" destId="{3F6C2A4B-25D5-44ED-B2EA-B8A2277A6FC4}" srcOrd="0" destOrd="0" presId="urn:microsoft.com/office/officeart/2018/2/layout/IconVerticalSolidList"/>
    <dgm:cxn modelId="{D223B49B-9E4E-44EF-B7F2-EE8C8AD88EA5}" type="presParOf" srcId="{CB9801DA-5823-4E72-9C17-ED642D2D0C74}" destId="{AE77EE56-B181-4212-B372-C4B7B94AB345}" srcOrd="1" destOrd="0" presId="urn:microsoft.com/office/officeart/2018/2/layout/IconVerticalSolidList"/>
    <dgm:cxn modelId="{035C9F93-140D-4B45-A255-2F32C0B9D1AB}" type="presParOf" srcId="{CB9801DA-5823-4E72-9C17-ED642D2D0C74}" destId="{25A7747F-3A76-4270-BDF5-3D9D3ACBBF39}" srcOrd="2" destOrd="0" presId="urn:microsoft.com/office/officeart/2018/2/layout/IconVerticalSolidList"/>
    <dgm:cxn modelId="{D174F743-FA32-486A-8427-BD74062622AB}" type="presParOf" srcId="{CB9801DA-5823-4E72-9C17-ED642D2D0C74}" destId="{EC8FF06B-53D1-4E17-B68D-10C44C897009}" srcOrd="3" destOrd="0" presId="urn:microsoft.com/office/officeart/2018/2/layout/IconVerticalSolidList"/>
    <dgm:cxn modelId="{28421A28-B36A-4EB8-AD67-2B9C0FD96A14}" type="presParOf" srcId="{D03377B5-7123-4B77-B470-FC62D144FD26}" destId="{2116FE97-1066-47DA-B7E1-EE738B5EBA9C}" srcOrd="3" destOrd="0" presId="urn:microsoft.com/office/officeart/2018/2/layout/IconVerticalSolidList"/>
    <dgm:cxn modelId="{D705B0C1-8B9F-4C82-B9D1-7D8A49B13687}" type="presParOf" srcId="{D03377B5-7123-4B77-B470-FC62D144FD26}" destId="{9BD1BD92-03AB-487D-9A81-38D1FF720F99}" srcOrd="4" destOrd="0" presId="urn:microsoft.com/office/officeart/2018/2/layout/IconVerticalSolidList"/>
    <dgm:cxn modelId="{BB5C7DC2-C10A-49E1-86B4-3F6F09A2AE11}" type="presParOf" srcId="{9BD1BD92-03AB-487D-9A81-38D1FF720F99}" destId="{E2A518F8-7F82-460B-BF10-6C171C70CF83}" srcOrd="0" destOrd="0" presId="urn:microsoft.com/office/officeart/2018/2/layout/IconVerticalSolidList"/>
    <dgm:cxn modelId="{932CCE68-D247-4357-BBE7-8FB9C5A47148}" type="presParOf" srcId="{9BD1BD92-03AB-487D-9A81-38D1FF720F99}" destId="{862587CA-3274-42D8-9922-F9FB3BF5CF8A}" srcOrd="1" destOrd="0" presId="urn:microsoft.com/office/officeart/2018/2/layout/IconVerticalSolidList"/>
    <dgm:cxn modelId="{F6ABA945-6012-4C87-93CA-B6B74E290504}" type="presParOf" srcId="{9BD1BD92-03AB-487D-9A81-38D1FF720F99}" destId="{5A2973E5-DFC1-4759-8983-5FD5F0F21492}" srcOrd="2" destOrd="0" presId="urn:microsoft.com/office/officeart/2018/2/layout/IconVerticalSolidList"/>
    <dgm:cxn modelId="{8067AD8E-83C3-4AC7-8369-384DADE3E1C4}" type="presParOf" srcId="{9BD1BD92-03AB-487D-9A81-38D1FF720F99}" destId="{24DAC508-7FE4-4379-ABED-4EF24C59E09F}" srcOrd="3" destOrd="0" presId="urn:microsoft.com/office/officeart/2018/2/layout/IconVerticalSolidList"/>
    <dgm:cxn modelId="{4ECB8022-D1A7-4A32-AC0D-B822988BB863}" type="presParOf" srcId="{D03377B5-7123-4B77-B470-FC62D144FD26}" destId="{EB6FB312-1449-4A37-B333-87C9A97B604C}" srcOrd="5" destOrd="0" presId="urn:microsoft.com/office/officeart/2018/2/layout/IconVerticalSolidList"/>
    <dgm:cxn modelId="{CC4A5568-A3B0-45F3-A157-DA703A4A9C24}" type="presParOf" srcId="{D03377B5-7123-4B77-B470-FC62D144FD26}" destId="{D6F5A093-F5B0-4646-AF74-458BC2146B83}" srcOrd="6" destOrd="0" presId="urn:microsoft.com/office/officeart/2018/2/layout/IconVerticalSolidList"/>
    <dgm:cxn modelId="{8B2FD2AE-C2BC-4C79-BFC4-B842581AE6F7}" type="presParOf" srcId="{D6F5A093-F5B0-4646-AF74-458BC2146B83}" destId="{A8A21C0F-8A8E-4397-A232-B15D78B68C91}" srcOrd="0" destOrd="0" presId="urn:microsoft.com/office/officeart/2018/2/layout/IconVerticalSolidList"/>
    <dgm:cxn modelId="{2CBD026F-8418-4803-B298-41A1326EF9D4}" type="presParOf" srcId="{D6F5A093-F5B0-4646-AF74-458BC2146B83}" destId="{724F3DD0-C9C3-4BFC-9360-14838BECB07A}" srcOrd="1" destOrd="0" presId="urn:microsoft.com/office/officeart/2018/2/layout/IconVerticalSolidList"/>
    <dgm:cxn modelId="{AE0221F3-1640-4FE0-8081-4B714DA0F628}" type="presParOf" srcId="{D6F5A093-F5B0-4646-AF74-458BC2146B83}" destId="{1C93BC6B-2740-4DCA-88E8-001834BC704A}" srcOrd="2" destOrd="0" presId="urn:microsoft.com/office/officeart/2018/2/layout/IconVerticalSolidList"/>
    <dgm:cxn modelId="{D708C1F1-FD76-489F-BF63-7DC0E521DF9A}" type="presParOf" srcId="{D6F5A093-F5B0-4646-AF74-458BC2146B83}" destId="{C61568C9-0B46-4402-9596-143DE93FA624}" srcOrd="3" destOrd="0" presId="urn:microsoft.com/office/officeart/2018/2/layout/IconVerticalSolidList"/>
    <dgm:cxn modelId="{2723C71C-FCDF-4261-862C-5E5FCA990C68}" type="presParOf" srcId="{D03377B5-7123-4B77-B470-FC62D144FD26}" destId="{C7264E37-C26F-4DFA-BBB7-2BB4949E9D0E}" srcOrd="7" destOrd="0" presId="urn:microsoft.com/office/officeart/2018/2/layout/IconVerticalSolidList"/>
    <dgm:cxn modelId="{CA4CB6D4-DB15-49E5-8759-DFF5AF70A803}" type="presParOf" srcId="{D03377B5-7123-4B77-B470-FC62D144FD26}" destId="{6167796D-1E33-451A-A9DD-3EFACFD030B8}" srcOrd="8" destOrd="0" presId="urn:microsoft.com/office/officeart/2018/2/layout/IconVerticalSolidList"/>
    <dgm:cxn modelId="{9BE317D7-7ACF-425C-AD2E-8584D912A9FE}" type="presParOf" srcId="{6167796D-1E33-451A-A9DD-3EFACFD030B8}" destId="{29890A50-DB19-4A51-BE62-10E30DC3636D}" srcOrd="0" destOrd="0" presId="urn:microsoft.com/office/officeart/2018/2/layout/IconVerticalSolidList"/>
    <dgm:cxn modelId="{5EF65A08-6426-48C8-8149-ED9FC70ABC28}" type="presParOf" srcId="{6167796D-1E33-451A-A9DD-3EFACFD030B8}" destId="{9C56EC1D-562A-48F2-9DFF-F44C40952C2B}" srcOrd="1" destOrd="0" presId="urn:microsoft.com/office/officeart/2018/2/layout/IconVerticalSolidList"/>
    <dgm:cxn modelId="{13D4B51A-3168-43EC-9900-7E262CE0AFF8}" type="presParOf" srcId="{6167796D-1E33-451A-A9DD-3EFACFD030B8}" destId="{66675B9C-0F32-4693-B00B-07C85F229E5A}" srcOrd="2" destOrd="0" presId="urn:microsoft.com/office/officeart/2018/2/layout/IconVerticalSolidList"/>
    <dgm:cxn modelId="{C3099155-C517-427F-A5D1-2FB14973DDCF}" type="presParOf" srcId="{6167796D-1E33-451A-A9DD-3EFACFD030B8}" destId="{D2DE03D3-8C89-41FF-8633-5C36B67932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B5EC-B637-4733-AF4D-9E812072BF06}">
      <dsp:nvSpPr>
        <dsp:cNvPr id="0" name=""/>
        <dsp:cNvSpPr/>
      </dsp:nvSpPr>
      <dsp:spPr>
        <a:xfrm>
          <a:off x="671813" y="44445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728D8-877B-42F9-AB3F-E2F9BA83D9BD}">
      <dsp:nvSpPr>
        <dsp:cNvPr id="0" name=""/>
        <dsp:cNvSpPr/>
      </dsp:nvSpPr>
      <dsp:spPr>
        <a:xfrm>
          <a:off x="1059376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61BE4-B66D-4D0F-A427-0DB97A3FF5ED}">
      <dsp:nvSpPr>
        <dsp:cNvPr id="0" name=""/>
        <dsp:cNvSpPr/>
      </dsp:nvSpPr>
      <dsp:spPr>
        <a:xfrm>
          <a:off x="90470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Conceção dos diferentes modelos de aprendizagem </a:t>
          </a:r>
          <a:endParaRPr lang="en-US" sz="1700" kern="1200"/>
        </a:p>
      </dsp:txBody>
      <dsp:txXfrm>
        <a:off x="90470" y="2829455"/>
        <a:ext cx="2981250" cy="720000"/>
      </dsp:txXfrm>
    </dsp:sp>
    <dsp:sp modelId="{D42973FC-8460-41AB-A9DF-F5EF8779629E}">
      <dsp:nvSpPr>
        <dsp:cNvPr id="0" name=""/>
        <dsp:cNvSpPr/>
      </dsp:nvSpPr>
      <dsp:spPr>
        <a:xfrm>
          <a:off x="4174782" y="44445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5EEB1-F553-4403-815D-8E600FDFE2F6}">
      <dsp:nvSpPr>
        <dsp:cNvPr id="0" name=""/>
        <dsp:cNvSpPr/>
      </dsp:nvSpPr>
      <dsp:spPr>
        <a:xfrm>
          <a:off x="4562345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8E52-D436-47B0-AF21-904D5F3256C3}">
      <dsp:nvSpPr>
        <dsp:cNvPr id="0" name=""/>
        <dsp:cNvSpPr/>
      </dsp:nvSpPr>
      <dsp:spPr>
        <a:xfrm>
          <a:off x="3593438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Aplicação de técnicas de exploração e preparação de dados</a:t>
          </a:r>
          <a:endParaRPr lang="en-US" sz="1700" kern="1200" dirty="0"/>
        </a:p>
      </dsp:txBody>
      <dsp:txXfrm>
        <a:off x="3593438" y="2829455"/>
        <a:ext cx="2981250" cy="720000"/>
      </dsp:txXfrm>
    </dsp:sp>
    <dsp:sp modelId="{BAFAAE0B-ADBB-44DB-92B2-F3B59BCCB9F3}">
      <dsp:nvSpPr>
        <dsp:cNvPr id="0" name=""/>
        <dsp:cNvSpPr/>
      </dsp:nvSpPr>
      <dsp:spPr>
        <a:xfrm>
          <a:off x="7677751" y="44445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6E000-61A9-4AF5-B1F6-45E48368F21A}">
      <dsp:nvSpPr>
        <dsp:cNvPr id="0" name=""/>
        <dsp:cNvSpPr/>
      </dsp:nvSpPr>
      <dsp:spPr>
        <a:xfrm>
          <a:off x="8065314" y="83201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7F967-140C-4FB3-808B-79C85CC7C0B1}">
      <dsp:nvSpPr>
        <dsp:cNvPr id="0" name=""/>
        <dsp:cNvSpPr/>
      </dsp:nvSpPr>
      <dsp:spPr>
        <a:xfrm>
          <a:off x="7096407" y="282945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Aplicação dos modelos</a:t>
          </a:r>
          <a:endParaRPr lang="en-US" sz="1700" kern="1200"/>
        </a:p>
      </dsp:txBody>
      <dsp:txXfrm>
        <a:off x="7096407" y="2829455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4199-0731-4B68-A607-26BB43C4BCF7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BFE1-EF96-44F2-95B6-55DA5617281B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D069A-963F-4596-85F5-61AFE13B74A1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Consciencialização das dificuldades que é conceber um modelo de aprendizagem. </a:t>
          </a:r>
          <a:endParaRPr lang="en-US" sz="1900" kern="1200"/>
        </a:p>
      </dsp:txBody>
      <dsp:txXfrm>
        <a:off x="837512" y="3404"/>
        <a:ext cx="9678087" cy="725119"/>
      </dsp:txXfrm>
    </dsp:sp>
    <dsp:sp modelId="{3F6C2A4B-25D5-44ED-B2EA-B8A2277A6FC4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7EE56-B181-4212-B372-C4B7B94AB345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FF06B-53D1-4E17-B68D-10C44C897009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Importância de explorar e preparar os dados para obter bons resultados na modelação. </a:t>
          </a:r>
          <a:endParaRPr lang="en-US" sz="1900" kern="1200" dirty="0"/>
        </a:p>
      </dsp:txBody>
      <dsp:txXfrm>
        <a:off x="837512" y="909803"/>
        <a:ext cx="9678087" cy="725119"/>
      </dsp:txXfrm>
    </dsp:sp>
    <dsp:sp modelId="{E2A518F8-7F82-460B-BF10-6C171C70CF83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587CA-3274-42D8-9922-F9FB3BF5CF8A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AC508-7FE4-4379-ABED-4EF24C59E09F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 modelação não é uma ciência exata.</a:t>
          </a:r>
          <a:endParaRPr lang="en-US" sz="1900" kern="1200" dirty="0"/>
        </a:p>
      </dsp:txBody>
      <dsp:txXfrm>
        <a:off x="837512" y="1816202"/>
        <a:ext cx="9678087" cy="725119"/>
      </dsp:txXfrm>
    </dsp:sp>
    <dsp:sp modelId="{A8A21C0F-8A8E-4397-A232-B15D78B68C91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F3DD0-C9C3-4BFC-9360-14838BECB07A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568C9-0B46-4402-9596-143DE93FA624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 desenvolvimento exigiu que por diversas vezes voltássemos à preparação e exploração dos dados.</a:t>
          </a:r>
          <a:endParaRPr lang="en-US" sz="1900" kern="1200" dirty="0"/>
        </a:p>
      </dsp:txBody>
      <dsp:txXfrm>
        <a:off x="837512" y="2722601"/>
        <a:ext cx="9678087" cy="725119"/>
      </dsp:txXfrm>
    </dsp:sp>
    <dsp:sp modelId="{29890A50-DB19-4A51-BE62-10E30DC3636D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6EC1D-562A-48F2-9DFF-F44C40952C2B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E03D3-8C89-41FF-8633-5C36B6793238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Constrangimentos temporais e de </a:t>
          </a:r>
          <a:r>
            <a:rPr lang="pt-PT" sz="1900" i="1" kern="1200" dirty="0"/>
            <a:t>hardware.</a:t>
          </a:r>
          <a:endParaRPr lang="en-US" sz="1900" kern="1200" dirty="0"/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19EA-E226-E145-B187-464326DF922E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EC2C-D6FA-5544-9A3F-6BE09F8993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53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2EC2C-D6FA-5544-9A3F-6BE09F8993F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19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09675-8DD9-00B5-5C8F-77B26D19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39BBEA-3C9E-4673-8EE9-AC1A977DA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06DD3C-C465-EC5C-7CD0-2D452814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FBB33C-1458-A245-8379-BB745C60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68117F-FFE3-3616-7F18-5F8A1023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0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B16F7-284B-21A3-4184-54A31AFC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85B37D-F81D-4876-55C6-05AD3132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3861FC-4FB0-5E34-2AC1-C2282DD2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94BD9D-D60C-34B5-69AF-3345D626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E7E400-5955-87EE-9D30-114A0F6A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1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7E4B96-31A2-2D62-36CA-28B7B092E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F600E5-EA8D-9C29-19DE-8F146BED3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51AEF2-8F13-7A27-13F8-389C664A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311BE-8D0C-37D8-7355-A37153F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183ADB-2ECE-BEC4-D779-08694DDE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41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754F-DA14-57D0-763B-9A5DD8B9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11F155-7123-5729-0339-BDB601D1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2164B2-0E47-E12A-B637-B79333F8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6E10E5-879A-2DB7-5B90-A4CF028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80FA75-052A-B0DC-5DE1-CCF9629B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9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F5CF-3404-F7C8-B0BC-BC5D0105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CD54D74-755A-7138-6356-4D510A3C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334B2B-D420-B0DB-86E4-D9785B1A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91F851-5545-7D3C-0843-A4A0CA9B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078987-181B-A96B-0A4A-14B89A7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16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4342-0C14-A21D-A5D3-C9DC2E2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EB806-20E0-FDBF-7005-9456748F7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B088C2-1015-1CFA-D57D-752A3CF3F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589795C-D617-14AA-E515-50794AD9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5B77F09-063D-D1C8-7679-55C35776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7D6932-2AF7-95D2-20DA-963CF1A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0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2E56F-6404-96D1-5535-CF66A8B4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C5F913B-4F21-C419-A085-95AC9B2BD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60952C-B595-545B-3FFC-7773C56C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0ABAA8-0F7C-7A02-FB70-2A8EBE39F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F090CE-315F-1861-73E4-815CA16F8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8FE7126-AA8B-3286-238E-E3CB4DB6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167FCF4-2A2D-F396-CFA8-FAE3A8F3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CFB8449-F9E8-6C5E-A809-FF2941C3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4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A5D1A-F5B1-26B3-8393-29B0240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D940271-8A8D-EC76-C7D6-C94AA6ED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6A039F-12A0-2344-26F3-8AF0718D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9544DF-CE98-E328-2EB5-920A98F6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0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0BD658C-EFE0-ABAC-4CE0-7856F8F7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767538F-9DC0-4714-5ACD-96F3ADE7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7FAE32-03E9-E2E2-65BF-D10A2D2F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6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763F2-71E4-7C23-7552-EA644CF7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50B402-E821-80FB-EEAE-BF326884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DAACA8-D49B-2BE8-5CBC-A4C5022B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4AC0CF-D7B7-C97C-CA87-07C1140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862FFE-F0F7-A12E-085B-61DD52B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80473E-AF98-4F07-FC65-6780E749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5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1C2BF-966E-9684-AF3F-F5C55ACA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2D7F3A2-A474-6DE9-8AED-CD2FF3F12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177EDD-FA33-9C83-8B21-D5C1A87F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E2FB13-A3A9-4A98-C654-3F790AB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379F8E-363C-D5DB-FF8A-8406ADB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CDD54E-52E8-C5FA-6574-F6B5D260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0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D8E5E9-69AA-25FB-770B-E959AD86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0C2067-4EBC-DDEA-6CA0-D666BCDD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6C9D8-7267-3578-0DF3-8FB013701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9A4D-9242-C440-BFB1-4C9B61FF493A}" type="datetimeFigureOut">
              <a:rPr lang="pt-PT" smtClean="0"/>
              <a:t>09/05/24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A9CF78-464A-B18D-C90A-FD07126E2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BC6A3D-855B-0624-6F4E-57992583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7988-B17B-8B4C-A48F-7C49C98D40B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6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05F8B-6E76-8D4D-081A-51E6DDC7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-118034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Conceção</a:t>
            </a:r>
            <a:r>
              <a:rPr lang="en-US" sz="4000" dirty="0"/>
              <a:t> de </a:t>
            </a:r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aprendizagem</a:t>
            </a:r>
            <a:r>
              <a:rPr lang="en-US" sz="4000" dirty="0"/>
              <a:t> e </a:t>
            </a:r>
            <a:r>
              <a:rPr lang="en-US" sz="4000" dirty="0" err="1"/>
              <a:t>decisão</a:t>
            </a:r>
            <a:endParaRPr lang="en-US" sz="40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B88341-E693-DBF4-113A-7B47807A3A2F}"/>
              </a:ext>
            </a:extLst>
          </p:cNvPr>
          <p:cNvSpPr txBox="1"/>
          <p:nvPr/>
        </p:nvSpPr>
        <p:spPr>
          <a:xfrm>
            <a:off x="572493" y="2093976"/>
            <a:ext cx="6713552" cy="4772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João </a:t>
            </a:r>
            <a:r>
              <a:rPr lang="en-US" sz="2200" dirty="0" err="1"/>
              <a:t>Magalhães</a:t>
            </a:r>
            <a:r>
              <a:rPr lang="en-US" sz="2200" dirty="0"/>
              <a:t> A100740​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Rodrigo Gomes A100555​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Jorge Rodrigues A101758​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Simão</a:t>
            </a:r>
            <a:r>
              <a:rPr lang="en-US" sz="2200" dirty="0"/>
              <a:t> Costa A95176</a:t>
            </a:r>
          </a:p>
        </p:txBody>
      </p:sp>
      <p:pic>
        <p:nvPicPr>
          <p:cNvPr id="10" name="Marcador de Posição de Conteúdo 9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7DAC390E-74E9-2A42-33D2-73F293FF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736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3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45A4B-457F-BBC9-2B48-AFAACFE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Modelação</a:t>
            </a:r>
            <a:endParaRPr lang="pt-PT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538FBC-4BA0-FF0F-83B1-83C733C3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723369" cy="354787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Optamos por considerar todas as técnicas estudadas:</a:t>
            </a:r>
            <a:endParaRPr lang="pt-PT" sz="1800" b="1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PT" sz="15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Modelos de Classificação</a:t>
            </a:r>
          </a:p>
          <a:p>
            <a:pPr lvl="1">
              <a:lnSpc>
                <a:spcPct val="150000"/>
              </a:lnSpc>
            </a:pPr>
            <a:r>
              <a:rPr lang="pt-PT" sz="15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Modelos de Regressão</a:t>
            </a:r>
          </a:p>
          <a:p>
            <a:pPr lvl="1">
              <a:lnSpc>
                <a:spcPct val="150000"/>
              </a:lnSpc>
            </a:pPr>
            <a:r>
              <a:rPr lang="pt-PT" sz="15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Regressão Logística com dados Binários</a:t>
            </a:r>
          </a:p>
          <a:p>
            <a:pPr lvl="1">
              <a:lnSpc>
                <a:spcPct val="150000"/>
              </a:lnSpc>
            </a:pPr>
            <a:r>
              <a:rPr lang="pt-PT" sz="1500" b="1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Clustering</a:t>
            </a:r>
            <a:endParaRPr lang="pt-PT" sz="1500" b="1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PT" sz="15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Redes Neuronais Artificiais</a:t>
            </a:r>
            <a:endParaRPr lang="pt-PT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Fluxo de trabalho">
            <a:extLst>
              <a:ext uri="{FF2B5EF4-FFF2-40B4-BE49-F238E27FC236}">
                <a16:creationId xmlns:a16="http://schemas.microsoft.com/office/drawing/2014/main" id="{86374761-AB27-F40C-0873-E35D5D9F6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2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04435-609E-0650-D171-74F00E47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kern="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Modelos de Classificação</a:t>
            </a:r>
            <a:br>
              <a:rPr lang="pt-PT" sz="3200" b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3200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7C1982-050E-6BFF-F721-37C06459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100">
                <a:latin typeface="Arial" panose="020B0604020202020204" pitchFamily="34" charset="0"/>
                <a:cs typeface="Arial" panose="020B0604020202020204" pitchFamily="34" charset="0"/>
              </a:rPr>
              <a:t>A nível de validação, optamos por utilizar tanto hold out validation como cross validation.</a:t>
            </a:r>
          </a:p>
          <a:p>
            <a:endParaRPr lang="pt-PT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100">
                <a:latin typeface="Arial" panose="020B0604020202020204" pitchFamily="34" charset="0"/>
                <a:cs typeface="Arial" panose="020B0604020202020204" pitchFamily="34" charset="0"/>
              </a:rPr>
              <a:t> Remover as linhas com valores em falta obteve melhores resultados do que tratar os mesmos com a média</a:t>
            </a:r>
          </a:p>
          <a:p>
            <a:endParaRPr lang="pt-PT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100">
                <a:latin typeface="Arial" panose="020B0604020202020204" pitchFamily="34" charset="0"/>
                <a:cs typeface="Arial" panose="020B0604020202020204" pitchFamily="34" charset="0"/>
              </a:rPr>
              <a:t>Diferença de performance entre os dois algoritmos</a:t>
            </a:r>
          </a:p>
        </p:txBody>
      </p:sp>
      <p:pic>
        <p:nvPicPr>
          <p:cNvPr id="9" name="Imagem 8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4E6180CF-79B7-D6DE-1DE4-8975D21A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01265"/>
            <a:ext cx="11164824" cy="33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89D43-D64C-22FC-16C7-D14161F7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313806" cy="1783080"/>
          </a:xfrm>
        </p:spPr>
        <p:txBody>
          <a:bodyPr anchor="b">
            <a:normAutofit/>
          </a:bodyPr>
          <a:lstStyle/>
          <a:p>
            <a:r>
              <a:rPr lang="pt-PT" sz="5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Regressão Logística com alvo Binário</a:t>
            </a:r>
            <a:endParaRPr lang="pt-PT" sz="5400" dirty="0"/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6820BF-600F-0084-D145-4DCA1BBD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06624"/>
            <a:ext cx="11182639" cy="3483864"/>
          </a:xfrm>
        </p:spPr>
        <p:txBody>
          <a:bodyPr>
            <a:normAutofit/>
          </a:bodyPr>
          <a:lstStyle/>
          <a:p>
            <a:endParaRPr lang="pt-PT" sz="2200" dirty="0"/>
          </a:p>
          <a:p>
            <a:r>
              <a:rPr lang="pt-PT" sz="2200" dirty="0"/>
              <a:t>Ótima opção caso as intenções sejam apenas categorizar um paciente como saudável e doente.</a:t>
            </a:r>
          </a:p>
        </p:txBody>
      </p:sp>
      <p:pic>
        <p:nvPicPr>
          <p:cNvPr id="6" name="Imagem 5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0A8C94AD-A710-79B4-A90F-090A432C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86" y="783945"/>
            <a:ext cx="4613274" cy="1556979"/>
          </a:xfrm>
          <a:prstGeom prst="rect">
            <a:avLst/>
          </a:prstGeom>
        </p:spPr>
      </p:pic>
      <p:pic>
        <p:nvPicPr>
          <p:cNvPr id="8" name="Imagem 7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2B1B8E61-A5BB-DB89-6248-A80FE09F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2" y="4636832"/>
            <a:ext cx="11456487" cy="15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116DE6-3D81-6A97-A7AF-60A949F2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pt-PT" sz="4800" kern="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pt-PT" sz="4800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4DE7F6-A250-D790-FD3A-1A205E98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199"/>
            <a:ext cx="6007608" cy="3561907"/>
          </a:xfrm>
        </p:spPr>
        <p:txBody>
          <a:bodyPr anchor="ctr">
            <a:normAutofit/>
          </a:bodyPr>
          <a:lstStyle/>
          <a:p>
            <a:r>
              <a:rPr lang="pt-PT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Necessário</a:t>
            </a:r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balancear o </a:t>
            </a:r>
            <a:r>
              <a:rPr lang="pt-PT" sz="15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pt-PT" sz="1500" i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500" i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 ficou muito atrás dos algoritmos de classificação e regressão logística.</a:t>
            </a:r>
            <a:b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15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realização do </a:t>
            </a:r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SMOTE </a:t>
            </a:r>
            <a:r>
              <a:rPr lang="pt-PT" sz="15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</a:t>
            </a:r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difícil porque a amostra de algumas categorias era muito reduzida</a:t>
            </a:r>
            <a:endParaRPr lang="pt-PT" sz="1500" dirty="0"/>
          </a:p>
        </p:txBody>
      </p:sp>
      <p:pic>
        <p:nvPicPr>
          <p:cNvPr id="5" name="Imagem 4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5EFA5CC0-9BC4-9215-6731-3E113C8F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38" y="2106363"/>
            <a:ext cx="3922987" cy="2365054"/>
          </a:xfrm>
          <a:prstGeom prst="rect">
            <a:avLst/>
          </a:prstGeom>
        </p:spPr>
      </p:pic>
      <p:pic>
        <p:nvPicPr>
          <p:cNvPr id="7" name="Imagem 6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E5BEE3D5-A85E-8135-173B-4B55986F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8" y="4785434"/>
            <a:ext cx="11503992" cy="18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56E51-1746-C90A-DAE8-12763949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t-PT" sz="5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Estudo de negócios</a:t>
            </a:r>
            <a:endParaRPr lang="pt-PT" sz="5000" dirty="0"/>
          </a:p>
        </p:txBody>
      </p:sp>
      <p:pic>
        <p:nvPicPr>
          <p:cNvPr id="6" name="Imagem 5" descr="Uma imagem com roda, pneu, Veículo terrestre, veículo&#10;&#10;Descrição gerada automaticamente">
            <a:extLst>
              <a:ext uri="{FF2B5EF4-FFF2-40B4-BE49-F238E27FC236}">
                <a16:creationId xmlns:a16="http://schemas.microsoft.com/office/drawing/2014/main" id="{EA91D4CA-3C40-60CE-ED58-FA80410BF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4" b="4100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6B0C1-3667-737B-A347-DF444894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dedicado à </a:t>
            </a:r>
            <a:r>
              <a:rPr lang="pt-P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venda de carros usados nos EUA por particulares </a:t>
            </a:r>
          </a:p>
          <a:p>
            <a:pPr marL="0" indent="0">
              <a:buNone/>
            </a:pPr>
            <a:r>
              <a:rPr lang="pt-PT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maior motivo por de trás desta decisão é o facto de o atributo alvo ser continuo, mais concretamente, o preço do anúncio.</a:t>
            </a: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0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D8E81-88DD-25C1-71B3-A40C9893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577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Estudo de Dados</a:t>
            </a:r>
            <a:endParaRPr lang="pt-PT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3AED0C-76BA-4D48-6927-4931463A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200400"/>
            <a:ext cx="4818888" cy="3008376"/>
          </a:xfrm>
        </p:spPr>
        <p:txBody>
          <a:bodyPr anchor="t">
            <a:normAutofit/>
          </a:bodyPr>
          <a:lstStyle/>
          <a:p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um total de 426880 entradas e 22 colunas por entrada. </a:t>
            </a:r>
          </a:p>
          <a:p>
            <a:pPr marL="0" indent="0">
              <a:buNone/>
            </a:pPr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sabemos que existem valores que estão em falta.</a:t>
            </a:r>
            <a:endParaRPr lang="pt-PT" sz="2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3A08BC-7B57-03EE-1CC8-8C879D798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2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EE197-9F87-F218-4708-87079D57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 (Ano de montagem)</a:t>
            </a:r>
            <a:endParaRPr lang="pt-PT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F89600-5BC9-7A3C-AE5C-903F8CAF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83720"/>
            <a:ext cx="4581398" cy="3406768"/>
          </a:xfrm>
        </p:spPr>
        <p:txBody>
          <a:bodyPr anchor="t">
            <a:norm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Times New Roman" panose="02020603050405020304" pitchFamily="18" charset="0"/>
              </a:rPr>
              <a:t>Atributo relevante para o preço do veiculo</a:t>
            </a:r>
          </a:p>
          <a:p>
            <a:endParaRPr lang="pt-PT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Arial" panose="020B0604020202020204" pitchFamily="34" charset="0"/>
                <a:cs typeface="Times New Roman" panose="02020603050405020304" pitchFamily="18" charset="0"/>
              </a:rPr>
              <a:t>Carros baratos, normalmente, estão associados a carros mais velhos.</a:t>
            </a:r>
            <a:endParaRPr lang="pt-PT" sz="2000" dirty="0"/>
          </a:p>
        </p:txBody>
      </p:sp>
      <p:pic>
        <p:nvPicPr>
          <p:cNvPr id="6" name="Imagem 5" descr="Uma imagem com captura de ecrã, texto, diagrama, Gráfico&#10;&#10;Descrição gerada automaticamente">
            <a:extLst>
              <a:ext uri="{FF2B5EF4-FFF2-40B4-BE49-F238E27FC236}">
                <a16:creationId xmlns:a16="http://schemas.microsoft.com/office/drawing/2014/main" id="{1E0639F1-1BB9-AC0E-9922-71CDC674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03" y="1950562"/>
            <a:ext cx="6114010" cy="45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B96544-EBD7-8154-9C6B-7C197706FC91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Cylinders (Número de cilindros do motor)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F92C91-9054-AAE4-6579-08EB3D62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432304"/>
            <a:ext cx="4997034" cy="3758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effectLst/>
              </a:rPr>
              <a:t>Geralmente</a:t>
            </a:r>
            <a:r>
              <a:rPr lang="en-US" sz="2200" dirty="0">
                <a:effectLst/>
              </a:rPr>
              <a:t>, um </a:t>
            </a:r>
            <a:r>
              <a:rPr lang="en-US" sz="2200" dirty="0" err="1">
                <a:effectLst/>
              </a:rPr>
              <a:t>número</a:t>
            </a:r>
            <a:r>
              <a:rPr lang="en-US" sz="2200" dirty="0">
                <a:effectLst/>
              </a:rPr>
              <a:t> de </a:t>
            </a:r>
            <a:r>
              <a:rPr lang="en-US" sz="2200" dirty="0" err="1">
                <a:effectLst/>
              </a:rPr>
              <a:t>cilindros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mais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elevado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está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diretamente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relacionado</a:t>
            </a:r>
            <a:r>
              <a:rPr lang="en-US" sz="2200" dirty="0">
                <a:effectLst/>
              </a:rPr>
              <a:t> com a </a:t>
            </a:r>
            <a:r>
              <a:rPr lang="en-US" sz="2200" dirty="0" err="1">
                <a:effectLst/>
              </a:rPr>
              <a:t>potência</a:t>
            </a:r>
            <a:r>
              <a:rPr lang="en-US" sz="2200" dirty="0">
                <a:effectLst/>
              </a:rPr>
              <a:t> e </a:t>
            </a:r>
            <a:r>
              <a:rPr lang="en-US" sz="2200" dirty="0" err="1">
                <a:effectLst/>
              </a:rPr>
              <a:t>capacidades</a:t>
            </a:r>
            <a:r>
              <a:rPr lang="en-US" sz="2200" dirty="0">
                <a:effectLst/>
              </a:rPr>
              <a:t> do motor.</a:t>
            </a:r>
          </a:p>
          <a:p>
            <a:endParaRPr lang="en-US" sz="2200" dirty="0"/>
          </a:p>
          <a:p>
            <a:r>
              <a:rPr lang="en-US" sz="2200" dirty="0"/>
              <a:t>Caso </a:t>
            </a:r>
            <a:r>
              <a:rPr lang="en-US" sz="2200" dirty="0" err="1"/>
              <a:t>desconhecido</a:t>
            </a:r>
            <a:r>
              <a:rPr lang="en-US" sz="2200" dirty="0"/>
              <a:t> </a:t>
            </a:r>
            <a:r>
              <a:rPr lang="en-US" sz="2200" dirty="0" err="1"/>
              <a:t>interpretado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elétricos</a:t>
            </a:r>
            <a:r>
              <a:rPr lang="en-US" sz="2200" dirty="0"/>
              <a:t> </a:t>
            </a:r>
            <a:r>
              <a:rPr lang="en-US" sz="2200" dirty="0" err="1"/>
              <a:t>ou</a:t>
            </a:r>
            <a:r>
              <a:rPr lang="en-US" sz="2200" dirty="0"/>
              <a:t> outro </a:t>
            </a:r>
            <a:r>
              <a:rPr lang="en-US" sz="2200" dirty="0" err="1"/>
              <a:t>tipo</a:t>
            </a:r>
            <a:r>
              <a:rPr lang="en-US" sz="2200" dirty="0"/>
              <a:t> de motor </a:t>
            </a:r>
            <a:r>
              <a:rPr lang="en-US" sz="2200" dirty="0" err="1"/>
              <a:t>não</a:t>
            </a:r>
            <a:r>
              <a:rPr lang="en-US" sz="2200" dirty="0"/>
              <a:t> usual. </a:t>
            </a:r>
          </a:p>
        </p:txBody>
      </p:sp>
      <p:pic>
        <p:nvPicPr>
          <p:cNvPr id="5" name="Imagem 4" descr="Uma imagem com captura de ecrã, Saturação de cores, texto, diagrama&#10;&#10;Descrição gerada automaticamente">
            <a:extLst>
              <a:ext uri="{FF2B5EF4-FFF2-40B4-BE49-F238E27FC236}">
                <a16:creationId xmlns:a16="http://schemas.microsoft.com/office/drawing/2014/main" id="{AE32DA3F-C18D-BF44-892B-D5BC8098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82" y="1929780"/>
            <a:ext cx="6371749" cy="4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46BA6-7525-09F9-D037-E33915D8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b="1"/>
              <a:t>Odometer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9B46B0-F41B-47EA-7890-C4840B8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714423" cy="4119172"/>
          </a:xfrm>
        </p:spPr>
        <p:txBody>
          <a:bodyPr anchor="t">
            <a:normAutofit/>
          </a:bodyPr>
          <a:lstStyle/>
          <a:p>
            <a:r>
              <a:rPr lang="pt-PT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para a longevidade do veículo.</a:t>
            </a:r>
          </a:p>
          <a:p>
            <a:endParaRPr lang="pt-PT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Veículos com valores absurdos.</a:t>
            </a:r>
          </a:p>
          <a:p>
            <a:endParaRPr lang="pt-PT" sz="20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PT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reços mais elevados : veículos com &lt; 50000 milhas</a:t>
            </a:r>
          </a:p>
        </p:txBody>
      </p:sp>
      <p:pic>
        <p:nvPicPr>
          <p:cNvPr id="6" name="Imagem 5" descr="Uma imagem com texto, captura de ecrã, Saturação de cores, diagrama&#10;&#10;Descrição gerada automaticamente">
            <a:extLst>
              <a:ext uri="{FF2B5EF4-FFF2-40B4-BE49-F238E27FC236}">
                <a16:creationId xmlns:a16="http://schemas.microsoft.com/office/drawing/2014/main" id="{1A26AA0B-8D2F-0769-4DF8-2E8949E3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916" y="2071316"/>
            <a:ext cx="5714423" cy="42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FE7D7-417D-FBBE-39A7-B016666F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Preço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8F84C8-F61B-E0F8-8594-59E42CA9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119252" cy="411917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 como é que o nosso atributo alvo varia de anúncio para anúncio.</a:t>
            </a:r>
          </a:p>
          <a:p>
            <a:pPr>
              <a:lnSpc>
                <a:spcPct val="150000"/>
              </a:lnSpc>
            </a:pPr>
            <a:r>
              <a:rPr lang="pt-PT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Remoção de valores irrealistas.</a:t>
            </a:r>
          </a:p>
          <a:p>
            <a:pPr>
              <a:lnSpc>
                <a:spcPct val="150000"/>
              </a:lnSpc>
            </a:pPr>
            <a:r>
              <a:rPr lang="pt-PT" sz="22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pt-PT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alor “0”. </a:t>
            </a:r>
          </a:p>
          <a:p>
            <a:pPr lvl="1">
              <a:lnSpc>
                <a:spcPct val="150000"/>
              </a:lnSpc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ndivíduos que querem ver se livres dos carros </a:t>
            </a:r>
            <a:endParaRPr lang="pt-PT" sz="18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18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anunciante, ou errou a inserir os valores, ou quer atrair cliques para o seu anúncio.</a:t>
            </a:r>
          </a:p>
          <a:p>
            <a:endParaRPr lang="pt-PT" sz="2200" dirty="0"/>
          </a:p>
        </p:txBody>
      </p:sp>
      <p:pic>
        <p:nvPicPr>
          <p:cNvPr id="6" name="Imagem 5" descr="Uma imagem com captura de ecrã, texto, file, Saturação de cores&#10;&#10;Descrição gerada automaticamente">
            <a:extLst>
              <a:ext uri="{FF2B5EF4-FFF2-40B4-BE49-F238E27FC236}">
                <a16:creationId xmlns:a16="http://schemas.microsoft.com/office/drawing/2014/main" id="{FA61917D-65E9-30EC-258D-F6419E8B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81" y="1858696"/>
            <a:ext cx="4492765" cy="47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75E300-26FE-86C2-8508-CCF98D07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/>
              <a:t>Introdução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95A15C2-0949-A0A2-83B5-F624071F0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12183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09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0B634-1E5B-47F8-44AB-6C2C4F7A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 kern="1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Preparação dos Dados</a:t>
            </a:r>
            <a:endParaRPr lang="pt-PT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9EEDF2-7043-28B7-5E6A-BFB3086A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20572"/>
            <a:ext cx="10656980" cy="296476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Exclusão de entradas antes do ano 1903 </a:t>
            </a:r>
          </a:p>
          <a:p>
            <a:pPr>
              <a:lnSpc>
                <a:spcPct val="150000"/>
              </a:lnSpc>
            </a:pPr>
            <a:r>
              <a:rPr lang="pt-PT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Cylinders</a:t>
            </a: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Apesar de carros elétricos e outros incomuns não conterem este campo não o removemos devida à correlação que este tem com o preço. </a:t>
            </a:r>
          </a:p>
          <a:p>
            <a:pPr>
              <a:lnSpc>
                <a:spcPct val="150000"/>
              </a:lnSpc>
            </a:pPr>
            <a:r>
              <a:rPr lang="pt-PT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Odometer</a:t>
            </a: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este atributo, é preciso remover valores que sejam irrealistas. O valor </a:t>
            </a:r>
            <a:r>
              <a:rPr lang="pt-P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teto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escolhido foi de 600000 milhas. </a:t>
            </a:r>
          </a:p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reço: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 teto</a:t>
            </a: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566567 dólares americanos e valor mínimo superior a 0.</a:t>
            </a:r>
          </a:p>
          <a:p>
            <a:endParaRPr lang="pt-PT" sz="1200" dirty="0"/>
          </a:p>
        </p:txBody>
      </p:sp>
      <p:pic>
        <p:nvPicPr>
          <p:cNvPr id="5" name="Imagem 4" descr="Uma imagem com file, captura de ecrã, diagrama, amarelo&#10;&#10;Descrição gerada automaticamente">
            <a:extLst>
              <a:ext uri="{FF2B5EF4-FFF2-40B4-BE49-F238E27FC236}">
                <a16:creationId xmlns:a16="http://schemas.microsoft.com/office/drawing/2014/main" id="{0366E904-8CF1-2DDA-7E08-3C718ED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457200"/>
            <a:ext cx="7538717" cy="17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45A4B-457F-BBC9-2B48-AFAACFE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400" b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Modelação</a:t>
            </a:r>
            <a:endParaRPr lang="pt-PT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538FBC-4BA0-FF0F-83B1-83C733C3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00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Aplicação de técnicas de tratamento de </a:t>
            </a:r>
            <a:r>
              <a:rPr lang="pt-PT" sz="2000" kern="1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pt-PT" sz="200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PT" sz="20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PT" sz="2000" b="1" kern="1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pt-PT" sz="15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de Classificação</a:t>
            </a:r>
          </a:p>
          <a:p>
            <a:pPr lvl="1">
              <a:lnSpc>
                <a:spcPct val="100000"/>
              </a:lnSpc>
            </a:pPr>
            <a:r>
              <a:rPr lang="pt-PT" sz="15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de Regressão</a:t>
            </a:r>
          </a:p>
          <a:p>
            <a:pPr lvl="1">
              <a:lnSpc>
                <a:spcPct val="100000"/>
              </a:lnSpc>
            </a:pPr>
            <a:r>
              <a:rPr lang="pt-PT" sz="15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Modelação sem </a:t>
            </a:r>
            <a:r>
              <a:rPr lang="pt-PT" sz="1500" b="1" i="1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pt-PT" sz="1500" b="1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pt-PT" sz="1500" kern="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pt-PT" sz="1500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pt-PT" sz="1500" b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 Neuronais Artificiais</a:t>
            </a:r>
          </a:p>
          <a:p>
            <a:pPr marL="0" indent="0">
              <a:buNone/>
            </a:pPr>
            <a:endParaRPr lang="pt-PT" sz="1500" dirty="0"/>
          </a:p>
        </p:txBody>
      </p:sp>
      <p:pic>
        <p:nvPicPr>
          <p:cNvPr id="4" name="Graphic 6" descr="Fluxo de trabalho">
            <a:extLst>
              <a:ext uri="{FF2B5EF4-FFF2-40B4-BE49-F238E27FC236}">
                <a16:creationId xmlns:a16="http://schemas.microsoft.com/office/drawing/2014/main" id="{3C1898AF-0239-DE6E-7931-B82A7D48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9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D22847-3992-36A1-980C-C1C63564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pt-PT" sz="4800" b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 de Regressão</a:t>
            </a:r>
            <a:endParaRPr lang="pt-PT" sz="48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B6449D-53A9-3406-65A0-671EA1EB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pt-PT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odelos com valores perto e até inferiores a 5000 para a componente do erro médio absoluto. </a:t>
            </a:r>
          </a:p>
          <a:p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Anúncios especulativos levam a que fatores como o MSE e o RMSE a serem muito altos</a:t>
            </a:r>
            <a:endParaRPr lang="pt-PT" sz="2200" dirty="0"/>
          </a:p>
        </p:txBody>
      </p:sp>
      <p:pic>
        <p:nvPicPr>
          <p:cNvPr id="10" name="Imagem 9" descr="Uma imagem com file, captura de ecrã, diagrama, texto&#10;&#10;Descrição gerada automaticamente">
            <a:extLst>
              <a:ext uri="{FF2B5EF4-FFF2-40B4-BE49-F238E27FC236}">
                <a16:creationId xmlns:a16="http://schemas.microsoft.com/office/drawing/2014/main" id="{B09124DC-1A6B-8F17-289A-50AC49DD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76" y="2725616"/>
            <a:ext cx="6223000" cy="1816100"/>
          </a:xfrm>
          <a:prstGeom prst="rect">
            <a:avLst/>
          </a:prstGeom>
        </p:spPr>
      </p:pic>
      <p:pic>
        <p:nvPicPr>
          <p:cNvPr id="16" name="Imagem 1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CE3510A-F811-CCE5-C270-4FF77ED8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9" y="4714557"/>
            <a:ext cx="11008974" cy="1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F88287-4635-DD21-E7B7-9F477F4B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/>
              <a:t>RNA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40DBF7-9F50-69F1-1A44-C8FDBE15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800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PT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esempenho a baixo do esperado foi observado em vários aspetos-chave do modelo</a:t>
            </a:r>
            <a:r>
              <a:rPr lang="pt-PT" sz="1800" kern="1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PT" sz="1800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562CBEC-732E-5C39-BB27-B5897CE8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82693"/>
            <a:ext cx="11164824" cy="29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7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F88287-4635-DD21-E7B7-9F477F4B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/>
              <a:t>RNA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40DBF7-9F50-69F1-1A44-C8FDBE15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Para as redes DL4J, conseguimos observar a diferença que os parâmetros fazem nos resultados, mais concretamente, a função ativação. </a:t>
            </a:r>
          </a:p>
          <a:p>
            <a:r>
              <a:rPr lang="pt-PT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PT" sz="1800" i="1" kern="1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pt-PT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não foi a melhor opção.</a:t>
            </a:r>
            <a:endParaRPr lang="pt-PT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04484E1-7153-E991-F3D2-69D63C62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12912"/>
            <a:ext cx="11164824" cy="31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51FF7-75E1-FDDF-864E-6CE3FCB7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pt-PT" sz="3200" b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Modelação sem</a:t>
            </a:r>
            <a:r>
              <a:rPr lang="pt-PT" sz="3200" b="1" i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outliers</a:t>
            </a:r>
            <a:br>
              <a:rPr lang="pt-PT" sz="3200" b="1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sz="3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3FB08E-8466-99C7-94A2-14FBCC72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resultados melhoraram face aos modelos que foram treinados com os </a:t>
            </a:r>
            <a:r>
              <a:rPr lang="pt-PT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Melhoria de </a:t>
            </a:r>
            <a:r>
              <a:rPr lang="pt-P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todas as métricas</a:t>
            </a:r>
            <a:r>
              <a:rPr lang="pt-PT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nos modelos de regressão.</a:t>
            </a:r>
            <a:endParaRPr lang="pt-PT" sz="17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Métrica MSE, passou quase para metade, no entanto, ainda continua elevado.</a:t>
            </a:r>
            <a:endParaRPr lang="pt-PT" sz="1700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3347FCD-D7A6-A3CC-EA6D-0E833ACA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52474"/>
            <a:ext cx="11164824" cy="28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0DACD6-4EC9-204C-2095-B8DF88E7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dirty="0"/>
              <a:t>Conclusão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F1BC090-FAB1-7FE6-072A-A99E96D4F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3777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98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05F8B-6E76-8D4D-081A-51E6DDC7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Conceção de modelos de aprendizagem e decisão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Posição de Conteúdo 9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7DAC390E-74E9-2A42-33D2-73F293FF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736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AAEE852-C004-B49A-C9C2-69C375047082}"/>
              </a:ext>
            </a:extLst>
          </p:cNvPr>
          <p:cNvSpPr txBox="1"/>
          <p:nvPr/>
        </p:nvSpPr>
        <p:spPr>
          <a:xfrm>
            <a:off x="572493" y="2093976"/>
            <a:ext cx="6713552" cy="4772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João </a:t>
            </a:r>
            <a:r>
              <a:rPr lang="en-US" sz="2200" dirty="0" err="1"/>
              <a:t>Magalhães</a:t>
            </a:r>
            <a:r>
              <a:rPr lang="en-US" sz="2200" dirty="0"/>
              <a:t> A100740​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Rodrigo Gomes A100555​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Jorge Rodrigues A101758​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Simão</a:t>
            </a:r>
            <a:r>
              <a:rPr lang="en-US" sz="2200" dirty="0"/>
              <a:t> Costa A95176</a:t>
            </a:r>
          </a:p>
        </p:txBody>
      </p:sp>
    </p:spTree>
    <p:extLst>
      <p:ext uri="{BB962C8B-B14F-4D97-AF65-F5344CB8AC3E}">
        <p14:creationId xmlns:p14="http://schemas.microsoft.com/office/powerpoint/2010/main" val="124632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55D4C-E0BA-7A11-579B-2E4F3E5A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Metodologia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8D40E-1D0F-660A-1808-528486D4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PT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efinição de uma metodologia.</a:t>
            </a:r>
          </a:p>
          <a:p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Optamos por seguir a CRISP-DM porque é uma c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onfiguração versátil.</a:t>
            </a:r>
          </a:p>
          <a:p>
            <a:endParaRPr lang="pt-PT" sz="2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Adaptação da metodologia utilizada.</a:t>
            </a:r>
          </a:p>
        </p:txBody>
      </p:sp>
      <p:pic>
        <p:nvPicPr>
          <p:cNvPr id="6" name="Imagem 5" descr="Uma imagem com diagrama, círculo, esboço, captura de ecrã&#10;&#10;Descrição gerada automaticamente">
            <a:extLst>
              <a:ext uri="{FF2B5EF4-FFF2-40B4-BE49-F238E27FC236}">
                <a16:creationId xmlns:a16="http://schemas.microsoft.com/office/drawing/2014/main" id="{6EF23CCF-6ED4-F7F6-00B5-35CFFCD63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" r="1845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8" name="Multiplicação 7">
            <a:extLst>
              <a:ext uri="{FF2B5EF4-FFF2-40B4-BE49-F238E27FC236}">
                <a16:creationId xmlns:a16="http://schemas.microsoft.com/office/drawing/2014/main" id="{BD38176E-395D-66B2-9D0B-668F4A42227E}"/>
              </a:ext>
            </a:extLst>
          </p:cNvPr>
          <p:cNvSpPr/>
          <p:nvPr/>
        </p:nvSpPr>
        <p:spPr>
          <a:xfrm>
            <a:off x="7858538" y="3685032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721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56E51-1746-C90A-DAE8-12763949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Estudo de negócios</a:t>
            </a:r>
            <a:endParaRPr lang="pt-PT" sz="5000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6B0C1-3667-737B-A347-DF444894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PT" sz="2200"/>
              <a:t>Compreender os objetivos do projeto.</a:t>
            </a:r>
          </a:p>
          <a:p>
            <a:endParaRPr lang="pt-PT" sz="2200"/>
          </a:p>
          <a:p>
            <a:r>
              <a:rPr lang="pt-PT" sz="2200"/>
              <a:t>Classificar um paciente como doador de sangue ou doente contaminado com Hepatite C.</a:t>
            </a:r>
          </a:p>
        </p:txBody>
      </p:sp>
      <p:pic>
        <p:nvPicPr>
          <p:cNvPr id="5" name="Picture 4" descr="Grande plano de embalagens de comprimidos por abrir">
            <a:extLst>
              <a:ext uri="{FF2B5EF4-FFF2-40B4-BE49-F238E27FC236}">
                <a16:creationId xmlns:a16="http://schemas.microsoft.com/office/drawing/2014/main" id="{BBF75384-1678-BE5F-CE3E-A0C91D4B3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514"/>
          <a:stretch/>
        </p:blipFill>
        <p:spPr>
          <a:xfrm>
            <a:off x="6099048" y="1751233"/>
            <a:ext cx="5458968" cy="33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3E226-CBD9-0158-CFBC-A3B32758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r>
              <a:rPr lang="pt-PT" sz="5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Estudo de Dados</a:t>
            </a:r>
            <a:endParaRPr lang="pt-PT" sz="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5D71A8-AEEE-51A6-4970-06D18B34A9EB}"/>
              </a:ext>
            </a:extLst>
          </p:cNvPr>
          <p:cNvSpPr>
            <a:spLocks/>
          </p:cNvSpPr>
          <p:nvPr/>
        </p:nvSpPr>
        <p:spPr>
          <a:xfrm>
            <a:off x="1373718" y="2269730"/>
            <a:ext cx="9651827" cy="39939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Possui 14 colunas, onde o atributo alvo é discreto e todas as entradas são de pacientes de um hospital (não referido).</a:t>
            </a: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27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27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27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maioria dos atributos são numéricos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3F8C5E-51BB-602F-0F98-A03DB737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153095"/>
            <a:ext cx="10421878" cy="5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870390-9538-B836-284B-717FA4A2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365125"/>
            <a:ext cx="5483352" cy="1776484"/>
          </a:xfrm>
        </p:spPr>
        <p:txBody>
          <a:bodyPr anchor="b">
            <a:normAutofit/>
          </a:bodyPr>
          <a:lstStyle/>
          <a:p>
            <a:r>
              <a:rPr lang="pt-PT" sz="3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(idade), Year / </a:t>
            </a:r>
            <a:r>
              <a:rPr lang="pt-PT" sz="3800" kern="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PT" sz="3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PT" sz="3800" kern="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Day_of_birth</a:t>
            </a:r>
            <a:endParaRPr lang="pt-PT" sz="3800" dirty="0"/>
          </a:p>
        </p:txBody>
      </p:sp>
      <p:pic>
        <p:nvPicPr>
          <p:cNvPr id="12" name="Imagem 11" descr="Uma imagem com píxel, diagrama&#10;&#10;Descrição gerada automaticamente">
            <a:extLst>
              <a:ext uri="{FF2B5EF4-FFF2-40B4-BE49-F238E27FC236}">
                <a16:creationId xmlns:a16="http://schemas.microsoft.com/office/drawing/2014/main" id="{B56AA02A-B723-45A9-09FF-2ED9B0AE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16" y="3952068"/>
            <a:ext cx="8848226" cy="2588105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E1A16-1535-6B64-2857-E72311E2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1129422"/>
          </a:xfrm>
        </p:spPr>
        <p:txBody>
          <a:bodyPr>
            <a:normAutofit/>
          </a:bodyPr>
          <a:lstStyle/>
          <a:p>
            <a:r>
              <a:rPr lang="pt-PT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Começamos por ver o histograma gerado a partir do atributo “age”</a:t>
            </a:r>
            <a:endParaRPr lang="pt-PT" sz="15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diagramas são semelhantes, mas não equivalentes.</a:t>
            </a:r>
            <a:endParaRPr lang="pt-PT" sz="15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5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 de uma correlação inversa perfeita entre estes atributos</a:t>
            </a:r>
            <a:endParaRPr lang="pt-PT" sz="15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m captura de ecrã, círculo, Tipo de letra, logótipo&#10;&#10;Descrição gerada automaticamente">
            <a:extLst>
              <a:ext uri="{FF2B5EF4-FFF2-40B4-BE49-F238E27FC236}">
                <a16:creationId xmlns:a16="http://schemas.microsoft.com/office/drawing/2014/main" id="{22F2DE9F-8066-E18A-7088-9ACA087D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32" y="444787"/>
            <a:ext cx="3501220" cy="2774716"/>
          </a:xfrm>
          <a:prstGeom prst="rect">
            <a:avLst/>
          </a:prstGeom>
        </p:spPr>
      </p:pic>
      <p:pic>
        <p:nvPicPr>
          <p:cNvPr id="16" name="Imagem 1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90C2AD2D-EDDC-AA7A-7B96-D2551136C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64" y="4340891"/>
            <a:ext cx="2368268" cy="12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7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172EE4-0C23-DFFD-DB57-71C2B5D1683A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effectLst/>
                <a:latin typeface="+mj-lt"/>
                <a:ea typeface="+mj-ea"/>
                <a:cs typeface="+mj-cs"/>
              </a:rPr>
              <a:t>Sex (</a:t>
            </a:r>
            <a:r>
              <a:rPr lang="en-US" sz="5400" dirty="0" err="1">
                <a:effectLst/>
                <a:latin typeface="+mj-lt"/>
                <a:ea typeface="+mj-ea"/>
                <a:cs typeface="+mj-cs"/>
              </a:rPr>
              <a:t>sexo</a:t>
            </a:r>
            <a:r>
              <a:rPr lang="en-US" sz="5400" dirty="0">
                <a:effectLst/>
                <a:latin typeface="+mj-lt"/>
                <a:ea typeface="+mj-ea"/>
                <a:cs typeface="+mj-cs"/>
              </a:rPr>
              <a:t>)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094792-B60C-3744-E803-63086984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45592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Amostra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615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369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masculino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238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feminino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categorizados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“mm”</a:t>
            </a:r>
          </a:p>
          <a:p>
            <a:pPr marL="0"/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Relação com o atributo alvo</a:t>
            </a:r>
          </a:p>
        </p:txBody>
      </p:sp>
      <p:pic>
        <p:nvPicPr>
          <p:cNvPr id="7" name="Imagem 6" descr="Uma imagem com captura de ecrã, diagrama, Retângulo, Saturação de cores&#10;&#10;Descrição gerada automaticamente">
            <a:extLst>
              <a:ext uri="{FF2B5EF4-FFF2-40B4-BE49-F238E27FC236}">
                <a16:creationId xmlns:a16="http://schemas.microsoft.com/office/drawing/2014/main" id="{B0CBE766-4C07-0A77-853B-DA63D223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3068353"/>
            <a:ext cx="5048805" cy="3811849"/>
          </a:xfrm>
          <a:prstGeom prst="rect">
            <a:avLst/>
          </a:prstGeom>
        </p:spPr>
      </p:pic>
      <p:pic>
        <p:nvPicPr>
          <p:cNvPr id="5" name="Imagem 4" descr="Uma imagem com diagrama, círculo, captura de ecrã, Gráficos&#10;&#10;Descrição gerada automaticamente">
            <a:extLst>
              <a:ext uri="{FF2B5EF4-FFF2-40B4-BE49-F238E27FC236}">
                <a16:creationId xmlns:a16="http://schemas.microsoft.com/office/drawing/2014/main" id="{C14DA232-6C4D-5A27-016C-AD0B24620E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0" t="5298" r="14686"/>
          <a:stretch/>
        </p:blipFill>
        <p:spPr>
          <a:xfrm>
            <a:off x="8174736" y="8021"/>
            <a:ext cx="3451005" cy="34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402F1-D3E8-E277-EA4B-7218F434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Autofit/>
          </a:bodyPr>
          <a:lstStyle/>
          <a:p>
            <a:r>
              <a:rPr lang="pt-PT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ALT (Alanina </a:t>
            </a:r>
            <a:r>
              <a:rPr lang="pt-PT" kern="1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transaminase</a:t>
            </a:r>
            <a:r>
              <a:rPr lang="pt-PT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FA9D4E-EC9C-6008-D578-BDF3B68D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221788"/>
            <a:ext cx="4818888" cy="2986988"/>
          </a:xfrm>
        </p:spPr>
        <p:txBody>
          <a:bodyPr anchor="t">
            <a:normAutofit/>
          </a:bodyPr>
          <a:lstStyle/>
          <a:p>
            <a:r>
              <a:rPr lang="pt-PT" sz="22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PT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elação em gráfico de barras com o nosso atributo alvo.</a:t>
            </a:r>
          </a:p>
          <a:p>
            <a:endParaRPr lang="pt-PT" sz="2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Intervalo de valores obtidos:</a:t>
            </a:r>
            <a:endParaRPr lang="pt-PT" sz="2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Uma imagem com file, Gráfico, diagrama, captura de ecrã&#10;&#10;Descrição gerada automaticamente">
            <a:extLst>
              <a:ext uri="{FF2B5EF4-FFF2-40B4-BE49-F238E27FC236}">
                <a16:creationId xmlns:a16="http://schemas.microsoft.com/office/drawing/2014/main" id="{CF4D86A8-90B9-548A-AB79-2D6F4C2C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667511"/>
            <a:ext cx="6592359" cy="33785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A0CBA6-04C4-E66B-31DA-EB4B4401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54" y="4907075"/>
            <a:ext cx="9931425" cy="9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66AAA6-9C7A-83A5-C78F-C9FF526F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1" y="640080"/>
            <a:ext cx="4037212" cy="1481328"/>
          </a:xfrm>
        </p:spPr>
        <p:txBody>
          <a:bodyPr anchor="b">
            <a:normAutofit/>
          </a:bodyPr>
          <a:lstStyle/>
          <a:p>
            <a:pPr marL="742950" lvl="1" indent="-285750" algn="l">
              <a:lnSpc>
                <a:spcPct val="90000"/>
              </a:lnSpc>
              <a:spcBef>
                <a:spcPts val="200"/>
              </a:spcBef>
            </a:pPr>
            <a:r>
              <a:rPr lang="pt-PT" sz="5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Preparação dos Dados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1DC04B-4FF9-B779-8BA9-A0BDE1F9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99232"/>
            <a:ext cx="11054786" cy="3209544"/>
          </a:xfrm>
        </p:spPr>
        <p:txBody>
          <a:bodyPr anchor="t">
            <a:normAutofit lnSpcReduction="10000"/>
          </a:bodyPr>
          <a:lstStyle/>
          <a:p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Remoção das colunas referentes à data de nascimento que, a nosso ver, é </a:t>
            </a:r>
            <a:r>
              <a:rPr lang="pt-PT" sz="2000" dirty="0">
                <a:latin typeface="Arial" panose="020B0604020202020204" pitchFamily="34" charset="0"/>
                <a:ea typeface="Calibri" panose="020F0502020204030204" pitchFamily="34" charset="0"/>
              </a:rPr>
              <a:t>menos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relevante para o domínio.</a:t>
            </a:r>
          </a:p>
          <a:p>
            <a:pPr marL="0" indent="0">
              <a:buNone/>
            </a:pPr>
            <a:endParaRPr lang="pt-P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Conversão dos valores “mm” para “m” no atributo Sex.</a:t>
            </a:r>
          </a:p>
          <a:p>
            <a:endParaRPr lang="pt-P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2000" dirty="0"/>
              <a:t>(elementos numéricos) </a:t>
            </a:r>
            <a:r>
              <a:rPr lang="pt-PT" sz="2000" b="1" dirty="0">
                <a:latin typeface="Arial" panose="020B0604020202020204" pitchFamily="34" charset="0"/>
              </a:rPr>
              <a:t>:</a:t>
            </a:r>
            <a:r>
              <a:rPr lang="pt-PT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PT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Estes valores, para o nosso contexto, faz sentido que estejam representados como um número real. </a:t>
            </a:r>
          </a:p>
          <a:p>
            <a:endParaRPr lang="pt-PT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2000" dirty="0">
                <a:latin typeface="Arial" panose="020B0604020202020204" pitchFamily="34" charset="0"/>
              </a:rPr>
              <a:t>A remoção de </a:t>
            </a:r>
            <a:r>
              <a:rPr lang="pt-PT" sz="2000" dirty="0" err="1">
                <a:latin typeface="Arial" panose="020B0604020202020204" pitchFamily="34" charset="0"/>
              </a:rPr>
              <a:t>outliers</a:t>
            </a:r>
            <a:r>
              <a:rPr lang="pt-PT" sz="2000" dirty="0">
                <a:latin typeface="Arial" panose="020B0604020202020204" pitchFamily="34" charset="0"/>
              </a:rPr>
              <a:t> não foi considerada na maioria dos modelos.</a:t>
            </a:r>
          </a:p>
        </p:txBody>
      </p:sp>
      <p:pic>
        <p:nvPicPr>
          <p:cNvPr id="5" name="Imagem 4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99DBD133-45C7-8D35-4511-01C7F170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67" y="746140"/>
            <a:ext cx="6996685" cy="16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3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912</Words>
  <Application>Microsoft Macintosh PowerPoint</Application>
  <PresentationFormat>Ecrã Panorâmico</PresentationFormat>
  <Paragraphs>135</Paragraphs>
  <Slides>27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Times New Roman</vt:lpstr>
      <vt:lpstr>Tema do Office</vt:lpstr>
      <vt:lpstr>Conceção de modelos de aprendizagem e decisão</vt:lpstr>
      <vt:lpstr>Introdução</vt:lpstr>
      <vt:lpstr>Metodologia</vt:lpstr>
      <vt:lpstr>Estudo de negócios</vt:lpstr>
      <vt:lpstr>Estudo de Dados</vt:lpstr>
      <vt:lpstr>Age (idade), Year / Month / Day_of_birth</vt:lpstr>
      <vt:lpstr>Apresentação do PowerPoint</vt:lpstr>
      <vt:lpstr>ALT (Alanina transaminase)</vt:lpstr>
      <vt:lpstr>Preparação dos Dados</vt:lpstr>
      <vt:lpstr>Modelação</vt:lpstr>
      <vt:lpstr>Modelos de Classificação </vt:lpstr>
      <vt:lpstr>Regressão Logística com alvo Binário</vt:lpstr>
      <vt:lpstr>Clustering</vt:lpstr>
      <vt:lpstr>Estudo de negócios</vt:lpstr>
      <vt:lpstr>Estudo de Dados</vt:lpstr>
      <vt:lpstr>Year (Ano de montagem)</vt:lpstr>
      <vt:lpstr>Apresentação do PowerPoint</vt:lpstr>
      <vt:lpstr>Odometer</vt:lpstr>
      <vt:lpstr>Preço</vt:lpstr>
      <vt:lpstr>Preparação dos Dados</vt:lpstr>
      <vt:lpstr>Modelação</vt:lpstr>
      <vt:lpstr>Modelos de Regressão</vt:lpstr>
      <vt:lpstr>RNA</vt:lpstr>
      <vt:lpstr>RNA</vt:lpstr>
      <vt:lpstr>Modelação sem outliers </vt:lpstr>
      <vt:lpstr>Conclusão</vt:lpstr>
      <vt:lpstr>Conceção de modelos de aprendizagem 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para apresentação</dc:title>
  <dc:creator>Jorge Nuno Gomes Rodrigues</dc:creator>
  <cp:lastModifiedBy>João Luis Ferreira Magalhães</cp:lastModifiedBy>
  <cp:revision>15</cp:revision>
  <dcterms:created xsi:type="dcterms:W3CDTF">2024-05-03T15:39:43Z</dcterms:created>
  <dcterms:modified xsi:type="dcterms:W3CDTF">2024-05-10T13:09:03Z</dcterms:modified>
</cp:coreProperties>
</file>