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1" r:id="rId5"/>
    <p:sldId id="262" r:id="rId6"/>
    <p:sldId id="263" r:id="rId7"/>
    <p:sldId id="264" r:id="rId8"/>
    <p:sldId id="265" r:id="rId9"/>
    <p:sldId id="266" r:id="rId10"/>
    <p:sldId id="267"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18"/>
    <p:restoredTop sz="94650"/>
  </p:normalViewPr>
  <p:slideViewPr>
    <p:cSldViewPr snapToGrid="0">
      <p:cViewPr varScale="1">
        <p:scale>
          <a:sx n="45" d="100"/>
          <a:sy n="45" d="100"/>
        </p:scale>
        <p:origin x="216"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5A89C-C3D9-3E50-3110-E110D9076FA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279B8DB7-58D9-93B9-3FB4-EB5B33FAC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A5D8FFFD-B13A-CE41-52EB-A576DC07C464}"/>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5" name="Marcador de Posição do Rodapé 4">
            <a:extLst>
              <a:ext uri="{FF2B5EF4-FFF2-40B4-BE49-F238E27FC236}">
                <a16:creationId xmlns:a16="http://schemas.microsoft.com/office/drawing/2014/main" id="{486F8C65-B5E5-979B-F1D6-367F198C182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A6FC0D9-EB43-5C76-DEC9-E0BD556EE0C2}"/>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276153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D7B10-E96E-F397-F3FD-1F0E64DAA221}"/>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C291DEDA-80F0-C18C-948C-466416A52E0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5D4DAE6-B5C5-B3E0-B29E-9DD4F0FBF31C}"/>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5" name="Marcador de Posição do Rodapé 4">
            <a:extLst>
              <a:ext uri="{FF2B5EF4-FFF2-40B4-BE49-F238E27FC236}">
                <a16:creationId xmlns:a16="http://schemas.microsoft.com/office/drawing/2014/main" id="{EFFF865A-2F4F-1EFC-B2A6-FD5DCD251032}"/>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D5D83D1-DC26-FF46-9C50-880C7F26C35D}"/>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233489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F88430B-D8C5-DB03-B4F7-12B2B40BF489}"/>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6C7B747-D5E2-DEB0-5182-679622E2041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58548669-83BB-5588-B58C-05F5D746998D}"/>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5" name="Marcador de Posição do Rodapé 4">
            <a:extLst>
              <a:ext uri="{FF2B5EF4-FFF2-40B4-BE49-F238E27FC236}">
                <a16:creationId xmlns:a16="http://schemas.microsoft.com/office/drawing/2014/main" id="{246A3CBB-4A7D-A3D1-2887-70AB63ADFE7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72107B0-3159-1B15-481B-F8BAA11E635E}"/>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221184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601B0-1981-CFF6-840E-D331FED048E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6D79D57-1B79-65FF-E56A-0A06EE14096B}"/>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E8D264D-DBF5-C5F0-9577-89B8234F49E5}"/>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5" name="Marcador de Posição do Rodapé 4">
            <a:extLst>
              <a:ext uri="{FF2B5EF4-FFF2-40B4-BE49-F238E27FC236}">
                <a16:creationId xmlns:a16="http://schemas.microsoft.com/office/drawing/2014/main" id="{4C8DAD9C-A085-71F1-1453-C06F65E9DC3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F11DED6-509F-AC91-A2EB-5C039FD5C3F4}"/>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44893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34E22-B007-2ED9-89D5-DC79A26F72CC}"/>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9BBDC31-EE85-C276-BF87-458E2DCB2A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D8B4039E-DFB5-42F2-C419-606EE6B7918D}"/>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5" name="Marcador de Posição do Rodapé 4">
            <a:extLst>
              <a:ext uri="{FF2B5EF4-FFF2-40B4-BE49-F238E27FC236}">
                <a16:creationId xmlns:a16="http://schemas.microsoft.com/office/drawing/2014/main" id="{E8B951FA-65B7-8934-80E6-29D5A0168A5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E7BC1B4C-30F6-7537-CF20-8BA4E8E336EA}"/>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102845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C0F7F-39D3-A2F8-0880-A8AFC7D7F709}"/>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0DFC809-BEE1-9B2D-A435-72D948834C05}"/>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1124AFC8-0186-6D5C-6DCA-047845A554D4}"/>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1681EAEC-282F-C9E6-1B3E-3A4070509204}"/>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6" name="Marcador de Posição do Rodapé 5">
            <a:extLst>
              <a:ext uri="{FF2B5EF4-FFF2-40B4-BE49-F238E27FC236}">
                <a16:creationId xmlns:a16="http://schemas.microsoft.com/office/drawing/2014/main" id="{A9557F24-BD72-A93A-50F0-D31B0DA35B98}"/>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3FAEEB3-5B8A-A4F9-B095-9C8844B8C564}"/>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3187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3C016-BDBA-5AD1-361E-43CC0EF3499A}"/>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1993D23-94A1-5C81-3848-BDE404466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D0919567-BDA7-7F74-1238-6DFDCAA7BB96}"/>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0B55FCFD-21F2-9138-D007-42326C3BE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AD6551CD-70A7-465B-51EF-8A08972CEAEC}"/>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993A960F-68F6-1076-C16C-FC4DDEAD6C5C}"/>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8" name="Marcador de Posição do Rodapé 7">
            <a:extLst>
              <a:ext uri="{FF2B5EF4-FFF2-40B4-BE49-F238E27FC236}">
                <a16:creationId xmlns:a16="http://schemas.microsoft.com/office/drawing/2014/main" id="{62DF604B-3C14-77E1-2476-AB38F581CCF9}"/>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91E3CB0E-A8A8-00FE-21EE-C8F633F5D5CD}"/>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114568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001FC-1D27-05AD-3997-7F8AFA0FAF7B}"/>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66B89E98-9564-5551-F2A2-73550F656971}"/>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4" name="Marcador de Posição do Rodapé 3">
            <a:extLst>
              <a:ext uri="{FF2B5EF4-FFF2-40B4-BE49-F238E27FC236}">
                <a16:creationId xmlns:a16="http://schemas.microsoft.com/office/drawing/2014/main" id="{C7B1B14A-0DB4-E0AD-6160-DFC5E31C41AD}"/>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34D1C311-EE59-7B10-5D55-E094A710A3F9}"/>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391270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1208A74F-95BB-E821-0C47-1288E66477FF}"/>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3" name="Marcador de Posição do Rodapé 2">
            <a:extLst>
              <a:ext uri="{FF2B5EF4-FFF2-40B4-BE49-F238E27FC236}">
                <a16:creationId xmlns:a16="http://schemas.microsoft.com/office/drawing/2014/main" id="{D4DF0903-5E62-102C-A685-F9BCC3DED0D2}"/>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24ACD4C8-AA95-9627-CD73-EF119E9007F6}"/>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369808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F758C-6D26-712D-B0F3-53E8660C296E}"/>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C551202-7C2B-9261-C587-8559D125A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27E4D927-7E4E-176A-C92D-933DAD5CC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6EDE8A-D479-64CD-0755-6F6218169E06}"/>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6" name="Marcador de Posição do Rodapé 5">
            <a:extLst>
              <a:ext uri="{FF2B5EF4-FFF2-40B4-BE49-F238E27FC236}">
                <a16:creationId xmlns:a16="http://schemas.microsoft.com/office/drawing/2014/main" id="{A1C26E75-CA28-27DC-78D0-8D4849A63DF9}"/>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1D5F9AC-135C-2A08-06B0-C9BE581A4395}"/>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14202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3E837-08E0-CE26-CAE9-97A11A30A4B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2FB50234-90A4-E003-8A0A-D8513FA106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CD6AC9C8-5EB7-951A-3E4A-190BF01F0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925E8838-8DD4-8C6B-A441-C6C32EFFBC57}"/>
              </a:ext>
            </a:extLst>
          </p:cNvPr>
          <p:cNvSpPr>
            <a:spLocks noGrp="1"/>
          </p:cNvSpPr>
          <p:nvPr>
            <p:ph type="dt" sz="half" idx="10"/>
          </p:nvPr>
        </p:nvSpPr>
        <p:spPr/>
        <p:txBody>
          <a:bodyPr/>
          <a:lstStyle/>
          <a:p>
            <a:fld id="{BD47CB9A-4503-384E-BE92-260E2830E743}" type="datetimeFigureOut">
              <a:rPr lang="pt-PT" smtClean="0"/>
              <a:t>29/04/24</a:t>
            </a:fld>
            <a:endParaRPr lang="pt-PT"/>
          </a:p>
        </p:txBody>
      </p:sp>
      <p:sp>
        <p:nvSpPr>
          <p:cNvPr id="6" name="Marcador de Posição do Rodapé 5">
            <a:extLst>
              <a:ext uri="{FF2B5EF4-FFF2-40B4-BE49-F238E27FC236}">
                <a16:creationId xmlns:a16="http://schemas.microsoft.com/office/drawing/2014/main" id="{42913E97-9A10-0030-B016-53C4E52EDBC9}"/>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2434735-AF76-767A-3294-BA847771BD20}"/>
              </a:ext>
            </a:extLst>
          </p:cNvPr>
          <p:cNvSpPr>
            <a:spLocks noGrp="1"/>
          </p:cNvSpPr>
          <p:nvPr>
            <p:ph type="sldNum" sz="quarter" idx="12"/>
          </p:nvPr>
        </p:nvSpPr>
        <p:spPr/>
        <p:txBody>
          <a:bodyPr/>
          <a:lstStyle/>
          <a:p>
            <a:fld id="{4963AF53-2512-CB47-942A-36EF563A997B}" type="slidenum">
              <a:rPr lang="pt-PT" smtClean="0"/>
              <a:t>‹nº›</a:t>
            </a:fld>
            <a:endParaRPr lang="pt-PT"/>
          </a:p>
        </p:txBody>
      </p:sp>
    </p:spTree>
    <p:extLst>
      <p:ext uri="{BB962C8B-B14F-4D97-AF65-F5344CB8AC3E}">
        <p14:creationId xmlns:p14="http://schemas.microsoft.com/office/powerpoint/2010/main" val="383898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1A345D1-4173-78B4-4999-F2357C6D9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6029136-5E0D-D667-F7F8-9844F1507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B9B6B82A-1AF1-7AFF-0F81-A06228E27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47CB9A-4503-384E-BE92-260E2830E743}" type="datetimeFigureOut">
              <a:rPr lang="pt-PT" smtClean="0"/>
              <a:t>29/04/24</a:t>
            </a:fld>
            <a:endParaRPr lang="pt-PT"/>
          </a:p>
        </p:txBody>
      </p:sp>
      <p:sp>
        <p:nvSpPr>
          <p:cNvPr id="5" name="Marcador de Posição do Rodapé 4">
            <a:extLst>
              <a:ext uri="{FF2B5EF4-FFF2-40B4-BE49-F238E27FC236}">
                <a16:creationId xmlns:a16="http://schemas.microsoft.com/office/drawing/2014/main" id="{3EADBC52-90F0-5ECD-8957-FDC5B8217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14B4AAE4-5739-322C-6C53-6F727CE8E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63AF53-2512-CB47-942A-36EF563A997B}" type="slidenum">
              <a:rPr lang="pt-PT" smtClean="0"/>
              <a:t>‹nº›</a:t>
            </a:fld>
            <a:endParaRPr lang="pt-PT"/>
          </a:p>
        </p:txBody>
      </p:sp>
    </p:spTree>
    <p:extLst>
      <p:ext uri="{BB962C8B-B14F-4D97-AF65-F5344CB8AC3E}">
        <p14:creationId xmlns:p14="http://schemas.microsoft.com/office/powerpoint/2010/main" val="1907630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48D78-B723-A149-6183-41834B7F9C72}"/>
              </a:ext>
            </a:extLst>
          </p:cNvPr>
          <p:cNvSpPr>
            <a:spLocks noGrp="1"/>
          </p:cNvSpPr>
          <p:nvPr>
            <p:ph type="title"/>
          </p:nvPr>
        </p:nvSpPr>
        <p:spPr/>
        <p:txBody>
          <a:bodyPr/>
          <a:lstStyle/>
          <a:p>
            <a:r>
              <a:rPr lang="pt-PT" dirty="0" err="1"/>
              <a:t>Introduçao</a:t>
            </a:r>
            <a:endParaRPr lang="pt-PT" dirty="0"/>
          </a:p>
        </p:txBody>
      </p:sp>
      <p:sp>
        <p:nvSpPr>
          <p:cNvPr id="3" name="Marcador de Posição de Conteúdo 2">
            <a:extLst>
              <a:ext uri="{FF2B5EF4-FFF2-40B4-BE49-F238E27FC236}">
                <a16:creationId xmlns:a16="http://schemas.microsoft.com/office/drawing/2014/main" id="{E12721C6-7DBA-5F34-43A0-E751C55B7AD4}"/>
              </a:ext>
            </a:extLst>
          </p:cNvPr>
          <p:cNvSpPr>
            <a:spLocks noGrp="1"/>
          </p:cNvSpPr>
          <p:nvPr>
            <p:ph idx="1"/>
          </p:nvPr>
        </p:nvSpPr>
        <p:spPr/>
        <p:txBody>
          <a:bodyPr/>
          <a:lstStyle/>
          <a:p>
            <a:pPr marL="0" indent="0" algn="just">
              <a:buNone/>
            </a:pPr>
            <a:r>
              <a:rPr lang="pt-PT" sz="2800" kern="100" dirty="0">
                <a:solidFill>
                  <a:srgbClr val="0D0D0D"/>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A </a:t>
            </a:r>
            <a:r>
              <a:rPr lang="pt-PT" sz="2800" kern="100" dirty="0" err="1">
                <a:solidFill>
                  <a:srgbClr val="0D0D0D"/>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E.S.Ideal</a:t>
            </a:r>
            <a:r>
              <a:rPr lang="pt-PT" sz="2800" kern="100" dirty="0">
                <a:solidFill>
                  <a:srgbClr val="0D0D0D"/>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 é uma cadeia de Estações de Serviço Auto que fornece aos seus clientes serviços de manutenção automóvel. Devido à enorme afluência de clientes, foi necessário a criação de um sistema que permita automatizar o processo de registo de serviços e a sua execução dentro de cada estação de serviço. Cada oficina possui postos de trabalho especializados operados por mecânicos.</a:t>
            </a:r>
            <a:endParaRPr lang="pt-PT"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buNone/>
            </a:pPr>
            <a:r>
              <a:rPr lang="pt-PT" sz="2800" kern="100" dirty="0">
                <a:solidFill>
                  <a:srgbClr val="0D0D0D"/>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Este projeto tem como objetivo desenvolver uma interface para que os mecânicos possam visualizar, selecionar e concluir os serviços atribuídos ao seu posto de forma eficiente. </a:t>
            </a:r>
            <a:endParaRPr lang="pt-PT"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PT" dirty="0"/>
          </a:p>
        </p:txBody>
      </p:sp>
    </p:spTree>
    <p:extLst>
      <p:ext uri="{BB962C8B-B14F-4D97-AF65-F5344CB8AC3E}">
        <p14:creationId xmlns:p14="http://schemas.microsoft.com/office/powerpoint/2010/main" val="65921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30969-E5EC-CF30-4B80-90AAF616C841}"/>
              </a:ext>
            </a:extLst>
          </p:cNvPr>
          <p:cNvSpPr>
            <a:spLocks noGrp="1"/>
          </p:cNvSpPr>
          <p:nvPr>
            <p:ph type="title"/>
          </p:nvPr>
        </p:nvSpPr>
        <p:spPr>
          <a:xfrm>
            <a:off x="838200" y="542924"/>
            <a:ext cx="10515600" cy="2200275"/>
          </a:xfrm>
        </p:spPr>
        <p:txBody>
          <a:bodyPr>
            <a:normAutofit/>
          </a:bodyPr>
          <a:lstStyle/>
          <a:p>
            <a:r>
              <a:rPr lang="pt-PT" sz="1800" dirty="0">
                <a:latin typeface="Aptos" panose="020B0004020202020204" pitchFamily="34" charset="0"/>
              </a:rPr>
              <a:t>CONCLUSAO</a:t>
            </a:r>
            <a:br>
              <a:rPr lang="pt-PT" sz="1800" dirty="0">
                <a:latin typeface="Aptos" panose="020B0004020202020204" pitchFamily="34" charset="0"/>
              </a:rPr>
            </a:br>
            <a:r>
              <a:rPr lang="pt-PT" sz="1800" kern="100" dirty="0">
                <a:effectLst/>
                <a:latin typeface="Aptos" panose="020B0004020202020204" pitchFamily="34" charset="0"/>
                <a:ea typeface="Aptos" panose="020B0004020202020204" pitchFamily="34" charset="0"/>
                <a:cs typeface="Times New Roman" panose="02020603050405020304" pitchFamily="18" charset="0"/>
              </a:rPr>
              <a:t> </a:t>
            </a:r>
            <a:br>
              <a:rPr lang="pt-PT" sz="1800" kern="100" dirty="0">
                <a:effectLst/>
                <a:latin typeface="Aptos" panose="020B0004020202020204" pitchFamily="34" charset="0"/>
                <a:ea typeface="Aptos" panose="020B0004020202020204" pitchFamily="34" charset="0"/>
                <a:cs typeface="Times New Roman" panose="02020603050405020304" pitchFamily="18" charset="0"/>
              </a:rPr>
            </a:br>
            <a:r>
              <a:rPr lang="pt-PT" sz="1800" kern="100" dirty="0">
                <a:effectLst/>
                <a:latin typeface="Aptos" panose="020B0004020202020204" pitchFamily="34" charset="0"/>
                <a:ea typeface="Aptos" panose="020B0004020202020204" pitchFamily="34" charset="0"/>
                <a:cs typeface="Times New Roman" panose="02020603050405020304" pitchFamily="18" charset="0"/>
              </a:rPr>
              <a:t> </a:t>
            </a:r>
            <a:br>
              <a:rPr lang="pt-PT" sz="1800" kern="100" dirty="0">
                <a:effectLst/>
                <a:latin typeface="Aptos" panose="020B0004020202020204" pitchFamily="34" charset="0"/>
                <a:ea typeface="Aptos" panose="020B0004020202020204" pitchFamily="34" charset="0"/>
                <a:cs typeface="Times New Roman" panose="02020603050405020304" pitchFamily="18" charset="0"/>
              </a:rPr>
            </a:br>
            <a:r>
              <a:rPr lang="pt-PT" sz="1800" kern="100" dirty="0">
                <a:effectLst/>
                <a:latin typeface="Aptos" panose="020B0004020202020204" pitchFamily="34" charset="0"/>
                <a:ea typeface="Aptos" panose="020B0004020202020204" pitchFamily="34" charset="0"/>
                <a:cs typeface="Times New Roman" panose="02020603050405020304" pitchFamily="18" charset="0"/>
              </a:rPr>
              <a:t>No geral, o resultado do trabalho é agradável para todos os membros do grupo, proporcionando uma experiência enriquecedora no desenvolvimento de aplicações. </a:t>
            </a:r>
            <a:br>
              <a:rPr lang="pt-PT" sz="1800" kern="100" dirty="0">
                <a:effectLst/>
                <a:latin typeface="Aptos" panose="020B0004020202020204" pitchFamily="34" charset="0"/>
                <a:ea typeface="Aptos" panose="020B0004020202020204" pitchFamily="34" charset="0"/>
                <a:cs typeface="Times New Roman" panose="02020603050405020304" pitchFamily="18" charset="0"/>
              </a:rPr>
            </a:br>
            <a:endParaRPr lang="pt-PT" sz="1800" dirty="0">
              <a:latin typeface="Aptos" panose="020B0004020202020204" pitchFamily="34" charset="0"/>
            </a:endParaRPr>
          </a:p>
        </p:txBody>
      </p:sp>
    </p:spTree>
    <p:extLst>
      <p:ext uri="{BB962C8B-B14F-4D97-AF65-F5344CB8AC3E}">
        <p14:creationId xmlns:p14="http://schemas.microsoft.com/office/powerpoint/2010/main" val="395647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151F4B4-5F87-3AA3-41BC-F4E60D6AC308}"/>
              </a:ext>
            </a:extLst>
          </p:cNvPr>
          <p:cNvSpPr>
            <a:spLocks noGrp="1"/>
          </p:cNvSpPr>
          <p:nvPr>
            <p:ph idx="1"/>
          </p:nvPr>
        </p:nvSpPr>
        <p:spPr>
          <a:xfrm>
            <a:off x="838200" y="391886"/>
            <a:ext cx="10515600" cy="5785077"/>
          </a:xfrm>
        </p:spPr>
        <p:txBody>
          <a:bodyPr>
            <a:normAutofit/>
          </a:bodyPr>
          <a:lstStyle/>
          <a:p>
            <a:pPr marL="0" indent="0" algn="just">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Levando ao cabo os cenários apresentados no enunciado segue se a explicação de alguns cenários que aconteceram no nosso sistema.</a:t>
            </a:r>
            <a:br>
              <a:rPr lang="pt-PT" sz="1800" kern="100" dirty="0">
                <a:effectLst/>
                <a:latin typeface="Aptos" panose="020B0004020202020204" pitchFamily="34" charset="0"/>
                <a:ea typeface="Aptos" panose="020B0004020202020204" pitchFamily="34" charset="0"/>
                <a:cs typeface="Times New Roman" panose="02020603050405020304" pitchFamily="18" charset="0"/>
              </a:rPr>
            </a:br>
            <a:r>
              <a:rPr lang="pt-PT" sz="1800" kern="100" dirty="0">
                <a:effectLst/>
                <a:latin typeface="Aptos" panose="020B0004020202020204" pitchFamily="34" charset="0"/>
                <a:ea typeface="Aptos" panose="020B0004020202020204" pitchFamily="34" charset="0"/>
                <a:cs typeface="Times New Roman" panose="02020603050405020304" pitchFamily="18" charset="0"/>
              </a:rPr>
              <a:t>José acede à página inicial com a rota ”/login” do site e insere as suas credenciais, de seguida escolhe o posto em que vai trabalhar na rota ”/station”. Nesta rota são apresentados todos os postos disponíveis no sistema onde o mesmo pode trabalhar. Escolhendo um posto, o José é redirecionado para a página dos serviços atribuídos ao posto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home</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esta rota tem uma pequena variante, dependendo da estação escolhido a rota será também composta pelo ID da estação seguindo esta estrutura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home</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stationID</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Dado que o José tem uma especialidade “geral” todos os serviços disponíveis no sistema no posto em questão são lhe apresentados sem qualquer restrição podendo o mesmo realizar qualquer um no botão “detalhes”. Na página do serviço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service</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a mesma também terá uma pequena variante será composta também pelo ID do serviço seguindo a seguinte estrutura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service</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serviceID</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Nesta página é disponibilizado todos os detalhes do serviço bem como opções para começar, terminar e suspender um serviço dependendo da situação onde se encontra José e por fim, a informação do serviço é atualizada. Ao terminar o serviço José poderá voltar para a página dos serviços atribuídos clicando no botão “Serviços atribuídos”.</a:t>
            </a:r>
          </a:p>
          <a:p>
            <a:pPr marL="0" indent="0" algn="just">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Por fim quando terminar o turno poderá fazer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logout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clicando no botão “terminar sessão” que aparece na página dos serviços atribuídos do posto.</a:t>
            </a:r>
          </a:p>
          <a:p>
            <a:endParaRPr lang="pt-PT" dirty="0"/>
          </a:p>
        </p:txBody>
      </p:sp>
    </p:spTree>
    <p:extLst>
      <p:ext uri="{BB962C8B-B14F-4D97-AF65-F5344CB8AC3E}">
        <p14:creationId xmlns:p14="http://schemas.microsoft.com/office/powerpoint/2010/main" val="4801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151F4B4-5F87-3AA3-41BC-F4E60D6AC308}"/>
              </a:ext>
            </a:extLst>
          </p:cNvPr>
          <p:cNvSpPr>
            <a:spLocks noGrp="1"/>
          </p:cNvSpPr>
          <p:nvPr>
            <p:ph idx="1"/>
          </p:nvPr>
        </p:nvSpPr>
        <p:spPr>
          <a:xfrm>
            <a:off x="838200" y="391886"/>
            <a:ext cx="10515600" cy="5785077"/>
          </a:xfrm>
        </p:spPr>
        <p:txBody>
          <a:bodyPr>
            <a:normAutofit/>
          </a:bodyPr>
          <a:lstStyle/>
          <a:p>
            <a:pPr marL="0" indent="0" algn="just">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Um outro cenário acontece com a mecânica Marta. Na página dos serviços atribuídos a mesma contém o filtro para pesquisar por tempo de serviço. Selecionando o serviço pretendido Marta é redirecionada para a página do serviço. Tal como mencionado em cima um dos botões disponíveis é o de suspender um serviço e após Marta carregar nele e preencher o campo “Motivo”, que no caso será “Sem stock” e a “Descrição” que no caso será “Realizar encomenda de peças”, o serviço é suspenso. Tendo concluído esta etapa as informações do mesmo são atualizadas e tal como  aconteceu anteriormente Marta volta para a página dos serviços disponíveis para realizar os que são possíveis e quando chegarem as peças poderá retomar o serviço suspenso. </a:t>
            </a:r>
          </a:p>
          <a:p>
            <a:pPr marL="0" indent="0">
              <a:buNone/>
            </a:pPr>
            <a:endParaRPr lang="pt-PT" dirty="0"/>
          </a:p>
        </p:txBody>
      </p:sp>
    </p:spTree>
    <p:extLst>
      <p:ext uri="{BB962C8B-B14F-4D97-AF65-F5344CB8AC3E}">
        <p14:creationId xmlns:p14="http://schemas.microsoft.com/office/powerpoint/2010/main" val="402086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151F4B4-5F87-3AA3-41BC-F4E60D6AC308}"/>
              </a:ext>
            </a:extLst>
          </p:cNvPr>
          <p:cNvSpPr>
            <a:spLocks noGrp="1"/>
          </p:cNvSpPr>
          <p:nvPr>
            <p:ph idx="1"/>
          </p:nvPr>
        </p:nvSpPr>
        <p:spPr>
          <a:xfrm>
            <a:off x="838200" y="391886"/>
            <a:ext cx="10515600" cy="5785077"/>
          </a:xfrm>
        </p:spPr>
        <p:txBody>
          <a:bodyPr>
            <a:normAutofit/>
          </a:bodyPr>
          <a:lstStyle/>
          <a:p>
            <a:pPr marL="0" indent="0">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Por último Marco, na página do serviço que pretende realizar quando selecionou a opção de terminar apareceu-lhe a opção de adicionar uma recomendação ao veículo e consequentemente uma lista de serviços disponíveis. Marco selecionou a recomendação e assim, pôde terminar o serviço e o mesmo foi atualizado no sistema.</a:t>
            </a:r>
          </a:p>
          <a:p>
            <a:pPr marL="0" indent="0">
              <a:buNone/>
            </a:pPr>
            <a:endParaRPr lang="pt-PT" dirty="0"/>
          </a:p>
        </p:txBody>
      </p:sp>
    </p:spTree>
    <p:extLst>
      <p:ext uri="{BB962C8B-B14F-4D97-AF65-F5344CB8AC3E}">
        <p14:creationId xmlns:p14="http://schemas.microsoft.com/office/powerpoint/2010/main" val="371604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151F4B4-5F87-3AA3-41BC-F4E60D6AC308}"/>
              </a:ext>
            </a:extLst>
          </p:cNvPr>
          <p:cNvSpPr>
            <a:spLocks noGrp="1"/>
          </p:cNvSpPr>
          <p:nvPr>
            <p:ph idx="1"/>
          </p:nvPr>
        </p:nvSpPr>
        <p:spPr>
          <a:xfrm>
            <a:off x="838200" y="391886"/>
            <a:ext cx="10515600" cy="5785077"/>
          </a:xfrm>
        </p:spPr>
        <p:txBody>
          <a:bodyPr>
            <a:normAutofit/>
          </a:bodyPr>
          <a:lstStyle/>
          <a:p>
            <a:r>
              <a:rPr lang="en-US" sz="1800" kern="1200" dirty="0">
                <a:solidFill>
                  <a:schemeClr val="tx1"/>
                </a:solidFill>
                <a:latin typeface="+mn-lt"/>
                <a:ea typeface="+mn-ea"/>
                <a:cs typeface="+mn-cs"/>
              </a:rPr>
              <a:t>Aesthetic and minimalist design</a:t>
            </a:r>
          </a:p>
          <a:p>
            <a:pPr marL="0" indent="0">
              <a:buNone/>
            </a:pP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A interface limita-se a expor apenas a informação relevante, seguindo um padrão muito simples de listagem e botões. Esta abordagem aumenta a visibilidade para o utilizador, e deixa claro que funcionalidades podem ser realizadas a cada instante. Tentamos manter o mesmo esquema de cores para todas as páginas, porque achamos que com o tempo cria hábito no utilizador que, consequentemente, facilita o uso da aplicação.</a:t>
            </a:r>
          </a:p>
        </p:txBody>
      </p:sp>
    </p:spTree>
    <p:extLst>
      <p:ext uri="{BB962C8B-B14F-4D97-AF65-F5344CB8AC3E}">
        <p14:creationId xmlns:p14="http://schemas.microsoft.com/office/powerpoint/2010/main" val="147319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151F4B4-5F87-3AA3-41BC-F4E60D6AC308}"/>
              </a:ext>
            </a:extLst>
          </p:cNvPr>
          <p:cNvSpPr>
            <a:spLocks noGrp="1"/>
          </p:cNvSpPr>
          <p:nvPr>
            <p:ph idx="1"/>
          </p:nvPr>
        </p:nvSpPr>
        <p:spPr>
          <a:xfrm>
            <a:off x="838200" y="391886"/>
            <a:ext cx="10515600" cy="5785077"/>
          </a:xfrm>
        </p:spPr>
        <p:txBody>
          <a:bodyPr>
            <a:normAutofit/>
          </a:bodyPr>
          <a:lstStyle/>
          <a:p>
            <a:r>
              <a:rPr lang="pt-PT" sz="1800" dirty="0" err="1"/>
              <a:t>Visibility</a:t>
            </a:r>
            <a:r>
              <a:rPr lang="pt-PT" sz="1800" dirty="0"/>
              <a:t> </a:t>
            </a:r>
            <a:r>
              <a:rPr lang="pt-PT" sz="1800" dirty="0" err="1"/>
              <a:t>of</a:t>
            </a:r>
            <a:r>
              <a:rPr lang="pt-PT" sz="1800" dirty="0"/>
              <a:t> </a:t>
            </a:r>
            <a:r>
              <a:rPr lang="pt-PT" sz="1800" dirty="0" err="1"/>
              <a:t>system</a:t>
            </a:r>
            <a:r>
              <a:rPr lang="pt-PT" sz="1800" dirty="0"/>
              <a:t> status</a:t>
            </a:r>
            <a:endParaRPr lang="pt-PT" sz="18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Achamos que é claro para o utilizador em que etapa/página se encontra, com algumas ajudas como o nome e especialização para garantir que a autenticação correu bem. Na página do login, os formulários pedem informações típicas de um login, usando para esse efeito apenas duas caixas. Na página de serviços atribuídos está realçado no centro da interface a lista com serviços, deixando bem claro ao utilizador. Finalmente, na página do serviço surgem informações mais detalhadas assim como a hipótese de sinalizar serviço, o que deixa claro para o utilizador o que pode fazer naquela página. </a:t>
            </a:r>
          </a:p>
          <a:p>
            <a:pPr marL="0" indent="0">
              <a:buNone/>
            </a:pPr>
            <a:endParaRPr lang="pt-PT" sz="1800" kern="100" dirty="0">
              <a:latin typeface="Aptos" panose="020B0004020202020204" pitchFamily="34" charset="0"/>
              <a:ea typeface="Aptos" panose="020B0004020202020204" pitchFamily="34" charset="0"/>
              <a:cs typeface="Times New Roman" panose="02020603050405020304" pitchFamily="18" charset="0"/>
            </a:endParaRPr>
          </a:p>
          <a:p>
            <a:r>
              <a:rPr lang="pt-PT" sz="1800" dirty="0"/>
              <a:t>User </a:t>
            </a:r>
            <a:r>
              <a:rPr lang="pt-PT" sz="1800" dirty="0" err="1"/>
              <a:t>control</a:t>
            </a:r>
            <a:r>
              <a:rPr lang="pt-PT" sz="1800" dirty="0"/>
              <a:t> </a:t>
            </a:r>
            <a:r>
              <a:rPr lang="pt-PT" sz="1800" dirty="0" err="1"/>
              <a:t>and</a:t>
            </a:r>
            <a:r>
              <a:rPr lang="pt-PT" sz="1800" dirty="0"/>
              <a:t> </a:t>
            </a:r>
            <a:r>
              <a:rPr lang="pt-PT" sz="1800" dirty="0" err="1"/>
              <a:t>freedom</a:t>
            </a:r>
            <a:endParaRPr lang="pt-PT" sz="18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Em todas as páginas será sempre possível voltar a trás. Esta funcionalidade está especialmente realçada na página do serviço, onde achamos que pode acontecer mais acessos involuntários. Naturalmente, o utilizador controla todas as ações que toma dentro da interface, como por exemplo a sua hora de saída</a:t>
            </a:r>
          </a:p>
          <a:p>
            <a:pPr marL="0" indent="0">
              <a:buNone/>
            </a:pPr>
            <a:endParaRPr lang="pt-PT" sz="1800" kern="100" dirty="0">
              <a:latin typeface="Aptos" panose="020B0004020202020204" pitchFamily="34" charset="0"/>
              <a:ea typeface="Aptos" panose="020B0004020202020204" pitchFamily="34" charset="0"/>
              <a:cs typeface="Times New Roman" panose="02020603050405020304" pitchFamily="18" charset="0"/>
            </a:endParaRPr>
          </a:p>
          <a:p>
            <a:r>
              <a:rPr lang="pt-PT" sz="1800" dirty="0" err="1"/>
              <a:t>Help</a:t>
            </a:r>
            <a:r>
              <a:rPr lang="pt-PT" sz="1800" dirty="0"/>
              <a:t> </a:t>
            </a:r>
            <a:r>
              <a:rPr lang="pt-PT" sz="1800" dirty="0" err="1"/>
              <a:t>and</a:t>
            </a:r>
            <a:r>
              <a:rPr lang="pt-PT" sz="1800" dirty="0"/>
              <a:t> </a:t>
            </a:r>
            <a:r>
              <a:rPr lang="pt-PT" sz="1800" dirty="0" err="1"/>
              <a:t>documentation</a:t>
            </a:r>
            <a:endParaRPr lang="pt-PT" sz="1800" dirty="0"/>
          </a:p>
          <a:p>
            <a:pPr marL="0" indent="0">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Decidimos incluir um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chatbot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para ajudar os usuários de uma forma bastante simples e eficiente. Esta abordagem junta, num só local, as respostas para a maioria das dúvidas que os utilizadores possam possuir no seu quotidiano.</a:t>
            </a:r>
          </a:p>
        </p:txBody>
      </p:sp>
    </p:spTree>
    <p:extLst>
      <p:ext uri="{BB962C8B-B14F-4D97-AF65-F5344CB8AC3E}">
        <p14:creationId xmlns:p14="http://schemas.microsoft.com/office/powerpoint/2010/main" val="227601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151F4B4-5F87-3AA3-41BC-F4E60D6AC308}"/>
              </a:ext>
            </a:extLst>
          </p:cNvPr>
          <p:cNvSpPr>
            <a:spLocks noGrp="1"/>
          </p:cNvSpPr>
          <p:nvPr>
            <p:ph idx="1"/>
          </p:nvPr>
        </p:nvSpPr>
        <p:spPr>
          <a:xfrm>
            <a:off x="838200" y="391886"/>
            <a:ext cx="10515600" cy="5785077"/>
          </a:xfrm>
        </p:spPr>
        <p:txBody>
          <a:bodyPr>
            <a:normAutofit fontScale="92500" lnSpcReduction="10000"/>
          </a:bodyPr>
          <a:lstStyle/>
          <a:p>
            <a:r>
              <a:rPr lang="pt-PT" sz="1800" dirty="0"/>
              <a:t>Match </a:t>
            </a:r>
            <a:r>
              <a:rPr lang="pt-PT" sz="1800" dirty="0" err="1"/>
              <a:t>between</a:t>
            </a:r>
            <a:r>
              <a:rPr lang="pt-PT" sz="1800" dirty="0"/>
              <a:t> </a:t>
            </a:r>
            <a:r>
              <a:rPr lang="pt-PT" sz="1800" dirty="0" err="1"/>
              <a:t>system</a:t>
            </a:r>
            <a:r>
              <a:rPr lang="pt-PT" sz="1800" dirty="0"/>
              <a:t> </a:t>
            </a:r>
            <a:r>
              <a:rPr lang="pt-PT" sz="1800" dirty="0" err="1"/>
              <a:t>and</a:t>
            </a:r>
            <a:r>
              <a:rPr lang="pt-PT" sz="1800" dirty="0"/>
              <a:t> </a:t>
            </a:r>
            <a:r>
              <a:rPr lang="pt-PT" sz="1800" dirty="0" err="1"/>
              <a:t>the</a:t>
            </a:r>
            <a:r>
              <a:rPr lang="pt-PT" sz="1800" dirty="0"/>
              <a:t> real </a:t>
            </a:r>
            <a:r>
              <a:rPr lang="pt-PT" sz="1800" dirty="0" err="1"/>
              <a:t>world</a:t>
            </a:r>
            <a:endParaRPr lang="pt-PT" sz="1800" dirty="0"/>
          </a:p>
          <a:p>
            <a:pPr marL="0" indent="0">
              <a:buNone/>
            </a:pPr>
            <a:r>
              <a:rPr lang="pt-PT" sz="1800" dirty="0"/>
              <a:t>Os termos da interface são baseados na profissão dos utilizadores, sem grandes embrulhos. Tentamos também expor ao máximo a informação que é do sistema, porque acreditamos que, em princípio, as descrições foram feitas por pessoas da área.</a:t>
            </a:r>
          </a:p>
          <a:p>
            <a:pPr marL="0" indent="0">
              <a:buNone/>
            </a:pP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pt-PT" sz="1800" dirty="0" err="1"/>
              <a:t>Consistency</a:t>
            </a:r>
            <a:r>
              <a:rPr lang="pt-PT" sz="1800" dirty="0"/>
              <a:t> </a:t>
            </a:r>
            <a:r>
              <a:rPr lang="pt-PT" sz="1800" dirty="0" err="1"/>
              <a:t>and</a:t>
            </a:r>
            <a:r>
              <a:rPr lang="pt-PT" sz="1800" dirty="0"/>
              <a:t> standards</a:t>
            </a:r>
          </a:p>
          <a:p>
            <a:pPr marL="0" indent="0">
              <a:buNone/>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A terminologia e a forma como a interação do utilizador é feita com o sistema assemelha-se ao standard das restantes aplicações. Este aspeto fica claro nos formulários e também nos ícones utilizados. Tentamos também reutilizar ao máximo conceitos e formas, como por exemplo, o funcionamento dos botões que é idêntico na interface. </a:t>
            </a:r>
          </a:p>
          <a:p>
            <a:pPr marL="0" indent="0">
              <a:buNone/>
            </a:pPr>
            <a:endParaRPr lang="pt-PT" sz="1800" kern="100" dirty="0">
              <a:latin typeface="Aptos" panose="020B0004020202020204" pitchFamily="34" charset="0"/>
              <a:ea typeface="Aptos" panose="020B0004020202020204" pitchFamily="34" charset="0"/>
              <a:cs typeface="Times New Roman" panose="02020603050405020304" pitchFamily="18" charset="0"/>
            </a:endParaRPr>
          </a:p>
          <a:p>
            <a:r>
              <a:rPr lang="pt-PT" sz="1800" dirty="0"/>
              <a:t>Error </a:t>
            </a:r>
            <a:r>
              <a:rPr lang="pt-PT" sz="1800" dirty="0" err="1"/>
              <a:t>prevention</a:t>
            </a:r>
            <a:endParaRPr lang="pt-PT" sz="1800" dirty="0"/>
          </a:p>
          <a:p>
            <a:pPr marL="0" indent="0">
              <a:buNone/>
            </a:pPr>
            <a:r>
              <a:rPr lang="pt-PT" sz="1800" dirty="0"/>
              <a:t>De modo geral, não é requerido grandes "inputs" de dados por parte do utilizador. Contudo, quando necessário, existe, ou uma </a:t>
            </a:r>
            <a:r>
              <a:rPr lang="pt-PT" sz="1800" dirty="0" err="1"/>
              <a:t>checkmark</a:t>
            </a:r>
            <a:r>
              <a:rPr lang="pt-PT" sz="1800" dirty="0"/>
              <a:t> a proteger, ou desativamos o funcionamento dos botões caso a input não esteja total. Na figura 5, por exemplo, o botão da esquerda é clicável, enquanto o da direita não é. </a:t>
            </a:r>
          </a:p>
          <a:p>
            <a:pPr marL="0" indent="0">
              <a:buNone/>
            </a:pPr>
            <a:endParaRPr lang="pt-PT" sz="1800" dirty="0"/>
          </a:p>
          <a:p>
            <a:r>
              <a:rPr lang="pt-PT" sz="1800" dirty="0" err="1"/>
              <a:t>Recognition</a:t>
            </a:r>
            <a:r>
              <a:rPr lang="pt-PT" sz="1800" dirty="0"/>
              <a:t> </a:t>
            </a:r>
            <a:r>
              <a:rPr lang="pt-PT" sz="1800" dirty="0" err="1"/>
              <a:t>rather</a:t>
            </a:r>
            <a:r>
              <a:rPr lang="pt-PT" sz="1800" dirty="0"/>
              <a:t> </a:t>
            </a:r>
            <a:r>
              <a:rPr lang="pt-PT" sz="1800" dirty="0" err="1"/>
              <a:t>than</a:t>
            </a:r>
            <a:r>
              <a:rPr lang="pt-PT" sz="1800" dirty="0"/>
              <a:t> </a:t>
            </a:r>
            <a:r>
              <a:rPr lang="pt-PT" sz="1800" dirty="0" err="1"/>
              <a:t>recall</a:t>
            </a:r>
            <a:endParaRPr lang="pt-PT" sz="1800" dirty="0"/>
          </a:p>
          <a:p>
            <a:pPr marL="0" indent="0">
              <a:buNone/>
            </a:pPr>
            <a:r>
              <a:rPr lang="pt-PT" sz="1800" dirty="0"/>
              <a:t>Os botões, onde grande parte das interações são feitas, possuem todos um design parecido, ainda enriquecido com ícones e termos comuns em aplicações. De acordo com o ponto anterior, os botões apresentam uma cor diferente caso não possam ser utilizados.</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1868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151F4B4-5F87-3AA3-41BC-F4E60D6AC308}"/>
              </a:ext>
            </a:extLst>
          </p:cNvPr>
          <p:cNvSpPr>
            <a:spLocks noGrp="1"/>
          </p:cNvSpPr>
          <p:nvPr>
            <p:ph idx="1"/>
          </p:nvPr>
        </p:nvSpPr>
        <p:spPr>
          <a:xfrm>
            <a:off x="838200" y="391886"/>
            <a:ext cx="10515600" cy="5785077"/>
          </a:xfrm>
        </p:spPr>
        <p:txBody>
          <a:bodyPr>
            <a:normAutofit/>
          </a:bodyPr>
          <a:lstStyle/>
          <a:p>
            <a:pPr marL="0" indent="0">
              <a:lnSpc>
                <a:spcPct val="100000"/>
              </a:lnSpc>
              <a:buNone/>
            </a:pPr>
            <a:endParaRPr lang="pt-PT" sz="1800" b="1" kern="100" dirty="0">
              <a:solidFill>
                <a:schemeClr val="tx2">
                  <a:lumMod val="75000"/>
                  <a:lumOff val="25000"/>
                </a:schemeClr>
              </a:solidFill>
              <a:effectLst/>
              <a:latin typeface="Arial" panose="020B0604020202020204" pitchFamily="34" charset="0"/>
              <a:ea typeface="Aptos" panose="020B0004020202020204" pitchFamily="34" charset="0"/>
              <a:cs typeface="Arial" panose="020B0604020202020204" pitchFamily="34" charset="0"/>
            </a:endParaRPr>
          </a:p>
          <a:p>
            <a:pPr marL="0" indent="0">
              <a:lnSpc>
                <a:spcPct val="100000"/>
              </a:lnSpc>
              <a:buNone/>
            </a:pPr>
            <a:r>
              <a:rPr lang="pt-PT" sz="1800" b="1" kern="100" dirty="0">
                <a:solidFill>
                  <a:schemeClr val="tx2">
                    <a:lumMod val="75000"/>
                    <a:lumOff val="25000"/>
                  </a:schemeClr>
                </a:solidFill>
                <a:latin typeface="Arial" panose="020B0604020202020204" pitchFamily="34" charset="0"/>
                <a:ea typeface="Aptos" panose="020B0004020202020204" pitchFamily="34" charset="0"/>
                <a:cs typeface="Arial" panose="020B0604020202020204" pitchFamily="34" charset="0"/>
              </a:rPr>
              <a:t>REFLEXÂO</a:t>
            </a:r>
          </a:p>
          <a:p>
            <a:pPr marL="0" indent="0">
              <a:lnSpc>
                <a:spcPct val="100000"/>
              </a:lnSpc>
              <a:buNone/>
            </a:pPr>
            <a:endParaRPr lang="pt-PT" sz="1800" b="1" kern="100" dirty="0">
              <a:solidFill>
                <a:schemeClr val="tx2">
                  <a:lumMod val="75000"/>
                  <a:lumOff val="25000"/>
                </a:schemeClr>
              </a:solidFill>
              <a:effectLst/>
              <a:latin typeface="Arial" panose="020B0604020202020204" pitchFamily="34" charset="0"/>
              <a:ea typeface="Aptos" panose="020B0004020202020204" pitchFamily="34" charset="0"/>
              <a:cs typeface="Arial" panose="020B0604020202020204" pitchFamily="34" charset="0"/>
            </a:endParaRPr>
          </a:p>
          <a:p>
            <a:pPr marL="0" indent="0">
              <a:lnSpc>
                <a:spcPct val="100000"/>
              </a:lnSpc>
              <a:buNone/>
            </a:pPr>
            <a:r>
              <a:rPr lang="pt-PT" sz="1800" b="1" kern="100" dirty="0">
                <a:solidFill>
                  <a:schemeClr val="tx2">
                    <a:lumMod val="75000"/>
                    <a:lumOff val="25000"/>
                  </a:schemeClr>
                </a:solidFill>
                <a:effectLst/>
                <a:latin typeface="Arial" panose="020B0604020202020204" pitchFamily="34" charset="0"/>
                <a:ea typeface="Aptos" panose="020B0004020202020204" pitchFamily="34" charset="0"/>
                <a:cs typeface="Arial" panose="020B0604020202020204" pitchFamily="34" charset="0"/>
              </a:rPr>
              <a:t>Pontos Fortes: </a:t>
            </a:r>
          </a:p>
          <a:p>
            <a:pPr marL="342900" lvl="0" indent="-342900">
              <a:lnSpc>
                <a:spcPct val="100000"/>
              </a:lnSpc>
              <a:buFont typeface="Symbol" pitchFamily="2" charset="2"/>
              <a:buChar char=""/>
            </a:pPr>
            <a:r>
              <a:rPr lang="pt-PT" sz="1800" kern="100" dirty="0">
                <a:effectLst/>
                <a:latin typeface="Arial" panose="020B0604020202020204" pitchFamily="34" charset="0"/>
                <a:ea typeface="Aptos" panose="020B0004020202020204" pitchFamily="34" charset="0"/>
                <a:cs typeface="Arial" panose="020B0604020202020204" pitchFamily="34" charset="0"/>
              </a:rPr>
              <a:t>A estética do trabalho é apelativa e intuitiva, tornando a utilização do sistema trivial em qualquer página.</a:t>
            </a:r>
          </a:p>
          <a:p>
            <a:pPr marL="342900" lvl="0" indent="-342900">
              <a:lnSpc>
                <a:spcPct val="100000"/>
              </a:lnSpc>
              <a:buFont typeface="Symbol" pitchFamily="2" charset="2"/>
              <a:buChar char=""/>
            </a:pPr>
            <a:r>
              <a:rPr lang="pt-PT" sz="1800" kern="100" dirty="0">
                <a:effectLst/>
                <a:latin typeface="Arial" panose="020B0604020202020204" pitchFamily="34" charset="0"/>
                <a:ea typeface="Aptos" panose="020B0004020202020204" pitchFamily="34" charset="0"/>
                <a:cs typeface="Arial" panose="020B0604020202020204" pitchFamily="34" charset="0"/>
              </a:rPr>
              <a:t>A experiência do utilizador é consistente e agradável em todo o sistema, o que contribui para uma navegação fluida.</a:t>
            </a:r>
          </a:p>
          <a:p>
            <a:pPr marL="0" indent="0">
              <a:lnSpc>
                <a:spcPct val="100000"/>
              </a:lnSpc>
              <a:buNone/>
            </a:pPr>
            <a:r>
              <a:rPr lang="pt-PT" sz="1800" kern="100" dirty="0">
                <a:effectLst/>
                <a:latin typeface="Arial" panose="020B0604020202020204" pitchFamily="34" charset="0"/>
                <a:ea typeface="Aptos" panose="020B0004020202020204" pitchFamily="34" charset="0"/>
                <a:cs typeface="Arial" panose="020B0604020202020204" pitchFamily="34" charset="0"/>
              </a:rPr>
              <a:t> </a:t>
            </a:r>
          </a:p>
          <a:p>
            <a:pPr marL="0" indent="0">
              <a:lnSpc>
                <a:spcPct val="100000"/>
              </a:lnSpc>
              <a:buNone/>
            </a:pPr>
            <a:r>
              <a:rPr lang="pt-PT" sz="1800" b="1" kern="100" dirty="0">
                <a:solidFill>
                  <a:schemeClr val="tx2">
                    <a:lumMod val="75000"/>
                    <a:lumOff val="25000"/>
                  </a:schemeClr>
                </a:solidFill>
                <a:effectLst/>
                <a:latin typeface="Arial" panose="020B0604020202020204" pitchFamily="34" charset="0"/>
                <a:ea typeface="Aptos" panose="020B0004020202020204" pitchFamily="34" charset="0"/>
                <a:cs typeface="Arial" panose="020B0604020202020204" pitchFamily="34" charset="0"/>
              </a:rPr>
              <a:t>Pontos Negativos:</a:t>
            </a:r>
          </a:p>
          <a:p>
            <a:pPr marL="342900" lvl="0" indent="-342900">
              <a:lnSpc>
                <a:spcPct val="100000"/>
              </a:lnSpc>
              <a:buFont typeface="Symbol" pitchFamily="2" charset="2"/>
              <a:buChar char=""/>
            </a:pPr>
            <a:r>
              <a:rPr lang="pt-PT" sz="1800" kern="100" dirty="0">
                <a:effectLst/>
                <a:latin typeface="Arial" panose="020B0604020202020204" pitchFamily="34" charset="0"/>
                <a:ea typeface="Aptos" panose="020B0004020202020204" pitchFamily="34" charset="0"/>
                <a:cs typeface="Arial" panose="020B0604020202020204" pitchFamily="34" charset="0"/>
              </a:rPr>
              <a:t>A falta de um botão para trocar de posto sem a necessidade de encerrar a sessão poderia ter proporcionado uma maior flexibilidade ao utilizador e melhorado a usabilidade do sistema.</a:t>
            </a:r>
          </a:p>
        </p:txBody>
      </p:sp>
    </p:spTree>
    <p:extLst>
      <p:ext uri="{BB962C8B-B14F-4D97-AF65-F5344CB8AC3E}">
        <p14:creationId xmlns:p14="http://schemas.microsoft.com/office/powerpoint/2010/main" val="354734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151F4B4-5F87-3AA3-41BC-F4E60D6AC308}"/>
              </a:ext>
            </a:extLst>
          </p:cNvPr>
          <p:cNvSpPr>
            <a:spLocks noGrp="1"/>
          </p:cNvSpPr>
          <p:nvPr>
            <p:ph idx="1"/>
          </p:nvPr>
        </p:nvSpPr>
        <p:spPr>
          <a:xfrm>
            <a:off x="838200" y="391886"/>
            <a:ext cx="10515600" cy="5785077"/>
          </a:xfrm>
        </p:spPr>
        <p:txBody>
          <a:bodyPr>
            <a:normAutofit/>
          </a:bodyPr>
          <a:lstStyle/>
          <a:p>
            <a:pPr marL="0" indent="0">
              <a:lnSpc>
                <a:spcPct val="100000"/>
              </a:lnSpc>
              <a:buNone/>
            </a:pPr>
            <a:r>
              <a:rPr lang="pt-PT" sz="1800" b="0" i="0" dirty="0">
                <a:solidFill>
                  <a:schemeClr val="tx2">
                    <a:lumMod val="75000"/>
                    <a:lumOff val="25000"/>
                  </a:schemeClr>
                </a:solidFill>
                <a:effectLst/>
                <a:highlight>
                  <a:srgbClr val="FFFFFF"/>
                </a:highlight>
                <a:latin typeface="Arial" panose="020B0604020202020204" pitchFamily="34" charset="0"/>
                <a:cs typeface="Arial" panose="020B0604020202020204" pitchFamily="34" charset="0"/>
              </a:rPr>
              <a:t>Principais dificuldades encontradas</a:t>
            </a:r>
          </a:p>
          <a:p>
            <a:pPr>
              <a:lnSpc>
                <a:spcPct val="100000"/>
              </a:lnSpc>
            </a:pPr>
            <a:r>
              <a:rPr lang="pt-PT" sz="1800" b="0" i="0" dirty="0">
                <a:effectLst/>
                <a:highlight>
                  <a:srgbClr val="FFFFFF"/>
                </a:highlight>
                <a:latin typeface="Arial" panose="020B0604020202020204" pitchFamily="34" charset="0"/>
                <a:cs typeface="Arial" panose="020B0604020202020204" pitchFamily="34" charset="0"/>
              </a:rPr>
              <a:t>Uma das principais dificuldades enfrentadas durante o desenvolvimento foi a gestão do estado da aplicação e a comunicação entre componentes. Às vezes, tornou-se complicado manter o estado consistente em toda a aplicação, especialmente em cenários complexos</a:t>
            </a:r>
          </a:p>
          <a:p>
            <a:pPr marL="0" indent="0">
              <a:lnSpc>
                <a:spcPct val="100000"/>
              </a:lnSpc>
              <a:buNone/>
            </a:pPr>
            <a:r>
              <a:rPr lang="pt-PT" sz="1800" dirty="0">
                <a:solidFill>
                  <a:schemeClr val="tx2">
                    <a:lumMod val="75000"/>
                    <a:lumOff val="25000"/>
                  </a:schemeClr>
                </a:solidFill>
                <a:latin typeface="Arial" panose="020B0604020202020204" pitchFamily="34" charset="0"/>
                <a:cs typeface="Arial" panose="020B0604020202020204" pitchFamily="34" charset="0"/>
              </a:rPr>
              <a:t>O que mais gostamos no </a:t>
            </a:r>
            <a:r>
              <a:rPr lang="pt-PT" sz="1800" dirty="0" err="1">
                <a:solidFill>
                  <a:schemeClr val="tx2">
                    <a:lumMod val="75000"/>
                    <a:lumOff val="25000"/>
                  </a:schemeClr>
                </a:solidFill>
                <a:latin typeface="Arial" panose="020B0604020202020204" pitchFamily="34" charset="0"/>
                <a:cs typeface="Arial" panose="020B0604020202020204" pitchFamily="34" charset="0"/>
              </a:rPr>
              <a:t>Vue</a:t>
            </a:r>
            <a:endParaRPr lang="pt-PT" sz="1800" dirty="0">
              <a:solidFill>
                <a:schemeClr val="tx2">
                  <a:lumMod val="75000"/>
                  <a:lumOff val="25000"/>
                </a:schemeClr>
              </a:solidFill>
              <a:latin typeface="Arial" panose="020B0604020202020204" pitchFamily="34" charset="0"/>
              <a:cs typeface="Arial" panose="020B0604020202020204" pitchFamily="34" charset="0"/>
            </a:endParaRPr>
          </a:p>
          <a:p>
            <a:pPr>
              <a:lnSpc>
                <a:spcPct val="100000"/>
              </a:lnSpc>
            </a:pPr>
            <a:r>
              <a:rPr lang="pt-PT" sz="1800" dirty="0">
                <a:latin typeface="Arial" panose="020B0604020202020204" pitchFamily="34" charset="0"/>
                <a:cs typeface="Arial" panose="020B0604020202020204" pitchFamily="34" charset="0"/>
              </a:rPr>
              <a:t>A modularidade porque facilitou-nos a organização do código em componentes reutilizáveis e encapsulados melhorando a legibilidade do código.</a:t>
            </a:r>
          </a:p>
        </p:txBody>
      </p:sp>
    </p:spTree>
    <p:extLst>
      <p:ext uri="{BB962C8B-B14F-4D97-AF65-F5344CB8AC3E}">
        <p14:creationId xmlns:p14="http://schemas.microsoft.com/office/powerpoint/2010/main" val="1624615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1247</Words>
  <Application>Microsoft Macintosh PowerPoint</Application>
  <PresentationFormat>Ecrã Panorâmico</PresentationFormat>
  <Paragraphs>43</Paragraphs>
  <Slides>10</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10</vt:i4>
      </vt:variant>
    </vt:vector>
  </HeadingPairs>
  <TitlesOfParts>
    <vt:vector size="16" baseType="lpstr">
      <vt:lpstr>Aptos</vt:lpstr>
      <vt:lpstr>Aptos Display</vt:lpstr>
      <vt:lpstr>Arial</vt:lpstr>
      <vt:lpstr>Segoe UI</vt:lpstr>
      <vt:lpstr>Symbol</vt:lpstr>
      <vt:lpstr>Tema do Office</vt:lpstr>
      <vt:lpstr>Introduçao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CONCLUSAO     No geral, o resultado do trabalho é agradável para todos os membros do grupo, proporcionando uma experiência enriquecedora no desenvolvimento de aplicações.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Introduçao</dc:title>
  <dc:creator>João Luis Ferreira Magalhães</dc:creator>
  <cp:lastModifiedBy>João Luis Ferreira Magalhães</cp:lastModifiedBy>
  <cp:revision>1</cp:revision>
  <dcterms:created xsi:type="dcterms:W3CDTF">2024-04-29T14:37:01Z</dcterms:created>
  <dcterms:modified xsi:type="dcterms:W3CDTF">2024-04-29T14:57:41Z</dcterms:modified>
</cp:coreProperties>
</file>