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09" r:id="rId3"/>
    <p:sldId id="377" r:id="rId4"/>
    <p:sldId id="378" r:id="rId5"/>
    <p:sldId id="379" r:id="rId6"/>
    <p:sldId id="380" r:id="rId7"/>
    <p:sldId id="385" r:id="rId8"/>
    <p:sldId id="384" r:id="rId9"/>
    <p:sldId id="381" r:id="rId10"/>
    <p:sldId id="382" r:id="rId11"/>
    <p:sldId id="383" r:id="rId12"/>
  </p:sldIdLst>
  <p:sldSz cx="9144000" cy="6858000" type="screen4x3"/>
  <p:notesSz cx="6858000" cy="9144000"/>
  <p:custDataLst>
    <p:tags r:id="rId15"/>
  </p:custData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33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19" autoAdjust="0"/>
    <p:restoredTop sz="94660"/>
  </p:normalViewPr>
  <p:slideViewPr>
    <p:cSldViewPr>
      <p:cViewPr varScale="1">
        <p:scale>
          <a:sx n="88" d="100"/>
          <a:sy n="88" d="100"/>
        </p:scale>
        <p:origin x="-1354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80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1337A-892A-4EC5-A59E-B3C25F0C9056}" type="datetimeFigureOut">
              <a:rPr lang="pt-BR" smtClean="0"/>
              <a:pPr/>
              <a:t>03/10/2016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4297F-E645-4F87-AB89-E3D33ADC05E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591677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D9648-15FD-4422-9253-D14034A8D6F5}" type="datetimeFigureOut">
              <a:rPr lang="pt-BR" smtClean="0"/>
              <a:pPr/>
              <a:t>03/10/2016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21B5A-FBF1-4691-9CAF-814E7E2CDFC1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089707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404664"/>
            <a:ext cx="7700392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51720" y="2132856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  <p:sp>
        <p:nvSpPr>
          <p:cNvPr id="8" name="Retângulo de cantos arredondados 7"/>
          <p:cNvSpPr/>
          <p:nvPr userDrawn="1"/>
        </p:nvSpPr>
        <p:spPr>
          <a:xfrm>
            <a:off x="1043608" y="1916832"/>
            <a:ext cx="8100392" cy="7200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361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82025" y="0"/>
            <a:ext cx="5619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/>
          <a:lstStyle>
            <a:lvl1pPr algn="r">
              <a:defRPr sz="1800" b="1"/>
            </a:lvl1pPr>
          </a:lstStyle>
          <a:p>
            <a:fld id="{E9362642-CEA4-4E8E-A6BF-BD3C0BE62342}" type="slidenum">
              <a:rPr lang="pt-BR" smtClean="0"/>
              <a:pPr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/>
          <a:lstStyle>
            <a:lvl1pPr algn="r">
              <a:defRPr sz="1800" b="1"/>
            </a:lvl1pPr>
          </a:lstStyle>
          <a:p>
            <a:fld id="{E9362642-CEA4-4E8E-A6BF-BD3C0BE62342}" type="slidenum">
              <a:rPr lang="pt-BR" smtClean="0"/>
              <a:pPr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tângulo de cantos arredondados 6"/>
          <p:cNvSpPr/>
          <p:nvPr userDrawn="1"/>
        </p:nvSpPr>
        <p:spPr>
          <a:xfrm>
            <a:off x="1259632" y="1412776"/>
            <a:ext cx="7488832" cy="7200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Conteúdo 2"/>
          <p:cNvSpPr>
            <a:spLocks noGrp="1"/>
          </p:cNvSpPr>
          <p:nvPr>
            <p:ph idx="13" hasCustomPrompt="1"/>
          </p:nvPr>
        </p:nvSpPr>
        <p:spPr>
          <a:xfrm>
            <a:off x="0" y="1628800"/>
            <a:ext cx="711696" cy="4453955"/>
          </a:xfrm>
        </p:spPr>
        <p:txBody>
          <a:bodyPr vert="vert270"/>
          <a:lstStyle>
            <a:lvl1pPr>
              <a:buNone/>
              <a:defRPr/>
            </a:lvl1pPr>
          </a:lstStyle>
          <a:p>
            <a:pPr lvl="0"/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/>
          <a:lstStyle>
            <a:lvl1pPr algn="r">
              <a:defRPr sz="1800" b="1"/>
            </a:lvl1pPr>
          </a:lstStyle>
          <a:p>
            <a:fld id="{E9362642-CEA4-4E8E-A6BF-BD3C0BE62342}" type="slidenum">
              <a:rPr lang="pt-BR" smtClean="0"/>
              <a:pPr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/>
          <a:lstStyle>
            <a:lvl1pPr algn="r">
              <a:defRPr sz="1800" b="1"/>
            </a:lvl1pPr>
          </a:lstStyle>
          <a:p>
            <a:fld id="{E9362642-CEA4-4E8E-A6BF-BD3C0BE62342}" type="slidenum">
              <a:rPr lang="pt-BR" smtClean="0"/>
              <a:pPr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755576" y="1600200"/>
            <a:ext cx="374022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223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/>
          <a:lstStyle>
            <a:lvl1pPr algn="r">
              <a:defRPr sz="1800" b="1"/>
            </a:lvl1pPr>
          </a:lstStyle>
          <a:p>
            <a:fld id="{E9362642-CEA4-4E8E-A6BF-BD3C0BE62342}" type="slidenum">
              <a:rPr lang="pt-BR" smtClean="0"/>
              <a:pPr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1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/>
          <a:lstStyle>
            <a:lvl1pPr algn="r">
              <a:defRPr sz="1800" b="1"/>
            </a:lvl1pPr>
          </a:lstStyle>
          <a:p>
            <a:fld id="{E9362642-CEA4-4E8E-A6BF-BD3C0BE62342}" type="slidenum">
              <a:rPr lang="pt-BR" smtClean="0"/>
              <a:pPr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/>
          <a:lstStyle>
            <a:lvl1pPr algn="r">
              <a:defRPr sz="1800" b="1"/>
            </a:lvl1pPr>
          </a:lstStyle>
          <a:p>
            <a:fld id="{E9362642-CEA4-4E8E-A6BF-BD3C0BE62342}" type="slidenum">
              <a:rPr lang="pt-BR" smtClean="0"/>
              <a:pPr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/>
          <a:lstStyle>
            <a:lvl1pPr algn="r">
              <a:defRPr sz="1800" b="1"/>
            </a:lvl1pPr>
          </a:lstStyle>
          <a:p>
            <a:fld id="{E9362642-CEA4-4E8E-A6BF-BD3C0BE62342}" type="slidenum">
              <a:rPr lang="pt-BR" smtClean="0"/>
              <a:pPr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3607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95936" y="273050"/>
            <a:ext cx="469086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3607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/>
          <a:lstStyle>
            <a:lvl1pPr>
              <a:defRPr sz="1800" b="1"/>
            </a:lvl1pPr>
          </a:lstStyle>
          <a:p>
            <a:pPr algn="r"/>
            <a:fld id="{E9362642-CEA4-4E8E-A6BF-BD3C0BE62342}" type="slidenum">
              <a:rPr lang="pt-BR" smtClean="0"/>
              <a:pPr algn="r"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/>
          <a:lstStyle>
            <a:lvl1pPr>
              <a:defRPr sz="1800" b="1"/>
            </a:lvl1pPr>
          </a:lstStyle>
          <a:p>
            <a:pPr algn="r"/>
            <a:fld id="{E9362642-CEA4-4E8E-A6BF-BD3C0BE62342}" type="slidenum">
              <a:rPr lang="pt-BR" smtClean="0"/>
              <a:pPr algn="r"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9312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55576" y="1600200"/>
            <a:ext cx="793122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755576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404664"/>
            <a:ext cx="8388424" cy="1470025"/>
          </a:xfrm>
        </p:spPr>
        <p:txBody>
          <a:bodyPr/>
          <a:lstStyle/>
          <a:p>
            <a:r>
              <a:rPr lang="pt-BR" b="1" smtClean="0">
                <a:solidFill>
                  <a:schemeClr val="accent1">
                    <a:lumMod val="50000"/>
                  </a:schemeClr>
                </a:solidFill>
              </a:rPr>
              <a:t>Macros e Programação Modular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95736" y="4869160"/>
            <a:ext cx="6400800" cy="17526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 smtClean="0"/>
              <a:t>Universidade Federal de Uberlândia</a:t>
            </a:r>
          </a:p>
          <a:p>
            <a:pPr>
              <a:spcBef>
                <a:spcPts val="0"/>
              </a:spcBef>
            </a:pPr>
            <a:r>
              <a:rPr lang="pt-BR" dirty="0" smtClean="0"/>
              <a:t>Faculdade de Computação</a:t>
            </a:r>
          </a:p>
          <a:p>
            <a:pPr>
              <a:spcBef>
                <a:spcPts val="0"/>
              </a:spcBef>
            </a:pPr>
            <a:r>
              <a:rPr lang="pt-BR" dirty="0" smtClean="0"/>
              <a:t>Prof. Dr. </a:t>
            </a:r>
            <a:r>
              <a:rPr lang="pt-BR" dirty="0" err="1" smtClean="0"/>
              <a:t>rer</a:t>
            </a:r>
            <a:r>
              <a:rPr lang="pt-BR" dirty="0" smtClean="0"/>
              <a:t>. nat. Daniel D. Abdala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 rot="16200000">
            <a:off x="-3150305" y="3122921"/>
            <a:ext cx="6885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3200" b="1" dirty="0" smtClean="0">
                <a:solidFill>
                  <a:schemeClr val="tx2"/>
                </a:solidFill>
              </a:rPr>
              <a:t>GBC036–Arq. e Org. de Computadores I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755576" y="1988840"/>
            <a:ext cx="838842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907976" y="2141240"/>
            <a:ext cx="838842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 Comentada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99792" y="1600200"/>
            <a:ext cx="5987008" cy="4525963"/>
          </a:xfrm>
        </p:spPr>
        <p:txBody>
          <a:bodyPr>
            <a:normAutofit/>
          </a:bodyPr>
          <a:lstStyle/>
          <a:p>
            <a:r>
              <a:rPr lang="pt-BR" sz="2400" dirty="0" smtClean="0"/>
              <a:t> </a:t>
            </a:r>
            <a:r>
              <a:rPr lang="pt-BR" sz="2400" b="1" dirty="0" smtClean="0"/>
              <a:t>MONTEIRO, M. A. 2001.</a:t>
            </a:r>
            <a:r>
              <a:rPr lang="pt-BR" sz="2400" dirty="0" smtClean="0"/>
              <a:t> </a:t>
            </a:r>
            <a:r>
              <a:rPr lang="pt-BR" sz="2400" i="1" dirty="0" smtClean="0"/>
              <a:t>Introdução à Organização de Computadores. </a:t>
            </a:r>
            <a:r>
              <a:rPr lang="pt-BR" sz="2400" dirty="0" err="1" smtClean="0"/>
              <a:t>s.l.</a:t>
            </a:r>
            <a:r>
              <a:rPr lang="pt-BR" sz="2400" dirty="0" smtClean="0"/>
              <a:t> : LTC, 2001. </a:t>
            </a:r>
            <a:br>
              <a:rPr lang="pt-BR" sz="2400" dirty="0" smtClean="0"/>
            </a:br>
            <a:r>
              <a:rPr lang="pt-BR" sz="2400" dirty="0" smtClean="0"/>
              <a:t/>
            </a:r>
            <a:br>
              <a:rPr lang="pt-BR" sz="2400" dirty="0" smtClean="0"/>
            </a:br>
            <a:endParaRPr lang="pt-BR" sz="2400" dirty="0" smtClean="0"/>
          </a:p>
          <a:p>
            <a:endParaRPr lang="pt-BR" sz="2400" b="1" dirty="0" smtClean="0"/>
          </a:p>
          <a:p>
            <a:r>
              <a:rPr lang="pt-BR" sz="2400" b="1" dirty="0" smtClean="0"/>
              <a:t>MURDOCCA, M. J. e HEURING, V. P. 2000.</a:t>
            </a:r>
            <a:r>
              <a:rPr lang="pt-BR" sz="2400" dirty="0" smtClean="0"/>
              <a:t> </a:t>
            </a:r>
            <a:r>
              <a:rPr lang="pt-BR" sz="2400" i="1" dirty="0" smtClean="0"/>
              <a:t>Introdução à Introdução de Computadores. </a:t>
            </a:r>
            <a:r>
              <a:rPr lang="pt-BR" sz="2400" dirty="0" smtClean="0"/>
              <a:t>2000. 85-352-0684-1. </a:t>
            </a:r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5125" name="AutoShape 5" descr="data:image/jpeg;base64,/9j/4AAQSkZJRgABAQAAAQABAAD/2wBDAAkGBwgHBgkIBwgKCgkLDRYPDQwMDRsUFRAWIB0iIiAdHx8kKDQsJCYxJx8fLT0tMTU3Ojo6Iys/RD84QzQ5Ojf/2wBDAQoKCg0MDRoPDxo3JR8lNzc3Nzc3Nzc3Nzc3Nzc3Nzc3Nzc3Nzc3Nzc3Nzc3Nzc3Nzc3Nzc3Nzc3Nzc3Nzc3Nzf/wAARCACpAHMDASIAAhEBAxEB/8QAGwAAAQUBAQAAAAAAAAAAAAAABQACAwQGAQf/xABMEAABAwMCAwQGBQYLBgcAAAABAgMEAAUREiEGEzEiQVFhBxQycYGhFSNCcpGSsbLB0dIXRFJTc4KTs8Lh8BYzQ1SD8SQlNDVjpMP/xAAaAQADAQEBAQAAAAAAAAAAAAABAgMABAUG/8QALhEAAgIBAgMHBAIDAQAAAAAAAAECEQMSIQQxQRMyUVJhkfAigaGxFNEjM8FC/9oADAMBAAIRAxEAPwDy4bKrS2KDElQy7JiXF3StWVRkApKQE7bnY9r5isyfbo3b5TkOMyWnZALgUfq3dIHawdsHrpH4CrY03yM5UGm7VB5w5kW7hkJSThkairJ1AfAAg+/PSnm0W1KdSzcRg9o8k+4fZ66sj/WaHJvMhY7UiUc59p8Huwfs+G1S/S8hala3pOpZBUeanJx030eZ+FdChLxM5ehcTZ4CtYULiCHFgaWTjSD2fsee/h4eFWVbLe0hfJVcEu4wwHWThxRAwMaRjPbHU9B51KL/ADEgJTLlJGMAAo2H5O1RO3eS8EB2TIVoKSklLZxjOPs57z+NHs5XzBq9CgiHKzvHe64zyz448PEH8KmEZ4IyWXQMZzoPTGfzb+6rzN6lIDYRLfSlvGhIab0jHTbTjbqPA79asfT80o0euO6dtuQ33dP9eQ8BVoxkvA2r0AoGKdUgEf8AlOj+oP20v/D/AMt3+zH7apRtXoRZ6VypdMf+cd/sx+9T0NNOrCG1vKWv2Uhobn8qs1W5tXoVhkkAAkk4AA6muLBBIIII2IPdRaM5HhS20MPKU/rSFPJRkDPUJ394J/DzqT0NmVMUhwkodWSnRgEa8bHPnUo5HKVVsNqS5lDfx+dKmKXg9aVNaGoEq2VmrqgFRIh1aeyr49tX7KpODerSkBUWIFEgctRP5aq8/H1JS5oe0kZ7Sjn/AFmrLYzuVE/GqjQbQcYJ7utW2uhIGPeK6oUMPA32p1cFOG+9VRjoFP7q602t1xLbaVKUrolI3NEjZpSUankqSCoo+rbUvBHUEgY+daWWGPvMO4MpAVfkQWoqsSHnQc4IS0k4PXB7ex99QhyIgdlhxz+kcwPwSP10I5oyVx3NRCyyt9elsdN1KUcBI8Se4VM4+2w2pqKrJVs490KvIeA+Z7+4VOLmEwyyhhAcOoasYSgHbZI6nBO53ocTsfwoLVNvWqSC0lyOxFZnRwdsvJ/SFOlKw9cvvK/vBUMU4nxv6ZH6Qp0pX19x+8f7wUl/5fsCfdKBXudjSqPQo7gnFKhqKFYjUf8AXnVoj6mIFHA5Sun31VWJwc1Ze3aif0Zz+WqoQVWQlzXzodQpKVAIRqPian1kAZIGfs1EnJI5ScDvOKcUDJ09pXeasrQxOkkipEEk4qBs5OB7qux0Jwk9+vAq0HYG6LUTDLgDjymcODLiNykeNHbtHK7xMW64483qc0NcouBKinAOPfju7qz6yShzO5LmMjpTruf/ADOaR/zDn6RqPEYNeRU62Ycb2ZooQmG78to5QHCJJbbKMr5StORk7Yz4fmrLSWXUyXU8lwHWoYKCO+j9njT13htp54PJYSvI5ucEoKeh3zuB0oA+++h90JfdSNZ21kY399c3D3DK1Fp7f9GZ1EJ4ALfxHb6lT3Z28h1PwFWY3qqm5TTbfMCY6l81wbkjGCkdE/M/moUokqKlZzncmitkiPSESyjQAuO42jUsDWvsnAz34q+ZuMHKbMkDIu8+Ljrz0b/1hXZaXEquC1oWEknSopIB+tHQ0RtcKGHC7JkrW8w6yUtx8YBLqU7qIweo9nPfvVO7XRUmNKiIZQ2wwslOFEqUeZ1J7+p7u+o9teaoLoaaWncBl0ClUOCd9qVNqGLpjk437qsqaAai5Bzyz+mqpEo6e6p5CRoj/wBF/iVVVCkyMuaKwGwSgY8aaoaQEN436mphlOdPWmrGhkkY1HpR3C+ZxBSFlSRs2Op8atx/980nqQNX41ROEtoGc/aOKnS6eaVoOBjG9VgwOLZZaUkt7kZ1g5PhUl3BFym5BH1zhx/WNVRv5+NTpf7HLfHNaxjBO4+6e781PK71IdKgvIe5XE8t9CVpSkOOcsKKc6UFWkkdxKRTLa49IYkLM081SXEISd9B0ggg9RnJGw7u6pG57Tqn33Uh7msqaOcJLZUMbEg6ds9dt9iOlQw3C1HkMElaY7bj2hRKFg4GyknYjA6jP4bV5mTu1W6SQxLEiOB6M3PYTNeclIBWtSsNt5AIJ2znPToMedB5twmsx1QHUtspyVaW0JBSFBJ0gj7JAB8++rKFuvR/XoRisBp0IJdQ0CFY1ApVpGf1beNDrw4h2apTawtIbbSFJ6EhCQfmDQxRbn9W/wDxoJJYTkSM/wA5FH/2EUNf9q4941f/AKCiFi/jA/8Ali/36KHuH/3H7w/vKaH+6XzoJPkUk9BjT8aVJPTrSqlDBwjaiLdvdlR2VhlZATgFK077nuPvof301RI6Gu+kuZKcJSX0ugn9Dvf8u/8AloqJdlfP8XkY96P21DbWDNuESKCcyH22tj/KUB+uj1wjWNVwVaIFvnJlKlCM3KMklKjrCSrTjv61Kc8cXVCxwZ2u8vn3An0I/wB0aV8NH71dTaHwd48rP3EfvVactbbvGRs0J971czfV0qK8q0hWCfkTV15qzS5/0RaBdETlShHS+5ICm/bwVYG+MZIodrjXQPY5/MgYm2vD/gyh/wBJP71d+jnB/wAOT/Yj96tTc+G4MezyZEabcUvMMOuhxx4FCuWvR7IGe0c43ofd27NZFKgzZd5XcEMJUtTLqNAWpIOMHcdaePEY3yQew4jzIDIhPNK1ITKSoDY8j/Op22VFSAWn0FPsnkKCU+YIOU/DI8q0SeEJDsmGxGu0ha+Yyie2FdpgLRq1DxHd76GwI9oes0u4ybpfUphupbdLXL0qKlEJ0gnfYAnpUss8M+aZlh4hdUD5lvcfKOeuatKc6ezzAM+GMfMZqNNkQejchfiFkNj82fnRxi1xUToNul3m7CdPShyOhltBSlC/Y1knIONzjbwqk1FaiQ0yr5e5jLTzzzUcxGw4V8pWlSjkjAzjFSWjknt89Ruyzpc18+xRZgqjuICTEYZ57S3QhLy1qShYVjOD4UAlMFlqWs6zzlDGWlpx2s9SAPnVmfdJKJLog3CUuOFENLcASpSe4kZOKHyblNkt8qRKccRnOlRGKCjji21dk1HNdSqvnoVwBilTgRj/ADpVi4api6fjejEOxR3bY1cJ90agtPLWhoLZUvUU9T2enWuyUkluNGLZFwj6mL/FXcXGER2ypZL6wlJUEnSCTt1xWjizZhvtuRf+I7ZOhJcU9palIUhCkpOnUcDG5GM+BoMvhNTMieidcWIrEJbaFPrQohRcBKdhuNvwzQS5xWYcksxprUxsAHnNpUkE+G9c8lGb2ZVXFcjTWG1swuI2ZU+52Z4FLryOROSpIcx2dR2x2iD8PKrcafcWr7bzxPfLdMjRkOyUhh5ojWhtWBlIBByRgd+KAy+F24bGqbfbfHk8kOmK5r1gEagNh1xigl6tsi0vssyijmux0SAEHOkLGQD5/tqTp9Q210NBwyIj1iltTpKEPzp0aKUrdIIa161nGeh/PR3iRV4fmmM/KtqbLKlpjoAcYU4GyrAyr2unU5z51k7jwiqC2563fLSzIS3rMVx5Qc3GQMY6nbFdc4Pcj21NxVfLJ6uoK0K9YUNagMlIOnBUPDNLtYbl4B1m5MK4t4juKZJTHZivqZ0vkcxQwhsA57Q3yOvdQhYjN8E29jnpS5PuKlu/WeyhA0AlOfEk5xSVwPcVFLInWoTS3rTBMnD/ALOrARjrj/vUvC/C0eZFEm9OoYEkYhtrloZU5vjWAd1b7Ad9ZtM31Ghm21cDi+RxBMIas8ZhXqrplAlRS0EtgdrVuen+dD+Ek8QqhwEyYEJ6yFzWuTMbbcLLSlZWUkqyB1O4NZZfCd5EObLTEJahOrbfBI1JKRlR0+ABGajXw5dmWnlqaSlDUVuW4NY7LThwnbxPhS7eIPq8CvdzHNylmFtG56+SM5wjUdO/uxQ8jetI7wfeWoXrLyIyMJyWVyEB4HuGjOdW42670yVwXe4sNyW8wyG2061oQ+hTiB35SDkY7/CntE3FvegEE7f5UqdgeCvhSp6FoMY7+6tg/ZJ0lrhyGhmSuKGkrddS3ltour1K7WMbDHWsgoY61MZ87lloTZXKxp0c5WnHhjOMeVdM4uVUPFqJuJri12+XKFrdvKLhcnV8oJVpSlvsJWSgZ3wQM7bbVhUspuN7QwxHEUPvpbSyCVcvJAxvvtXW7jOjt8uPNlMtjolp9aQN/AGqPOdbeDzbi0uhWoOBRCgfHPXNTWNxsMppmx4oW1cLy9CXw6/6w7KREbui1upCsKCAoJxo6Dp0oZxBb5t44/cZ5MhLDkxMVt9cchGlOE5BxgjAJ86oMSOJ7y4GYky6TVNEOBAkOL0kdDgnY+FKdK40ZmMQp0i8+sH61llxxxSjjPaAyegzXLJOLoZu+he45uFvl3C5OKsElE1bxbTcVSlhC9JxkN6cbpT0BpXOA9IZ4P4eSsBT8cPkafYLy87774A8qGKc4v4lgjUbtc4iVZGdbiNQH4Z3+dU4679JnRpkYXB6Y0Q0w6hKlKSUJ9lJx9kd1ImC30Rv+LJ0W1vPcTWmEuZMeU5GXNS+S2y6AWyktY7JwOzv8T31HYL6/SFZLWoo5VpYYSV8o6By0cxXfvv5/mrHGNxFAjPRVxrk0zcFBDja2V4fUDqA3G6tj03O9XrhfOL0xUW65P3Ftl3DaG3WChTg6YB0gnrjr371kG9uQfk3a5wE8MmK82qRcZEiUtKkEpXz3dKQoZ3BBO1F5Ud6Xcbg024yETrvEt6AEEDlxhqVjfp5eRrzFd2uIlxH1yHefBCEMFQ3a0HKQAfA+PxqVu+XQFgpmPZYkLkNYxkOLI1K8yfPPXFHSbtEaC2LdvfpM9ZJaJM5cgqUDp0N5UPPGEiiTsm2qsnEV5tCJiX5QSw+uXp35q9R0ae/Y9e7FDZt44tcDbktWn6peNDLYVoWNKshIz0zQL1+Sm3qt4cxGU6HlIA6rAwDn3U8IqW6NqS2KuMnOR8RSpAnG356VWojpCit6aT50RNqkAZJbx96mfRMpeSgNq9yxXasc+VEP5WDnrXuUKhUKJm0zD0Qg+5YqM2ed/NJ+Cwf10Hjl4G/k4fMi9AW9A4Lu8prKDLksR0upXhSdBKzj5UfakyIVujSHm1Lct9gckFa3NStclWlJ33zju60JgyrrEtqbeuyWydHQtTiUzEa8KPU7LFVp0viSW1OadiMaZvJC9OkaEtElCU9r2QfHPSuLJgytt0XjxeDzoJTIEmfxBC4bi3Z20uQrYyyltBWea4EFaydBwDg5yfCh0oy27XwlZ4Kn2X5OuSHGXNC181elJBByOyO/wAasy71xA649Jb4etrNxeQULntj64gjSeqyMkbdKoImcQJvttuqrUyV25ptplnUNGEJIGe15k1J4MnlC+LwNd5e5o27i9L4k4rkuznYkCO0qMy66slqI4opQlYSCe12VYKR392aswFqZPD4dnOXpDbsm5+ulRIU20gpCRzDqACiPLPSsTi+ps022/R6imbJTIecONRKc4HXGMnNE4F4u8YMNyeHhIjtW42/lhwo1IUrKiTv7W2aXscnlYVxOHzIxch1T77jyt1OLKz7ycn5k06I7yJLTuM8tYVjxwc0ZvUR2c+2uBw6u3NoThTbbinAo+OTQ76IuI/iL5/qGqdnPwZJ5oXtJG5uF0jjkTUurLJYSpPa64VnHv2xWEcc1OKVjGo5A8KMqtDosLaSXPWgrXy8bAY6Y8cmhQgTcbxH/wCzNS4bGl3emw8siu5NdX7kYV50qk9Rm90V/wDINKurTLwB2sPFG2ldp5lAGsp1LLR+13bnp31BgaXAjDepxKA2ny3IyNsnfyqNVwirXry8lWMakjBx4VxU+CEJTl5BSSQoDfJ6mvQmtUm7PAhhyRilpfsWOyha1BCI5Q2cgAdT0J0+4+dOCAFtJU0G3M5KyElS8Dfcb/jVQXKBpIWtxWrGoqTucdPwrqbpAByp11ZwQCtJ2B69AKGn1/Xz2NoyV3X+fnuXSAtslSUkrzpdOk4z08+/wqXbUSpIWgbDIHZx76HJu1vSAPWFlI6BSTgeHdTvpm2jOX1gKJyAk43+GfnS1XX9B0Tvuv2YSbB0pwUq236frqZI7SsBOR3YwKEG+2sbrkHPf2Tv8qcniC05IVIyOvZB2+VDblYNMvK/ZhpKQpaAsIzvnT0x3VItJU2EuhGVLSlOgD49KCo4jtQUcyEhGnGNwfzVIjiS1NqQUSWghCtRBJyflWv1/QHF1yfs/QOFIQl7U21yUoOnSAVZ7ulTxmAhTSQ0yWNKS4pQBWT1Ox3+VZ//AGhtKUFLMhACyNRWsnOD0G1TniW0cxx5t9AfWkglToIGRg7UPv8Ar+w07uvw/wCgvGjn1Zt2JGYcW4pWrnaThOdgMmrDcRtbst63xmnnEvBtDboAQBjtHBwOvd3UDRxPYx6s45IQX46EpQA8kIOnpkda6OJLHJipZnyslLi3MsvoGoqIJJ1e6jvvT+e+5mvT9/0axtuwIbQm5tNNzNILqGhhKSR0AG1KsZP4ihzJS3/Xo7YVgBCXU4SAAAPwFKlXDt7uX5D2yX/n8GVVnrUsSBIuCyiOE+9RwKmt7DcmfFZdyG3HkIXjrpJANbyRYI1mWJFpUp2OlBU42vKlgjqRt2h02G9edxnG9hUI958j6jhoYp5KyOkea3K3ybdI5EtvQvGoHOxHiDVMg56VvrlcE3PiS3yZ9onKt8UaVaGF5V1IOAOgONvAH3VM+OGVpSXLLNK8ku6YL2pzUtCidWBvjWPjtirR4h6VqW5zZElNpcjzgjNQqB1VtuJG7L9B4hwHWZofCi8IjzSCkqWMdvoMBGxPf76xa+tNq1RtCmx4a9G0riOys3Nq5ssIcUpIbW0VEaSR1z5URPoWuAzi9xT5chQ/XWs9HbEt30fQEwV6Hec4rWVlOBrV4A59236q0cSDeER5JkTgp5SFhkZykKKU4UTjbtAnG+Acb1xSnK6BZ5d/AvdN8XiH8Wlimn0L3cezdYJ8ihdemsxeI0FhKpLCm0AaypRJWdW+dummnoPESw05ojpIbIcSo9VZO4HuAxv370upms8v/gavQG1zgE+BC/2UxXofv4GBOtp963B/hr1aYjiHmxnYq440sDnNbaVu4V3kZCc6endn4pS+IdOeVF2AOEndR0q2IJ7lBPQ76vLcWzWeRL9DvEZPZmWs+Rdc/coTxF6O73w7bF3G4PW9TCFpQQw6tSsk4GxQB869uff4kUgpbhx0kpR29YOk6e1sVb7/APY1mvSg7NXwLK+kI6GV+uNhCUkHKMggnc75yPhTRk7NZ4YNhjNKuhW3fSq9mNGh5xl1LrKlIcbUFJUNiCNwR51Zk8Q3mRHcjyLlJdZdTpWha8hQPUHNDuIP/UN/coUOgroeiVOUU2FsurSAOg+AqBRA6AZqLuNMV1FNOvASywFE7VGsqJrrdJz2V/dNLtQxprF6Rr5w/bWbdBahKYaKikuNKUrckncKHeaIp9MnEg9qNbT/ANJf71YaX/vz9xP6IqkfaNc0ooB6Un0ycQHrCt35C/3qcn0y30HtQLefgsf4q82RXalSDR6cj0y3g+1bIP5S/wBtSj0y3THatUI+5xYry5NPFI3uGj0s+mm4A72WLnyfV+yg/FvpLl8TWdVtetbEdKnEr5iHio7eRFYg9aYaoooFC1K8qVNPWlVqNZ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127" name="AutoShape 7" descr="data:image/jpeg;base64,/9j/4AAQSkZJRgABAQAAAQABAAD/2wBDAAkGBwgHBgkIBwgKCgkLDRYPDQwMDRsUFRAWIB0iIiAdHx8kKDQsJCYxJx8fLT0tMTU3Ojo6Iys/RD84QzQ5Ojf/2wBDAQoKCg0MDRoPDxo3JR8lNzc3Nzc3Nzc3Nzc3Nzc3Nzc3Nzc3Nzc3Nzc3Nzc3Nzc3Nzc3Nzc3Nzc3Nzc3Nzc3Nzf/wAARCACpAHMDASIAAhEBAxEB/8QAGwAAAQUBAQAAAAAAAAAAAAAABQACAwQGAQf/xABMEAABAwMCAwQGBQYLBgcAAAABAgMEAAUREiEGEzEiQVFhBxQycYGhFSNCcpGSsbLB0dIXRFJTc4KTs8Lh8BYzQ1SD8SQlNDVjpMP/xAAaAQADAQEBAQAAAAAAAAAAAAABAgMABAUG/8QALhEAAgIBAgMHBAIDAQAAAAAAAAECEQMSIQQxQRMyUVJhkfAigaGxFNEjM8FC/9oADAMBAAIRAxEAPwDy4bKrS2KDElQy7JiXF3StWVRkApKQE7bnY9r5isyfbo3b5TkOMyWnZALgUfq3dIHawdsHrpH4CrY03yM5UGm7VB5w5kW7hkJSThkairJ1AfAAg+/PSnm0W1KdSzcRg9o8k+4fZ66sj/WaHJvMhY7UiUc59p8Huwfs+G1S/S8hala3pOpZBUeanJx030eZ+FdChLxM5ehcTZ4CtYULiCHFgaWTjSD2fsee/h4eFWVbLe0hfJVcEu4wwHWThxRAwMaRjPbHU9B51KL/ADEgJTLlJGMAAo2H5O1RO3eS8EB2TIVoKSklLZxjOPs57z+NHs5XzBq9CgiHKzvHe64zyz448PEH8KmEZ4IyWXQMZzoPTGfzb+6rzN6lIDYRLfSlvGhIab0jHTbTjbqPA79asfT80o0euO6dtuQ33dP9eQ8BVoxkvA2r0AoGKdUgEf8AlOj+oP20v/D/AMt3+zH7apRtXoRZ6VypdMf+cd/sx+9T0NNOrCG1vKWv2Uhobn8qs1W5tXoVhkkAAkk4AA6muLBBIIII2IPdRaM5HhS20MPKU/rSFPJRkDPUJ394J/DzqT0NmVMUhwkodWSnRgEa8bHPnUo5HKVVsNqS5lDfx+dKmKXg9aVNaGoEq2VmrqgFRIh1aeyr49tX7KpODerSkBUWIFEgctRP5aq8/H1JS5oe0kZ7Sjn/AFmrLYzuVE/GqjQbQcYJ7utW2uhIGPeK6oUMPA32p1cFOG+9VRjoFP7q602t1xLbaVKUrolI3NEjZpSUankqSCoo+rbUvBHUEgY+daWWGPvMO4MpAVfkQWoqsSHnQc4IS0k4PXB7ex99QhyIgdlhxz+kcwPwSP10I5oyVx3NRCyyt9elsdN1KUcBI8Se4VM4+2w2pqKrJVs490KvIeA+Z7+4VOLmEwyyhhAcOoasYSgHbZI6nBO53ocTsfwoLVNvWqSC0lyOxFZnRwdsvJ/SFOlKw9cvvK/vBUMU4nxv6ZH6Qp0pX19x+8f7wUl/5fsCfdKBXudjSqPQo7gnFKhqKFYjUf8AXnVoj6mIFHA5Sun31VWJwc1Ze3aif0Zz+WqoQVWQlzXzodQpKVAIRqPian1kAZIGfs1EnJI5ScDvOKcUDJ09pXeasrQxOkkipEEk4qBs5OB7qux0Jwk9+vAq0HYG6LUTDLgDjymcODLiNykeNHbtHK7xMW64483qc0NcouBKinAOPfju7qz6yShzO5LmMjpTruf/ADOaR/zDn6RqPEYNeRU62Ycb2ZooQmG78to5QHCJJbbKMr5StORk7Yz4fmrLSWXUyXU8lwHWoYKCO+j9njT13htp54PJYSvI5ucEoKeh3zuB0oA+++h90JfdSNZ21kY399c3D3DK1Fp7f9GZ1EJ4ALfxHb6lT3Z28h1PwFWY3qqm5TTbfMCY6l81wbkjGCkdE/M/moUokqKlZzncmitkiPSESyjQAuO42jUsDWvsnAz34q+ZuMHKbMkDIu8+Ljrz0b/1hXZaXEquC1oWEknSopIB+tHQ0RtcKGHC7JkrW8w6yUtx8YBLqU7qIweo9nPfvVO7XRUmNKiIZQ2wwslOFEqUeZ1J7+p7u+o9teaoLoaaWncBl0ClUOCd9qVNqGLpjk437qsqaAai5Bzyz+mqpEo6e6p5CRoj/wBF/iVVVCkyMuaKwGwSgY8aaoaQEN436mphlOdPWmrGhkkY1HpR3C+ZxBSFlSRs2Op8atx/980nqQNX41ROEtoGc/aOKnS6eaVoOBjG9VgwOLZZaUkt7kZ1g5PhUl3BFym5BH1zhx/WNVRv5+NTpf7HLfHNaxjBO4+6e781PK71IdKgvIe5XE8t9CVpSkOOcsKKc6UFWkkdxKRTLa49IYkLM081SXEISd9B0ggg9RnJGw7u6pG57Tqn33Uh7msqaOcJLZUMbEg6ds9dt9iOlQw3C1HkMElaY7bj2hRKFg4GyknYjA6jP4bV5mTu1W6SQxLEiOB6M3PYTNeclIBWtSsNt5AIJ2znPToMedB5twmsx1QHUtspyVaW0JBSFBJ0gj7JAB8++rKFuvR/XoRisBp0IJdQ0CFY1ApVpGf1beNDrw4h2apTawtIbbSFJ6EhCQfmDQxRbn9W/wDxoJJYTkSM/wA5FH/2EUNf9q4941f/AKCiFi/jA/8Ali/36KHuH/3H7w/vKaH+6XzoJPkUk9BjT8aVJPTrSqlDBwjaiLdvdlR2VhlZATgFK077nuPvof301RI6Gu+kuZKcJSX0ugn9Dvf8u/8AloqJdlfP8XkY96P21DbWDNuESKCcyH22tj/KUB+uj1wjWNVwVaIFvnJlKlCM3KMklKjrCSrTjv61Kc8cXVCxwZ2u8vn3An0I/wB0aV8NH71dTaHwd48rP3EfvVactbbvGRs0J971czfV0qK8q0hWCfkTV15qzS5/0RaBdETlShHS+5ICm/bwVYG+MZIodrjXQPY5/MgYm2vD/gyh/wBJP71d+jnB/wAOT/Yj96tTc+G4MezyZEabcUvMMOuhxx4FCuWvR7IGe0c43ofd27NZFKgzZd5XcEMJUtTLqNAWpIOMHcdaePEY3yQew4jzIDIhPNK1ITKSoDY8j/Op22VFSAWn0FPsnkKCU+YIOU/DI8q0SeEJDsmGxGu0ha+Yyie2FdpgLRq1DxHd76GwI9oes0u4ybpfUphupbdLXL0qKlEJ0gnfYAnpUss8M+aZlh4hdUD5lvcfKOeuatKc6ezzAM+GMfMZqNNkQejchfiFkNj82fnRxi1xUToNul3m7CdPShyOhltBSlC/Y1knIONzjbwqk1FaiQ0yr5e5jLTzzzUcxGw4V8pWlSjkjAzjFSWjknt89Ruyzpc18+xRZgqjuICTEYZ57S3QhLy1qShYVjOD4UAlMFlqWs6zzlDGWlpx2s9SAPnVmfdJKJLog3CUuOFENLcASpSe4kZOKHyblNkt8qRKccRnOlRGKCjji21dk1HNdSqvnoVwBilTgRj/ADpVi4api6fjejEOxR3bY1cJ90agtPLWhoLZUvUU9T2enWuyUkluNGLZFwj6mL/FXcXGER2ypZL6wlJUEnSCTt1xWjizZhvtuRf+I7ZOhJcU9palIUhCkpOnUcDG5GM+BoMvhNTMieidcWIrEJbaFPrQohRcBKdhuNvwzQS5xWYcksxprUxsAHnNpUkE+G9c8lGb2ZVXFcjTWG1swuI2ZU+52Z4FLryOROSpIcx2dR2x2iD8PKrcafcWr7bzxPfLdMjRkOyUhh5ojWhtWBlIBByRgd+KAy+F24bGqbfbfHk8kOmK5r1gEagNh1xigl6tsi0vssyijmux0SAEHOkLGQD5/tqTp9Q210NBwyIj1iltTpKEPzp0aKUrdIIa161nGeh/PR3iRV4fmmM/KtqbLKlpjoAcYU4GyrAyr2unU5z51k7jwiqC2563fLSzIS3rMVx5Qc3GQMY6nbFdc4Pcj21NxVfLJ6uoK0K9YUNagMlIOnBUPDNLtYbl4B1m5MK4t4juKZJTHZivqZ0vkcxQwhsA57Q3yOvdQhYjN8E29jnpS5PuKlu/WeyhA0AlOfEk5xSVwPcVFLInWoTS3rTBMnD/ALOrARjrj/vUvC/C0eZFEm9OoYEkYhtrloZU5vjWAd1b7Ad9ZtM31Ghm21cDi+RxBMIas8ZhXqrplAlRS0EtgdrVuen+dD+Ek8QqhwEyYEJ6yFzWuTMbbcLLSlZWUkqyB1O4NZZfCd5EObLTEJahOrbfBI1JKRlR0+ABGajXw5dmWnlqaSlDUVuW4NY7LThwnbxPhS7eIPq8CvdzHNylmFtG56+SM5wjUdO/uxQ8jetI7wfeWoXrLyIyMJyWVyEB4HuGjOdW42670yVwXe4sNyW8wyG2061oQ+hTiB35SDkY7/CntE3FvegEE7f5UqdgeCvhSp6FoMY7+6tg/ZJ0lrhyGhmSuKGkrddS3ltour1K7WMbDHWsgoY61MZ87lloTZXKxp0c5WnHhjOMeVdM4uVUPFqJuJri12+XKFrdvKLhcnV8oJVpSlvsJWSgZ3wQM7bbVhUspuN7QwxHEUPvpbSyCVcvJAxvvtXW7jOjt8uPNlMtjolp9aQN/AGqPOdbeDzbi0uhWoOBRCgfHPXNTWNxsMppmx4oW1cLy9CXw6/6w7KREbui1upCsKCAoJxo6Dp0oZxBb5t44/cZ5MhLDkxMVt9cchGlOE5BxgjAJ86oMSOJ7y4GYky6TVNEOBAkOL0kdDgnY+FKdK40ZmMQp0i8+sH61llxxxSjjPaAyegzXLJOLoZu+he45uFvl3C5OKsElE1bxbTcVSlhC9JxkN6cbpT0BpXOA9IZ4P4eSsBT8cPkafYLy87774A8qGKc4v4lgjUbtc4iVZGdbiNQH4Z3+dU4679JnRpkYXB6Y0Q0w6hKlKSUJ9lJx9kd1ImC30Rv+LJ0W1vPcTWmEuZMeU5GXNS+S2y6AWyktY7JwOzv8T31HYL6/SFZLWoo5VpYYSV8o6By0cxXfvv5/mrHGNxFAjPRVxrk0zcFBDja2V4fUDqA3G6tj03O9XrhfOL0xUW65P3Ftl3DaG3WChTg6YB0gnrjr371kG9uQfk3a5wE8MmK82qRcZEiUtKkEpXz3dKQoZ3BBO1F5Ud6Xcbg024yETrvEt6AEEDlxhqVjfp5eRrzFd2uIlxH1yHefBCEMFQ3a0HKQAfA+PxqVu+XQFgpmPZYkLkNYxkOLI1K8yfPPXFHSbtEaC2LdvfpM9ZJaJM5cgqUDp0N5UPPGEiiTsm2qsnEV5tCJiX5QSw+uXp35q9R0ae/Y9e7FDZt44tcDbktWn6peNDLYVoWNKshIz0zQL1+Sm3qt4cxGU6HlIA6rAwDn3U8IqW6NqS2KuMnOR8RSpAnG356VWojpCit6aT50RNqkAZJbx96mfRMpeSgNq9yxXasc+VEP5WDnrXuUKhUKJm0zD0Qg+5YqM2ed/NJ+Cwf10Hjl4G/k4fMi9AW9A4Lu8prKDLksR0upXhSdBKzj5UfakyIVujSHm1Lct9gckFa3NStclWlJ33zju60JgyrrEtqbeuyWydHQtTiUzEa8KPU7LFVp0viSW1OadiMaZvJC9OkaEtElCU9r2QfHPSuLJgytt0XjxeDzoJTIEmfxBC4bi3Z20uQrYyyltBWea4EFaydBwDg5yfCh0oy27XwlZ4Kn2X5OuSHGXNC181elJBByOyO/wAasy71xA649Jb4etrNxeQULntj64gjSeqyMkbdKoImcQJvttuqrUyV25ptplnUNGEJIGe15k1J4MnlC+LwNd5e5o27i9L4k4rkuznYkCO0qMy66slqI4opQlYSCe12VYKR392aswFqZPD4dnOXpDbsm5+ulRIU20gpCRzDqACiPLPSsTi+ps022/R6imbJTIecONRKc4HXGMnNE4F4u8YMNyeHhIjtW42/lhwo1IUrKiTv7W2aXscnlYVxOHzIxch1T77jyt1OLKz7ycn5k06I7yJLTuM8tYVjxwc0ZvUR2c+2uBw6u3NoThTbbinAo+OTQ76IuI/iL5/qGqdnPwZJ5oXtJG5uF0jjkTUurLJYSpPa64VnHv2xWEcc1OKVjGo5A8KMqtDosLaSXPWgrXy8bAY6Y8cmhQgTcbxH/wCzNS4bGl3emw8siu5NdX7kYV50qk9Rm90V/wDINKurTLwB2sPFG2ldp5lAGsp1LLR+13bnp31BgaXAjDepxKA2ny3IyNsnfyqNVwirXry8lWMakjBx4VxU+CEJTl5BSSQoDfJ6mvQmtUm7PAhhyRilpfsWOyha1BCI5Q2cgAdT0J0+4+dOCAFtJU0G3M5KyElS8Dfcb/jVQXKBpIWtxWrGoqTucdPwrqbpAByp11ZwQCtJ2B69AKGn1/Xz2NoyV3X+fnuXSAtslSUkrzpdOk4z08+/wqXbUSpIWgbDIHZx76HJu1vSAPWFlI6BSTgeHdTvpm2jOX1gKJyAk43+GfnS1XX9B0Tvuv2YSbB0pwUq236frqZI7SsBOR3YwKEG+2sbrkHPf2Tv8qcniC05IVIyOvZB2+VDblYNMvK/ZhpKQpaAsIzvnT0x3VItJU2EuhGVLSlOgD49KCo4jtQUcyEhGnGNwfzVIjiS1NqQUSWghCtRBJyflWv1/QHF1yfs/QOFIQl7U21yUoOnSAVZ7ulTxmAhTSQ0yWNKS4pQBWT1Ox3+VZ//AGhtKUFLMhACyNRWsnOD0G1TniW0cxx5t9AfWkglToIGRg7UPv8Ar+w07uvw/wCgvGjn1Zt2JGYcW4pWrnaThOdgMmrDcRtbst63xmnnEvBtDboAQBjtHBwOvd3UDRxPYx6s45IQX46EpQA8kIOnpkda6OJLHJipZnyslLi3MsvoGoqIJJ1e6jvvT+e+5mvT9/0axtuwIbQm5tNNzNILqGhhKSR0AG1KsZP4ihzJS3/Xo7YVgBCXU4SAAAPwFKlXDt7uX5D2yX/n8GVVnrUsSBIuCyiOE+9RwKmt7DcmfFZdyG3HkIXjrpJANbyRYI1mWJFpUp2OlBU42vKlgjqRt2h02G9edxnG9hUI958j6jhoYp5KyOkea3K3ybdI5EtvQvGoHOxHiDVMg56VvrlcE3PiS3yZ9onKt8UaVaGF5V1IOAOgONvAH3VM+OGVpSXLLNK8ku6YL2pzUtCidWBvjWPjtirR4h6VqW5zZElNpcjzgjNQqB1VtuJG7L9B4hwHWZofCi8IjzSCkqWMdvoMBGxPf76xa+tNq1RtCmx4a9G0riOys3Nq5ssIcUpIbW0VEaSR1z5URPoWuAzi9xT5chQ/XWs9HbEt30fQEwV6Hec4rWVlOBrV4A59236q0cSDeER5JkTgp5SFhkZykKKU4UTjbtAnG+Acb1xSnK6BZ5d/AvdN8XiH8Wlimn0L3cezdYJ8ihdemsxeI0FhKpLCm0AaypRJWdW+dummnoPESw05ojpIbIcSo9VZO4HuAxv370upms8v/gavQG1zgE+BC/2UxXofv4GBOtp963B/hr1aYjiHmxnYq440sDnNbaVu4V3kZCc6endn4pS+IdOeVF2AOEndR0q2IJ7lBPQ76vLcWzWeRL9DvEZPZmWs+Rdc/coTxF6O73w7bF3G4PW9TCFpQQw6tSsk4GxQB869uff4kUgpbhx0kpR29YOk6e1sVb7/APY1mvSg7NXwLK+kI6GV+uNhCUkHKMggnc75yPhTRk7NZ4YNhjNKuhW3fSq9mNGh5xl1LrKlIcbUFJUNiCNwR51Zk8Q3mRHcjyLlJdZdTpWha8hQPUHNDuIP/UN/coUOgroeiVOUU2FsurSAOg+AqBRA6AZqLuNMV1FNOvASywFE7VGsqJrrdJz2V/dNLtQxprF6Rr5w/bWbdBahKYaKikuNKUrckncKHeaIp9MnEg9qNbT/ANJf71YaX/vz9xP6IqkfaNc0ooB6Un0ycQHrCt35C/3qcn0y30HtQLefgsf4q82RXalSDR6cj0y3g+1bIP5S/wBtSj0y3THatUI+5xYry5NPFI3uGj0s+mm4A72WLnyfV+yg/FvpLl8TWdVtetbEdKnEr5iHio7eRFYg9aYaoooFC1K8qVNPWlVqNZ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5602" name="AutoShape 2" descr="data:image/jpeg;base64,/9j/4AAQSkZJRgABAQAAAQABAAD/2wCEAAkGBhQSERUUExQUFBQVFxcYFxgWFBgZGBQdGBcXFRgYGBgaHCYeHxklGRcVHy8gIycpLCwsFR4xNTAqNSYrLCkBCQoKDgwOGg8PGi0kHyUsLDApKSwqKSksLCwpLyw1KTIvKSwpLywsLCwsLSwsLDQpLCwtLCwsLCkpLCkpLCwpLP/AABEIAOgAsAMBIgACEQEDEQH/xAAcAAACAwEBAQEAAAAAAAAAAAABAgADBAUGBwj/xAA/EAACAQMBBQYDBwIFAwUBAAABAhEAAyESBAUxQVETImFxkfAGgbEjMqHB0eHxQlIUFWOCsmJykiQzQ6KzB//EABkBAQEBAQEBAAAAAAAAAAAAAAABAgMEBf/EACoRAAICAQMCBgICAwAAAAAAAAABAhEDEiExQVETImGhsfBxgcHhFDKR/9oADAMBAAIRAxEAPwD1xPufCgo8Tmj786AbrXzT2hHA0bf48KBqeBqAicpkfP5UxToT61OJ9+FGPSgJn2Tj3imC4yffrQQ+tMaBikYOTT6eh/GkpgR+9AT3xpSMjj5Tw8agPs/SgG/SgISfZNOB0n1pS1KRIqAceZnrTAdaC+4o1QBgRUafZ9+lMTShxNABlER/NQSf5+tQH3NMomgAR7k1B8/XhR9ilecxQFKmahHuarTGPDl5Uyj50ATw+tRT50FonjxHpQoyM0j5/pUjnWTbpFkqphrhW0scmuHTPyBZv9tc74Oci1c2Zsvst1rWeOgktbPpq9DXRQuDkY1ebSd4cfOnrkbV8TbLa1h76goQrRJKlpgYByNJmJgcYrbtO8raHTqZm0hiLdtrjKpyGYIDpB6npiazol2GqPc1zSRPHI6Eelc8b+2fsxdF0aC/Zh9LlS+BAOnxHStTbfaW8tlrgF5/upDScTgxp4A86mmXYupdy8ofYozXC/zbZNnt7TftuX+0PaAF21XdIhF1YH0Gc4rdY37s729YuTlVICXJ1OCQigrqZjBwo5Vp45LoyKcXtZuDRURvfTFcvePxNZs2bl0sS1swbbKy3NZEqrKRKgjOo4gc+FW2N/7OzALdBLOEQaLg1NE6ZKR408OdXQ1x4s6NCZ4Vn/zC0bps9oO1AJKEMCABJaSAIHgay2fibZSbaLfVmuOUSNR1EY4xwnAPA8prKjJ8Irkl1Omcjj+tDV/P1rE/xBs4uraN0a3OlcNoLcNAuRo1TiJ44raRRxa5CafBD/FG2fSk1ZjzApqhQg8T1oa8YoUCD78qoMrKDAI6eeD1pg0df0oTRigIrU3MilA6fL3+VYtmu3P8betMwKLZtOi6QILswOeJ4VUrsOVUiraHW9tS2RcK9ghut2bhWDuezQSOi9of9wrDfI2XeNtjccptds23LuCwdIKEk8sqJ867qbFbBkW7YYGZCKCCecxxM1j2vaVa+LCWbL3tOp2uICtpJhdWJZifupInwrtCe+npW5ylHr1sq3Po/wAx24d0ymzDMHBVpHlgSPAUPhXeqrd2u3edUv8A+Je4wdgpdDHZlSxEgKAMcBnnWgbG9ooQmz3RrUNp2dbT2wTp1oys0xIkGMTnFdG/saMQ7WUusnDUiFsGQFLYmeGaSmqrul7CMXs/U8TeuAbquNI0jeBYmcQL4M+Uc67++N42227YAtxG03LxMOCBqtgCTwE5wTPhV3w7uu4li7avWoD3brwSjqy3GJAgE5EQZFdFN2pAAs2wqzpAtrCzGqBECYEmtZMsdX/fxujMINxX69meT266Dsu+gCCTenB/6Lea3b73rbN7d9xrsWArqz27uLb3LSBCzKe7IBGepr0CbCgnTatiRBi2gkE5BgcPwqJsKhCnZWxb/sFsaMmZKxE/rUWZdvtJF8N9/tnmfim3YGyba9pzduMloXX7VrmFuDQC0lZ5xxitnxXvK2W2K52qMi7Xb1MHBVZtsRqIMDBBz1rsvs6W7RBS3bs4XToAQ6iFA0xEliBEZqDd6aez7JOzn7nZrp/8Yjj4VlZUub5fwaeNu+DlPt1tt77PpuI2nZ7wJDAgEtOmeExyHCc1T8IXba7LtDEAgbRtbNABaAWyOerTgHHHiK7KbAkhTbtmJCjslhF46QNMAc/E1i3KD/itsSLY7M2QmiyiEK6M5B0iWzHHjAqqacXXRL2f9mXFqX7fucPee8VbZNhKtYtWe32c27StqdFDRLvICxzAHPic17FyC0ggg5GZBHUEcvKqRuu2FK9ja0sQWHZJDEcCwiCZ+tWOIMaTgTAHLoB6YrE5qVJLi/c3CDjdg1daYGoLR6GJxxyPfKhdU49Y6j3zrmbCTStUNB/551AZppwaqYe59+xVgq2U5O89oDbVs1hsWnF1mEwLjKBotk8xmY54rlb6A2a/tQtAWVa3sauVBHZh7pVzAII7vSOJ4V6Tb9gtX0CXUDqDqEyCpHNSMg+VJa3Ls4kiyneXs2kE6lzgyTPma748kY1a6HCeOUr+RNn3R2N8uHthXt6eytWyqvDahczcaWAxPQiaybLdFred4PgbVatm0x4MbfdZB48ceA61t2DYdnsAi0EXIQ9/UR0SWYxz7nXlWra9kS6ui6i3FmYbkeoPI+IzWdSt3w1XY3o2Vcp2Tee0mzauPxYBggjJfSdAjmZAx0BrgPsqf5UNpB+37EXu31RcNyQT3+YmV08IxFd2zuu0jB9JJSSrXLjvowZI1k6e7OaVd1WNUaEkEXTbDHswSTFzs50/eBzHEUjOMV+7/okotvft9Zyt07rTaL+2C+haRsrFCzwr3LLM8CcGSYHLlXNTZAd17NtBDG+r7PpuF2LAduEjJiNOIiK9Xb3Zal2VO9dEOwd5fiMnV6dOUVSu5tmKdiEUojAm2HaEYgEY1YMQQMRIPjXVZld+qMLE+Pz87GLZvh2ze2veFu4rOq3rUDtH7mq0TIziDw6eVc74b1G/sepmclNtRWLGbyWrmi0xEwTpkA+Nb9j3UG2nanuWbyrcNsW2LEBkW3pZX03JMsBhgZrqbZuq1d0B7YPZfc0kqU/pIUqRAgDHCpLIl5b6L4JGDdP1/k8nvLYkjaljurvHZFUa2IUMEDgSfE12d5brsf8AqLKo10W7Wrs9RW3sxKuwcsTJdonmQEHDNbbu5NlIe2bVsdtBZNUFtP3SF1ctPEDlTjcGz6tfZCdIU5YhxMjtAWhzM5aaPMnXP2irG9zkbnvdtc2KxeJZG2IXQrExeuTo7392lQTpPPOYFYtu+wfbLdv7K1c2vYbdwp3ezS4j64P9MnHhqNehb4b2ZraWuxGi2ZTLakJidLzqAwMTyHSrdm3Ns4D6bNqLo0vzDhcQ2YOR5zVWWKd0/wAfsnhSar7wZ96bAtjatj7FezN661i5bSQLlvQSxIHNMEPxE8a81Z2RU3bY2nVcF1nFprpuXPs7Vy/pfAYCNM5494mQTXsbe67KHC94roBa4xcLiVQs0qIj7vhS2t02URrS2h2LCChJKEZxpJMSTOKiypKvx99yyxtuzkbz+HHU/Y3bCF9AGzhGt2to7N+0IP2jGSsqSOI41t+HtoRheC2W2Z0uAXbJIKoxRTNsrjSRnHMzVlj4f2ZF0LaABIIOp9QKkldL6tSxmIIrZs2yrbBCLGolmMkszf3MxJJMYyaxLInGvc1GDTstAFVO8cYirKWK4HYzBYpqX86aaBA+n506iPX3FKuf4olffWqgYP8ADODdUJ9++LquCkQFXjJnXqXpGRmKpS3tIAntXwsgvaz9iNeTjF6Y8OFdZDRuDxGY4108T0OWgwW9nuPs62rgOp2K3D3DFvW0Eww1SgVSAZyZqi1sm092NS3Fs27QclClzs71w6rqyTpa0VMcZJ6V2QTn8Kly4FVmPBVZj5KCx/AUjka6B40+rOZ2W1HT3rijSJ1NaP2gtMTqI/8AiN3s4AzAfgIqlE2kEstu6NT2mbVctEwq2VuK0HIIF0ACB+EX7u+JLd8d2ASJCl1LEdYHCOFde1aJP9sgETxgweH6dKy86i90jfgNq9zzu7tp2i4VOq7HdJK9kdIYYIJIwdLlrZyupMVo2K3tIZNZuH/2jcBa2VyLgucOIH2Rxzmu6+znmwjkcwOs9KTaEZM6dQPNc/hz+WfOjzxfCRFgkuWzg7ytabV9HGntrwa3fxpt6iuhnYd5SmnSDEHAkSaN8bYQ4UXJKMFbXaHf13yrCc6ShsD5Z5z27dzAMxPPoenn51S21gaj0k8eOkA/nU/yFRv/AB5Pfc5l9NqJn7UKXYkB7SkKL1lkCwcHs+2HPgJNKLW1AXIF3UVISLloBDr2ggx/dBsZHU+Irtg/T1oo3EDy8vCtrI+yOTx+rOR2G1Etm4D9owl7ZUTbtlFXJKguHUx18jVtlb/bLq19nDazrtlZZAywMNCvKSZPyOOoppZqOfoi6PUDcR+lTpQYipNczoE0sg86OnPuKk0BlR55zRB41NOaafwoAdKIuTPIA+tCaNUDDrUMx0pQaK+MVAOlRxKvIJGi4I4EjQZAnrSqOfOKN1jpaIJ0PHnoMfKqiHkfgXZx2M6tqBt23ttavAaQWkgIdMxMxGJ48K6uxfF9m1ZF26XZXu3Lep4hOzkjUF5HgHAzFC214NZCaSpJW4GxKyYZWA4qSMYmvKfFa2e0vAhEJLIqGAvJlaOhae8MyreFYaUn5jvdRpGvYP8A+rhL10MDdsF27NgALqIWOkGBpcQeBg+Nez3Zv+1fg2XkE5BUjkGgqcgwRMda+VbHvIpsotGz34MMVgywypMAkjp416D4L2s6QDbdFVVfVouglp0nRyJgxImeldJQT3o5Qm00rs+mXbIb7w0HhqBwfn+RrFtNhkHAHjkDu5iZHLEdR5Uux7YFtlge4QSsnLKF1EqOYI6gVq3bvK1ft9ps9xHXmBwHgVPeQ+BFeLSz1aknRUhx8h9PpUQDJ68fyqE/KmWvWuDyPkUPP40pAnxFWCkNCAJx75VA2f2oDNGKFFHz5D34xRNQe/3oKfXxx8qFKRUilPOjHGhAx1ok0tMQfKhQg86lBR48qdRQhEzTBdUg8GBGOIlSDQCAzw+nTjT2Jkc+PywfpVIYt2bITph3mJyZAOlSInzNfGPjW6H3htIgk9sUzmSh0vp6SRIHjX3HdDiV/wBv/C3XwP4ptFt47WBx/wATf88XGM++ldsFam/QmdtRVHpN22VdDbu3l1ngSw5YAEc88ONes3BbCWhswvuXZSba3GwoEQFkCdJI4d6uL8O7AXS3FqdMZkDMiCMcQWX1r2m69lyjXLTSNRmA0BzqxzGNNc5M3BdTwvxRtW0WbNsC4wIUbO9xSSbynUSSTgMCGGMlWzSXt2jZDbubPtTNce5oVlJByBhgsnBMEdeRrg7Z8QudoKPDW1dgbakcEdipD8SQxJBOK9GNzM62uyshw2m61s3CjCHyVuSPtSCMn8hWZqUaUmajpkm4o+nCYWSCdKyc5MCT8zJqDNQGNI+7gSJkjAAUnwM55xTA8sTUMEzVZ/OrIpHFAJNHX1qC3mZ/CmPGgBFBxP6VAM0WoDOR8vfSjSz760wHWhAA04FK0UA+Y8PlQ0WTR1Uiknyp59KEIGNWqPWD9DVYOfHp+9WBtMnorH0UmqQz7uEFfl/xt181bd87dtF/VEX9pmFBBUuZGf6uOa+l7Ke94cvkEry+zbvZnvMAsNdukZ6vn8GFcpScVt1PVGKlIT4WaFQjgxn8bVe23YvfHTSPoua8T8PkC3a/2+hKfpXs923QCv8A2j/ilbndnLH/AKn543Ns7a2ZSBpzkT/UF8hxOfCvr/wdsioC3bMyFmYK7rC6SAI5iAOEx5c/PXPh+3Y2BlYWmuagyspYMR2i94gnlJECvT/D+0CLfD7g+uz/AL+tZy5PGTceODWPH4TSZ6GOv4e+FMPXl7NJbfurJ46R54FOBWziyGlamPH3+lJx69fP9vChA0DRVahNAIR+dDl1j3yox+FEzPDEdaGjNPPgBRHr+dEHPvjzpSMzw6/pQyS00qCQRI58s04oTTKKGggUSB09+NQLTEdeOOH1oQgHj8ql/wC4/hbuf8Goqc0t9SUdQcsjAHlLKVHyzRPcUZdjvSI8T/yUflXN2W6Abkf6hH/0rfse73QjUy9cTzYnp4VlTcNwFzqTvao+9zxnHlWMkbO+OaV2ef3HtMWrPkn616zYb+R5cfklcHd3whfthAXskqFBgtyDf9PiK7dndNwMO8kARxbP3R08K9EtL6nnxya2ZwfiawG2Z3a2QyaQrTwm4moGDwPjVW5LxGjP9AH/AOBrt753FcvbO9pWQMxB7xaMOr8hPBTWLYvhW8igF7Ugci3+n1X/AKD+FeXBFxx1LuenNJPInF9D0tlu4uP6V+lWqZz+VIogCeQA/CKYLXU87GIx86rP4UwBE+dQn8qEAPKlfGabTNAkHGD9aAUnlimIqQY/bhUHGhTJFMOHWgBy5U7ExQgEXn60y/L30pCxjgflTaqFGnxinDT1+Y/HypCfy4Ux9flQGHa9u7O6pYkW+xuOy6RJKvaRfHjciOpFLtm9tFwDS5FsX+2QaJ7lpLoIJMEBWJEHMxxo2HtXX16+0D23VEKwGRipcCfvmUHlmtjbuQ/etgzq46pPaKFeTMmVABnkBXW4rZo5eZ8FabxU3OzCuO+yajp0lhbF3A1TBQzMcoqbPdc376E91BZKiBjWrFpPPIqPZtIGuaAOzLOWhiQVt6WYCc9yFnpU2ixaXXfdVAADO51DFvKkwYIHiKzcTfmBvVnt29Skhg9tY0gzruKpgHmQYHlVbbxZdodWD6QlgImgai9xrymCOUW/rWpthQotsqDbEECTA0nUIgzxyM1ncbPddhAZ27hnWCTaOqAZHeXVOMjUSOJraca3Rhp9GMm9QX09neBLKp1KghntdqqRqngCM86rs77RgpCXSzBCiAKWcPba6CAGMd1GwYyB1rZ/liEz2Y1Aq39QyilFPGJCyPnVI3XZIA7IAdwD7wjswQgGZwCwxyJ4iazcOxqp9GV3N+WxrJVxoKghoUrrEqWBPdXlqOJMVo2XbgzuoVgULAyVxGmDAJMMGBBjkelB932zMoO9g8cgzK4OF7xkDBkyDV1nZ4ZzxZzJMRAUaVWByUfU08tbCpLksnnSETiiV9cUSKwaADUiKkzU01ALz4e+lCKYedDTiPeaAz6Z/emI9zSseHLrNED30oUmioB40AI50wFAKozx9KttEgz0pRUWYAPHwFAc3Zd23BZsIQqtZLvIfLMRcCqCBgS4luUYFMu7bpXjpPaloNxiBbe2qXFx/UDqYccgEca6WYPAxyBrKu9kPEXBkASvVQwzMRmPOuuqT4RycYrkzbbu663aqIZH7cKpuEaddtFtNOcKVud3/UnOa6O12C4ROCkjWZUkAKcAMCGlo5cKoG9kjVD4EwVg8SpgcSREkRgR1qw7zSJAufdJ+5JwAYAnjkCOsjFS5bbDy9xd2Wrlu3btuFhFZdWuZCHTakRmU4nkV5zWZd3sO2cgG52tx7X2hCgXAikyODaVI+cTk1qu7wVZJDEDmACDKl8Z6DnGcUr72QA91+6QCNOSCYJABkr40uW7Hl2VnNu7luNbZTluw2i2pN1oXW+u0T1Gk6fCPCtV/d109rpLDUsWovEBAUUaSY1SGDEMG5yOla23igAkPnhCE/1BeR8ceR6VXb3ukgRcE8O4I4xkzHj5Vq59iVDuU7RsL9o3ZGEIXutcJaAyEorSSA4DglpiQQckBds3ZdbXoaJW72Q7Vh2ZNy01vhgxou5zHaRmtb71t5JV8YJ0TMHORxwZnmMiYNbm8/3qOclygoRfUa7Emq1fpTgRSsxrkdRdNRfH3+9FmpHE4wflQDR0ifnUalwOX6VKAzKOkRimZZ60B5dKOo0Az0o8elBZzMfL8ONNp9/nUBC8fpzNPVejh4TFHp7mqC0GJ6+vs0RfMfvNLp8arvW3AXQVEHIK8ZjhHDOfriiIzQWx7+dUttgBAJgtHIyZ5eoI+VUG3egd+3qBydJyIUdMGQfWh2N4gS1okRMpMiVMDu4xrj/uFbUV1ZlyfRGi3vBDEPMwcA5DQQeHOV9ar/zi1E9oOAMmerD6o3oKrWzeB+9agGRCR/ZxIWZxcyP7h0oPs9yRpNoCYzbGBMyO7xiMdRxxVqJLkbLW1gmAxmJ58O6foy/+Qq0XD4z4Guelm8DhrQxmFjJ0xwHAQR5EdKgW/ga7cg5wRPCIx5+vhUcV3KpPqjoyf4pdX8Vn2VbgnWytgfdEQZb8I048K0DjWao2g6jUg84FFT60tQAJ5UNPpTFaGetAAjPiKWMzNEtjl7/Oo2aoM9NqHCKSoPfSoCLcBEjlPL9aePp60QtTRFQCfvT6/T6U3ZmiLYoCA0QevGgv50ZnnVBOVQUCKINAGKhrNt28bVhQ11wgOBJkt5KJJpdj24XgdNu+g5NctMoPkT+cVtY56dVbdzOqKem9zWxn9OlTTn360FXhJz9anH39awUk0ffChTIKpQqtQLFMUxkxQIqAOqlqAzUHnQAiofDjQnl1olaoKgBQZaISmVagKzw60w8+VMB6VCaAmnnRDVJM+8ezRoBKJMVFoulAAvE01scBx9zVcctJM0u1J9kwA1YwB4EH8vwiiVkvuZbG6im03r72zcLaeyYDUbahYKBRkHVOQOHCqNjtq1xdVt0cHUGWztChonutcucQehEYql9wIIi3dZVjSQ2lm+0DNIOZ+7E/2sOdBdzjIZHjvrCuS3fBk5iRqAAbiONelpz3l+t/4LGWLHahN78+V/NndPiI8PE0AZmP4rPuvZNCQU0wzYM5HAHygDiBWyvO1TJt0Kwc4mrA0RjNH86WoEO1wVBS4qChSFaANE5qCaAgqT/J51B+HpTMIPDlWiNlIMigKlSsooS3rUbPvrUqUAs46fzRA9/pQqUA6fKm0GjUoQWDUnAiOOfzqVKFHX3mpo/mpUoQA6VCtSpQB6dKK25qVKAItVCAOfGhUoAcppkFSpVINw95oe80KlU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628800"/>
            <a:ext cx="166687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4005063"/>
            <a:ext cx="1584176" cy="2277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 Comentada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99792" y="1600200"/>
            <a:ext cx="5987008" cy="4525963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STALLINGS, W. 2002.</a:t>
            </a:r>
            <a:r>
              <a:rPr lang="pt-BR" sz="2400" dirty="0" smtClean="0"/>
              <a:t> </a:t>
            </a:r>
            <a:r>
              <a:rPr lang="pt-BR" sz="2400" i="1" dirty="0" smtClean="0"/>
              <a:t>Arquitetura e Organização de Computadores. </a:t>
            </a:r>
            <a:r>
              <a:rPr lang="pt-BR" sz="2400" dirty="0" smtClean="0"/>
              <a:t>2002. </a:t>
            </a:r>
            <a:br>
              <a:rPr lang="pt-BR" sz="2400" dirty="0" smtClean="0"/>
            </a:br>
            <a:endParaRPr lang="pt-BR" sz="2400" dirty="0" smtClean="0"/>
          </a:p>
          <a:p>
            <a:endParaRPr lang="pt-BR" sz="2400" b="1" dirty="0" smtClean="0"/>
          </a:p>
          <a:p>
            <a:endParaRPr lang="pt-BR" sz="2400" b="1" dirty="0" smtClean="0"/>
          </a:p>
          <a:p>
            <a:endParaRPr lang="pt-BR" sz="2400" b="1" dirty="0" smtClean="0"/>
          </a:p>
          <a:p>
            <a:r>
              <a:rPr lang="pt-BR" sz="2400" b="1" dirty="0" smtClean="0"/>
              <a:t>TANENBAUM, A. S. 2007.</a:t>
            </a:r>
            <a:r>
              <a:rPr lang="pt-BR" sz="2400" dirty="0" smtClean="0"/>
              <a:t> </a:t>
            </a:r>
            <a:r>
              <a:rPr lang="pt-BR" sz="2400" i="1" dirty="0" smtClean="0"/>
              <a:t>Organização Estruturada de Computadores. </a:t>
            </a:r>
            <a:r>
              <a:rPr lang="pt-BR" sz="2400" dirty="0" smtClean="0"/>
              <a:t>2007. </a:t>
            </a:r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5125" name="AutoShape 5" descr="data:image/jpeg;base64,/9j/4AAQSkZJRgABAQAAAQABAAD/2wBDAAkGBwgHBgkIBwgKCgkLDRYPDQwMDRsUFRAWIB0iIiAdHx8kKDQsJCYxJx8fLT0tMTU3Ojo6Iys/RD84QzQ5Ojf/2wBDAQoKCg0MDRoPDxo3JR8lNzc3Nzc3Nzc3Nzc3Nzc3Nzc3Nzc3Nzc3Nzc3Nzc3Nzc3Nzc3Nzc3Nzc3Nzc3Nzc3Nzf/wAARCACpAHMDASIAAhEBAxEB/8QAGwAAAQUBAQAAAAAAAAAAAAAABQACAwQGAQf/xABMEAABAwMCAwQGBQYLBgcAAAABAgMEAAUREiEGEzEiQVFhBxQycYGhFSNCcpGSsbLB0dIXRFJTc4KTs8Lh8BYzQ1SD8SQlNDVjpMP/xAAaAQADAQEBAQAAAAAAAAAAAAABAgMABAUG/8QALhEAAgIBAgMHBAIDAQAAAAAAAAECEQMSIQQxQRMyUVJhkfAigaGxFNEjM8FC/9oADAMBAAIRAxEAPwDy4bKrS2KDElQy7JiXF3StWVRkApKQE7bnY9r5isyfbo3b5TkOMyWnZALgUfq3dIHawdsHrpH4CrY03yM5UGm7VB5w5kW7hkJSThkairJ1AfAAg+/PSnm0W1KdSzcRg9o8k+4fZ66sj/WaHJvMhY7UiUc59p8Huwfs+G1S/S8hala3pOpZBUeanJx030eZ+FdChLxM5ehcTZ4CtYULiCHFgaWTjSD2fsee/h4eFWVbLe0hfJVcEu4wwHWThxRAwMaRjPbHU9B51KL/ADEgJTLlJGMAAo2H5O1RO3eS8EB2TIVoKSklLZxjOPs57z+NHs5XzBq9CgiHKzvHe64zyz448PEH8KmEZ4IyWXQMZzoPTGfzb+6rzN6lIDYRLfSlvGhIab0jHTbTjbqPA79asfT80o0euO6dtuQ33dP9eQ8BVoxkvA2r0AoGKdUgEf8AlOj+oP20v/D/AMt3+zH7apRtXoRZ6VypdMf+cd/sx+9T0NNOrCG1vKWv2Uhobn8qs1W5tXoVhkkAAkk4AA6muLBBIIII2IPdRaM5HhS20MPKU/rSFPJRkDPUJ394J/DzqT0NmVMUhwkodWSnRgEa8bHPnUo5HKVVsNqS5lDfx+dKmKXg9aVNaGoEq2VmrqgFRIh1aeyr49tX7KpODerSkBUWIFEgctRP5aq8/H1JS5oe0kZ7Sjn/AFmrLYzuVE/GqjQbQcYJ7utW2uhIGPeK6oUMPA32p1cFOG+9VRjoFP7q602t1xLbaVKUrolI3NEjZpSUankqSCoo+rbUvBHUEgY+daWWGPvMO4MpAVfkQWoqsSHnQc4IS0k4PXB7ex99QhyIgdlhxz+kcwPwSP10I5oyVx3NRCyyt9elsdN1KUcBI8Se4VM4+2w2pqKrJVs490KvIeA+Z7+4VOLmEwyyhhAcOoasYSgHbZI6nBO53ocTsfwoLVNvWqSC0lyOxFZnRwdsvJ/SFOlKw9cvvK/vBUMU4nxv6ZH6Qp0pX19x+8f7wUl/5fsCfdKBXudjSqPQo7gnFKhqKFYjUf8AXnVoj6mIFHA5Sun31VWJwc1Ze3aif0Zz+WqoQVWQlzXzodQpKVAIRqPian1kAZIGfs1EnJI5ScDvOKcUDJ09pXeasrQxOkkipEEk4qBs5OB7qux0Jwk9+vAq0HYG6LUTDLgDjymcODLiNykeNHbtHK7xMW64483qc0NcouBKinAOPfju7qz6yShzO5LmMjpTruf/ADOaR/zDn6RqPEYNeRU62Ycb2ZooQmG78to5QHCJJbbKMr5StORk7Yz4fmrLSWXUyXU8lwHWoYKCO+j9njT13htp54PJYSvI5ucEoKeh3zuB0oA+++h90JfdSNZ21kY399c3D3DK1Fp7f9GZ1EJ4ALfxHb6lT3Z28h1PwFWY3qqm5TTbfMCY6l81wbkjGCkdE/M/moUokqKlZzncmitkiPSESyjQAuO42jUsDWvsnAz34q+ZuMHKbMkDIu8+Ljrz0b/1hXZaXEquC1oWEknSopIB+tHQ0RtcKGHC7JkrW8w6yUtx8YBLqU7qIweo9nPfvVO7XRUmNKiIZQ2wwslOFEqUeZ1J7+p7u+o9teaoLoaaWncBl0ClUOCd9qVNqGLpjk437qsqaAai5Bzyz+mqpEo6e6p5CRoj/wBF/iVVVCkyMuaKwGwSgY8aaoaQEN436mphlOdPWmrGhkkY1HpR3C+ZxBSFlSRs2Op8atx/980nqQNX41ROEtoGc/aOKnS6eaVoOBjG9VgwOLZZaUkt7kZ1g5PhUl3BFym5BH1zhx/WNVRv5+NTpf7HLfHNaxjBO4+6e781PK71IdKgvIe5XE8t9CVpSkOOcsKKc6UFWkkdxKRTLa49IYkLM081SXEISd9B0ggg9RnJGw7u6pG57Tqn33Uh7msqaOcJLZUMbEg6ds9dt9iOlQw3C1HkMElaY7bj2hRKFg4GyknYjA6jP4bV5mTu1W6SQxLEiOB6M3PYTNeclIBWtSsNt5AIJ2znPToMedB5twmsx1QHUtspyVaW0JBSFBJ0gj7JAB8++rKFuvR/XoRisBp0IJdQ0CFY1ApVpGf1beNDrw4h2apTawtIbbSFJ6EhCQfmDQxRbn9W/wDxoJJYTkSM/wA5FH/2EUNf9q4941f/AKCiFi/jA/8Ali/36KHuH/3H7w/vKaH+6XzoJPkUk9BjT8aVJPTrSqlDBwjaiLdvdlR2VhlZATgFK077nuPvof301RI6Gu+kuZKcJSX0ugn9Dvf8u/8AloqJdlfP8XkY96P21DbWDNuESKCcyH22tj/KUB+uj1wjWNVwVaIFvnJlKlCM3KMklKjrCSrTjv61Kc8cXVCxwZ2u8vn3An0I/wB0aV8NH71dTaHwd48rP3EfvVactbbvGRs0J971czfV0qK8q0hWCfkTV15qzS5/0RaBdETlShHS+5ICm/bwVYG+MZIodrjXQPY5/MgYm2vD/gyh/wBJP71d+jnB/wAOT/Yj96tTc+G4MezyZEabcUvMMOuhxx4FCuWvR7IGe0c43ofd27NZFKgzZd5XcEMJUtTLqNAWpIOMHcdaePEY3yQew4jzIDIhPNK1ITKSoDY8j/Op22VFSAWn0FPsnkKCU+YIOU/DI8q0SeEJDsmGxGu0ha+Yyie2FdpgLRq1DxHd76GwI9oes0u4ybpfUphupbdLXL0qKlEJ0gnfYAnpUss8M+aZlh4hdUD5lvcfKOeuatKc6ezzAM+GMfMZqNNkQejchfiFkNj82fnRxi1xUToNul3m7CdPShyOhltBSlC/Y1knIONzjbwqk1FaiQ0yr5e5jLTzzzUcxGw4V8pWlSjkjAzjFSWjknt89Ruyzpc18+xRZgqjuICTEYZ57S3QhLy1qShYVjOD4UAlMFlqWs6zzlDGWlpx2s9SAPnVmfdJKJLog3CUuOFENLcASpSe4kZOKHyblNkt8qRKccRnOlRGKCjji21dk1HNdSqvnoVwBilTgRj/ADpVi4api6fjejEOxR3bY1cJ90agtPLWhoLZUvUU9T2enWuyUkluNGLZFwj6mL/FXcXGER2ypZL6wlJUEnSCTt1xWjizZhvtuRf+I7ZOhJcU9palIUhCkpOnUcDG5GM+BoMvhNTMieidcWIrEJbaFPrQohRcBKdhuNvwzQS5xWYcksxprUxsAHnNpUkE+G9c8lGb2ZVXFcjTWG1swuI2ZU+52Z4FLryOROSpIcx2dR2x2iD8PKrcafcWr7bzxPfLdMjRkOyUhh5ojWhtWBlIBByRgd+KAy+F24bGqbfbfHk8kOmK5r1gEagNh1xigl6tsi0vssyijmux0SAEHOkLGQD5/tqTp9Q210NBwyIj1iltTpKEPzp0aKUrdIIa161nGeh/PR3iRV4fmmM/KtqbLKlpjoAcYU4GyrAyr2unU5z51k7jwiqC2563fLSzIS3rMVx5Qc3GQMY6nbFdc4Pcj21NxVfLJ6uoK0K9YUNagMlIOnBUPDNLtYbl4B1m5MK4t4juKZJTHZivqZ0vkcxQwhsA57Q3yOvdQhYjN8E29jnpS5PuKlu/WeyhA0AlOfEk5xSVwPcVFLInWoTS3rTBMnD/ALOrARjrj/vUvC/C0eZFEm9OoYEkYhtrloZU5vjWAd1b7Ad9ZtM31Ghm21cDi+RxBMIas8ZhXqrplAlRS0EtgdrVuen+dD+Ek8QqhwEyYEJ6yFzWuTMbbcLLSlZWUkqyB1O4NZZfCd5EObLTEJahOrbfBI1JKRlR0+ABGajXw5dmWnlqaSlDUVuW4NY7LThwnbxPhS7eIPq8CvdzHNylmFtG56+SM5wjUdO/uxQ8jetI7wfeWoXrLyIyMJyWVyEB4HuGjOdW42670yVwXe4sNyW8wyG2061oQ+hTiB35SDkY7/CntE3FvegEE7f5UqdgeCvhSp6FoMY7+6tg/ZJ0lrhyGhmSuKGkrddS3ltour1K7WMbDHWsgoY61MZ87lloTZXKxp0c5WnHhjOMeVdM4uVUPFqJuJri12+XKFrdvKLhcnV8oJVpSlvsJWSgZ3wQM7bbVhUspuN7QwxHEUPvpbSyCVcvJAxvvtXW7jOjt8uPNlMtjolp9aQN/AGqPOdbeDzbi0uhWoOBRCgfHPXNTWNxsMppmx4oW1cLy9CXw6/6w7KREbui1upCsKCAoJxo6Dp0oZxBb5t44/cZ5MhLDkxMVt9cchGlOE5BxgjAJ86oMSOJ7y4GYky6TVNEOBAkOL0kdDgnY+FKdK40ZmMQp0i8+sH61llxxxSjjPaAyegzXLJOLoZu+he45uFvl3C5OKsElE1bxbTcVSlhC9JxkN6cbpT0BpXOA9IZ4P4eSsBT8cPkafYLy87774A8qGKc4v4lgjUbtc4iVZGdbiNQH4Z3+dU4679JnRpkYXB6Y0Q0w6hKlKSUJ9lJx9kd1ImC30Rv+LJ0W1vPcTWmEuZMeU5GXNS+S2y6AWyktY7JwOzv8T31HYL6/SFZLWoo5VpYYSV8o6By0cxXfvv5/mrHGNxFAjPRVxrk0zcFBDja2V4fUDqA3G6tj03O9XrhfOL0xUW65P3Ftl3DaG3WChTg6YB0gnrjr371kG9uQfk3a5wE8MmK82qRcZEiUtKkEpXz3dKQoZ3BBO1F5Ud6Xcbg024yETrvEt6AEEDlxhqVjfp5eRrzFd2uIlxH1yHefBCEMFQ3a0HKQAfA+PxqVu+XQFgpmPZYkLkNYxkOLI1K8yfPPXFHSbtEaC2LdvfpM9ZJaJM5cgqUDp0N5UPPGEiiTsm2qsnEV5tCJiX5QSw+uXp35q9R0ae/Y9e7FDZt44tcDbktWn6peNDLYVoWNKshIz0zQL1+Sm3qt4cxGU6HlIA6rAwDn3U8IqW6NqS2KuMnOR8RSpAnG356VWojpCit6aT50RNqkAZJbx96mfRMpeSgNq9yxXasc+VEP5WDnrXuUKhUKJm0zD0Qg+5YqM2ed/NJ+Cwf10Hjl4G/k4fMi9AW9A4Lu8prKDLksR0upXhSdBKzj5UfakyIVujSHm1Lct9gckFa3NStclWlJ33zju60JgyrrEtqbeuyWydHQtTiUzEa8KPU7LFVp0viSW1OadiMaZvJC9OkaEtElCU9r2QfHPSuLJgytt0XjxeDzoJTIEmfxBC4bi3Z20uQrYyyltBWea4EFaydBwDg5yfCh0oy27XwlZ4Kn2X5OuSHGXNC181elJBByOyO/wAasy71xA649Jb4etrNxeQULntj64gjSeqyMkbdKoImcQJvttuqrUyV25ptplnUNGEJIGe15k1J4MnlC+LwNd5e5o27i9L4k4rkuznYkCO0qMy66slqI4opQlYSCe12VYKR392aswFqZPD4dnOXpDbsm5+ulRIU20gpCRzDqACiPLPSsTi+ps022/R6imbJTIecONRKc4HXGMnNE4F4u8YMNyeHhIjtW42/lhwo1IUrKiTv7W2aXscnlYVxOHzIxch1T77jyt1OLKz7ycn5k06I7yJLTuM8tYVjxwc0ZvUR2c+2uBw6u3NoThTbbinAo+OTQ76IuI/iL5/qGqdnPwZJ5oXtJG5uF0jjkTUurLJYSpPa64VnHv2xWEcc1OKVjGo5A8KMqtDosLaSXPWgrXy8bAY6Y8cmhQgTcbxH/wCzNS4bGl3emw8siu5NdX7kYV50qk9Rm90V/wDINKurTLwB2sPFG2ldp5lAGsp1LLR+13bnp31BgaXAjDepxKA2ny3IyNsnfyqNVwirXry8lWMakjBx4VxU+CEJTl5BSSQoDfJ6mvQmtUm7PAhhyRilpfsWOyha1BCI5Q2cgAdT0J0+4+dOCAFtJU0G3M5KyElS8Dfcb/jVQXKBpIWtxWrGoqTucdPwrqbpAByp11ZwQCtJ2B69AKGn1/Xz2NoyV3X+fnuXSAtslSUkrzpdOk4z08+/wqXbUSpIWgbDIHZx76HJu1vSAPWFlI6BSTgeHdTvpm2jOX1gKJyAk43+GfnS1XX9B0Tvuv2YSbB0pwUq236frqZI7SsBOR3YwKEG+2sbrkHPf2Tv8qcniC05IVIyOvZB2+VDblYNMvK/ZhpKQpaAsIzvnT0x3VItJU2EuhGVLSlOgD49KCo4jtQUcyEhGnGNwfzVIjiS1NqQUSWghCtRBJyflWv1/QHF1yfs/QOFIQl7U21yUoOnSAVZ7ulTxmAhTSQ0yWNKS4pQBWT1Ox3+VZ//AGhtKUFLMhACyNRWsnOD0G1TniW0cxx5t9AfWkglToIGRg7UPv8Ar+w07uvw/wCgvGjn1Zt2JGYcW4pWrnaThOdgMmrDcRtbst63xmnnEvBtDboAQBjtHBwOvd3UDRxPYx6s45IQX46EpQA8kIOnpkda6OJLHJipZnyslLi3MsvoGoqIJJ1e6jvvT+e+5mvT9/0axtuwIbQm5tNNzNILqGhhKSR0AG1KsZP4ihzJS3/Xo7YVgBCXU4SAAAPwFKlXDt7uX5D2yX/n8GVVnrUsSBIuCyiOE+9RwKmt7DcmfFZdyG3HkIXjrpJANbyRYI1mWJFpUp2OlBU42vKlgjqRt2h02G9edxnG9hUI958j6jhoYp5KyOkea3K3ybdI5EtvQvGoHOxHiDVMg56VvrlcE3PiS3yZ9onKt8UaVaGF5V1IOAOgONvAH3VM+OGVpSXLLNK8ku6YL2pzUtCidWBvjWPjtirR4h6VqW5zZElNpcjzgjNQqB1VtuJG7L9B4hwHWZofCi8IjzSCkqWMdvoMBGxPf76xa+tNq1RtCmx4a9G0riOys3Nq5ssIcUpIbW0VEaSR1z5URPoWuAzi9xT5chQ/XWs9HbEt30fQEwV6Hec4rWVlOBrV4A59236q0cSDeER5JkTgp5SFhkZykKKU4UTjbtAnG+Acb1xSnK6BZ5d/AvdN8XiH8Wlimn0L3cezdYJ8ihdemsxeI0FhKpLCm0AaypRJWdW+dummnoPESw05ojpIbIcSo9VZO4HuAxv370upms8v/gavQG1zgE+BC/2UxXofv4GBOtp963B/hr1aYjiHmxnYq440sDnNbaVu4V3kZCc6endn4pS+IdOeVF2AOEndR0q2IJ7lBPQ76vLcWzWeRL9DvEZPZmWs+Rdc/coTxF6O73w7bF3G4PW9TCFpQQw6tSsk4GxQB869uff4kUgpbhx0kpR29YOk6e1sVb7/APY1mvSg7NXwLK+kI6GV+uNhCUkHKMggnc75yPhTRk7NZ4YNhjNKuhW3fSq9mNGh5xl1LrKlIcbUFJUNiCNwR51Zk8Q3mRHcjyLlJdZdTpWha8hQPUHNDuIP/UN/coUOgroeiVOUU2FsurSAOg+AqBRA6AZqLuNMV1FNOvASywFE7VGsqJrrdJz2V/dNLtQxprF6Rr5w/bWbdBahKYaKikuNKUrckncKHeaIp9MnEg9qNbT/ANJf71YaX/vz9xP6IqkfaNc0ooB6Un0ycQHrCt35C/3qcn0y30HtQLefgsf4q82RXalSDR6cj0y3g+1bIP5S/wBtSj0y3THatUI+5xYry5NPFI3uGj0s+mm4A72WLnyfV+yg/FvpLl8TWdVtetbEdKnEr5iHio7eRFYg9aYaoooFC1K8qVNPWlVqNZ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127" name="AutoShape 7" descr="data:image/jpeg;base64,/9j/4AAQSkZJRgABAQAAAQABAAD/2wBDAAkGBwgHBgkIBwgKCgkLDRYPDQwMDRsUFRAWIB0iIiAdHx8kKDQsJCYxJx8fLT0tMTU3Ojo6Iys/RD84QzQ5Ojf/2wBDAQoKCg0MDRoPDxo3JR8lNzc3Nzc3Nzc3Nzc3Nzc3Nzc3Nzc3Nzc3Nzc3Nzc3Nzc3Nzc3Nzc3Nzc3Nzc3Nzc3Nzf/wAARCACpAHMDASIAAhEBAxEB/8QAGwAAAQUBAQAAAAAAAAAAAAAABQACAwQGAQf/xABMEAABAwMCAwQGBQYLBgcAAAABAgMEAAUREiEGEzEiQVFhBxQycYGhFSNCcpGSsbLB0dIXRFJTc4KTs8Lh8BYzQ1SD8SQlNDVjpMP/xAAaAQADAQEBAQAAAAAAAAAAAAABAgMABAUG/8QALhEAAgIBAgMHBAIDAQAAAAAAAAECEQMSIQQxQRMyUVJhkfAigaGxFNEjM8FC/9oADAMBAAIRAxEAPwDy4bKrS2KDElQy7JiXF3StWVRkApKQE7bnY9r5isyfbo3b5TkOMyWnZALgUfq3dIHawdsHrpH4CrY03yM5UGm7VB5w5kW7hkJSThkairJ1AfAAg+/PSnm0W1KdSzcRg9o8k+4fZ66sj/WaHJvMhY7UiUc59p8Huwfs+G1S/S8hala3pOpZBUeanJx030eZ+FdChLxM5ehcTZ4CtYULiCHFgaWTjSD2fsee/h4eFWVbLe0hfJVcEu4wwHWThxRAwMaRjPbHU9B51KL/ADEgJTLlJGMAAo2H5O1RO3eS8EB2TIVoKSklLZxjOPs57z+NHs5XzBq9CgiHKzvHe64zyz448PEH8KmEZ4IyWXQMZzoPTGfzb+6rzN6lIDYRLfSlvGhIab0jHTbTjbqPA79asfT80o0euO6dtuQ33dP9eQ8BVoxkvA2r0AoGKdUgEf8AlOj+oP20v/D/AMt3+zH7apRtXoRZ6VypdMf+cd/sx+9T0NNOrCG1vKWv2Uhobn8qs1W5tXoVhkkAAkk4AA6muLBBIIII2IPdRaM5HhS20MPKU/rSFPJRkDPUJ394J/DzqT0NmVMUhwkodWSnRgEa8bHPnUo5HKVVsNqS5lDfx+dKmKXg9aVNaGoEq2VmrqgFRIh1aeyr49tX7KpODerSkBUWIFEgctRP5aq8/H1JS5oe0kZ7Sjn/AFmrLYzuVE/GqjQbQcYJ7utW2uhIGPeK6oUMPA32p1cFOG+9VRjoFP7q602t1xLbaVKUrolI3NEjZpSUankqSCoo+rbUvBHUEgY+daWWGPvMO4MpAVfkQWoqsSHnQc4IS0k4PXB7ex99QhyIgdlhxz+kcwPwSP10I5oyVx3NRCyyt9elsdN1KUcBI8Se4VM4+2w2pqKrJVs490KvIeA+Z7+4VOLmEwyyhhAcOoasYSgHbZI6nBO53ocTsfwoLVNvWqSC0lyOxFZnRwdsvJ/SFOlKw9cvvK/vBUMU4nxv6ZH6Qp0pX19x+8f7wUl/5fsCfdKBXudjSqPQo7gnFKhqKFYjUf8AXnVoj6mIFHA5Sun31VWJwc1Ze3aif0Zz+WqoQVWQlzXzodQpKVAIRqPian1kAZIGfs1EnJI5ScDvOKcUDJ09pXeasrQxOkkipEEk4qBs5OB7qux0Jwk9+vAq0HYG6LUTDLgDjymcODLiNykeNHbtHK7xMW64483qc0NcouBKinAOPfju7qz6yShzO5LmMjpTruf/ADOaR/zDn6RqPEYNeRU62Ycb2ZooQmG78to5QHCJJbbKMr5StORk7Yz4fmrLSWXUyXU8lwHWoYKCO+j9njT13htp54PJYSvI5ucEoKeh3zuB0oA+++h90JfdSNZ21kY399c3D3DK1Fp7f9GZ1EJ4ALfxHb6lT3Z28h1PwFWY3qqm5TTbfMCY6l81wbkjGCkdE/M/moUokqKlZzncmitkiPSESyjQAuO42jUsDWvsnAz34q+ZuMHKbMkDIu8+Ljrz0b/1hXZaXEquC1oWEknSopIB+tHQ0RtcKGHC7JkrW8w6yUtx8YBLqU7qIweo9nPfvVO7XRUmNKiIZQ2wwslOFEqUeZ1J7+p7u+o9teaoLoaaWncBl0ClUOCd9qVNqGLpjk437qsqaAai5Bzyz+mqpEo6e6p5CRoj/wBF/iVVVCkyMuaKwGwSgY8aaoaQEN436mphlOdPWmrGhkkY1HpR3C+ZxBSFlSRs2Op8atx/980nqQNX41ROEtoGc/aOKnS6eaVoOBjG9VgwOLZZaUkt7kZ1g5PhUl3BFym5BH1zhx/WNVRv5+NTpf7HLfHNaxjBO4+6e781PK71IdKgvIe5XE8t9CVpSkOOcsKKc6UFWkkdxKRTLa49IYkLM081SXEISd9B0ggg9RnJGw7u6pG57Tqn33Uh7msqaOcJLZUMbEg6ds9dt9iOlQw3C1HkMElaY7bj2hRKFg4GyknYjA6jP4bV5mTu1W6SQxLEiOB6M3PYTNeclIBWtSsNt5AIJ2znPToMedB5twmsx1QHUtspyVaW0JBSFBJ0gj7JAB8++rKFuvR/XoRisBp0IJdQ0CFY1ApVpGf1beNDrw4h2apTawtIbbSFJ6EhCQfmDQxRbn9W/wDxoJJYTkSM/wA5FH/2EUNf9q4941f/AKCiFi/jA/8Ali/36KHuH/3H7w/vKaH+6XzoJPkUk9BjT8aVJPTrSqlDBwjaiLdvdlR2VhlZATgFK077nuPvof301RI6Gu+kuZKcJSX0ugn9Dvf8u/8AloqJdlfP8XkY96P21DbWDNuESKCcyH22tj/KUB+uj1wjWNVwVaIFvnJlKlCM3KMklKjrCSrTjv61Kc8cXVCxwZ2u8vn3An0I/wB0aV8NH71dTaHwd48rP3EfvVactbbvGRs0J971czfV0qK8q0hWCfkTV15qzS5/0RaBdETlShHS+5ICm/bwVYG+MZIodrjXQPY5/MgYm2vD/gyh/wBJP71d+jnB/wAOT/Yj96tTc+G4MezyZEabcUvMMOuhxx4FCuWvR7IGe0c43ofd27NZFKgzZd5XcEMJUtTLqNAWpIOMHcdaePEY3yQew4jzIDIhPNK1ITKSoDY8j/Op22VFSAWn0FPsnkKCU+YIOU/DI8q0SeEJDsmGxGu0ha+Yyie2FdpgLRq1DxHd76GwI9oes0u4ybpfUphupbdLXL0qKlEJ0gnfYAnpUss8M+aZlh4hdUD5lvcfKOeuatKc6ezzAM+GMfMZqNNkQejchfiFkNj82fnRxi1xUToNul3m7CdPShyOhltBSlC/Y1knIONzjbwqk1FaiQ0yr5e5jLTzzzUcxGw4V8pWlSjkjAzjFSWjknt89Ruyzpc18+xRZgqjuICTEYZ57S3QhLy1qShYVjOD4UAlMFlqWs6zzlDGWlpx2s9SAPnVmfdJKJLog3CUuOFENLcASpSe4kZOKHyblNkt8qRKccRnOlRGKCjji21dk1HNdSqvnoVwBilTgRj/ADpVi4api6fjejEOxR3bY1cJ90agtPLWhoLZUvUU9T2enWuyUkluNGLZFwj6mL/FXcXGER2ypZL6wlJUEnSCTt1xWjizZhvtuRf+I7ZOhJcU9palIUhCkpOnUcDG5GM+BoMvhNTMieidcWIrEJbaFPrQohRcBKdhuNvwzQS5xWYcksxprUxsAHnNpUkE+G9c8lGb2ZVXFcjTWG1swuI2ZU+52Z4FLryOROSpIcx2dR2x2iD8PKrcafcWr7bzxPfLdMjRkOyUhh5ojWhtWBlIBByRgd+KAy+F24bGqbfbfHk8kOmK5r1gEagNh1xigl6tsi0vssyijmux0SAEHOkLGQD5/tqTp9Q210NBwyIj1iltTpKEPzp0aKUrdIIa161nGeh/PR3iRV4fmmM/KtqbLKlpjoAcYU4GyrAyr2unU5z51k7jwiqC2563fLSzIS3rMVx5Qc3GQMY6nbFdc4Pcj21NxVfLJ6uoK0K9YUNagMlIOnBUPDNLtYbl4B1m5MK4t4juKZJTHZivqZ0vkcxQwhsA57Q3yOvdQhYjN8E29jnpS5PuKlu/WeyhA0AlOfEk5xSVwPcVFLInWoTS3rTBMnD/ALOrARjrj/vUvC/C0eZFEm9OoYEkYhtrloZU5vjWAd1b7Ad9ZtM31Ghm21cDi+RxBMIas8ZhXqrplAlRS0EtgdrVuen+dD+Ek8QqhwEyYEJ6yFzWuTMbbcLLSlZWUkqyB1O4NZZfCd5EObLTEJahOrbfBI1JKRlR0+ABGajXw5dmWnlqaSlDUVuW4NY7LThwnbxPhS7eIPq8CvdzHNylmFtG56+SM5wjUdO/uxQ8jetI7wfeWoXrLyIyMJyWVyEB4HuGjOdW42670yVwXe4sNyW8wyG2061oQ+hTiB35SDkY7/CntE3FvegEE7f5UqdgeCvhSp6FoMY7+6tg/ZJ0lrhyGhmSuKGkrddS3ltour1K7WMbDHWsgoY61MZ87lloTZXKxp0c5WnHhjOMeVdM4uVUPFqJuJri12+XKFrdvKLhcnV8oJVpSlvsJWSgZ3wQM7bbVhUspuN7QwxHEUPvpbSyCVcvJAxvvtXW7jOjt8uPNlMtjolp9aQN/AGqPOdbeDzbi0uhWoOBRCgfHPXNTWNxsMppmx4oW1cLy9CXw6/6w7KREbui1upCsKCAoJxo6Dp0oZxBb5t44/cZ5MhLDkxMVt9cchGlOE5BxgjAJ86oMSOJ7y4GYky6TVNEOBAkOL0kdDgnY+FKdK40ZmMQp0i8+sH61llxxxSjjPaAyegzXLJOLoZu+he45uFvl3C5OKsElE1bxbTcVSlhC9JxkN6cbpT0BpXOA9IZ4P4eSsBT8cPkafYLy87774A8qGKc4v4lgjUbtc4iVZGdbiNQH4Z3+dU4679JnRpkYXB6Y0Q0w6hKlKSUJ9lJx9kd1ImC30Rv+LJ0W1vPcTWmEuZMeU5GXNS+S2y6AWyktY7JwOzv8T31HYL6/SFZLWoo5VpYYSV8o6By0cxXfvv5/mrHGNxFAjPRVxrk0zcFBDja2V4fUDqA3G6tj03O9XrhfOL0xUW65P3Ftl3DaG3WChTg6YB0gnrjr371kG9uQfk3a5wE8MmK82qRcZEiUtKkEpXz3dKQoZ3BBO1F5Ud6Xcbg024yETrvEt6AEEDlxhqVjfp5eRrzFd2uIlxH1yHefBCEMFQ3a0HKQAfA+PxqVu+XQFgpmPZYkLkNYxkOLI1K8yfPPXFHSbtEaC2LdvfpM9ZJaJM5cgqUDp0N5UPPGEiiTsm2qsnEV5tCJiX5QSw+uXp35q9R0ae/Y9e7FDZt44tcDbktWn6peNDLYVoWNKshIz0zQL1+Sm3qt4cxGU6HlIA6rAwDn3U8IqW6NqS2KuMnOR8RSpAnG356VWojpCit6aT50RNqkAZJbx96mfRMpeSgNq9yxXasc+VEP5WDnrXuUKhUKJm0zD0Qg+5YqM2ed/NJ+Cwf10Hjl4G/k4fMi9AW9A4Lu8prKDLksR0upXhSdBKzj5UfakyIVujSHm1Lct9gckFa3NStclWlJ33zju60JgyrrEtqbeuyWydHQtTiUzEa8KPU7LFVp0viSW1OadiMaZvJC9OkaEtElCU9r2QfHPSuLJgytt0XjxeDzoJTIEmfxBC4bi3Z20uQrYyyltBWea4EFaydBwDg5yfCh0oy27XwlZ4Kn2X5OuSHGXNC181elJBByOyO/wAasy71xA649Jb4etrNxeQULntj64gjSeqyMkbdKoImcQJvttuqrUyV25ptplnUNGEJIGe15k1J4MnlC+LwNd5e5o27i9L4k4rkuznYkCO0qMy66slqI4opQlYSCe12VYKR392aswFqZPD4dnOXpDbsm5+ulRIU20gpCRzDqACiPLPSsTi+ps022/R6imbJTIecONRKc4HXGMnNE4F4u8YMNyeHhIjtW42/lhwo1IUrKiTv7W2aXscnlYVxOHzIxch1T77jyt1OLKz7ycn5k06I7yJLTuM8tYVjxwc0ZvUR2c+2uBw6u3NoThTbbinAo+OTQ76IuI/iL5/qGqdnPwZJ5oXtJG5uF0jjkTUurLJYSpPa64VnHv2xWEcc1OKVjGo5A8KMqtDosLaSXPWgrXy8bAY6Y8cmhQgTcbxH/wCzNS4bGl3emw8siu5NdX7kYV50qk9Rm90V/wDINKurTLwB2sPFG2ldp5lAGsp1LLR+13bnp31BgaXAjDepxKA2ny3IyNsnfyqNVwirXry8lWMakjBx4VxU+CEJTl5BSSQoDfJ6mvQmtUm7PAhhyRilpfsWOyha1BCI5Q2cgAdT0J0+4+dOCAFtJU0G3M5KyElS8Dfcb/jVQXKBpIWtxWrGoqTucdPwrqbpAByp11ZwQCtJ2B69AKGn1/Xz2NoyV3X+fnuXSAtslSUkrzpdOk4z08+/wqXbUSpIWgbDIHZx76HJu1vSAPWFlI6BSTgeHdTvpm2jOX1gKJyAk43+GfnS1XX9B0Tvuv2YSbB0pwUq236frqZI7SsBOR3YwKEG+2sbrkHPf2Tv8qcniC05IVIyOvZB2+VDblYNMvK/ZhpKQpaAsIzvnT0x3VItJU2EuhGVLSlOgD49KCo4jtQUcyEhGnGNwfzVIjiS1NqQUSWghCtRBJyflWv1/QHF1yfs/QOFIQl7U21yUoOnSAVZ7ulTxmAhTSQ0yWNKS4pQBWT1Ox3+VZ//AGhtKUFLMhACyNRWsnOD0G1TniW0cxx5t9AfWkglToIGRg7UPv8Ar+w07uvw/wCgvGjn1Zt2JGYcW4pWrnaThOdgMmrDcRtbst63xmnnEvBtDboAQBjtHBwOvd3UDRxPYx6s45IQX46EpQA8kIOnpkda6OJLHJipZnyslLi3MsvoGoqIJJ1e6jvvT+e+5mvT9/0axtuwIbQm5tNNzNILqGhhKSR0AG1KsZP4ihzJS3/Xo7YVgBCXU4SAAAPwFKlXDt7uX5D2yX/n8GVVnrUsSBIuCyiOE+9RwKmt7DcmfFZdyG3HkIXjrpJANbyRYI1mWJFpUp2OlBU42vKlgjqRt2h02G9edxnG9hUI958j6jhoYp5KyOkea3K3ybdI5EtvQvGoHOxHiDVMg56VvrlcE3PiS3yZ9onKt8UaVaGF5V1IOAOgONvAH3VM+OGVpSXLLNK8ku6YL2pzUtCidWBvjWPjtirR4h6VqW5zZElNpcjzgjNQqB1VtuJG7L9B4hwHWZofCi8IjzSCkqWMdvoMBGxPf76xa+tNq1RtCmx4a9G0riOys3Nq5ssIcUpIbW0VEaSR1z5URPoWuAzi9xT5chQ/XWs9HbEt30fQEwV6Hec4rWVlOBrV4A59236q0cSDeER5JkTgp5SFhkZykKKU4UTjbtAnG+Acb1xSnK6BZ5d/AvdN8XiH8Wlimn0L3cezdYJ8ihdemsxeI0FhKpLCm0AaypRJWdW+dummnoPESw05ojpIbIcSo9VZO4HuAxv370upms8v/gavQG1zgE+BC/2UxXofv4GBOtp963B/hr1aYjiHmxnYq440sDnNbaVu4V3kZCc6endn4pS+IdOeVF2AOEndR0q2IJ7lBPQ76vLcWzWeRL9DvEZPZmWs+Rdc/coTxF6O73w7bF3G4PW9TCFpQQw6tSsk4GxQB869uff4kUgpbhx0kpR29YOk6e1sVb7/APY1mvSg7NXwLK+kI6GV+uNhCUkHKMggnc75yPhTRk7NZ4YNhjNKuhW3fSq9mNGh5xl1LrKlIcbUFJUNiCNwR51Zk8Q3mRHcjyLlJdZdTpWha8hQPUHNDuIP/UN/coUOgroeiVOUU2FsurSAOg+AqBRA6AZqLuNMV1FNOvASywFE7VGsqJrrdJz2V/dNLtQxprF6Rr5w/bWbdBahKYaKikuNKUrckncKHeaIp9MnEg9qNbT/ANJf71YaX/vz9xP6IqkfaNc0ooB6Un0ycQHrCt35C/3qcn0y30HtQLefgsf4q82RXalSDR6cj0y3g+1bIP5S/wBtSj0y3THatUI+5xYry5NPFI3uGj0s+mm4A72WLnyfV+yg/FvpLl8TWdVtetbEdKnEr5iHio7eRFYg9aYaoooFC1K8qVNPWlVqNZ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5602" name="AutoShape 2" descr="data:image/jpeg;base64,/9j/4AAQSkZJRgABAQAAAQABAAD/2wCEAAkGBhQSERUUExQUFBQVFxcYFxgWFBgZGBQdGBcXFRgYGBgaHCYeHxklGRcVHy8gIycpLCwsFR4xNTAqNSYrLCkBCQoKDgwOGg8PGi0kHyUsLDApKSwqKSksLCwpLyw1KTIvKSwpLywsLCwsLSwsLDQpLCwtLCwsLCkpLCkpLCwpLP/AABEIAOgAsAMBIgACEQEDEQH/xAAcAAACAwEBAQEAAAAAAAAAAAABAgADBAUGBwj/xAA/EAACAQMBBQYDBwIFAwUBAAABAhEAAyESBAUxQVETImFxkfAGgbEjMqHB0eHxQlIUFWOCsmJykiQzQ6KzB//EABkBAQEBAQEBAAAAAAAAAAAAAAABAgMEBf/EACoRAAICAQMCBgICAwAAAAAAAAABAhEDEiExQVETImGhsfBxgcHhFDKR/9oADAMBAAIRAxEAPwD1xPufCgo8Tmj786AbrXzT2hHA0bf48KBqeBqAicpkfP5UxToT61OJ9+FGPSgJn2Tj3imC4yffrQQ+tMaBikYOTT6eh/GkpgR+9AT3xpSMjj5Tw8agPs/SgG/SgISfZNOB0n1pS1KRIqAceZnrTAdaC+4o1QBgRUafZ9+lMTShxNABlER/NQSf5+tQH3NMomgAR7k1B8/XhR9ilecxQFKmahHuarTGPDl5Uyj50ATw+tRT50FonjxHpQoyM0j5/pUjnWTbpFkqphrhW0scmuHTPyBZv9tc74Oci1c2Zsvst1rWeOgktbPpq9DXRQuDkY1ebSd4cfOnrkbV8TbLa1h76goQrRJKlpgYByNJmJgcYrbtO8raHTqZm0hiLdtrjKpyGYIDpB6npiazol2GqPc1zSRPHI6Eelc8b+2fsxdF0aC/Zh9LlS+BAOnxHStTbfaW8tlrgF5/upDScTgxp4A86mmXYupdy8ofYozXC/zbZNnt7TftuX+0PaAF21XdIhF1YH0Gc4rdY37s729YuTlVICXJ1OCQigrqZjBwo5Vp45LoyKcXtZuDRURvfTFcvePxNZs2bl0sS1swbbKy3NZEqrKRKgjOo4gc+FW2N/7OzALdBLOEQaLg1NE6ZKR408OdXQ1x4s6NCZ4Vn/zC0bps9oO1AJKEMCABJaSAIHgay2fibZSbaLfVmuOUSNR1EY4xwnAPA8prKjJ8Irkl1Omcjj+tDV/P1rE/xBs4uraN0a3OlcNoLcNAuRo1TiJ44raRRxa5CafBD/FG2fSk1ZjzApqhQg8T1oa8YoUCD78qoMrKDAI6eeD1pg0df0oTRigIrU3MilA6fL3+VYtmu3P8betMwKLZtOi6QILswOeJ4VUrsOVUiraHW9tS2RcK9ghut2bhWDuezQSOi9of9wrDfI2XeNtjccptds23LuCwdIKEk8sqJ867qbFbBkW7YYGZCKCCecxxM1j2vaVa+LCWbL3tOp2uICtpJhdWJZifupInwrtCe+npW5ylHr1sq3Po/wAx24d0ymzDMHBVpHlgSPAUPhXeqrd2u3edUv8A+Je4wdgpdDHZlSxEgKAMcBnnWgbG9ooQmz3RrUNp2dbT2wTp1oys0xIkGMTnFdG/saMQ7WUusnDUiFsGQFLYmeGaSmqrul7CMXs/U8TeuAbquNI0jeBYmcQL4M+Uc67++N42227YAtxG03LxMOCBqtgCTwE5wTPhV3w7uu4li7avWoD3brwSjqy3GJAgE5EQZFdFN2pAAs2wqzpAtrCzGqBECYEmtZMsdX/fxujMINxX69meT266Dsu+gCCTenB/6Lea3b73rbN7d9xrsWArqz27uLb3LSBCzKe7IBGepr0CbCgnTatiRBi2gkE5BgcPwqJsKhCnZWxb/sFsaMmZKxE/rUWZdvtJF8N9/tnmfim3YGyba9pzduMloXX7VrmFuDQC0lZ5xxitnxXvK2W2K52qMi7Xb1MHBVZtsRqIMDBBz1rsvs6W7RBS3bs4XToAQ6iFA0xEliBEZqDd6aez7JOzn7nZrp/8Yjj4VlZUub5fwaeNu+DlPt1tt77PpuI2nZ7wJDAgEtOmeExyHCc1T8IXba7LtDEAgbRtbNABaAWyOerTgHHHiK7KbAkhTbtmJCjslhF46QNMAc/E1i3KD/itsSLY7M2QmiyiEK6M5B0iWzHHjAqqacXXRL2f9mXFqX7fucPee8VbZNhKtYtWe32c27StqdFDRLvICxzAHPic17FyC0ggg5GZBHUEcvKqRuu2FK9ja0sQWHZJDEcCwiCZ+tWOIMaTgTAHLoB6YrE5qVJLi/c3CDjdg1daYGoLR6GJxxyPfKhdU49Y6j3zrmbCTStUNB/551AZppwaqYe59+xVgq2U5O89oDbVs1hsWnF1mEwLjKBotk8xmY54rlb6A2a/tQtAWVa3sauVBHZh7pVzAII7vSOJ4V6Tb9gtX0CXUDqDqEyCpHNSMg+VJa3Ls4kiyneXs2kE6lzgyTPma748kY1a6HCeOUr+RNn3R2N8uHthXt6eytWyqvDahczcaWAxPQiaybLdFred4PgbVatm0x4MbfdZB48ceA61t2DYdnsAi0EXIQ9/UR0SWYxz7nXlWra9kS6ui6i3FmYbkeoPI+IzWdSt3w1XY3o2Vcp2Tee0mzauPxYBggjJfSdAjmZAx0BrgPsqf5UNpB+37EXu31RcNyQT3+YmV08IxFd2zuu0jB9JJSSrXLjvowZI1k6e7OaVd1WNUaEkEXTbDHswSTFzs50/eBzHEUjOMV+7/okotvft9Zyt07rTaL+2C+haRsrFCzwr3LLM8CcGSYHLlXNTZAd17NtBDG+r7PpuF2LAduEjJiNOIiK9Xb3Zal2VO9dEOwd5fiMnV6dOUVSu5tmKdiEUojAm2HaEYgEY1YMQQMRIPjXVZld+qMLE+Pz87GLZvh2ze2veFu4rOq3rUDtH7mq0TIziDw6eVc74b1G/sepmclNtRWLGbyWrmi0xEwTpkA+Nb9j3UG2nanuWbyrcNsW2LEBkW3pZX03JMsBhgZrqbZuq1d0B7YPZfc0kqU/pIUqRAgDHCpLIl5b6L4JGDdP1/k8nvLYkjaljurvHZFUa2IUMEDgSfE12d5brsf8AqLKo10W7Wrs9RW3sxKuwcsTJdonmQEHDNbbu5NlIe2bVsdtBZNUFtP3SF1ctPEDlTjcGz6tfZCdIU5YhxMjtAWhzM5aaPMnXP2irG9zkbnvdtc2KxeJZG2IXQrExeuTo7392lQTpPPOYFYtu+wfbLdv7K1c2vYbdwp3ezS4j64P9MnHhqNehb4b2ZraWuxGi2ZTLakJidLzqAwMTyHSrdm3Ns4D6bNqLo0vzDhcQ2YOR5zVWWKd0/wAfsnhSar7wZ96bAtjatj7FezN661i5bSQLlvQSxIHNMEPxE8a81Z2RU3bY2nVcF1nFprpuXPs7Vy/pfAYCNM5494mQTXsbe67KHC94roBa4xcLiVQs0qIj7vhS2t02URrS2h2LCChJKEZxpJMSTOKiypKvx99yyxtuzkbz+HHU/Y3bCF9AGzhGt2to7N+0IP2jGSsqSOI41t+HtoRheC2W2Z0uAXbJIKoxRTNsrjSRnHMzVlj4f2ZF0LaABIIOp9QKkldL6tSxmIIrZs2yrbBCLGolmMkszf3MxJJMYyaxLInGvc1GDTstAFVO8cYirKWK4HYzBYpqX86aaBA+n506iPX3FKuf4olffWqgYP8ADODdUJ9++LquCkQFXjJnXqXpGRmKpS3tIAntXwsgvaz9iNeTjF6Y8OFdZDRuDxGY4108T0OWgwW9nuPs62rgOp2K3D3DFvW0Eww1SgVSAZyZqi1sm092NS3Fs27QclClzs71w6rqyTpa0VMcZJ6V2QTn8Kly4FVmPBVZj5KCx/AUjka6B40+rOZ2W1HT3rijSJ1NaP2gtMTqI/8AiN3s4AzAfgIqlE2kEstu6NT2mbVctEwq2VuK0HIIF0ACB+EX7u+JLd8d2ASJCl1LEdYHCOFde1aJP9sgETxgweH6dKy86i90jfgNq9zzu7tp2i4VOq7HdJK9kdIYYIJIwdLlrZyupMVo2K3tIZNZuH/2jcBa2VyLgucOIH2Rxzmu6+znmwjkcwOs9KTaEZM6dQPNc/hz+WfOjzxfCRFgkuWzg7ytabV9HGntrwa3fxpt6iuhnYd5SmnSDEHAkSaN8bYQ4UXJKMFbXaHf13yrCc6ShsD5Z5z27dzAMxPPoenn51S21gaj0k8eOkA/nU/yFRv/AB5Pfc5l9NqJn7UKXYkB7SkKL1lkCwcHs+2HPgJNKLW1AXIF3UVISLloBDr2ggx/dBsZHU+Irtg/T1oo3EDy8vCtrI+yOTx+rOR2G1Etm4D9owl7ZUTbtlFXJKguHUx18jVtlb/bLq19nDazrtlZZAywMNCvKSZPyOOoppZqOfoi6PUDcR+lTpQYipNczoE0sg86OnPuKk0BlR55zRB41NOaafwoAdKIuTPIA+tCaNUDDrUMx0pQaK+MVAOlRxKvIJGi4I4EjQZAnrSqOfOKN1jpaIJ0PHnoMfKqiHkfgXZx2M6tqBt23ttavAaQWkgIdMxMxGJ48K6uxfF9m1ZF26XZXu3Lep4hOzkjUF5HgHAzFC214NZCaSpJW4GxKyYZWA4qSMYmvKfFa2e0vAhEJLIqGAvJlaOhae8MyreFYaUn5jvdRpGvYP8A+rhL10MDdsF27NgALqIWOkGBpcQeBg+Nez3Zv+1fg2XkE5BUjkGgqcgwRMda+VbHvIpsotGz34MMVgywypMAkjp416D4L2s6QDbdFVVfVouglp0nRyJgxImeldJQT3o5Qm00rs+mXbIb7w0HhqBwfn+RrFtNhkHAHjkDu5iZHLEdR5Uux7YFtlge4QSsnLKF1EqOYI6gVq3bvK1ft9ps9xHXmBwHgVPeQ+BFeLSz1aknRUhx8h9PpUQDJ68fyqE/KmWvWuDyPkUPP40pAnxFWCkNCAJx75VA2f2oDNGKFFHz5D34xRNQe/3oKfXxx8qFKRUilPOjHGhAx1ok0tMQfKhQg86lBR48qdRQhEzTBdUg8GBGOIlSDQCAzw+nTjT2Jkc+PywfpVIYt2bITph3mJyZAOlSInzNfGPjW6H3htIgk9sUzmSh0vp6SRIHjX3HdDiV/wBv/C3XwP4ptFt47WBx/wATf88XGM++ldsFam/QmdtRVHpN22VdDbu3l1ngSw5YAEc88ONes3BbCWhswvuXZSba3GwoEQFkCdJI4d6uL8O7AXS3FqdMZkDMiCMcQWX1r2m69lyjXLTSNRmA0BzqxzGNNc5M3BdTwvxRtW0WbNsC4wIUbO9xSSbynUSSTgMCGGMlWzSXt2jZDbubPtTNce5oVlJByBhgsnBMEdeRrg7Z8QudoKPDW1dgbakcEdipD8SQxJBOK9GNzM62uyshw2m61s3CjCHyVuSPtSCMn8hWZqUaUmajpkm4o+nCYWSCdKyc5MCT8zJqDNQGNI+7gSJkjAAUnwM55xTA8sTUMEzVZ/OrIpHFAJNHX1qC3mZ/CmPGgBFBxP6VAM0WoDOR8vfSjSz760wHWhAA04FK0UA+Y8PlQ0WTR1Uiknyp59KEIGNWqPWD9DVYOfHp+9WBtMnorH0UmqQz7uEFfl/xt181bd87dtF/VEX9pmFBBUuZGf6uOa+l7Ke94cvkEry+zbvZnvMAsNdukZ6vn8GFcpScVt1PVGKlIT4WaFQjgxn8bVe23YvfHTSPoua8T8PkC3a/2+hKfpXs923QCv8A2j/ilbndnLH/AKn543Ns7a2ZSBpzkT/UF8hxOfCvr/wdsioC3bMyFmYK7rC6SAI5iAOEx5c/PXPh+3Y2BlYWmuagyspYMR2i94gnlJECvT/D+0CLfD7g+uz/AL+tZy5PGTceODWPH4TSZ6GOv4e+FMPXl7NJbfurJ46R54FOBWziyGlamPH3+lJx69fP9vChA0DRVahNAIR+dDl1j3yox+FEzPDEdaGjNPPgBRHr+dEHPvjzpSMzw6/pQyS00qCQRI58s04oTTKKGggUSB09+NQLTEdeOOH1oQgHj8ql/wC4/hbuf8Goqc0t9SUdQcsjAHlLKVHyzRPcUZdjvSI8T/yUflXN2W6Abkf6hH/0rfse73QjUy9cTzYnp4VlTcNwFzqTvao+9zxnHlWMkbO+OaV2ef3HtMWrPkn616zYb+R5cfklcHd3whfthAXskqFBgtyDf9PiK7dndNwMO8kARxbP3R08K9EtL6nnxya2ZwfiawG2Z3a2QyaQrTwm4moGDwPjVW5LxGjP9AH/AOBrt753FcvbO9pWQMxB7xaMOr8hPBTWLYvhW8igF7Ugci3+n1X/AKD+FeXBFxx1LuenNJPInF9D0tlu4uP6V+lWqZz+VIogCeQA/CKYLXU87GIx86rP4UwBE+dQn8qEAPKlfGabTNAkHGD9aAUnlimIqQY/bhUHGhTJFMOHWgBy5U7ExQgEXn60y/L30pCxjgflTaqFGnxinDT1+Y/HypCfy4Ux9flQGHa9u7O6pYkW+xuOy6RJKvaRfHjciOpFLtm9tFwDS5FsX+2QaJ7lpLoIJMEBWJEHMxxo2HtXX16+0D23VEKwGRipcCfvmUHlmtjbuQ/etgzq46pPaKFeTMmVABnkBXW4rZo5eZ8FabxU3OzCuO+yajp0lhbF3A1TBQzMcoqbPdc376E91BZKiBjWrFpPPIqPZtIGuaAOzLOWhiQVt6WYCc9yFnpU2ixaXXfdVAADO51DFvKkwYIHiKzcTfmBvVnt29Skhg9tY0gzruKpgHmQYHlVbbxZdodWD6QlgImgai9xrymCOUW/rWpthQotsqDbEECTA0nUIgzxyM1ncbPddhAZ27hnWCTaOqAZHeXVOMjUSOJraca3Rhp9GMm9QX09neBLKp1KghntdqqRqngCM86rs77RgpCXSzBCiAKWcPba6CAGMd1GwYyB1rZ/liEz2Y1Aq39QyilFPGJCyPnVI3XZIA7IAdwD7wjswQgGZwCwxyJ4iazcOxqp9GV3N+WxrJVxoKghoUrrEqWBPdXlqOJMVo2XbgzuoVgULAyVxGmDAJMMGBBjkelB932zMoO9g8cgzK4OF7xkDBkyDV1nZ4ZzxZzJMRAUaVWByUfU08tbCpLksnnSETiiV9cUSKwaADUiKkzU01ALz4e+lCKYedDTiPeaAz6Z/emI9zSseHLrNED30oUmioB40AI50wFAKozx9KttEgz0pRUWYAPHwFAc3Zd23BZsIQqtZLvIfLMRcCqCBgS4luUYFMu7bpXjpPaloNxiBbe2qXFx/UDqYccgEca6WYPAxyBrKu9kPEXBkASvVQwzMRmPOuuqT4RycYrkzbbu663aqIZH7cKpuEaddtFtNOcKVud3/UnOa6O12C4ROCkjWZUkAKcAMCGlo5cKoG9kjVD4EwVg8SpgcSREkRgR1qw7zSJAufdJ+5JwAYAnjkCOsjFS5bbDy9xd2Wrlu3btuFhFZdWuZCHTakRmU4nkV5zWZd3sO2cgG52tx7X2hCgXAikyODaVI+cTk1qu7wVZJDEDmACDKl8Z6DnGcUr72QA91+6QCNOSCYJABkr40uW7Hl2VnNu7luNbZTluw2i2pN1oXW+u0T1Gk6fCPCtV/d109rpLDUsWovEBAUUaSY1SGDEMG5yOla23igAkPnhCE/1BeR8ceR6VXb3ukgRcE8O4I4xkzHj5Vq59iVDuU7RsL9o3ZGEIXutcJaAyEorSSA4DglpiQQckBds3ZdbXoaJW72Q7Vh2ZNy01vhgxou5zHaRmtb71t5JV8YJ0TMHORxwZnmMiYNbm8/3qOclygoRfUa7Emq1fpTgRSsxrkdRdNRfH3+9FmpHE4wflQDR0ifnUalwOX6VKAzKOkRimZZ60B5dKOo0Az0o8elBZzMfL8ONNp9/nUBC8fpzNPVejh4TFHp7mqC0GJ6+vs0RfMfvNLp8arvW3AXQVEHIK8ZjhHDOfriiIzQWx7+dUttgBAJgtHIyZ5eoI+VUG3egd+3qBydJyIUdMGQfWh2N4gS1okRMpMiVMDu4xrj/uFbUV1ZlyfRGi3vBDEPMwcA5DQQeHOV9ar/zi1E9oOAMmerD6o3oKrWzeB+9agGRCR/ZxIWZxcyP7h0oPs9yRpNoCYzbGBMyO7xiMdRxxVqJLkbLW1gmAxmJ58O6foy/+Qq0XD4z4Guelm8DhrQxmFjJ0xwHAQR5EdKgW/ga7cg5wRPCIx5+vhUcV3KpPqjoyf4pdX8Vn2VbgnWytgfdEQZb8I048K0DjWao2g6jUg84FFT60tQAJ5UNPpTFaGetAAjPiKWMzNEtjl7/Oo2aoM9NqHCKSoPfSoCLcBEjlPL9aePp60QtTRFQCfvT6/T6U3ZmiLYoCA0QevGgv50ZnnVBOVQUCKINAGKhrNt28bVhQ11wgOBJkt5KJJpdj24XgdNu+g5NctMoPkT+cVtY56dVbdzOqKem9zWxn9OlTTn360FXhJz9anH39awUk0ffChTIKpQqtQLFMUxkxQIqAOqlqAzUHnQAiofDjQnl1olaoKgBQZaISmVagKzw60w8+VMB6VCaAmnnRDVJM+8ezRoBKJMVFoulAAvE01scBx9zVcctJM0u1J9kwA1YwB4EH8vwiiVkvuZbG6im03r72zcLaeyYDUbahYKBRkHVOQOHCqNjtq1xdVt0cHUGWztChonutcucQehEYql9wIIi3dZVjSQ2lm+0DNIOZ+7E/2sOdBdzjIZHjvrCuS3fBk5iRqAAbiONelpz3l+t/4LGWLHahN78+V/NndPiI8PE0AZmP4rPuvZNCQU0wzYM5HAHygDiBWyvO1TJt0Kwc4mrA0RjNH86WoEO1wVBS4qChSFaANE5qCaAgqT/J51B+HpTMIPDlWiNlIMigKlSsooS3rUbPvrUqUAs46fzRA9/pQqUA6fKm0GjUoQWDUnAiOOfzqVKFHX3mpo/mpUoQA6VCtSpQB6dKK25qVKAItVCAOfGhUoAcppkFSpVINw95oe80KlU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556792"/>
            <a:ext cx="162877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599" y="4077072"/>
            <a:ext cx="1629541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Na Aula Anterior 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Mapa detalhado da memória;</a:t>
            </a:r>
          </a:p>
          <a:p>
            <a:r>
              <a:rPr lang="pt-BR" dirty="0" smtClean="0"/>
              <a:t>Espaço de Endereçamento;</a:t>
            </a:r>
          </a:p>
          <a:p>
            <a:r>
              <a:rPr lang="pt-BR" dirty="0" smtClean="0"/>
              <a:t>Modelo Simplificado de Memória;</a:t>
            </a:r>
          </a:p>
          <a:p>
            <a:r>
              <a:rPr lang="pt-BR" dirty="0" smtClean="0"/>
              <a:t>Suporte no MARS para alocação de Memória;</a:t>
            </a:r>
          </a:p>
          <a:p>
            <a:r>
              <a:rPr lang="pt-BR" dirty="0" smtClean="0"/>
              <a:t>Exercícios de Programação;</a:t>
            </a:r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2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Nesta Aula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são Macros?</a:t>
            </a:r>
          </a:p>
          <a:p>
            <a:r>
              <a:rPr lang="pt-BR" dirty="0" smtClean="0"/>
              <a:t>Estrutura de uma Macro;</a:t>
            </a:r>
          </a:p>
          <a:p>
            <a:r>
              <a:rPr lang="pt-BR" dirty="0" smtClean="0"/>
              <a:t>Parâmetros em Macros</a:t>
            </a:r>
            <a:r>
              <a:rPr lang="pt-BR" dirty="0" smtClean="0"/>
              <a:t>;</a:t>
            </a:r>
          </a:p>
          <a:p>
            <a:r>
              <a:rPr lang="pt-BR" smtClean="0"/>
              <a:t>Programação Modular.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3</a:t>
            </a:fld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são Macros?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Linguagem de Montagem é mais inteligível ao ser humano que a linguagem de Máquina;</a:t>
            </a:r>
          </a:p>
          <a:p>
            <a:r>
              <a:rPr lang="pt-BR" dirty="0" smtClean="0"/>
              <a:t>Relação 1x1 instrução assembly ↔ código de máquina:</a:t>
            </a:r>
          </a:p>
          <a:p>
            <a:pPr algn="ctr"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add $s2, $s0, $s1 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↔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000000 10000 10001 10010 00000 100000</a:t>
            </a:r>
          </a:p>
          <a:p>
            <a:r>
              <a:rPr lang="pt-BR" dirty="0" smtClean="0"/>
              <a:t>Muitas tarefas são compostas por um conjunto de instruções que se repetem diversas vezes em um mesmo programa;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4</a:t>
            </a:fld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são Macros?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600200"/>
            <a:ext cx="8280920" cy="5141168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Macro, é uma facilidade do montador;</a:t>
            </a:r>
          </a:p>
          <a:p>
            <a:r>
              <a:rPr lang="pt-BR" dirty="0" smtClean="0"/>
              <a:t>Não faz parte da linguagem de montagem muito menos da ISA;</a:t>
            </a:r>
          </a:p>
          <a:p>
            <a:r>
              <a:rPr lang="pt-BR" dirty="0" smtClean="0"/>
              <a:t>Conjunto de instruções é identificado por um LABEL;</a:t>
            </a:r>
          </a:p>
          <a:p>
            <a:r>
              <a:rPr lang="pt-BR" dirty="0" smtClean="0"/>
              <a:t>LABEL é utilizado pelo programador durante o programa nos locais apropriados;</a:t>
            </a:r>
          </a:p>
          <a:p>
            <a:r>
              <a:rPr lang="pt-BR" dirty="0" smtClean="0"/>
              <a:t>O Montador se encarrega de </a:t>
            </a:r>
            <a:r>
              <a:rPr lang="pt-BR" dirty="0" smtClean="0">
                <a:solidFill>
                  <a:srgbClr val="FF0000"/>
                </a:solidFill>
              </a:rPr>
              <a:t>substituir</a:t>
            </a:r>
            <a:r>
              <a:rPr lang="pt-BR" dirty="0" smtClean="0"/>
              <a:t> a LABEL da macro pelas instruções reais que a definem </a:t>
            </a:r>
            <a:r>
              <a:rPr lang="pt-BR" dirty="0" smtClean="0">
                <a:solidFill>
                  <a:srgbClr val="FF0000"/>
                </a:solidFill>
              </a:rPr>
              <a:t>antes</a:t>
            </a:r>
            <a:r>
              <a:rPr lang="pt-BR" dirty="0" smtClean="0"/>
              <a:t> do processo de montagem;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5</a:t>
            </a:fld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Macros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600201"/>
            <a:ext cx="7931224" cy="2260848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Macros não são como funções, elas são substituídas no lugar de suas chamadas;</a:t>
            </a:r>
          </a:p>
          <a:p>
            <a:r>
              <a:rPr lang="pt-BR" dirty="0" smtClean="0"/>
              <a:t>Podem ser declaradas em qualquer lugar no arquivo “.asm” ou mesmo em outro arquivo;</a:t>
            </a:r>
          </a:p>
          <a:p>
            <a:r>
              <a:rPr lang="pt-BR" dirty="0" smtClean="0"/>
              <a:t>A Estrutura básica é simples: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8" name="Rounded Rectangle 7"/>
          <p:cNvSpPr/>
          <p:nvPr/>
        </p:nvSpPr>
        <p:spPr>
          <a:xfrm>
            <a:off x="1259632" y="4653136"/>
            <a:ext cx="2736304" cy="129614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rgbClr val="FF3399"/>
                </a:solidFill>
              </a:rPr>
              <a:t>.macro </a:t>
            </a:r>
            <a:r>
              <a:rPr lang="it-IT" dirty="0" smtClean="0"/>
              <a:t>&lt;nome_macro&gt;</a:t>
            </a:r>
          </a:p>
          <a:p>
            <a:r>
              <a:rPr lang="it-IT" dirty="0" smtClean="0"/>
              <a:t>       </a:t>
            </a:r>
            <a:r>
              <a:rPr lang="it-IT" dirty="0" smtClean="0">
                <a:solidFill>
                  <a:srgbClr val="0070C0"/>
                </a:solidFill>
              </a:rPr>
              <a:t>&lt;instruções&gt;</a:t>
            </a:r>
          </a:p>
          <a:p>
            <a:r>
              <a:rPr lang="it-IT" dirty="0" smtClean="0">
                <a:solidFill>
                  <a:srgbClr val="0070C0"/>
                </a:solidFill>
              </a:rPr>
              <a:t>       &lt;</a:t>
            </a:r>
            <a:r>
              <a:rPr lang="it-IT" dirty="0" smtClean="0">
                <a:solidFill>
                  <a:srgbClr val="0070C0"/>
                </a:solidFill>
                <a:latin typeface="Calibri"/>
                <a:cs typeface="Calibri"/>
              </a:rPr>
              <a:t>•••</a:t>
            </a:r>
            <a:r>
              <a:rPr lang="it-IT" dirty="0" smtClean="0">
                <a:solidFill>
                  <a:srgbClr val="0070C0"/>
                </a:solidFill>
              </a:rPr>
              <a:t>&gt;</a:t>
            </a:r>
          </a:p>
          <a:p>
            <a:r>
              <a:rPr lang="it-IT" dirty="0" smtClean="0">
                <a:solidFill>
                  <a:srgbClr val="FF3399"/>
                </a:solidFill>
              </a:rPr>
              <a:t>.end_macro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644008" y="4005064"/>
            <a:ext cx="3384376" cy="2016224"/>
            <a:chOff x="4572000" y="4437112"/>
            <a:chExt cx="3384376" cy="2016224"/>
          </a:xfrm>
        </p:grpSpPr>
        <p:sp>
          <p:nvSpPr>
            <p:cNvPr id="7" name="Rounded Rectangle 6"/>
            <p:cNvSpPr/>
            <p:nvPr/>
          </p:nvSpPr>
          <p:spPr>
            <a:xfrm>
              <a:off x="5220072" y="4437112"/>
              <a:ext cx="2736304" cy="2016224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it-IT" dirty="0" smtClean="0">
                  <a:solidFill>
                    <a:srgbClr val="FF3399"/>
                  </a:solidFill>
                </a:rPr>
                <a:t>.macro </a:t>
              </a:r>
              <a:r>
                <a:rPr lang="it-IT" dirty="0" smtClean="0"/>
                <a:t>printNewLine</a:t>
              </a:r>
            </a:p>
            <a:p>
              <a:r>
                <a:rPr lang="it-IT" dirty="0" smtClean="0"/>
                <a:t>       </a:t>
              </a:r>
              <a:r>
                <a:rPr lang="it-IT" dirty="0" smtClean="0">
                  <a:solidFill>
                    <a:srgbClr val="0070C0"/>
                  </a:solidFill>
                </a:rPr>
                <a:t>li</a:t>
              </a:r>
              <a:r>
                <a:rPr lang="it-IT" dirty="0" smtClean="0"/>
                <a:t> </a:t>
              </a:r>
              <a:r>
                <a:rPr lang="it-IT" dirty="0" smtClean="0">
                  <a:solidFill>
                    <a:srgbClr val="FF0000"/>
                  </a:solidFill>
                </a:rPr>
                <a:t>$v0</a:t>
              </a:r>
              <a:r>
                <a:rPr lang="it-IT" dirty="0" smtClean="0"/>
                <a:t>, 4</a:t>
              </a:r>
            </a:p>
            <a:p>
              <a:r>
                <a:rPr lang="it-IT" dirty="0" smtClean="0"/>
                <a:t>       </a:t>
              </a:r>
              <a:r>
                <a:rPr lang="it-IT" dirty="0" smtClean="0">
                  <a:solidFill>
                    <a:srgbClr val="0070C0"/>
                  </a:solidFill>
                </a:rPr>
                <a:t>la</a:t>
              </a:r>
              <a:r>
                <a:rPr lang="it-IT" dirty="0" smtClean="0"/>
                <a:t> </a:t>
              </a:r>
              <a:r>
                <a:rPr lang="it-IT" dirty="0" smtClean="0">
                  <a:solidFill>
                    <a:srgbClr val="FF0000"/>
                  </a:solidFill>
                </a:rPr>
                <a:t>$a0</a:t>
              </a:r>
              <a:r>
                <a:rPr lang="it-IT" dirty="0" smtClean="0"/>
                <a:t>, enter</a:t>
              </a:r>
            </a:p>
            <a:p>
              <a:r>
                <a:rPr lang="it-IT" dirty="0" smtClean="0"/>
                <a:t>       </a:t>
              </a:r>
              <a:r>
                <a:rPr lang="it-IT" dirty="0" smtClean="0">
                  <a:solidFill>
                    <a:srgbClr val="0070C0"/>
                  </a:solidFill>
                </a:rPr>
                <a:t>syscall</a:t>
              </a:r>
            </a:p>
            <a:p>
              <a:r>
                <a:rPr lang="it-IT" dirty="0" smtClean="0">
                  <a:solidFill>
                    <a:srgbClr val="FF3399"/>
                  </a:solidFill>
                </a:rPr>
                <a:t>.end_macro</a:t>
              </a:r>
            </a:p>
            <a:p>
              <a:r>
                <a:rPr lang="pt-BR" dirty="0" smtClean="0">
                  <a:solidFill>
                    <a:srgbClr val="FF3399"/>
                  </a:solidFill>
                </a:rPr>
                <a:t>.data 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enter:</a:t>
              </a:r>
              <a:r>
                <a:rPr lang="pt-BR" dirty="0" smtClean="0">
                  <a:solidFill>
                    <a:srgbClr val="FF3399"/>
                  </a:solidFill>
                </a:rPr>
                <a:t>    .asciiz    </a:t>
              </a:r>
              <a:r>
                <a:rPr lang="pt-BR" dirty="0" smtClean="0">
                  <a:solidFill>
                    <a:srgbClr val="00B050"/>
                  </a:solidFill>
                </a:rPr>
                <a:t>"\n"</a:t>
              </a:r>
              <a:endParaRPr lang="pt-BR" dirty="0">
                <a:solidFill>
                  <a:srgbClr val="00B05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72000" y="4437112"/>
              <a:ext cx="6238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b="1" dirty="0" smtClean="0"/>
                <a:t>Ex:</a:t>
              </a:r>
              <a:endParaRPr lang="pt-BR" b="1"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Macros com Parâmetros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600201"/>
            <a:ext cx="7931224" cy="2332856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É possível </a:t>
            </a:r>
            <a:r>
              <a:rPr lang="pt-BR" u="sng" dirty="0" smtClean="0"/>
              <a:t>passar</a:t>
            </a:r>
            <a:r>
              <a:rPr lang="pt-BR" dirty="0" smtClean="0"/>
              <a:t> um ou mais “parâmetros” para uma macro;</a:t>
            </a:r>
          </a:p>
          <a:p>
            <a:r>
              <a:rPr lang="pt-BR" dirty="0" smtClean="0"/>
              <a:t>O “parâmetro” deve ser um </a:t>
            </a:r>
            <a:r>
              <a:rPr lang="pt-BR" b="1" dirty="0" smtClean="0">
                <a:solidFill>
                  <a:srgbClr val="FF0000"/>
                </a:solidFill>
              </a:rPr>
              <a:t>registrador</a:t>
            </a:r>
            <a:r>
              <a:rPr lang="pt-BR" dirty="0" smtClean="0"/>
              <a:t> ou </a:t>
            </a:r>
            <a:r>
              <a:rPr lang="pt-BR" b="1" dirty="0" smtClean="0">
                <a:solidFill>
                  <a:srgbClr val="00B050"/>
                </a:solidFill>
              </a:rPr>
              <a:t>constante</a:t>
            </a:r>
            <a:r>
              <a:rPr lang="pt-BR" dirty="0" smtClean="0"/>
              <a:t>;</a:t>
            </a:r>
          </a:p>
          <a:p>
            <a:r>
              <a:rPr lang="pt-BR" dirty="0" smtClean="0"/>
              <a:t>Sintaxe:   </a:t>
            </a:r>
            <a:r>
              <a:rPr lang="pt-BR" b="1" dirty="0" smtClean="0">
                <a:solidFill>
                  <a:srgbClr val="00B0F0"/>
                </a:solidFill>
              </a:rPr>
              <a:t>&lt;%parametro&gt;</a:t>
            </a:r>
            <a:r>
              <a:rPr lang="pt-BR" dirty="0" smtClean="0"/>
              <a:t>;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7</a:t>
            </a:fld>
            <a:endParaRPr lang="pt-BR" dirty="0"/>
          </a:p>
        </p:txBody>
      </p:sp>
      <p:grpSp>
        <p:nvGrpSpPr>
          <p:cNvPr id="6" name="Group 5"/>
          <p:cNvGrpSpPr/>
          <p:nvPr/>
        </p:nvGrpSpPr>
        <p:grpSpPr>
          <a:xfrm>
            <a:off x="1835696" y="4509120"/>
            <a:ext cx="5472608" cy="1656184"/>
            <a:chOff x="2463072" y="4340500"/>
            <a:chExt cx="4331854" cy="1545771"/>
          </a:xfrm>
        </p:grpSpPr>
        <p:sp>
          <p:nvSpPr>
            <p:cNvPr id="7" name="Rounded Rectangle 6"/>
            <p:cNvSpPr/>
            <p:nvPr/>
          </p:nvSpPr>
          <p:spPr>
            <a:xfrm>
              <a:off x="3061954" y="4340500"/>
              <a:ext cx="3732972" cy="1545771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it-IT" dirty="0" smtClean="0">
                  <a:solidFill>
                    <a:srgbClr val="FF3399"/>
                  </a:solidFill>
                  <a:latin typeface="Courier New" pitchFamily="49" charset="0"/>
                  <a:cs typeface="Courier New" pitchFamily="49" charset="0"/>
                </a:rPr>
                <a:t>.macro </a:t>
              </a:r>
              <a:r>
                <a:rPr lang="it-IT" dirty="0" smtClean="0">
                  <a:latin typeface="Courier New" pitchFamily="49" charset="0"/>
                  <a:cs typeface="Courier New" pitchFamily="49" charset="0"/>
                </a:rPr>
                <a:t>ImprimeInteiro</a:t>
              </a:r>
              <a:r>
                <a:rPr lang="it-IT" dirty="0" smtClean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(%int_reg</a:t>
              </a:r>
              <a:r>
                <a:rPr lang="it-IT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it-IT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it-IT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li</a:t>
              </a:r>
              <a:r>
                <a:rPr lang="it-IT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it-IT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$v0</a:t>
              </a:r>
              <a:r>
                <a:rPr lang="it-IT" dirty="0" smtClean="0">
                  <a:latin typeface="Courier New" pitchFamily="49" charset="0"/>
                  <a:cs typeface="Courier New" pitchFamily="49" charset="0"/>
                </a:rPr>
                <a:t>, 1</a:t>
              </a:r>
            </a:p>
            <a:p>
              <a:r>
                <a:rPr lang="it-IT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it-IT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add</a:t>
              </a:r>
              <a:r>
                <a:rPr lang="it-IT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it-IT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$a0</a:t>
              </a:r>
              <a:r>
                <a:rPr lang="it-IT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it-IT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$zero</a:t>
              </a:r>
              <a:r>
                <a:rPr lang="it-IT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it-IT" dirty="0" smtClean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%int_reg</a:t>
              </a:r>
            </a:p>
            <a:p>
              <a:r>
                <a:rPr lang="it-IT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syscall</a:t>
              </a:r>
            </a:p>
            <a:p>
              <a:r>
                <a:rPr lang="it-IT" dirty="0" smtClean="0">
                  <a:solidFill>
                    <a:srgbClr val="FF3399"/>
                  </a:solidFill>
                  <a:latin typeface="Courier New" pitchFamily="49" charset="0"/>
                  <a:cs typeface="Courier New" pitchFamily="49" charset="0"/>
                </a:rPr>
                <a:t>.end_macro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463072" y="4474915"/>
              <a:ext cx="6238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b="1" dirty="0" smtClean="0"/>
                <a:t>Ex:</a:t>
              </a:r>
              <a:endParaRPr lang="pt-BR" b="1"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Programação Modular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600200"/>
            <a:ext cx="8280920" cy="5141168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Habilita o desenvolvimento de programas utilizando múltiplos arquivos;</a:t>
            </a:r>
          </a:p>
          <a:p>
            <a:r>
              <a:rPr lang="pt-BR" dirty="0" smtClean="0"/>
              <a:t>Cada arquivo é usado como um </a:t>
            </a:r>
            <a:r>
              <a:rPr lang="pt-BR" b="1" dirty="0" smtClean="0">
                <a:solidFill>
                  <a:srgbClr val="FF0000"/>
                </a:solidFill>
              </a:rPr>
              <a:t>Módulo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Código relacionado é organizado assim;</a:t>
            </a:r>
          </a:p>
          <a:p>
            <a:pPr lvl="1"/>
            <a:r>
              <a:rPr lang="pt-BR" dirty="0" smtClean="0"/>
              <a:t>Criação de bibliotecas;</a:t>
            </a:r>
          </a:p>
          <a:p>
            <a:pPr lvl="1"/>
            <a:r>
              <a:rPr lang="pt-BR" dirty="0" smtClean="0"/>
              <a:t>Reutilização de código;</a:t>
            </a:r>
          </a:p>
          <a:p>
            <a:r>
              <a:rPr lang="pt-BR" dirty="0" smtClean="0"/>
              <a:t>Sintaxe: </a:t>
            </a:r>
            <a:r>
              <a:rPr lang="pt-BR" b="1" dirty="0" smtClean="0">
                <a:solidFill>
                  <a:srgbClr val="FF3399"/>
                </a:solidFill>
              </a:rPr>
              <a:t>.include</a:t>
            </a:r>
            <a:r>
              <a:rPr lang="pt-BR" b="1" dirty="0" smtClean="0"/>
              <a:t> </a:t>
            </a:r>
            <a:r>
              <a:rPr lang="pt-BR" b="1" dirty="0" smtClean="0">
                <a:solidFill>
                  <a:srgbClr val="00B050"/>
                </a:solidFill>
              </a:rPr>
              <a:t>&lt;“modulo.asm“&gt;</a:t>
            </a:r>
          </a:p>
          <a:p>
            <a:r>
              <a:rPr lang="pt-BR" dirty="0" smtClean="0"/>
              <a:t>Todo o código do arquivo “incluído” é substituído;</a:t>
            </a:r>
          </a:p>
          <a:p>
            <a:r>
              <a:rPr lang="pt-BR" dirty="0" smtClean="0"/>
              <a:t>Módulos podem possuir tanto segmento de dados quanto de código; </a:t>
            </a:r>
          </a:p>
          <a:p>
            <a:r>
              <a:rPr lang="pt-BR" dirty="0" smtClean="0"/>
              <a:t>Não há separação entre o código dos módulos e do programa principal;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8</a:t>
            </a:fld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 Comentada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99792" y="1600200"/>
            <a:ext cx="5987008" cy="4525963"/>
          </a:xfrm>
        </p:spPr>
        <p:txBody>
          <a:bodyPr>
            <a:normAutofit/>
          </a:bodyPr>
          <a:lstStyle/>
          <a:p>
            <a:r>
              <a:rPr lang="pt-BR" sz="2400" b="1" dirty="0"/>
              <a:t>PATTERSON, D. A. e HENNESSY, J. L. </a:t>
            </a:r>
            <a:r>
              <a:rPr lang="pt-BR" sz="2400" b="1" dirty="0" smtClean="0"/>
              <a:t>2014. </a:t>
            </a:r>
            <a:r>
              <a:rPr lang="pt-BR" sz="2400" i="1" dirty="0"/>
              <a:t>Organização e Projeto de Computadores – A Interface Hardware/Software.</a:t>
            </a:r>
            <a:r>
              <a:rPr lang="pt-BR" sz="2400" dirty="0"/>
              <a:t> </a:t>
            </a:r>
            <a:r>
              <a:rPr lang="pt-BR" sz="2400" dirty="0" err="1" smtClean="0"/>
              <a:t>Elsevier</a:t>
            </a:r>
            <a:r>
              <a:rPr lang="pt-BR" sz="2400" dirty="0" smtClean="0"/>
              <a:t>/ Campus 4ª edição.</a:t>
            </a:r>
            <a:endParaRPr lang="pt-BR" sz="2400" dirty="0"/>
          </a:p>
          <a:p>
            <a:endParaRPr lang="pt-BR" sz="2400" b="1" dirty="0" smtClean="0"/>
          </a:p>
          <a:p>
            <a:endParaRPr lang="pt-BR" sz="2400" b="1" dirty="0"/>
          </a:p>
          <a:p>
            <a:r>
              <a:rPr lang="pt-BR" sz="2400" b="1" dirty="0" smtClean="0"/>
              <a:t>HENNESSY, J. L. e PATTERSON, D. A. 2012.</a:t>
            </a:r>
            <a:r>
              <a:rPr lang="pt-BR" sz="2400" dirty="0" smtClean="0"/>
              <a:t> </a:t>
            </a:r>
            <a:r>
              <a:rPr lang="pt-BR" sz="2400" i="1" dirty="0" smtClean="0"/>
              <a:t>Arquitetura de Computadores – Uma Abordagem Quantitativa.</a:t>
            </a:r>
            <a:r>
              <a:rPr lang="pt-BR" sz="2400" dirty="0" smtClean="0"/>
              <a:t> </a:t>
            </a:r>
            <a:r>
              <a:rPr lang="pt-BR" sz="2400" dirty="0" err="1" smtClean="0"/>
              <a:t>Elsevier</a:t>
            </a:r>
            <a:r>
              <a:rPr lang="pt-BR" sz="2400" dirty="0" smtClean="0"/>
              <a:t>/ Campus 5ª edição.</a:t>
            </a:r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5125" name="AutoShape 5" descr="data:image/jpeg;base64,/9j/4AAQSkZJRgABAQAAAQABAAD/2wBDAAkGBwgHBgkIBwgKCgkLDRYPDQwMDRsUFRAWIB0iIiAdHx8kKDQsJCYxJx8fLT0tMTU3Ojo6Iys/RD84QzQ5Ojf/2wBDAQoKCg0MDRoPDxo3JR8lNzc3Nzc3Nzc3Nzc3Nzc3Nzc3Nzc3Nzc3Nzc3Nzc3Nzc3Nzc3Nzc3Nzc3Nzc3Nzc3Nzf/wAARCACpAHMDASIAAhEBAxEB/8QAGwAAAQUBAQAAAAAAAAAAAAAABQACAwQGAQf/xABMEAABAwMCAwQGBQYLBgcAAAABAgMEAAUREiEGEzEiQVFhBxQycYGhFSNCcpGSsbLB0dIXRFJTc4KTs8Lh8BYzQ1SD8SQlNDVjpMP/xAAaAQADAQEBAQAAAAAAAAAAAAABAgMABAUG/8QALhEAAgIBAgMHBAIDAQAAAAAAAAECEQMSIQQxQRMyUVJhkfAigaGxFNEjM8FC/9oADAMBAAIRAxEAPwDy4bKrS2KDElQy7JiXF3StWVRkApKQE7bnY9r5isyfbo3b5TkOMyWnZALgUfq3dIHawdsHrpH4CrY03yM5UGm7VB5w5kW7hkJSThkairJ1AfAAg+/PSnm0W1KdSzcRg9o8k+4fZ66sj/WaHJvMhY7UiUc59p8Huwfs+G1S/S8hala3pOpZBUeanJx030eZ+FdChLxM5ehcTZ4CtYULiCHFgaWTjSD2fsee/h4eFWVbLe0hfJVcEu4wwHWThxRAwMaRjPbHU9B51KL/ADEgJTLlJGMAAo2H5O1RO3eS8EB2TIVoKSklLZxjOPs57z+NHs5XzBq9CgiHKzvHe64zyz448PEH8KmEZ4IyWXQMZzoPTGfzb+6rzN6lIDYRLfSlvGhIab0jHTbTjbqPA79asfT80o0euO6dtuQ33dP9eQ8BVoxkvA2r0AoGKdUgEf8AlOj+oP20v/D/AMt3+zH7apRtXoRZ6VypdMf+cd/sx+9T0NNOrCG1vKWv2Uhobn8qs1W5tXoVhkkAAkk4AA6muLBBIIII2IPdRaM5HhS20MPKU/rSFPJRkDPUJ394J/DzqT0NmVMUhwkodWSnRgEa8bHPnUo5HKVVsNqS5lDfx+dKmKXg9aVNaGoEq2VmrqgFRIh1aeyr49tX7KpODerSkBUWIFEgctRP5aq8/H1JS5oe0kZ7Sjn/AFmrLYzuVE/GqjQbQcYJ7utW2uhIGPeK6oUMPA32p1cFOG+9VRjoFP7q602t1xLbaVKUrolI3NEjZpSUankqSCoo+rbUvBHUEgY+daWWGPvMO4MpAVfkQWoqsSHnQc4IS0k4PXB7ex99QhyIgdlhxz+kcwPwSP10I5oyVx3NRCyyt9elsdN1KUcBI8Se4VM4+2w2pqKrJVs490KvIeA+Z7+4VOLmEwyyhhAcOoasYSgHbZI6nBO53ocTsfwoLVNvWqSC0lyOxFZnRwdsvJ/SFOlKw9cvvK/vBUMU4nxv6ZH6Qp0pX19x+8f7wUl/5fsCfdKBXudjSqPQo7gnFKhqKFYjUf8AXnVoj6mIFHA5Sun31VWJwc1Ze3aif0Zz+WqoQVWQlzXzodQpKVAIRqPian1kAZIGfs1EnJI5ScDvOKcUDJ09pXeasrQxOkkipEEk4qBs5OB7qux0Jwk9+vAq0HYG6LUTDLgDjymcODLiNykeNHbtHK7xMW64483qc0NcouBKinAOPfju7qz6yShzO5LmMjpTruf/ADOaR/zDn6RqPEYNeRU62Ycb2ZooQmG78to5QHCJJbbKMr5StORk7Yz4fmrLSWXUyXU8lwHWoYKCO+j9njT13htp54PJYSvI5ucEoKeh3zuB0oA+++h90JfdSNZ21kY399c3D3DK1Fp7f9GZ1EJ4ALfxHb6lT3Z28h1PwFWY3qqm5TTbfMCY6l81wbkjGCkdE/M/moUokqKlZzncmitkiPSESyjQAuO42jUsDWvsnAz34q+ZuMHKbMkDIu8+Ljrz0b/1hXZaXEquC1oWEknSopIB+tHQ0RtcKGHC7JkrW8w6yUtx8YBLqU7qIweo9nPfvVO7XRUmNKiIZQ2wwslOFEqUeZ1J7+p7u+o9teaoLoaaWncBl0ClUOCd9qVNqGLpjk437qsqaAai5Bzyz+mqpEo6e6p5CRoj/wBF/iVVVCkyMuaKwGwSgY8aaoaQEN436mphlOdPWmrGhkkY1HpR3C+ZxBSFlSRs2Op8atx/980nqQNX41ROEtoGc/aOKnS6eaVoOBjG9VgwOLZZaUkt7kZ1g5PhUl3BFym5BH1zhx/WNVRv5+NTpf7HLfHNaxjBO4+6e781PK71IdKgvIe5XE8t9CVpSkOOcsKKc6UFWkkdxKRTLa49IYkLM081SXEISd9B0ggg9RnJGw7u6pG57Tqn33Uh7msqaOcJLZUMbEg6ds9dt9iOlQw3C1HkMElaY7bj2hRKFg4GyknYjA6jP4bV5mTu1W6SQxLEiOB6M3PYTNeclIBWtSsNt5AIJ2znPToMedB5twmsx1QHUtspyVaW0JBSFBJ0gj7JAB8++rKFuvR/XoRisBp0IJdQ0CFY1ApVpGf1beNDrw4h2apTawtIbbSFJ6EhCQfmDQxRbn9W/wDxoJJYTkSM/wA5FH/2EUNf9q4941f/AKCiFi/jA/8Ali/36KHuH/3H7w/vKaH+6XzoJPkUk9BjT8aVJPTrSqlDBwjaiLdvdlR2VhlZATgFK077nuPvof301RI6Gu+kuZKcJSX0ugn9Dvf8u/8AloqJdlfP8XkY96P21DbWDNuESKCcyH22tj/KUB+uj1wjWNVwVaIFvnJlKlCM3KMklKjrCSrTjv61Kc8cXVCxwZ2u8vn3An0I/wB0aV8NH71dTaHwd48rP3EfvVactbbvGRs0J971czfV0qK8q0hWCfkTV15qzS5/0RaBdETlShHS+5ICm/bwVYG+MZIodrjXQPY5/MgYm2vD/gyh/wBJP71d+jnB/wAOT/Yj96tTc+G4MezyZEabcUvMMOuhxx4FCuWvR7IGe0c43ofd27NZFKgzZd5XcEMJUtTLqNAWpIOMHcdaePEY3yQew4jzIDIhPNK1ITKSoDY8j/Op22VFSAWn0FPsnkKCU+YIOU/DI8q0SeEJDsmGxGu0ha+Yyie2FdpgLRq1DxHd76GwI9oes0u4ybpfUphupbdLXL0qKlEJ0gnfYAnpUss8M+aZlh4hdUD5lvcfKOeuatKc6ezzAM+GMfMZqNNkQejchfiFkNj82fnRxi1xUToNul3m7CdPShyOhltBSlC/Y1knIONzjbwqk1FaiQ0yr5e5jLTzzzUcxGw4V8pWlSjkjAzjFSWjknt89Ruyzpc18+xRZgqjuICTEYZ57S3QhLy1qShYVjOD4UAlMFlqWs6zzlDGWlpx2s9SAPnVmfdJKJLog3CUuOFENLcASpSe4kZOKHyblNkt8qRKccRnOlRGKCjji21dk1HNdSqvnoVwBilTgRj/ADpVi4api6fjejEOxR3bY1cJ90agtPLWhoLZUvUU9T2enWuyUkluNGLZFwj6mL/FXcXGER2ypZL6wlJUEnSCTt1xWjizZhvtuRf+I7ZOhJcU9palIUhCkpOnUcDG5GM+BoMvhNTMieidcWIrEJbaFPrQohRcBKdhuNvwzQS5xWYcksxprUxsAHnNpUkE+G9c8lGb2ZVXFcjTWG1swuI2ZU+52Z4FLryOROSpIcx2dR2x2iD8PKrcafcWr7bzxPfLdMjRkOyUhh5ojWhtWBlIBByRgd+KAy+F24bGqbfbfHk8kOmK5r1gEagNh1xigl6tsi0vssyijmux0SAEHOkLGQD5/tqTp9Q210NBwyIj1iltTpKEPzp0aKUrdIIa161nGeh/PR3iRV4fmmM/KtqbLKlpjoAcYU4GyrAyr2unU5z51k7jwiqC2563fLSzIS3rMVx5Qc3GQMY6nbFdc4Pcj21NxVfLJ6uoK0K9YUNagMlIOnBUPDNLtYbl4B1m5MK4t4juKZJTHZivqZ0vkcxQwhsA57Q3yOvdQhYjN8E29jnpS5PuKlu/WeyhA0AlOfEk5xSVwPcVFLInWoTS3rTBMnD/ALOrARjrj/vUvC/C0eZFEm9OoYEkYhtrloZU5vjWAd1b7Ad9ZtM31Ghm21cDi+RxBMIas8ZhXqrplAlRS0EtgdrVuen+dD+Ek8QqhwEyYEJ6yFzWuTMbbcLLSlZWUkqyB1O4NZZfCd5EObLTEJahOrbfBI1JKRlR0+ABGajXw5dmWnlqaSlDUVuW4NY7LThwnbxPhS7eIPq8CvdzHNylmFtG56+SM5wjUdO/uxQ8jetI7wfeWoXrLyIyMJyWVyEB4HuGjOdW42670yVwXe4sNyW8wyG2061oQ+hTiB35SDkY7/CntE3FvegEE7f5UqdgeCvhSp6FoMY7+6tg/ZJ0lrhyGhmSuKGkrddS3ltour1K7WMbDHWsgoY61MZ87lloTZXKxp0c5WnHhjOMeVdM4uVUPFqJuJri12+XKFrdvKLhcnV8oJVpSlvsJWSgZ3wQM7bbVhUspuN7QwxHEUPvpbSyCVcvJAxvvtXW7jOjt8uPNlMtjolp9aQN/AGqPOdbeDzbi0uhWoOBRCgfHPXNTWNxsMppmx4oW1cLy9CXw6/6w7KREbui1upCsKCAoJxo6Dp0oZxBb5t44/cZ5MhLDkxMVt9cchGlOE5BxgjAJ86oMSOJ7y4GYky6TVNEOBAkOL0kdDgnY+FKdK40ZmMQp0i8+sH61llxxxSjjPaAyegzXLJOLoZu+he45uFvl3C5OKsElE1bxbTcVSlhC9JxkN6cbpT0BpXOA9IZ4P4eSsBT8cPkafYLy87774A8qGKc4v4lgjUbtc4iVZGdbiNQH4Z3+dU4679JnRpkYXB6Y0Q0w6hKlKSUJ9lJx9kd1ImC30Rv+LJ0W1vPcTWmEuZMeU5GXNS+S2y6AWyktY7JwOzv8T31HYL6/SFZLWoo5VpYYSV8o6By0cxXfvv5/mrHGNxFAjPRVxrk0zcFBDja2V4fUDqA3G6tj03O9XrhfOL0xUW65P3Ftl3DaG3WChTg6YB0gnrjr371kG9uQfk3a5wE8MmK82qRcZEiUtKkEpXz3dKQoZ3BBO1F5Ud6Xcbg024yETrvEt6AEEDlxhqVjfp5eRrzFd2uIlxH1yHefBCEMFQ3a0HKQAfA+PxqVu+XQFgpmPZYkLkNYxkOLI1K8yfPPXFHSbtEaC2LdvfpM9ZJaJM5cgqUDp0N5UPPGEiiTsm2qsnEV5tCJiX5QSw+uXp35q9R0ae/Y9e7FDZt44tcDbktWn6peNDLYVoWNKshIz0zQL1+Sm3qt4cxGU6HlIA6rAwDn3U8IqW6NqS2KuMnOR8RSpAnG356VWojpCit6aT50RNqkAZJbx96mfRMpeSgNq9yxXasc+VEP5WDnrXuUKhUKJm0zD0Qg+5YqM2ed/NJ+Cwf10Hjl4G/k4fMi9AW9A4Lu8prKDLksR0upXhSdBKzj5UfakyIVujSHm1Lct9gckFa3NStclWlJ33zju60JgyrrEtqbeuyWydHQtTiUzEa8KPU7LFVp0viSW1OadiMaZvJC9OkaEtElCU9r2QfHPSuLJgytt0XjxeDzoJTIEmfxBC4bi3Z20uQrYyyltBWea4EFaydBwDg5yfCh0oy27XwlZ4Kn2X5OuSHGXNC181elJBByOyO/wAasy71xA649Jb4etrNxeQULntj64gjSeqyMkbdKoImcQJvttuqrUyV25ptplnUNGEJIGe15k1J4MnlC+LwNd5e5o27i9L4k4rkuznYkCO0qMy66slqI4opQlYSCe12VYKR392aswFqZPD4dnOXpDbsm5+ulRIU20gpCRzDqACiPLPSsTi+ps022/R6imbJTIecONRKc4HXGMnNE4F4u8YMNyeHhIjtW42/lhwo1IUrKiTv7W2aXscnlYVxOHzIxch1T77jyt1OLKz7ycn5k06I7yJLTuM8tYVjxwc0ZvUR2c+2uBw6u3NoThTbbinAo+OTQ76IuI/iL5/qGqdnPwZJ5oXtJG5uF0jjkTUurLJYSpPa64VnHv2xWEcc1OKVjGo5A8KMqtDosLaSXPWgrXy8bAY6Y8cmhQgTcbxH/wCzNS4bGl3emw8siu5NdX7kYV50qk9Rm90V/wDINKurTLwB2sPFG2ldp5lAGsp1LLR+13bnp31BgaXAjDepxKA2ny3IyNsnfyqNVwirXry8lWMakjBx4VxU+CEJTl5BSSQoDfJ6mvQmtUm7PAhhyRilpfsWOyha1BCI5Q2cgAdT0J0+4+dOCAFtJU0G3M5KyElS8Dfcb/jVQXKBpIWtxWrGoqTucdPwrqbpAByp11ZwQCtJ2B69AKGn1/Xz2NoyV3X+fnuXSAtslSUkrzpdOk4z08+/wqXbUSpIWgbDIHZx76HJu1vSAPWFlI6BSTgeHdTvpm2jOX1gKJyAk43+GfnS1XX9B0Tvuv2YSbB0pwUq236frqZI7SsBOR3YwKEG+2sbrkHPf2Tv8qcniC05IVIyOvZB2+VDblYNMvK/ZhpKQpaAsIzvnT0x3VItJU2EuhGVLSlOgD49KCo4jtQUcyEhGnGNwfzVIjiS1NqQUSWghCtRBJyflWv1/QHF1yfs/QOFIQl7U21yUoOnSAVZ7ulTxmAhTSQ0yWNKS4pQBWT1Ox3+VZ//AGhtKUFLMhACyNRWsnOD0G1TniW0cxx5t9AfWkglToIGRg7UPv8Ar+w07uvw/wCgvGjn1Zt2JGYcW4pWrnaThOdgMmrDcRtbst63xmnnEvBtDboAQBjtHBwOvd3UDRxPYx6s45IQX46EpQA8kIOnpkda6OJLHJipZnyslLi3MsvoGoqIJJ1e6jvvT+e+5mvT9/0axtuwIbQm5tNNzNILqGhhKSR0AG1KsZP4ihzJS3/Xo7YVgBCXU4SAAAPwFKlXDt7uX5D2yX/n8GVVnrUsSBIuCyiOE+9RwKmt7DcmfFZdyG3HkIXjrpJANbyRYI1mWJFpUp2OlBU42vKlgjqRt2h02G9edxnG9hUI958j6jhoYp5KyOkea3K3ybdI5EtvQvGoHOxHiDVMg56VvrlcE3PiS3yZ9onKt8UaVaGF5V1IOAOgONvAH3VM+OGVpSXLLNK8ku6YL2pzUtCidWBvjWPjtirR4h6VqW5zZElNpcjzgjNQqB1VtuJG7L9B4hwHWZofCi8IjzSCkqWMdvoMBGxPf76xa+tNq1RtCmx4a9G0riOys3Nq5ssIcUpIbW0VEaSR1z5URPoWuAzi9xT5chQ/XWs9HbEt30fQEwV6Hec4rWVlOBrV4A59236q0cSDeER5JkTgp5SFhkZykKKU4UTjbtAnG+Acb1xSnK6BZ5d/AvdN8XiH8Wlimn0L3cezdYJ8ihdemsxeI0FhKpLCm0AaypRJWdW+dummnoPESw05ojpIbIcSo9VZO4HuAxv370upms8v/gavQG1zgE+BC/2UxXofv4GBOtp963B/hr1aYjiHmxnYq440sDnNbaVu4V3kZCc6endn4pS+IdOeVF2AOEndR0q2IJ7lBPQ76vLcWzWeRL9DvEZPZmWs+Rdc/coTxF6O73w7bF3G4PW9TCFpQQw6tSsk4GxQB869uff4kUgpbhx0kpR29YOk6e1sVb7/APY1mvSg7NXwLK+kI6GV+uNhCUkHKMggnc75yPhTRk7NZ4YNhjNKuhW3fSq9mNGh5xl1LrKlIcbUFJUNiCNwR51Zk8Q3mRHcjyLlJdZdTpWha8hQPUHNDuIP/UN/coUOgroeiVOUU2FsurSAOg+AqBRA6AZqLuNMV1FNOvASywFE7VGsqJrrdJz2V/dNLtQxprF6Rr5w/bWbdBahKYaKikuNKUrckncKHeaIp9MnEg9qNbT/ANJf71YaX/vz9xP6IqkfaNc0ooB6Un0ycQHrCt35C/3qcn0y30HtQLefgsf4q82RXalSDR6cj0y3g+1bIP5S/wBtSj0y3THatUI+5xYry5NPFI3uGj0s+mm4A72WLnyfV+yg/FvpLl8TWdVtetbEdKnEr5iHio7eRFYg9aYaoooFC1K8qVNPWlVqNZ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127" name="AutoShape 7" descr="data:image/jpeg;base64,/9j/4AAQSkZJRgABAQAAAQABAAD/2wBDAAkGBwgHBgkIBwgKCgkLDRYPDQwMDRsUFRAWIB0iIiAdHx8kKDQsJCYxJx8fLT0tMTU3Ojo6Iys/RD84QzQ5Ojf/2wBDAQoKCg0MDRoPDxo3JR8lNzc3Nzc3Nzc3Nzc3Nzc3Nzc3Nzc3Nzc3Nzc3Nzc3Nzc3Nzc3Nzc3Nzc3Nzc3Nzc3Nzf/wAARCACpAHMDASIAAhEBAxEB/8QAGwAAAQUBAQAAAAAAAAAAAAAABQACAwQGAQf/xABMEAABAwMCAwQGBQYLBgcAAAABAgMEAAUREiEGEzEiQVFhBxQycYGhFSNCcpGSsbLB0dIXRFJTc4KTs8Lh8BYzQ1SD8SQlNDVjpMP/xAAaAQADAQEBAQAAAAAAAAAAAAABAgMABAUG/8QALhEAAgIBAgMHBAIDAQAAAAAAAAECEQMSIQQxQRMyUVJhkfAigaGxFNEjM8FC/9oADAMBAAIRAxEAPwDy4bKrS2KDElQy7JiXF3StWVRkApKQE7bnY9r5isyfbo3b5TkOMyWnZALgUfq3dIHawdsHrpH4CrY03yM5UGm7VB5w5kW7hkJSThkairJ1AfAAg+/PSnm0W1KdSzcRg9o8k+4fZ66sj/WaHJvMhY7UiUc59p8Huwfs+G1S/S8hala3pOpZBUeanJx030eZ+FdChLxM5ehcTZ4CtYULiCHFgaWTjSD2fsee/h4eFWVbLe0hfJVcEu4wwHWThxRAwMaRjPbHU9B51KL/ADEgJTLlJGMAAo2H5O1RO3eS8EB2TIVoKSklLZxjOPs57z+NHs5XzBq9CgiHKzvHe64zyz448PEH8KmEZ4IyWXQMZzoPTGfzb+6rzN6lIDYRLfSlvGhIab0jHTbTjbqPA79asfT80o0euO6dtuQ33dP9eQ8BVoxkvA2r0AoGKdUgEf8AlOj+oP20v/D/AMt3+zH7apRtXoRZ6VypdMf+cd/sx+9T0NNOrCG1vKWv2Uhobn8qs1W5tXoVhkkAAkk4AA6muLBBIIII2IPdRaM5HhS20MPKU/rSFPJRkDPUJ394J/DzqT0NmVMUhwkodWSnRgEa8bHPnUo5HKVVsNqS5lDfx+dKmKXg9aVNaGoEq2VmrqgFRIh1aeyr49tX7KpODerSkBUWIFEgctRP5aq8/H1JS5oe0kZ7Sjn/AFmrLYzuVE/GqjQbQcYJ7utW2uhIGPeK6oUMPA32p1cFOG+9VRjoFP7q602t1xLbaVKUrolI3NEjZpSUankqSCoo+rbUvBHUEgY+daWWGPvMO4MpAVfkQWoqsSHnQc4IS0k4PXB7ex99QhyIgdlhxz+kcwPwSP10I5oyVx3NRCyyt9elsdN1KUcBI8Se4VM4+2w2pqKrJVs490KvIeA+Z7+4VOLmEwyyhhAcOoasYSgHbZI6nBO53ocTsfwoLVNvWqSC0lyOxFZnRwdsvJ/SFOlKw9cvvK/vBUMU4nxv6ZH6Qp0pX19x+8f7wUl/5fsCfdKBXudjSqPQo7gnFKhqKFYjUf8AXnVoj6mIFHA5Sun31VWJwc1Ze3aif0Zz+WqoQVWQlzXzodQpKVAIRqPian1kAZIGfs1EnJI5ScDvOKcUDJ09pXeasrQxOkkipEEk4qBs5OB7qux0Jwk9+vAq0HYG6LUTDLgDjymcODLiNykeNHbtHK7xMW64483qc0NcouBKinAOPfju7qz6yShzO5LmMjpTruf/ADOaR/zDn6RqPEYNeRU62Ycb2ZooQmG78to5QHCJJbbKMr5StORk7Yz4fmrLSWXUyXU8lwHWoYKCO+j9njT13htp54PJYSvI5ucEoKeh3zuB0oA+++h90JfdSNZ21kY399c3D3DK1Fp7f9GZ1EJ4ALfxHb6lT3Z28h1PwFWY3qqm5TTbfMCY6l81wbkjGCkdE/M/moUokqKlZzncmitkiPSESyjQAuO42jUsDWvsnAz34q+ZuMHKbMkDIu8+Ljrz0b/1hXZaXEquC1oWEknSopIB+tHQ0RtcKGHC7JkrW8w6yUtx8YBLqU7qIweo9nPfvVO7XRUmNKiIZQ2wwslOFEqUeZ1J7+p7u+o9teaoLoaaWncBl0ClUOCd9qVNqGLpjk437qsqaAai5Bzyz+mqpEo6e6p5CRoj/wBF/iVVVCkyMuaKwGwSgY8aaoaQEN436mphlOdPWmrGhkkY1HpR3C+ZxBSFlSRs2Op8atx/980nqQNX41ROEtoGc/aOKnS6eaVoOBjG9VgwOLZZaUkt7kZ1g5PhUl3BFym5BH1zhx/WNVRv5+NTpf7HLfHNaxjBO4+6e781PK71IdKgvIe5XE8t9CVpSkOOcsKKc6UFWkkdxKRTLa49IYkLM081SXEISd9B0ggg9RnJGw7u6pG57Tqn33Uh7msqaOcJLZUMbEg6ds9dt9iOlQw3C1HkMElaY7bj2hRKFg4GyknYjA6jP4bV5mTu1W6SQxLEiOB6M3PYTNeclIBWtSsNt5AIJ2znPToMedB5twmsx1QHUtspyVaW0JBSFBJ0gj7JAB8++rKFuvR/XoRisBp0IJdQ0CFY1ApVpGf1beNDrw4h2apTawtIbbSFJ6EhCQfmDQxRbn9W/wDxoJJYTkSM/wA5FH/2EUNf9q4941f/AKCiFi/jA/8Ali/36KHuH/3H7w/vKaH+6XzoJPkUk9BjT8aVJPTrSqlDBwjaiLdvdlR2VhlZATgFK077nuPvof301RI6Gu+kuZKcJSX0ugn9Dvf8u/8AloqJdlfP8XkY96P21DbWDNuESKCcyH22tj/KUB+uj1wjWNVwVaIFvnJlKlCM3KMklKjrCSrTjv61Kc8cXVCxwZ2u8vn3An0I/wB0aV8NH71dTaHwd48rP3EfvVactbbvGRs0J971czfV0qK8q0hWCfkTV15qzS5/0RaBdETlShHS+5ICm/bwVYG+MZIodrjXQPY5/MgYm2vD/gyh/wBJP71d+jnB/wAOT/Yj96tTc+G4MezyZEabcUvMMOuhxx4FCuWvR7IGe0c43ofd27NZFKgzZd5XcEMJUtTLqNAWpIOMHcdaePEY3yQew4jzIDIhPNK1ITKSoDY8j/Op22VFSAWn0FPsnkKCU+YIOU/DI8q0SeEJDsmGxGu0ha+Yyie2FdpgLRq1DxHd76GwI9oes0u4ybpfUphupbdLXL0qKlEJ0gnfYAnpUss8M+aZlh4hdUD5lvcfKOeuatKc6ezzAM+GMfMZqNNkQejchfiFkNj82fnRxi1xUToNul3m7CdPShyOhltBSlC/Y1knIONzjbwqk1FaiQ0yr5e5jLTzzzUcxGw4V8pWlSjkjAzjFSWjknt89Ruyzpc18+xRZgqjuICTEYZ57S3QhLy1qShYVjOD4UAlMFlqWs6zzlDGWlpx2s9SAPnVmfdJKJLog3CUuOFENLcASpSe4kZOKHyblNkt8qRKccRnOlRGKCjji21dk1HNdSqvnoVwBilTgRj/ADpVi4api6fjejEOxR3bY1cJ90agtPLWhoLZUvUU9T2enWuyUkluNGLZFwj6mL/FXcXGER2ypZL6wlJUEnSCTt1xWjizZhvtuRf+I7ZOhJcU9palIUhCkpOnUcDG5GM+BoMvhNTMieidcWIrEJbaFPrQohRcBKdhuNvwzQS5xWYcksxprUxsAHnNpUkE+G9c8lGb2ZVXFcjTWG1swuI2ZU+52Z4FLryOROSpIcx2dR2x2iD8PKrcafcWr7bzxPfLdMjRkOyUhh5ojWhtWBlIBByRgd+KAy+F24bGqbfbfHk8kOmK5r1gEagNh1xigl6tsi0vssyijmux0SAEHOkLGQD5/tqTp9Q210NBwyIj1iltTpKEPzp0aKUrdIIa161nGeh/PR3iRV4fmmM/KtqbLKlpjoAcYU4GyrAyr2unU5z51k7jwiqC2563fLSzIS3rMVx5Qc3GQMY6nbFdc4Pcj21NxVfLJ6uoK0K9YUNagMlIOnBUPDNLtYbl4B1m5MK4t4juKZJTHZivqZ0vkcxQwhsA57Q3yOvdQhYjN8E29jnpS5PuKlu/WeyhA0AlOfEk5xSVwPcVFLInWoTS3rTBMnD/ALOrARjrj/vUvC/C0eZFEm9OoYEkYhtrloZU5vjWAd1b7Ad9ZtM31Ghm21cDi+RxBMIas8ZhXqrplAlRS0EtgdrVuen+dD+Ek8QqhwEyYEJ6yFzWuTMbbcLLSlZWUkqyB1O4NZZfCd5EObLTEJahOrbfBI1JKRlR0+ABGajXw5dmWnlqaSlDUVuW4NY7LThwnbxPhS7eIPq8CvdzHNylmFtG56+SM5wjUdO/uxQ8jetI7wfeWoXrLyIyMJyWVyEB4HuGjOdW42670yVwXe4sNyW8wyG2061oQ+hTiB35SDkY7/CntE3FvegEE7f5UqdgeCvhSp6FoMY7+6tg/ZJ0lrhyGhmSuKGkrddS3ltour1K7WMbDHWsgoY61MZ87lloTZXKxp0c5WnHhjOMeVdM4uVUPFqJuJri12+XKFrdvKLhcnV8oJVpSlvsJWSgZ3wQM7bbVhUspuN7QwxHEUPvpbSyCVcvJAxvvtXW7jOjt8uPNlMtjolp9aQN/AGqPOdbeDzbi0uhWoOBRCgfHPXNTWNxsMppmx4oW1cLy9CXw6/6w7KREbui1upCsKCAoJxo6Dp0oZxBb5t44/cZ5MhLDkxMVt9cchGlOE5BxgjAJ86oMSOJ7y4GYky6TVNEOBAkOL0kdDgnY+FKdK40ZmMQp0i8+sH61llxxxSjjPaAyegzXLJOLoZu+he45uFvl3C5OKsElE1bxbTcVSlhC9JxkN6cbpT0BpXOA9IZ4P4eSsBT8cPkafYLy87774A8qGKc4v4lgjUbtc4iVZGdbiNQH4Z3+dU4679JnRpkYXB6Y0Q0w6hKlKSUJ9lJx9kd1ImC30Rv+LJ0W1vPcTWmEuZMeU5GXNS+S2y6AWyktY7JwOzv8T31HYL6/SFZLWoo5VpYYSV8o6By0cxXfvv5/mrHGNxFAjPRVxrk0zcFBDja2V4fUDqA3G6tj03O9XrhfOL0xUW65P3Ftl3DaG3WChTg6YB0gnrjr371kG9uQfk3a5wE8MmK82qRcZEiUtKkEpXz3dKQoZ3BBO1F5Ud6Xcbg024yETrvEt6AEEDlxhqVjfp5eRrzFd2uIlxH1yHefBCEMFQ3a0HKQAfA+PxqVu+XQFgpmPZYkLkNYxkOLI1K8yfPPXFHSbtEaC2LdvfpM9ZJaJM5cgqUDp0N5UPPGEiiTsm2qsnEV5tCJiX5QSw+uXp35q9R0ae/Y9e7FDZt44tcDbktWn6peNDLYVoWNKshIz0zQL1+Sm3qt4cxGU6HlIA6rAwDn3U8IqW6NqS2KuMnOR8RSpAnG356VWojpCit6aT50RNqkAZJbx96mfRMpeSgNq9yxXasc+VEP5WDnrXuUKhUKJm0zD0Qg+5YqM2ed/NJ+Cwf10Hjl4G/k4fMi9AW9A4Lu8prKDLksR0upXhSdBKzj5UfakyIVujSHm1Lct9gckFa3NStclWlJ33zju60JgyrrEtqbeuyWydHQtTiUzEa8KPU7LFVp0viSW1OadiMaZvJC9OkaEtElCU9r2QfHPSuLJgytt0XjxeDzoJTIEmfxBC4bi3Z20uQrYyyltBWea4EFaydBwDg5yfCh0oy27XwlZ4Kn2X5OuSHGXNC181elJBByOyO/wAasy71xA649Jb4etrNxeQULntj64gjSeqyMkbdKoImcQJvttuqrUyV25ptplnUNGEJIGe15k1J4MnlC+LwNd5e5o27i9L4k4rkuznYkCO0qMy66slqI4opQlYSCe12VYKR392aswFqZPD4dnOXpDbsm5+ulRIU20gpCRzDqACiPLPSsTi+ps022/R6imbJTIecONRKc4HXGMnNE4F4u8YMNyeHhIjtW42/lhwo1IUrKiTv7W2aXscnlYVxOHzIxch1T77jyt1OLKz7ycn5k06I7yJLTuM8tYVjxwc0ZvUR2c+2uBw6u3NoThTbbinAo+OTQ76IuI/iL5/qGqdnPwZJ5oXtJG5uF0jjkTUurLJYSpPa64VnHv2xWEcc1OKVjGo5A8KMqtDosLaSXPWgrXy8bAY6Y8cmhQgTcbxH/wCzNS4bGl3emw8siu5NdX7kYV50qk9Rm90V/wDINKurTLwB2sPFG2ldp5lAGsp1LLR+13bnp31BgaXAjDepxKA2ny3IyNsnfyqNVwirXry8lWMakjBx4VxU+CEJTl5BSSQoDfJ6mvQmtUm7PAhhyRilpfsWOyha1BCI5Q2cgAdT0J0+4+dOCAFtJU0G3M5KyElS8Dfcb/jVQXKBpIWtxWrGoqTucdPwrqbpAByp11ZwQCtJ2B69AKGn1/Xz2NoyV3X+fnuXSAtslSUkrzpdOk4z08+/wqXbUSpIWgbDIHZx76HJu1vSAPWFlI6BSTgeHdTvpm2jOX1gKJyAk43+GfnS1XX9B0Tvuv2YSbB0pwUq236frqZI7SsBOR3YwKEG+2sbrkHPf2Tv8qcniC05IVIyOvZB2+VDblYNMvK/ZhpKQpaAsIzvnT0x3VItJU2EuhGVLSlOgD49KCo4jtQUcyEhGnGNwfzVIjiS1NqQUSWghCtRBJyflWv1/QHF1yfs/QOFIQl7U21yUoOnSAVZ7ulTxmAhTSQ0yWNKS4pQBWT1Ox3+VZ//AGhtKUFLMhACyNRWsnOD0G1TniW0cxx5t9AfWkglToIGRg7UPv8Ar+w07uvw/wCgvGjn1Zt2JGYcW4pWrnaThOdgMmrDcRtbst63xmnnEvBtDboAQBjtHBwOvd3UDRxPYx6s45IQX46EpQA8kIOnpkda6OJLHJipZnyslLi3MsvoGoqIJJ1e6jvvT+e+5mvT9/0axtuwIbQm5tNNzNILqGhhKSR0AG1KsZP4ihzJS3/Xo7YVgBCXU4SAAAPwFKlXDt7uX5D2yX/n8GVVnrUsSBIuCyiOE+9RwKmt7DcmfFZdyG3HkIXjrpJANbyRYI1mWJFpUp2OlBU42vKlgjqRt2h02G9edxnG9hUI958j6jhoYp5KyOkea3K3ybdI5EtvQvGoHOxHiDVMg56VvrlcE3PiS3yZ9onKt8UaVaGF5V1IOAOgONvAH3VM+OGVpSXLLNK8ku6YL2pzUtCidWBvjWPjtirR4h6VqW5zZElNpcjzgjNQqB1VtuJG7L9B4hwHWZofCi8IjzSCkqWMdvoMBGxPf76xa+tNq1RtCmx4a9G0riOys3Nq5ssIcUpIbW0VEaSR1z5URPoWuAzi9xT5chQ/XWs9HbEt30fQEwV6Hec4rWVlOBrV4A59236q0cSDeER5JkTgp5SFhkZykKKU4UTjbtAnG+Acb1xSnK6BZ5d/AvdN8XiH8Wlimn0L3cezdYJ8ihdemsxeI0FhKpLCm0AaypRJWdW+dummnoPESw05ojpIbIcSo9VZO4HuAxv370upms8v/gavQG1zgE+BC/2UxXofv4GBOtp963B/hr1aYjiHmxnYq440sDnNbaVu4V3kZCc6endn4pS+IdOeVF2AOEndR0q2IJ7lBPQ76vLcWzWeRL9DvEZPZmWs+Rdc/coTxF6O73w7bF3G4PW9TCFpQQw6tSsk4GxQB869uff4kUgpbhx0kpR29YOk6e1sVb7/APY1mvSg7NXwLK+kI6GV+uNhCUkHKMggnc75yPhTRk7NZ4YNhjNKuhW3fSq9mNGh5xl1LrKlIcbUFJUNiCNwR51Zk8Q3mRHcjyLlJdZdTpWha8hQPUHNDuIP/UN/coUOgroeiVOUU2FsurSAOg+AqBRA6AZqLuNMV1FNOvASywFE7VGsqJrrdJz2V/dNLtQxprF6Rr5w/bWbdBahKYaKikuNKUrckncKHeaIp9MnEg9qNbT/ANJf71YaX/vz9xP6IqkfaNc0ooB6Un0ycQHrCt35C/3qcn0y30HtQLefgsf4q82RXalSDR6cj0y3g+1bIP5S/wBtSj0y3THatUI+5xYry5NPFI3uGj0s+mm4A72WLnyfV+yg/FvpLl8TWdVtetbEdKnEr5iHio7eRFYg9aYaoooFC1K8qVNPWlVqNZ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5602" name="AutoShape 2" descr="data:image/jpeg;base64,/9j/4AAQSkZJRgABAQAAAQABAAD/2wCEAAkGBhQSERUUExQUFBQVFxcYFxgWFBgZGBQdGBcXFRgYGBgaHCYeHxklGRcVHy8gIycpLCwsFR4xNTAqNSYrLCkBCQoKDgwOGg8PGi0kHyUsLDApKSwqKSksLCwpLyw1KTIvKSwpLywsLCwsLSwsLDQpLCwtLCwsLCkpLCkpLCwpLP/AABEIAOgAsAMBIgACEQEDEQH/xAAcAAACAwEBAQEAAAAAAAAAAAABAgADBAUGBwj/xAA/EAACAQMBBQYDBwIFAwUBAAABAhEAAyESBAUxQVETImFxkfAGgbEjMqHB0eHxQlIUFWOCsmJykiQzQ6KzB//EABkBAQEBAQEBAAAAAAAAAAAAAAABAgMEBf/EACoRAAICAQMCBgICAwAAAAAAAAABAhEDEiExQVETImGhsfBxgcHhFDKR/9oADAMBAAIRAxEAPwD1xPufCgo8Tmj786AbrXzT2hHA0bf48KBqeBqAicpkfP5UxToT61OJ9+FGPSgJn2Tj3imC4yffrQQ+tMaBikYOTT6eh/GkpgR+9AT3xpSMjj5Tw8agPs/SgG/SgISfZNOB0n1pS1KRIqAceZnrTAdaC+4o1QBgRUafZ9+lMTShxNABlER/NQSf5+tQH3NMomgAR7k1B8/XhR9ilecxQFKmahHuarTGPDl5Uyj50ATw+tRT50FonjxHpQoyM0j5/pUjnWTbpFkqphrhW0scmuHTPyBZv9tc74Oci1c2Zsvst1rWeOgktbPpq9DXRQuDkY1ebSd4cfOnrkbV8TbLa1h76goQrRJKlpgYByNJmJgcYrbtO8raHTqZm0hiLdtrjKpyGYIDpB6npiazol2GqPc1zSRPHI6Eelc8b+2fsxdF0aC/Zh9LlS+BAOnxHStTbfaW8tlrgF5/upDScTgxp4A86mmXYupdy8ofYozXC/zbZNnt7TftuX+0PaAF21XdIhF1YH0Gc4rdY37s729YuTlVICXJ1OCQigrqZjBwo5Vp45LoyKcXtZuDRURvfTFcvePxNZs2bl0sS1swbbKy3NZEqrKRKgjOo4gc+FW2N/7OzALdBLOEQaLg1NE6ZKR408OdXQ1x4s6NCZ4Vn/zC0bps9oO1AJKEMCABJaSAIHgay2fibZSbaLfVmuOUSNR1EY4xwnAPA8prKjJ8Irkl1Omcjj+tDV/P1rE/xBs4uraN0a3OlcNoLcNAuRo1TiJ44raRRxa5CafBD/FG2fSk1ZjzApqhQg8T1oa8YoUCD78qoMrKDAI6eeD1pg0df0oTRigIrU3MilA6fL3+VYtmu3P8betMwKLZtOi6QILswOeJ4VUrsOVUiraHW9tS2RcK9ghut2bhWDuezQSOi9of9wrDfI2XeNtjccptds23LuCwdIKEk8sqJ867qbFbBkW7YYGZCKCCecxxM1j2vaVa+LCWbL3tOp2uICtpJhdWJZifupInwrtCe+npW5ylHr1sq3Po/wAx24d0ymzDMHBVpHlgSPAUPhXeqrd2u3edUv8A+Je4wdgpdDHZlSxEgKAMcBnnWgbG9ooQmz3RrUNp2dbT2wTp1oys0xIkGMTnFdG/saMQ7WUusnDUiFsGQFLYmeGaSmqrul7CMXs/U8TeuAbquNI0jeBYmcQL4M+Uc67++N42227YAtxG03LxMOCBqtgCTwE5wTPhV3w7uu4li7avWoD3brwSjqy3GJAgE5EQZFdFN2pAAs2wqzpAtrCzGqBECYEmtZMsdX/fxujMINxX69meT266Dsu+gCCTenB/6Lea3b73rbN7d9xrsWArqz27uLb3LSBCzKe7IBGepr0CbCgnTatiRBi2gkE5BgcPwqJsKhCnZWxb/sFsaMmZKxE/rUWZdvtJF8N9/tnmfim3YGyba9pzduMloXX7VrmFuDQC0lZ5xxitnxXvK2W2K52qMi7Xb1MHBVZtsRqIMDBBz1rsvs6W7RBS3bs4XToAQ6iFA0xEliBEZqDd6aez7JOzn7nZrp/8Yjj4VlZUub5fwaeNu+DlPt1tt77PpuI2nZ7wJDAgEtOmeExyHCc1T8IXba7LtDEAgbRtbNABaAWyOerTgHHHiK7KbAkhTbtmJCjslhF46QNMAc/E1i3KD/itsSLY7M2QmiyiEK6M5B0iWzHHjAqqacXXRL2f9mXFqX7fucPee8VbZNhKtYtWe32c27StqdFDRLvICxzAHPic17FyC0ggg5GZBHUEcvKqRuu2FK9ja0sQWHZJDEcCwiCZ+tWOIMaTgTAHLoB6YrE5qVJLi/c3CDjdg1daYGoLR6GJxxyPfKhdU49Y6j3zrmbCTStUNB/551AZppwaqYe59+xVgq2U5O89oDbVs1hsWnF1mEwLjKBotk8xmY54rlb6A2a/tQtAWVa3sauVBHZh7pVzAII7vSOJ4V6Tb9gtX0CXUDqDqEyCpHNSMg+VJa3Ls4kiyneXs2kE6lzgyTPma748kY1a6HCeOUr+RNn3R2N8uHthXt6eytWyqvDahczcaWAxPQiaybLdFred4PgbVatm0x4MbfdZB48ceA61t2DYdnsAi0EXIQ9/UR0SWYxz7nXlWra9kS6ui6i3FmYbkeoPI+IzWdSt3w1XY3o2Vcp2Tee0mzauPxYBggjJfSdAjmZAx0BrgPsqf5UNpB+37EXu31RcNyQT3+YmV08IxFd2zuu0jB9JJSSrXLjvowZI1k6e7OaVd1WNUaEkEXTbDHswSTFzs50/eBzHEUjOMV+7/okotvft9Zyt07rTaL+2C+haRsrFCzwr3LLM8CcGSYHLlXNTZAd17NtBDG+r7PpuF2LAduEjJiNOIiK9Xb3Zal2VO9dEOwd5fiMnV6dOUVSu5tmKdiEUojAm2HaEYgEY1YMQQMRIPjXVZld+qMLE+Pz87GLZvh2ze2veFu4rOq3rUDtH7mq0TIziDw6eVc74b1G/sepmclNtRWLGbyWrmi0xEwTpkA+Nb9j3UG2nanuWbyrcNsW2LEBkW3pZX03JMsBhgZrqbZuq1d0B7YPZfc0kqU/pIUqRAgDHCpLIl5b6L4JGDdP1/k8nvLYkjaljurvHZFUa2IUMEDgSfE12d5brsf8AqLKo10W7Wrs9RW3sxKuwcsTJdonmQEHDNbbu5NlIe2bVsdtBZNUFtP3SF1ctPEDlTjcGz6tfZCdIU5YhxMjtAWhzM5aaPMnXP2irG9zkbnvdtc2KxeJZG2IXQrExeuTo7392lQTpPPOYFYtu+wfbLdv7K1c2vYbdwp3ezS4j64P9MnHhqNehb4b2ZraWuxGi2ZTLakJidLzqAwMTyHSrdm3Ns4D6bNqLo0vzDhcQ2YOR5zVWWKd0/wAfsnhSar7wZ96bAtjatj7FezN661i5bSQLlvQSxIHNMEPxE8a81Z2RU3bY2nVcF1nFprpuXPs7Vy/pfAYCNM5494mQTXsbe67KHC94roBa4xcLiVQs0qIj7vhS2t02URrS2h2LCChJKEZxpJMSTOKiypKvx99yyxtuzkbz+HHU/Y3bCF9AGzhGt2to7N+0IP2jGSsqSOI41t+HtoRheC2W2Z0uAXbJIKoxRTNsrjSRnHMzVlj4f2ZF0LaABIIOp9QKkldL6tSxmIIrZs2yrbBCLGolmMkszf3MxJJMYyaxLInGvc1GDTstAFVO8cYirKWK4HYzBYpqX86aaBA+n506iPX3FKuf4olffWqgYP8ADODdUJ9++LquCkQFXjJnXqXpGRmKpS3tIAntXwsgvaz9iNeTjF6Y8OFdZDRuDxGY4108T0OWgwW9nuPs62rgOp2K3D3DFvW0Eww1SgVSAZyZqi1sm092NS3Fs27QclClzs71w6rqyTpa0VMcZJ6V2QTn8Kly4FVmPBVZj5KCx/AUjka6B40+rOZ2W1HT3rijSJ1NaP2gtMTqI/8AiN3s4AzAfgIqlE2kEstu6NT2mbVctEwq2VuK0HIIF0ACB+EX7u+JLd8d2ASJCl1LEdYHCOFde1aJP9sgETxgweH6dKy86i90jfgNq9zzu7tp2i4VOq7HdJK9kdIYYIJIwdLlrZyupMVo2K3tIZNZuH/2jcBa2VyLgucOIH2Rxzmu6+znmwjkcwOs9KTaEZM6dQPNc/hz+WfOjzxfCRFgkuWzg7ytabV9HGntrwa3fxpt6iuhnYd5SmnSDEHAkSaN8bYQ4UXJKMFbXaHf13yrCc6ShsD5Z5z27dzAMxPPoenn51S21gaj0k8eOkA/nU/yFRv/AB5Pfc5l9NqJn7UKXYkB7SkKL1lkCwcHs+2HPgJNKLW1AXIF3UVISLloBDr2ggx/dBsZHU+Irtg/T1oo3EDy8vCtrI+yOTx+rOR2G1Etm4D9owl7ZUTbtlFXJKguHUx18jVtlb/bLq19nDazrtlZZAywMNCvKSZPyOOoppZqOfoi6PUDcR+lTpQYipNczoE0sg86OnPuKk0BlR55zRB41NOaafwoAdKIuTPIA+tCaNUDDrUMx0pQaK+MVAOlRxKvIJGi4I4EjQZAnrSqOfOKN1jpaIJ0PHnoMfKqiHkfgXZx2M6tqBt23ttavAaQWkgIdMxMxGJ48K6uxfF9m1ZF26XZXu3Lep4hOzkjUF5HgHAzFC214NZCaSpJW4GxKyYZWA4qSMYmvKfFa2e0vAhEJLIqGAvJlaOhae8MyreFYaUn5jvdRpGvYP8A+rhL10MDdsF27NgALqIWOkGBpcQeBg+Nez3Zv+1fg2XkE5BUjkGgqcgwRMda+VbHvIpsotGz34MMVgywypMAkjp416D4L2s6QDbdFVVfVouglp0nRyJgxImeldJQT3o5Qm00rs+mXbIb7w0HhqBwfn+RrFtNhkHAHjkDu5iZHLEdR5Uux7YFtlge4QSsnLKF1EqOYI6gVq3bvK1ft9ps9xHXmBwHgVPeQ+BFeLSz1aknRUhx8h9PpUQDJ68fyqE/KmWvWuDyPkUPP40pAnxFWCkNCAJx75VA2f2oDNGKFFHz5D34xRNQe/3oKfXxx8qFKRUilPOjHGhAx1ok0tMQfKhQg86lBR48qdRQhEzTBdUg8GBGOIlSDQCAzw+nTjT2Jkc+PywfpVIYt2bITph3mJyZAOlSInzNfGPjW6H3htIgk9sUzmSh0vp6SRIHjX3HdDiV/wBv/C3XwP4ptFt47WBx/wATf88XGM++ldsFam/QmdtRVHpN22VdDbu3l1ngSw5YAEc88ONes3BbCWhswvuXZSba3GwoEQFkCdJI4d6uL8O7AXS3FqdMZkDMiCMcQWX1r2m69lyjXLTSNRmA0BzqxzGNNc5M3BdTwvxRtW0WbNsC4wIUbO9xSSbynUSSTgMCGGMlWzSXt2jZDbubPtTNce5oVlJByBhgsnBMEdeRrg7Z8QudoKPDW1dgbakcEdipD8SQxJBOK9GNzM62uyshw2m61s3CjCHyVuSPtSCMn8hWZqUaUmajpkm4o+nCYWSCdKyc5MCT8zJqDNQGNI+7gSJkjAAUnwM55xTA8sTUMEzVZ/OrIpHFAJNHX1qC3mZ/CmPGgBFBxP6VAM0WoDOR8vfSjSz760wHWhAA04FK0UA+Y8PlQ0WTR1Uiknyp59KEIGNWqPWD9DVYOfHp+9WBtMnorH0UmqQz7uEFfl/xt181bd87dtF/VEX9pmFBBUuZGf6uOa+l7Ke94cvkEry+zbvZnvMAsNdukZ6vn8GFcpScVt1PVGKlIT4WaFQjgxn8bVe23YvfHTSPoua8T8PkC3a/2+hKfpXs923QCv8A2j/ilbndnLH/AKn543Ns7a2ZSBpzkT/UF8hxOfCvr/wdsioC3bMyFmYK7rC6SAI5iAOEx5c/PXPh+3Y2BlYWmuagyspYMR2i94gnlJECvT/D+0CLfD7g+uz/AL+tZy5PGTceODWPH4TSZ6GOv4e+FMPXl7NJbfurJ46R54FOBWziyGlamPH3+lJx69fP9vChA0DRVahNAIR+dDl1j3yox+FEzPDEdaGjNPPgBRHr+dEHPvjzpSMzw6/pQyS00qCQRI58s04oTTKKGggUSB09+NQLTEdeOOH1oQgHj8ql/wC4/hbuf8Goqc0t9SUdQcsjAHlLKVHyzRPcUZdjvSI8T/yUflXN2W6Abkf6hH/0rfse73QjUy9cTzYnp4VlTcNwFzqTvao+9zxnHlWMkbO+OaV2ef3HtMWrPkn616zYb+R5cfklcHd3whfthAXskqFBgtyDf9PiK7dndNwMO8kARxbP3R08K9EtL6nnxya2ZwfiawG2Z3a2QyaQrTwm4moGDwPjVW5LxGjP9AH/AOBrt753FcvbO9pWQMxB7xaMOr8hPBTWLYvhW8igF7Ugci3+n1X/AKD+FeXBFxx1LuenNJPInF9D0tlu4uP6V+lWqZz+VIogCeQA/CKYLXU87GIx86rP4UwBE+dQn8qEAPKlfGabTNAkHGD9aAUnlimIqQY/bhUHGhTJFMOHWgBy5U7ExQgEXn60y/L30pCxjgflTaqFGnxinDT1+Y/HypCfy4Ux9flQGHa9u7O6pYkW+xuOy6RJKvaRfHjciOpFLtm9tFwDS5FsX+2QaJ7lpLoIJMEBWJEHMxxo2HtXX16+0D23VEKwGRipcCfvmUHlmtjbuQ/etgzq46pPaKFeTMmVABnkBXW4rZo5eZ8FabxU3OzCuO+yajp0lhbF3A1TBQzMcoqbPdc376E91BZKiBjWrFpPPIqPZtIGuaAOzLOWhiQVt6WYCc9yFnpU2ixaXXfdVAADO51DFvKkwYIHiKzcTfmBvVnt29Skhg9tY0gzruKpgHmQYHlVbbxZdodWD6QlgImgai9xrymCOUW/rWpthQotsqDbEECTA0nUIgzxyM1ncbPddhAZ27hnWCTaOqAZHeXVOMjUSOJraca3Rhp9GMm9QX09neBLKp1KghntdqqRqngCM86rs77RgpCXSzBCiAKWcPba6CAGMd1GwYyB1rZ/liEz2Y1Aq39QyilFPGJCyPnVI3XZIA7IAdwD7wjswQgGZwCwxyJ4iazcOxqp9GV3N+WxrJVxoKghoUrrEqWBPdXlqOJMVo2XbgzuoVgULAyVxGmDAJMMGBBjkelB932zMoO9g8cgzK4OF7xkDBkyDV1nZ4ZzxZzJMRAUaVWByUfU08tbCpLksnnSETiiV9cUSKwaADUiKkzU01ALz4e+lCKYedDTiPeaAz6Z/emI9zSseHLrNED30oUmioB40AI50wFAKozx9KttEgz0pRUWYAPHwFAc3Zd23BZsIQqtZLvIfLMRcCqCBgS4luUYFMu7bpXjpPaloNxiBbe2qXFx/UDqYccgEca6WYPAxyBrKu9kPEXBkASvVQwzMRmPOuuqT4RycYrkzbbu663aqIZH7cKpuEaddtFtNOcKVud3/UnOa6O12C4ROCkjWZUkAKcAMCGlo5cKoG9kjVD4EwVg8SpgcSREkRgR1qw7zSJAufdJ+5JwAYAnjkCOsjFS5bbDy9xd2Wrlu3btuFhFZdWuZCHTakRmU4nkV5zWZd3sO2cgG52tx7X2hCgXAikyODaVI+cTk1qu7wVZJDEDmACDKl8Z6DnGcUr72QA91+6QCNOSCYJABkr40uW7Hl2VnNu7luNbZTluw2i2pN1oXW+u0T1Gk6fCPCtV/d109rpLDUsWovEBAUUaSY1SGDEMG5yOla23igAkPnhCE/1BeR8ceR6VXb3ukgRcE8O4I4xkzHj5Vq59iVDuU7RsL9o3ZGEIXutcJaAyEorSSA4DglpiQQckBds3ZdbXoaJW72Q7Vh2ZNy01vhgxou5zHaRmtb71t5JV8YJ0TMHORxwZnmMiYNbm8/3qOclygoRfUa7Emq1fpTgRSsxrkdRdNRfH3+9FmpHE4wflQDR0ifnUalwOX6VKAzKOkRimZZ60B5dKOo0Az0o8elBZzMfL8ONNp9/nUBC8fpzNPVejh4TFHp7mqC0GJ6+vs0RfMfvNLp8arvW3AXQVEHIK8ZjhHDOfriiIzQWx7+dUttgBAJgtHIyZ5eoI+VUG3egd+3qBydJyIUdMGQfWh2N4gS1okRMpMiVMDu4xrj/uFbUV1ZlyfRGi3vBDEPMwcA5DQQeHOV9ar/zi1E9oOAMmerD6o3oKrWzeB+9agGRCR/ZxIWZxcyP7h0oPs9yRpNoCYzbGBMyO7xiMdRxxVqJLkbLW1gmAxmJ58O6foy/+Qq0XD4z4Guelm8DhrQxmFjJ0xwHAQR5EdKgW/ga7cg5wRPCIx5+vhUcV3KpPqjoyf4pdX8Vn2VbgnWytgfdEQZb8I048K0DjWao2g6jUg84FFT60tQAJ5UNPpTFaGetAAjPiKWMzNEtjl7/Oo2aoM9NqHCKSoPfSoCLcBEjlPL9aePp60QtTRFQCfvT6/T6U3ZmiLYoCA0QevGgv50ZnnVBOVQUCKINAGKhrNt28bVhQ11wgOBJkt5KJJpdj24XgdNu+g5NctMoPkT+cVtY56dVbdzOqKem9zWxn9OlTTn360FXhJz9anH39awUk0ffChTIKpQqtQLFMUxkxQIqAOqlqAzUHnQAiofDjQnl1olaoKgBQZaISmVagKzw60w8+VMB6VCaAmnnRDVJM+8ezRoBKJMVFoulAAvE01scBx9zVcctJM0u1J9kwA1YwB4EH8vwiiVkvuZbG6im03r72zcLaeyYDUbahYKBRkHVOQOHCqNjtq1xdVt0cHUGWztChonutcucQehEYql9wIIi3dZVjSQ2lm+0DNIOZ+7E/2sOdBdzjIZHjvrCuS3fBk5iRqAAbiONelpz3l+t/4LGWLHahN78+V/NndPiI8PE0AZmP4rPuvZNCQU0wzYM5HAHygDiBWyvO1TJt0Kwc4mrA0RjNH86WoEO1wVBS4qChSFaANE5qCaAgqT/J51B+HpTMIPDlWiNlIMigKlSsooS3rUbPvrUqUAs46fzRA9/pQqUA6fKm0GjUoQWDUnAiOOfzqVKFHX3mpo/mpUoQA6VCtSpQB6dKK25qVKAItVCAOfGhUoAcppkFSpVINw95oe80KlU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2" name="Picture 4" descr="http://www.elsevier.com.br/site/uploads/imagensTitulo/191220133126_OrganizaProjetoComputadoresPatterson_ALTA_SEMLOMB_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00175" y="1577180"/>
            <a:ext cx="161925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elsevier.com.br/site/uploads/imagensTitulo/241020133755_arquitetura_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00175" y="3933056"/>
            <a:ext cx="161925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Processador&amp;quot;&quot;/&gt;&lt;property id=&quot;20303&quot; value=&quot;None&quot;/&gt;&lt;property id=&quot;20307&quot; value=&quot;256&quot;/&gt;&lt;/object&gt;&lt;object type=&quot;3&quot; unique_id=&quot;10379&quot;&gt;&lt;property id=&quot;20148&quot; value=&quot;5&quot;/&gt;&lt;property id=&quot;20300&quot; value=&quot;Slide 27 - &amp;quot;Bibliografia Comentada&amp;quot;&quot;/&gt;&lt;property id=&quot;20307&quot; value=&quot;266&quot;/&gt;&lt;/object&gt;&lt;object type=&quot;3&quot; unique_id=&quot;10504&quot;&gt;&lt;property id=&quot;20148&quot; value=&quot;5&quot;/&gt;&lt;property id=&quot;20300&quot; value=&quot;Slide 28 - &amp;quot;Bibliografia Comentada&amp;quot;&quot;/&gt;&lt;property id=&quot;20307&quot; value=&quot;278&quot;/&gt;&lt;/object&gt;&lt;object type=&quot;3&quot; unique_id=&quot;10505&quot;&gt;&lt;property id=&quot;20148&quot; value=&quot;5&quot;/&gt;&lt;property id=&quot;20300&quot; value=&quot;Slide 29 - &amp;quot;Bibliografia Comentada&amp;quot;&quot;/&gt;&lt;property id=&quot;20307&quot; value=&quot;277&quot;/&gt;&lt;/object&gt;&lt;object type=&quot;3&quot; unique_id=&quot;12058&quot;&gt;&lt;property id=&quot;20148&quot; value=&quot;5&quot;/&gt;&lt;property id=&quot;20300&quot; value=&quot;Slide 2 - &amp;quot;Na Aula Anterior ...&amp;quot;&quot;/&gt;&lt;property id=&quot;20307&quot; value=&quot;309&quot;/&gt;&lt;/object&gt;&lt;object type=&quot;3&quot; unique_id=&quot;12689&quot;&gt;&lt;property id=&quot;20148&quot; value=&quot;5&quot;/&gt;&lt;property id=&quot;20300&quot; value=&quot;Slide 3 - &amp;quot;Nesta Aula&amp;quot;&quot;/&gt;&lt;property id=&quot;20307&quot; value=&quot;310&quot;/&gt;&lt;/object&gt;&lt;object type=&quot;3&quot; unique_id=&quot;12690&quot;&gt;&lt;property id=&quot;20148&quot; value=&quot;5&quot;/&gt;&lt;property id=&quot;20300&quot; value=&quot;Slide 11 - &amp;quot;Ciclo Básico de Execução de Instruções&amp;quot;&quot;/&gt;&lt;property id=&quot;20307&quot; value=&quot;311&quot;/&gt;&lt;/object&gt;&lt;object type=&quot;3&quot; unique_id=&quot;12691&quot;&gt;&lt;property id=&quot;20148&quot; value=&quot;5&quot;/&gt;&lt;property id=&quot;20300&quot; value=&quot;Slide 12 - &amp;quot;Ciclo de instrução&amp;quot;&quot;/&gt;&lt;property id=&quot;20307&quot; value=&quot;312&quot;/&gt;&lt;/object&gt;&lt;object type=&quot;3&quot; unique_id=&quot;12692&quot;&gt;&lt;property id=&quot;20148&quot; value=&quot;5&quot;/&gt;&lt;property id=&quot;20300&quot; value=&quot;Slide 15 - &amp;quot;Abstração do Processador&amp;quot;&quot;/&gt;&lt;property id=&quot;20307&quot; value=&quot;313&quot;/&gt;&lt;/object&gt;&lt;object type=&quot;3&quot; unique_id=&quot;12694&quot;&gt;&lt;property id=&quot;20148&quot; value=&quot;5&quot;/&gt;&lt;property id=&quot;20300&quot; value=&quot;Slide 26 - &amp;quot;Pro Lar&amp;quot;&quot;/&gt;&lt;property id=&quot;20307&quot; value=&quot;315&quot;/&gt;&lt;/object&gt;&lt;object type=&quot;3&quot; unique_id=&quot;13352&quot;&gt;&lt;property id=&quot;20148&quot; value=&quot;5&quot;/&gt;&lt;property id=&quot;20300&quot; value=&quot;Slide 4 - &amp;quot;Porque μProcessador?&amp;quot;&quot;/&gt;&lt;property id=&quot;20307&quot; value=&quot;329&quot;/&gt;&lt;/object&gt;&lt;object type=&quot;3&quot; unique_id=&quot;13353&quot;&gt;&lt;property id=&quot;20148&quot; value=&quot;5&quot;/&gt;&lt;property id=&quot;20300&quot; value=&quot;Slide 5 - &amp;quot;Visões do μProcessador &amp;quot;&quot;/&gt;&lt;property id=&quot;20307&quot; value=&quot;331&quot;/&gt;&lt;/object&gt;&lt;object type=&quot;3&quot; unique_id=&quot;13354&quot;&gt;&lt;property id=&quot;20148&quot; value=&quot;5&quot;/&gt;&lt;property id=&quot;20300&quot; value=&quot;Slide 6 - &amp;quot;CISC&amp;quot;&quot;/&gt;&lt;property id=&quot;20307&quot; value=&quot;337&quot;/&gt;&lt;/object&gt;&lt;object type=&quot;3&quot; unique_id=&quot;13355&quot;&gt;&lt;property id=&quot;20148&quot; value=&quot;5&quot;/&gt;&lt;property id=&quot;20300&quot; value=&quot;Slide 7 - &amp;quot;CISC&amp;quot;&quot;/&gt;&lt;property id=&quot;20307&quot; value=&quot;338&quot;/&gt;&lt;/object&gt;&lt;object type=&quot;3&quot; unique_id=&quot;13356&quot;&gt;&lt;property id=&quot;20148&quot; value=&quot;5&quot;/&gt;&lt;property id=&quot;20300&quot; value=&quot;Slide 8 - &amp;quot;RISC &amp;quot;&quot;/&gt;&lt;property id=&quot;20307&quot; value=&quot;332&quot;/&gt;&lt;/object&gt;&lt;object type=&quot;3&quot; unique_id=&quot;13357&quot;&gt;&lt;property id=&quot;20148&quot; value=&quot;5&quot;/&gt;&lt;property id=&quot;20300&quot; value=&quot;Slide 9 - &amp;quot;MIPS&amp;quot;&quot;/&gt;&lt;property id=&quot;20307&quot; value=&quot;333&quot;/&gt;&lt;/object&gt;&lt;object type=&quot;3&quot; unique_id=&quot;13358&quot;&gt;&lt;property id=&quot;20148&quot; value=&quot;5&quot;/&gt;&lt;property id=&quot;20300&quot; value=&quot;Slide 10 - &amp;quot;MIPS&amp;quot;&quot;/&gt;&lt;property id=&quot;20307&quot; value=&quot;334&quot;/&gt;&lt;/object&gt;&lt;object type=&quot;3&quot; unique_id=&quot;13359&quot;&gt;&lt;property id=&quot;20148&quot; value=&quot;5&quot;/&gt;&lt;property id=&quot;20300&quot; value=&quot;Slide 13 - &amp;quot;Ciclo Expandido de Execução de Instruções&amp;quot;&quot;/&gt;&lt;property id=&quot;20307&quot; value=&quot;330&quot;/&gt;&lt;/object&gt;&lt;object type=&quot;3&quot; unique_id=&quot;13360&quot;&gt;&lt;property id=&quot;20148&quot; value=&quot;5&quot;/&gt;&lt;property id=&quot;20300&quot; value=&quot;Slide 14 - &amp;quot;Abstração do Processador&amp;quot;&quot;/&gt;&lt;property id=&quot;20307&quot; value=&quot;318&quot;/&gt;&lt;/object&gt;&lt;object type=&quot;3&quot; unique_id=&quot;13361&quot;&gt;&lt;property id=&quot;20148&quot; value=&quot;5&quot;/&gt;&lt;property id=&quot;20300&quot; value=&quot;Slide 16 - &amp;quot;Abstração do Processador: DataPath&amp;quot;&quot;/&gt;&lt;property id=&quot;20307&quot; value=&quot;317&quot;/&gt;&lt;/object&gt;&lt;object type=&quot;3&quot; unique_id=&quot;13362&quot;&gt;&lt;property id=&quot;20148&quot; value=&quot;5&quot;/&gt;&lt;property id=&quot;20300&quot; value=&quot;Slide 17 - &amp;quot;Formatos de Instrução MIPS&amp;quot;&quot;/&gt;&lt;property id=&quot;20307&quot; value=&quot;339&quot;/&gt;&lt;/object&gt;&lt;object type=&quot;3&quot; unique_id=&quot;13363&quot;&gt;&lt;property id=&quot;20148&quot; value=&quot;5&quot;/&gt;&lt;property id=&quot;20300&quot; value=&quot;Slide 18 - &amp;quot;Busca de Instruções&amp;quot;&quot;/&gt;&lt;property id=&quot;20307&quot; value=&quot;341&quot;/&gt;&lt;/object&gt;&lt;object type=&quot;3&quot; unique_id=&quot;13364&quot;&gt;&lt;property id=&quot;20148&quot; value=&quot;5&quot;/&gt;&lt;property id=&quot;20300&quot; value=&quot;Slide 19 - &amp;quot;Memória de Programa&amp;quot;&quot;/&gt;&lt;property id=&quot;20307&quot; value=&quot;342&quot;/&gt;&lt;/object&gt;&lt;object type=&quot;3&quot; unique_id=&quot;13365&quot;&gt;&lt;property id=&quot;20148&quot; value=&quot;5&quot;/&gt;&lt;property id=&quot;20300&quot; value=&quot;Slide 20 - &amp;quot;Banco de Registradores&amp;quot;&quot;/&gt;&lt;property id=&quot;20307&quot; value=&quot;343&quot;/&gt;&lt;/object&gt;&lt;object type=&quot;3&quot; unique_id=&quot;13366&quot;&gt;&lt;property id=&quot;20148&quot; value=&quot;5&quot;/&gt;&lt;property id=&quot;20300&quot; value=&quot;Slide 21 - &amp;quot;Register File&amp;quot;&quot;/&gt;&lt;property id=&quot;20307&quot; value=&quot;344&quot;/&gt;&lt;/object&gt;&lt;object type=&quot;3&quot; unique_id=&quot;13367&quot;&gt;&lt;property id=&quot;20148&quot; value=&quot;5&quot;/&gt;&lt;property id=&quot;20300&quot; value=&quot;Slide 22 - &amp;quot;Visão da Arquitetura (Comportamento)&amp;quot;&quot;/&gt;&lt;property id=&quot;20307&quot; value=&quot;321&quot;/&gt;&lt;/object&gt;&lt;object type=&quot;3&quot; unique_id=&quot;13368&quot;&gt;&lt;property id=&quot;20148&quot; value=&quot;5&quot;/&gt;&lt;property id=&quot;20300&quot; value=&quot;Slide 23 - &amp;quot;Subconjunto da ISA – MIPS-32&amp;quot;&quot;/&gt;&lt;property id=&quot;20307&quot; value=&quot;340&quot;/&gt;&lt;/object&gt;&lt;object type=&quot;3&quot; unique_id=&quot;13369&quot;&gt;&lt;property id=&quot;20148&quot; value=&quot;5&quot;/&gt;&lt;property id=&quot;20300&quot; value=&quot;Slide 24 - &amp;quot;Exemplo - Assembly&amp;quot;&quot;/&gt;&lt;property id=&quot;20307&quot; value=&quot;322&quot;/&gt;&lt;/object&gt;&lt;object type=&quot;3&quot; unique_id=&quot;13370&quot;&gt;&lt;property id=&quot;20148&quot; value=&quot;5&quot;/&gt;&lt;property id=&quot;20300&quot; value=&quot;Slide 25 - &amp;quot;Abstração do Processador&amp;quot;&quot;/&gt;&lt;property id=&quot;20307&quot; value=&quot;345&quot;/&gt;&lt;/object&gt;&lt;/object&gt;&lt;object type=&quot;4&quot; unique_id=&quot;10361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ufu_model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CAFD5F07F3FC64AAD44602F67EC4313" ma:contentTypeVersion="4" ma:contentTypeDescription="Crie um novo documento." ma:contentTypeScope="" ma:versionID="cba4b265ca2bfdb3127e00938b484c98">
  <xsd:schema xmlns:xsd="http://www.w3.org/2001/XMLSchema" xmlns:xs="http://www.w3.org/2001/XMLSchema" xmlns:p="http://schemas.microsoft.com/office/2006/metadata/properties" xmlns:ns2="cb05e33e-e134-44a3-b7ad-ac42a6694721" targetNamespace="http://schemas.microsoft.com/office/2006/metadata/properties" ma:root="true" ma:fieldsID="aabdf89fc0f5d09f56b460834ec4835b" ns2:_="">
    <xsd:import namespace="cb05e33e-e134-44a3-b7ad-ac42a66947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05e33e-e134-44a3-b7ad-ac42a66947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68DE4E8-79B8-4633-9AF2-D039CADB0B3A}"/>
</file>

<file path=customXml/itemProps2.xml><?xml version="1.0" encoding="utf-8"?>
<ds:datastoreItem xmlns:ds="http://schemas.openxmlformats.org/officeDocument/2006/customXml" ds:itemID="{9FEBF5A4-CB6D-44A8-8647-9A780A148CC6}"/>
</file>

<file path=customXml/itemProps3.xml><?xml version="1.0" encoding="utf-8"?>
<ds:datastoreItem xmlns:ds="http://schemas.openxmlformats.org/officeDocument/2006/customXml" ds:itemID="{141E45C0-FC33-4CA3-8247-9492B6B8B0AA}"/>
</file>

<file path=docProps/app.xml><?xml version="1.0" encoding="utf-8"?>
<Properties xmlns="http://schemas.openxmlformats.org/officeDocument/2006/extended-properties" xmlns:vt="http://schemas.openxmlformats.org/officeDocument/2006/docPropsVTypes">
  <Template>ufu_modelo</Template>
  <TotalTime>7267</TotalTime>
  <Words>537</Words>
  <Application>Microsoft Office PowerPoint</Application>
  <PresentationFormat>On-screen Show (4:3)</PresentationFormat>
  <Paragraphs>101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ufu_modelo</vt:lpstr>
      <vt:lpstr>Macros e Programação Modular</vt:lpstr>
      <vt:lpstr>Na Aula Anterior ...</vt:lpstr>
      <vt:lpstr>Nesta Aula</vt:lpstr>
      <vt:lpstr>O que são Macros?</vt:lpstr>
      <vt:lpstr>O que são Macros?</vt:lpstr>
      <vt:lpstr>Estrutura de Macros</vt:lpstr>
      <vt:lpstr>Macros com Parâmetros</vt:lpstr>
      <vt:lpstr>Programação Modular</vt:lpstr>
      <vt:lpstr>Bibliografia Comentada</vt:lpstr>
      <vt:lpstr>Bibliografia Comentada</vt:lpstr>
      <vt:lpstr>Bibliografia Comentada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 Duarte Abdala</dc:creator>
  <cp:lastModifiedBy>Daniel Duarte Abdala</cp:lastModifiedBy>
  <cp:revision>535</cp:revision>
  <dcterms:created xsi:type="dcterms:W3CDTF">2012-07-13T23:11:31Z</dcterms:created>
  <dcterms:modified xsi:type="dcterms:W3CDTF">2016-10-03T20:50:50Z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0x0101007CAFD5F07F3FC64AAD44602F67EC4313</vt:lpwstr>
  </property>
</Properties>
</file>