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</p:sldIdLst>
  <p:sldSz cx="9144000" cy="6858000" type="screen4x3"/>
  <p:notesSz cx="6858000" cy="9144000"/>
  <p:custDataLst>
    <p:tags r:id="rId2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16/10/2016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16/10/2016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/>
          <a:lstStyle/>
          <a:p>
            <a:r>
              <a:rPr lang="pt-BR" b="1" smtClean="0">
                <a:solidFill>
                  <a:schemeClr val="accent1">
                    <a:lumMod val="50000"/>
                  </a:schemeClr>
                </a:solidFill>
              </a:rPr>
              <a:t>Avaliando o Desempenho de UCPs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 de Resposta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Desempenho é inversamente proporcional ao tempo de resposta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𝐷𝑒𝑠𝑒𝑚𝑝𝑒𝑛h𝑜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𝑇𝑒𝑚𝑝𝑜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𝐸𝑥𝑒𝑐𝑢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Considerando dois computadores, dizemos que 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𝐷𝑒𝑠𝑒𝑚𝑝𝑒𝑛h𝑜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𝐷𝑒𝑠𝑒𝑚𝑝𝑒𝑛h𝑜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𝑇𝑒𝑚𝑝𝑜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𝐸𝑥𝑒𝑐𝑢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𝑇𝑒𝑚𝑝𝑜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𝐸𝑥𝑒𝑐𝑢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614" t="-2695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85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Desempenho Relativo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Computador A executa um programa em 10s e computador B em 15s. Quanto A é mais rápido que B?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𝐷𝑒𝑠𝑒𝑚𝑝𝑒𝑛h𝑜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𝐷𝑒𝑠𝑒𝑚𝑝𝑒𝑛h𝑜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68" t="-1752" r="-2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540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pontos a serem considerados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Tempo de execução </a:t>
            </a:r>
            <a:r>
              <a:rPr lang="pt-BR" dirty="0">
                <a:latin typeface="Calibri" panose="020F0502020204030204" pitchFamily="34" charset="0"/>
              </a:rPr>
              <a:t>→</a:t>
            </a:r>
            <a:r>
              <a:rPr lang="pt-BR" dirty="0" smtClean="0"/>
              <a:t> tempo decorrido entra o início de um processo e seu término.</a:t>
            </a:r>
          </a:p>
          <a:p>
            <a:r>
              <a:rPr lang="pt-BR" b="1" dirty="0" smtClean="0"/>
              <a:t>Tempo de CPU </a:t>
            </a:r>
            <a:r>
              <a:rPr lang="pt-BR" dirty="0" smtClean="0">
                <a:latin typeface="Calibri" panose="020F0502020204030204" pitchFamily="34" charset="0"/>
              </a:rPr>
              <a:t>→ tempo efetivamente transcorrido em que o processador trabalha no processo.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Tempo de acesso a memória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Tempo de entrada e saída</a:t>
            </a: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61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Desempenho da UCP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b="0" dirty="0" smtClean="0">
                    <a:latin typeface="Cambria Math" panose="02040503050406030204" pitchFamily="18" charset="0"/>
                  </a:rPr>
                  <a:t>Considere um programa executando em um computador hipotético qualquer:</a:t>
                </a:r>
              </a:p>
              <a:p>
                <a:pPr marL="0" indent="0">
                  <a:buNone/>
                </a:pPr>
                <a:endParaRPr lang="pt-BR" sz="24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𝐸𝑥𝑒𝑐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𝐶𝑖𝑐𝑙𝑜𝑠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𝑇𝑒𝑚𝑝𝑜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𝑐𝑖𝑐𝑙𝑜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</m:oMath>
                  </m:oMathPara>
                </a14:m>
                <a:endParaRPr lang="pt-BR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1800" b="0" dirty="0" smtClean="0">
                  <a:ea typeface="Cambria Math" panose="02040503050406030204" pitchFamily="18" charset="0"/>
                </a:endParaRPr>
              </a:p>
              <a:p>
                <a:r>
                  <a:rPr lang="pt-BR" sz="2400" dirty="0" smtClean="0"/>
                  <a:t>Fica claro que duas formas de se melhorar o tempo de execução e consequentemente o desempenho seriam:</a:t>
                </a:r>
              </a:p>
              <a:p>
                <a:pPr lvl="1"/>
                <a:r>
                  <a:rPr lang="pt-BR" sz="2000" dirty="0" smtClean="0"/>
                  <a:t>Diminuir o números de </a:t>
                </a:r>
                <a:r>
                  <a:rPr lang="pt-BR" sz="2000" dirty="0" err="1" smtClean="0"/>
                  <a:t>clock</a:t>
                </a:r>
                <a:r>
                  <a:rPr lang="pt-BR" sz="2000" dirty="0" smtClean="0"/>
                  <a:t> necessários para executar o programa</a:t>
                </a:r>
              </a:p>
              <a:p>
                <a:pPr lvl="1"/>
                <a:r>
                  <a:rPr lang="pt-BR" sz="2000" dirty="0" smtClean="0"/>
                  <a:t>Diminuir a duração do ciclo de </a:t>
                </a:r>
                <a:r>
                  <a:rPr lang="pt-BR" sz="2000" dirty="0" err="1" smtClean="0"/>
                  <a:t>clock</a:t>
                </a:r>
                <a:endParaRPr lang="pt-BR" sz="2000" dirty="0" smtClean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76" t="-1078" r="-9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160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Desempenho da Instrução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equação anterior não faz menção ao # de instruções que compõem o programa;</a:t>
                </a:r>
              </a:p>
              <a:p>
                <a:r>
                  <a:rPr lang="pt-BR" dirty="0" smtClean="0"/>
                  <a:t>Podemos definir o tempo de execução de um programa como:</a:t>
                </a:r>
              </a:p>
              <a:p>
                <a:pPr lvl="1"/>
                <a:r>
                  <a:rPr lang="pt-BR" dirty="0" smtClean="0"/>
                  <a:t># de instruções x tempo médio das instruções</a:t>
                </a:r>
              </a:p>
              <a:p>
                <a:r>
                  <a:rPr lang="pt-BR" dirty="0" smtClean="0"/>
                  <a:t>CPI </a:t>
                </a:r>
                <a:r>
                  <a:rPr lang="pt-BR" dirty="0" smtClean="0">
                    <a:latin typeface="Calibri" panose="020F0502020204030204" pitchFamily="34" charset="0"/>
                  </a:rPr>
                  <a:t>→ Ciclos de 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Clock</a:t>
                </a:r>
                <a:r>
                  <a:rPr lang="pt-BR" dirty="0" smtClean="0">
                    <a:latin typeface="Calibri" panose="020F0502020204030204" pitchFamily="34" charset="0"/>
                  </a:rPr>
                  <a:t> por Instruções (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Clock</a:t>
                </a:r>
                <a:r>
                  <a:rPr lang="pt-BR" dirty="0" smtClean="0">
                    <a:latin typeface="Calibri" panose="020F0502020204030204" pitchFamily="34" charset="0"/>
                  </a:rPr>
                  <a:t> 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cicles</a:t>
                </a:r>
                <a:r>
                  <a:rPr lang="pt-BR" dirty="0" smtClean="0">
                    <a:latin typeface="Calibri" panose="020F0502020204030204" pitchFamily="34" charset="0"/>
                  </a:rPr>
                  <a:t> Per 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Instruction</a:t>
                </a:r>
                <a:r>
                  <a:rPr lang="pt-BR" dirty="0" smtClean="0">
                    <a:latin typeface="Calibri" panose="020F0502020204030204" pitchFamily="34" charset="0"/>
                  </a:rPr>
                  <a:t>)</a:t>
                </a:r>
              </a:p>
              <a:p>
                <a:r>
                  <a:rPr lang="pt-BR" dirty="0" smtClean="0">
                    <a:latin typeface="Calibri" panose="020F0502020204030204" pitchFamily="34" charset="0"/>
                  </a:rPr>
                  <a:t>Consequentemente: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𝑖𝑛𝑠𝑡𝑟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. ×#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𝑑𝑖𝑜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𝑐𝑖𝑐𝑙𝑜𝑠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𝑖𝑛𝑠𝑡𝑟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68" t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6998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Equação Clássica de Desempenho da UCP</a:t>
            </a:r>
            <a:endParaRPr lang="pt-BR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𝑇𝑒𝑚𝑝𝑜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𝑈𝐶𝑃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𝑖𝑛𝑠𝑡𝑟𝑢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𝑇𝑎𝑥𝑎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𝐶𝑙𝑜𝑐𝑘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 smtClean="0"/>
                  <a:t>Exercícios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334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Desempenho em Sistemas Paralelos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</a:p>
          <a:p>
            <a:pPr lvl="1"/>
            <a:r>
              <a:rPr lang="pt-BR" dirty="0" smtClean="0"/>
              <a:t>1 µProc|1 thread </a:t>
            </a:r>
            <a:r>
              <a:rPr lang="pt-BR" dirty="0" smtClean="0">
                <a:latin typeface="Calibri" panose="020F0502020204030204" pitchFamily="34" charset="0"/>
              </a:rPr>
              <a:t>→ tempo de execução = x    </a:t>
            </a:r>
            <a:r>
              <a:rPr lang="pt-BR" dirty="0" err="1" smtClean="0">
                <a:latin typeface="Calibri" panose="020F0502020204030204" pitchFamily="34" charset="0"/>
              </a:rPr>
              <a:t>ɳs</a:t>
            </a:r>
            <a:endParaRPr lang="pt-BR" dirty="0" smtClean="0">
              <a:latin typeface="Calibri" panose="020F0502020204030204" pitchFamily="34" charset="0"/>
            </a:endParaRPr>
          </a:p>
          <a:p>
            <a:pPr lvl="1"/>
            <a:r>
              <a:rPr lang="pt-BR" dirty="0" smtClean="0"/>
              <a:t>2 </a:t>
            </a:r>
            <a:r>
              <a:rPr lang="pt-BR" dirty="0"/>
              <a:t>µProc|1 thread </a:t>
            </a:r>
            <a:r>
              <a:rPr lang="pt-BR" dirty="0">
                <a:latin typeface="Calibri" panose="020F0502020204030204" pitchFamily="34" charset="0"/>
              </a:rPr>
              <a:t>→ tempo de execução = </a:t>
            </a:r>
            <a:r>
              <a:rPr lang="pt-BR" dirty="0" smtClean="0">
                <a:latin typeface="Calibri" panose="020F0502020204030204" pitchFamily="34" charset="0"/>
              </a:rPr>
              <a:t>x/2 </a:t>
            </a:r>
            <a:r>
              <a:rPr lang="pt-BR" dirty="0" err="1">
                <a:latin typeface="Calibri" panose="020F0502020204030204" pitchFamily="34" charset="0"/>
              </a:rPr>
              <a:t>ɳs</a:t>
            </a:r>
            <a:endParaRPr lang="pt-BR" dirty="0">
              <a:latin typeface="Calibri" panose="020F0502020204030204" pitchFamily="34" charset="0"/>
            </a:endParaRPr>
          </a:p>
          <a:p>
            <a:pPr lvl="1"/>
            <a:r>
              <a:rPr lang="pt-BR" dirty="0" smtClean="0"/>
              <a:t>4 </a:t>
            </a:r>
            <a:r>
              <a:rPr lang="pt-BR" dirty="0"/>
              <a:t>µProc|1 thread </a:t>
            </a:r>
            <a:r>
              <a:rPr lang="pt-BR" dirty="0">
                <a:latin typeface="Calibri" panose="020F0502020204030204" pitchFamily="34" charset="0"/>
              </a:rPr>
              <a:t>→ tempo de execução = </a:t>
            </a:r>
            <a:r>
              <a:rPr lang="pt-BR" dirty="0" smtClean="0">
                <a:latin typeface="Calibri" panose="020F0502020204030204" pitchFamily="34" charset="0"/>
              </a:rPr>
              <a:t>x/4 </a:t>
            </a:r>
            <a:r>
              <a:rPr lang="pt-BR" dirty="0" err="1">
                <a:latin typeface="Calibri" panose="020F0502020204030204" pitchFamily="34" charset="0"/>
              </a:rPr>
              <a:t>ɳs</a:t>
            </a:r>
            <a:endParaRPr lang="pt-BR" dirty="0">
              <a:latin typeface="Calibri" panose="020F0502020204030204" pitchFamily="34" charset="0"/>
            </a:endParaRPr>
          </a:p>
          <a:p>
            <a:r>
              <a:rPr lang="pt-BR" dirty="0" smtClean="0"/>
              <a:t>Certo?</a:t>
            </a:r>
          </a:p>
          <a:p>
            <a:pPr lvl="1"/>
            <a:r>
              <a:rPr lang="pt-BR" dirty="0" smtClean="0"/>
              <a:t>Infelizmente ... NÃO!!!!!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455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</a:t>
            </a:r>
            <a:r>
              <a:rPr lang="pt-BR" dirty="0" err="1" smtClean="0"/>
              <a:t>Amdahl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 smtClean="0"/>
                  <a:t>Frequentemente </a:t>
                </a:r>
                <a:r>
                  <a:rPr lang="pt-BR" sz="2800" dirty="0"/>
                  <a:t>usado em computação paralela para prever o máximo </a:t>
                </a:r>
                <a:r>
                  <a:rPr lang="pt-BR" sz="2800" dirty="0" err="1">
                    <a:solidFill>
                      <a:srgbClr val="FF0000"/>
                    </a:solidFill>
                  </a:rPr>
                  <a:t>speedup</a:t>
                </a:r>
                <a:r>
                  <a:rPr lang="pt-BR" sz="2800" dirty="0">
                    <a:solidFill>
                      <a:srgbClr val="FF0000"/>
                    </a:solidFill>
                  </a:rPr>
                  <a:t> </a:t>
                </a:r>
                <a:r>
                  <a:rPr lang="pt-BR" sz="2800" dirty="0"/>
                  <a:t>teórico usando múltiplos </a:t>
                </a:r>
                <a:r>
                  <a:rPr lang="pt-BR" sz="2800" dirty="0" smtClean="0"/>
                  <a:t>processadores;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800" dirty="0" smtClean="0"/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𝑡h𝑟𝑒𝑎𝑑𝑠</m:t>
                    </m:r>
                  </m:oMath>
                </a14:m>
                <a:endParaRPr lang="pt-BR" sz="2400" dirty="0" smtClean="0"/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 smtClean="0"/>
                  <a:t> parcela do algoritmo puramente sequencial [0,1]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384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676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Livro do Patterson, edição nova. </a:t>
            </a:r>
            <a:r>
              <a:rPr lang="pt-BR" smtClean="0"/>
              <a:t>Páginas 19 a 29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089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Extra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pequeno artigo no qual a lei de </a:t>
            </a:r>
            <a:r>
              <a:rPr lang="pt-BR" dirty="0" err="1" smtClean="0"/>
              <a:t>Amdahl</a:t>
            </a:r>
            <a:r>
              <a:rPr lang="pt-BR" dirty="0" smtClean="0"/>
              <a:t> é revisada e explicada. Aponte os problemas com ela e então correlacione as correções previstas pela lei de </a:t>
            </a:r>
            <a:r>
              <a:rPr lang="pt-BR" dirty="0" err="1" smtClean="0"/>
              <a:t>Gustafson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2 pontos na média;</a:t>
            </a:r>
          </a:p>
          <a:p>
            <a:r>
              <a:rPr lang="pt-BR" dirty="0" smtClean="0"/>
              <a:t>Entrega no final </a:t>
            </a:r>
            <a:r>
              <a:rPr lang="pt-BR" smtClean="0"/>
              <a:t>do semestre;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285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Definição de desempenho;</a:t>
            </a:r>
          </a:p>
          <a:p>
            <a:r>
              <a:rPr lang="pt-BR" dirty="0" smtClean="0"/>
              <a:t>Mensuração de desempenho;</a:t>
            </a:r>
          </a:p>
          <a:p>
            <a:r>
              <a:rPr lang="pt-BR" dirty="0" smtClean="0"/>
              <a:t>Desempenho da UCP e seus fatores;</a:t>
            </a:r>
          </a:p>
          <a:p>
            <a:r>
              <a:rPr lang="pt-BR" dirty="0" smtClean="0"/>
              <a:t>Desempenho de instruções;</a:t>
            </a:r>
          </a:p>
          <a:p>
            <a:r>
              <a:rPr lang="pt-BR" dirty="0" smtClean="0"/>
              <a:t>Considerações acerca do consumo de energia;</a:t>
            </a:r>
          </a:p>
          <a:p>
            <a:r>
              <a:rPr lang="pt-BR" dirty="0" smtClean="0"/>
              <a:t>Desempenho em sistemas </a:t>
            </a:r>
            <a:r>
              <a:rPr lang="pt-BR" dirty="0" err="1" smtClean="0"/>
              <a:t>multiprocessados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Benchmarrking</a:t>
            </a:r>
            <a:r>
              <a:rPr lang="pt-BR" dirty="0"/>
              <a:t>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Desempenho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Avaliar desempenho de computadores</a:t>
            </a:r>
          </a:p>
          <a:p>
            <a:pPr lvl="1"/>
            <a:r>
              <a:rPr lang="pt-BR" dirty="0" smtClean="0"/>
              <a:t>Desafiador / Complexo;</a:t>
            </a:r>
          </a:p>
          <a:p>
            <a:pPr lvl="1"/>
            <a:r>
              <a:rPr lang="pt-BR" dirty="0" smtClean="0"/>
              <a:t>Importante </a:t>
            </a:r>
            <a:r>
              <a:rPr lang="pt-BR" dirty="0" smtClean="0">
                <a:latin typeface="Calibri" panose="020F0502020204030204" pitchFamily="34" charset="0"/>
              </a:rPr>
              <a:t>→</a:t>
            </a:r>
            <a:r>
              <a:rPr lang="pt-BR" dirty="0" smtClean="0"/>
              <a:t> a classe de problemas resolvíveis é limitada pelo desempenho;</a:t>
            </a:r>
          </a:p>
          <a:p>
            <a:pPr lvl="1"/>
            <a:r>
              <a:rPr lang="pt-BR" dirty="0" smtClean="0"/>
              <a:t>Escolha do sistema computacional;</a:t>
            </a:r>
          </a:p>
          <a:p>
            <a:pPr lvl="1"/>
            <a:r>
              <a:rPr lang="pt-BR" dirty="0" smtClean="0"/>
              <a:t>Estimar as necessidades computacionais para uma determinada aplicação;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37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Desempenho?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significa dizer?</a:t>
            </a:r>
          </a:p>
          <a:p>
            <a:pPr marL="0" indent="0" algn="ctr">
              <a:buNone/>
            </a:pPr>
            <a:r>
              <a:rPr lang="pt-BR" dirty="0" smtClean="0"/>
              <a:t> “Computador A possui melhor desempenho que o Computador B”</a:t>
            </a:r>
          </a:p>
          <a:p>
            <a:pPr marL="0" indent="0" algn="ctr">
              <a:buNone/>
            </a:pPr>
            <a:endParaRPr lang="pt-BR" dirty="0" smtClean="0"/>
          </a:p>
          <a:p>
            <a:r>
              <a:rPr lang="pt-BR" dirty="0" smtClean="0"/>
              <a:t>Uma analogia para definir o termo: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287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573016"/>
            <a:ext cx="8136904" cy="255314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Qual veículo apresenta melhor desempenho?</a:t>
            </a:r>
          </a:p>
          <a:p>
            <a:pPr lvl="1"/>
            <a:r>
              <a:rPr lang="pt-BR" dirty="0" smtClean="0"/>
              <a:t>Depende de como definimos desempenho:</a:t>
            </a:r>
          </a:p>
          <a:p>
            <a:pPr lvl="2"/>
            <a:r>
              <a:rPr lang="pt-BR" dirty="0" smtClean="0"/>
              <a:t>Velocidade</a:t>
            </a:r>
          </a:p>
          <a:p>
            <a:pPr lvl="2"/>
            <a:r>
              <a:rPr lang="pt-BR" dirty="0" smtClean="0"/>
              <a:t>Alcance</a:t>
            </a:r>
          </a:p>
          <a:p>
            <a:pPr lvl="2"/>
            <a:r>
              <a:rPr lang="pt-BR" dirty="0" smtClean="0"/>
              <a:t>Capacidade</a:t>
            </a:r>
          </a:p>
          <a:p>
            <a:pPr lvl="2"/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5830636"/>
              </p:ext>
            </p:extLst>
          </p:nvPr>
        </p:nvGraphicFramePr>
        <p:xfrm>
          <a:off x="1547664" y="1556792"/>
          <a:ext cx="6336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Veículo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Vel. média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Alcance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Capacidade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Flexibilidade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Trem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100km/h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4.000 km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Baixa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Avião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800km/h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8.000 km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Baixa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90km/h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 km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Ônibus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70km/h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 km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0628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Do ponto de vista computacional...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programa em dois computadores distintos:</a:t>
            </a:r>
          </a:p>
          <a:p>
            <a:pPr lvl="1"/>
            <a:r>
              <a:rPr lang="pt-BR" dirty="0" smtClean="0"/>
              <a:t>Computador que termina o programa antes possui maior desempenho</a:t>
            </a:r>
          </a:p>
          <a:p>
            <a:r>
              <a:rPr lang="pt-BR" dirty="0" smtClean="0"/>
              <a:t>Datacenter com diversos computadores rodando diversas tarefas:</a:t>
            </a:r>
          </a:p>
          <a:p>
            <a:pPr lvl="1"/>
            <a:r>
              <a:rPr lang="pt-BR" dirty="0" smtClean="0"/>
              <a:t>O computador mais rápido é aquele que completa o maior número de tarefas por dia.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387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Throughput</a:t>
            </a:r>
            <a:r>
              <a:rPr lang="pt-BR" dirty="0" smtClean="0"/>
              <a:t> &amp; Tempo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Largura de Banda</a:t>
            </a:r>
          </a:p>
          <a:p>
            <a:pPr lvl="1"/>
            <a:r>
              <a:rPr lang="pt-BR" dirty="0" smtClean="0"/>
              <a:t>Ou </a:t>
            </a:r>
            <a:r>
              <a:rPr lang="pt-BR" dirty="0" err="1" smtClean="0"/>
              <a:t>Throughput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Quantidade total de trabalho em um determinado tempo;</a:t>
            </a:r>
          </a:p>
          <a:p>
            <a:r>
              <a:rPr lang="pt-BR" dirty="0" smtClean="0"/>
              <a:t>Tempo de Resposta</a:t>
            </a:r>
          </a:p>
          <a:p>
            <a:pPr lvl="1"/>
            <a:r>
              <a:rPr lang="pt-BR" dirty="0" smtClean="0"/>
              <a:t>Ou tempo de execução;</a:t>
            </a:r>
          </a:p>
          <a:p>
            <a:pPr lvl="1"/>
            <a:r>
              <a:rPr lang="pt-BR" dirty="0" smtClean="0"/>
              <a:t>Tempo decorrido entre o início e o término de uma tarefa;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6924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Chave: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Substituir o processador em um sistema computacional por um processador mais rápido.</a:t>
            </a:r>
          </a:p>
          <a:p>
            <a:r>
              <a:rPr lang="pt-BR" dirty="0" smtClean="0"/>
              <a:t>Acrescentar processadores adicionais a um sistema que utiliza múltiplos processadores para tarefas separadas.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571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A5476-D0EB-4D3E-95DF-1CB0B6490783}"/>
</file>

<file path=customXml/itemProps2.xml><?xml version="1.0" encoding="utf-8"?>
<ds:datastoreItem xmlns:ds="http://schemas.openxmlformats.org/officeDocument/2006/customXml" ds:itemID="{E1B1E563-1CE0-4F55-824C-DB71B9D1973F}"/>
</file>

<file path=customXml/itemProps3.xml><?xml version="1.0" encoding="utf-8"?>
<ds:datastoreItem xmlns:ds="http://schemas.openxmlformats.org/officeDocument/2006/customXml" ds:itemID="{9AFDE74D-9A06-4273-96DD-BD4A21C5BF3A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6920</TotalTime>
  <Words>484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ufu_modelo</vt:lpstr>
      <vt:lpstr>Avaliando o Desempenho de UCPs</vt:lpstr>
      <vt:lpstr>Na Aula Anterior ...</vt:lpstr>
      <vt:lpstr>Nesta Aula</vt:lpstr>
      <vt:lpstr>A Importância do Desempenho</vt:lpstr>
      <vt:lpstr>O que é Desempenho?</vt:lpstr>
      <vt:lpstr>Exemplo</vt:lpstr>
      <vt:lpstr>Do ponto de vista computacional...</vt:lpstr>
      <vt:lpstr>Throughput &amp; Tempo de Execução</vt:lpstr>
      <vt:lpstr>Questões Chave:</vt:lpstr>
      <vt:lpstr>Tempo de Resposta</vt:lpstr>
      <vt:lpstr>Desempenho Relativo</vt:lpstr>
      <vt:lpstr>Outros pontos a serem considerados</vt:lpstr>
      <vt:lpstr>Desempenho da UCP</vt:lpstr>
      <vt:lpstr>Desempenho da Instrução</vt:lpstr>
      <vt:lpstr>Equação Clássica de Desempenho da UCP</vt:lpstr>
      <vt:lpstr>Desempenho em Sistemas Paralelos</vt:lpstr>
      <vt:lpstr>Lei de Amdahl</vt:lpstr>
      <vt:lpstr>Bibliografia</vt:lpstr>
      <vt:lpstr>Trabalho Extra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518</cp:revision>
  <dcterms:created xsi:type="dcterms:W3CDTF">2012-07-13T23:11:31Z</dcterms:created>
  <dcterms:modified xsi:type="dcterms:W3CDTF">2016-10-17T00:39:49Z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