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9" r:id="rId3"/>
    <p:sldId id="377" r:id="rId4"/>
    <p:sldId id="389" r:id="rId5"/>
    <p:sldId id="378" r:id="rId6"/>
    <p:sldId id="379" r:id="rId7"/>
    <p:sldId id="381" r:id="rId8"/>
    <p:sldId id="382" r:id="rId9"/>
    <p:sldId id="380" r:id="rId10"/>
    <p:sldId id="384" r:id="rId11"/>
    <p:sldId id="383" r:id="rId12"/>
    <p:sldId id="390" r:id="rId13"/>
    <p:sldId id="385" r:id="rId14"/>
  </p:sldIdLst>
  <p:sldSz cx="9144000" cy="6858000" type="screen4x3"/>
  <p:notesSz cx="6858000" cy="9144000"/>
  <p:custDataLst>
    <p:tags r:id="rId17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9" autoAdjust="0"/>
    <p:restoredTop sz="94660"/>
  </p:normalViewPr>
  <p:slideViewPr>
    <p:cSldViewPr>
      <p:cViewPr>
        <p:scale>
          <a:sx n="100" d="100"/>
          <a:sy n="100" d="100"/>
        </p:scale>
        <p:origin x="-101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337A-892A-4EC5-A59E-B3C25F0C9056}" type="datetimeFigureOut">
              <a:rPr lang="pt-BR" smtClean="0"/>
              <a:pPr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297F-E645-4F87-AB89-E3D33ADC05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167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9648-15FD-4422-9253-D14034A8D6F5}" type="datetimeFigureOut">
              <a:rPr lang="pt-BR" smtClean="0"/>
              <a:pPr/>
              <a:t>19/10/2016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1B5A-FBF1-4691-9CAF-814E7E2CDFC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970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00392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1720" y="2132856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de cantos arredondados 7"/>
          <p:cNvSpPr/>
          <p:nvPr userDrawn="1"/>
        </p:nvSpPr>
        <p:spPr>
          <a:xfrm>
            <a:off x="1043608" y="1916832"/>
            <a:ext cx="810039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2025" y="0"/>
            <a:ext cx="561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7402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22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6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95936" y="273050"/>
            <a:ext cx="469086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360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8388424" cy="1470025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</a:rPr>
              <a:t>Caminho de Dados / Subsistema de Busca de Instruções / Instruções do Tipo R</a:t>
            </a:r>
            <a:endParaRPr lang="pt-B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5736" y="486916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Universidade Federal de Uberlândia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Faculdade de Computação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nat. Daniel D. Abdala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3150305" y="3122921"/>
            <a:ext cx="688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 smtClean="0">
                <a:solidFill>
                  <a:schemeClr val="tx2"/>
                </a:solidFill>
              </a:rPr>
              <a:t>GBC036–Arq. e Org. de Computadores I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55576" y="19888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7976" y="21412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Extenção para </a:t>
            </a:r>
            <a:r>
              <a:rPr lang="pt-BR" b="1" dirty="0" smtClean="0"/>
              <a:t>SLT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5141168"/>
          </a:xfrm>
        </p:spPr>
        <p:txBody>
          <a:bodyPr>
            <a:normAutofit lnSpcReduction="10000"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slt rd, rs, rt</a:t>
            </a:r>
          </a:p>
          <a:p>
            <a:pPr lvl="1"/>
            <a:r>
              <a:rPr lang="pt-BR" dirty="0" smtClean="0"/>
              <a:t>rd </a:t>
            </a:r>
            <a:r>
              <a:rPr lang="pt-BR" dirty="0" smtClean="0">
                <a:latin typeface="Calibri"/>
                <a:cs typeface="Calibri"/>
              </a:rPr>
              <a:t>← 1 se rs &lt; rt</a:t>
            </a:r>
          </a:p>
          <a:p>
            <a:pPr lvl="1"/>
            <a:r>
              <a:rPr lang="pt-BR" dirty="0" smtClean="0"/>
              <a:t>rd </a:t>
            </a:r>
            <a:r>
              <a:rPr lang="pt-BR" dirty="0" smtClean="0">
                <a:cs typeface="Calibri"/>
              </a:rPr>
              <a:t>← </a:t>
            </a:r>
            <a:r>
              <a:rPr lang="pt-BR" dirty="0" smtClean="0">
                <a:cs typeface="Calibri"/>
              </a:rPr>
              <a:t>0 </a:t>
            </a:r>
            <a:r>
              <a:rPr lang="pt-BR" dirty="0" smtClean="0">
                <a:cs typeface="Calibri"/>
              </a:rPr>
              <a:t>se rs </a:t>
            </a:r>
            <a:r>
              <a:rPr lang="pt-BR" dirty="0" smtClean="0">
                <a:latin typeface="Calibri"/>
                <a:cs typeface="Calibri"/>
              </a:rPr>
              <a:t>≥</a:t>
            </a:r>
            <a:r>
              <a:rPr lang="pt-BR" dirty="0" smtClean="0">
                <a:cs typeface="Calibri"/>
              </a:rPr>
              <a:t> </a:t>
            </a:r>
            <a:r>
              <a:rPr lang="pt-BR" dirty="0" smtClean="0">
                <a:cs typeface="Calibri"/>
              </a:rPr>
              <a:t>rt</a:t>
            </a:r>
          </a:p>
          <a:p>
            <a:r>
              <a:rPr lang="pt-BR" dirty="0" smtClean="0"/>
              <a:t>Slt é uma instrução do tipo R, pois utiliza apenas registradores;</a:t>
            </a:r>
          </a:p>
          <a:p>
            <a:r>
              <a:rPr lang="pt-BR" dirty="0" smtClean="0"/>
              <a:t>No entanto, a ULA que vimos até então não permite comparações;</a:t>
            </a:r>
          </a:p>
          <a:p>
            <a:r>
              <a:rPr lang="pt-BR" dirty="0" smtClean="0"/>
              <a:t>Precisamos estender a ULA para que ela seja capaz de pelo menos comparar se um dado número A é menor que outro número B;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10</a:t>
            </a:fld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0110" y="1600200"/>
            <a:ext cx="52822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Alterações na ULA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203848" y="5618576"/>
            <a:ext cx="848380" cy="5040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052704" y="5918800"/>
            <a:ext cx="1887448" cy="6362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5868144" y="5229200"/>
            <a:ext cx="72008" cy="68921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5583921" y="4730859"/>
            <a:ext cx="117743" cy="17070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53244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Extenção do datapath para a instrução </a:t>
            </a:r>
            <a:r>
              <a:rPr lang="pt-BR" sz="3700" b="1" dirty="0" smtClean="0"/>
              <a:t>slt</a:t>
            </a:r>
            <a:endParaRPr lang="pt-BR" sz="37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190" name="Freeform 189"/>
          <p:cNvSpPr/>
          <p:nvPr/>
        </p:nvSpPr>
        <p:spPr>
          <a:xfrm>
            <a:off x="1979712" y="2348880"/>
            <a:ext cx="581543" cy="808954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4" name="Retângulo 6"/>
          <p:cNvSpPr/>
          <p:nvPr/>
        </p:nvSpPr>
        <p:spPr>
          <a:xfrm>
            <a:off x="2087173" y="3212977"/>
            <a:ext cx="828644" cy="10179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TEXT</a:t>
            </a:r>
            <a:endParaRPr lang="pt-BR" sz="14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MEM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206" name="Conector reto 24"/>
          <p:cNvCxnSpPr/>
          <p:nvPr/>
        </p:nvCxnSpPr>
        <p:spPr>
          <a:xfrm flipH="1">
            <a:off x="1620344" y="4142055"/>
            <a:ext cx="466827" cy="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6"/>
          <p:cNvSpPr txBox="1"/>
          <p:nvPr/>
        </p:nvSpPr>
        <p:spPr>
          <a:xfrm>
            <a:off x="2095230" y="328498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</a:t>
            </a:r>
            <a:endParaRPr lang="pt-BR" sz="1400" b="1" dirty="0"/>
          </a:p>
        </p:txBody>
      </p:sp>
      <p:sp>
        <p:nvSpPr>
          <p:cNvPr id="208" name="CaixaDeTexto 27"/>
          <p:cNvSpPr txBox="1"/>
          <p:nvPr/>
        </p:nvSpPr>
        <p:spPr>
          <a:xfrm>
            <a:off x="944593" y="3988167"/>
            <a:ext cx="72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ProgRd</a:t>
            </a:r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9" name="CaixaDeTexto 28"/>
          <p:cNvSpPr txBox="1"/>
          <p:nvPr/>
        </p:nvSpPr>
        <p:spPr>
          <a:xfrm>
            <a:off x="2627784" y="34290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D</a:t>
            </a:r>
            <a:endParaRPr lang="pt-BR" sz="1400" b="1" dirty="0"/>
          </a:p>
        </p:txBody>
      </p:sp>
      <p:cxnSp>
        <p:nvCxnSpPr>
          <p:cNvPr id="210" name="Conector reto 30"/>
          <p:cNvCxnSpPr/>
          <p:nvPr/>
        </p:nvCxnSpPr>
        <p:spPr>
          <a:xfrm flipH="1">
            <a:off x="1800551" y="335683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to 32"/>
          <p:cNvCxnSpPr/>
          <p:nvPr/>
        </p:nvCxnSpPr>
        <p:spPr>
          <a:xfrm flipH="1">
            <a:off x="3072623" y="349476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33"/>
          <p:cNvSpPr txBox="1"/>
          <p:nvPr/>
        </p:nvSpPr>
        <p:spPr>
          <a:xfrm>
            <a:off x="1691680" y="3140969"/>
            <a:ext cx="266561" cy="1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213" name="CaixaDeTexto 34"/>
          <p:cNvSpPr txBox="1"/>
          <p:nvPr/>
        </p:nvSpPr>
        <p:spPr>
          <a:xfrm>
            <a:off x="2987824" y="3284984"/>
            <a:ext cx="266561" cy="1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93" name="CaixaDeTexto 26"/>
          <p:cNvSpPr txBox="1"/>
          <p:nvPr/>
        </p:nvSpPr>
        <p:spPr>
          <a:xfrm>
            <a:off x="1315215" y="2372069"/>
            <a:ext cx="223694" cy="23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4</a:t>
            </a:r>
            <a:endParaRPr lang="pt-BR" sz="1400" b="1" dirty="0"/>
          </a:p>
        </p:txBody>
      </p:sp>
      <p:cxnSp>
        <p:nvCxnSpPr>
          <p:cNvPr id="194" name="Conector reto 30"/>
          <p:cNvCxnSpPr/>
          <p:nvPr/>
        </p:nvCxnSpPr>
        <p:spPr>
          <a:xfrm flipH="1">
            <a:off x="1631883" y="239249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33"/>
          <p:cNvSpPr txBox="1"/>
          <p:nvPr/>
        </p:nvSpPr>
        <p:spPr>
          <a:xfrm>
            <a:off x="1562714" y="2254722"/>
            <a:ext cx="266561" cy="195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96" name="Rectangle 195"/>
          <p:cNvSpPr/>
          <p:nvPr/>
        </p:nvSpPr>
        <p:spPr>
          <a:xfrm>
            <a:off x="1177042" y="3097194"/>
            <a:ext cx="433010" cy="6807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PC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17" name="Conector reto 12"/>
          <p:cNvCxnSpPr/>
          <p:nvPr/>
        </p:nvCxnSpPr>
        <p:spPr>
          <a:xfrm flipH="1">
            <a:off x="4225306" y="2893194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to 14"/>
          <p:cNvCxnSpPr/>
          <p:nvPr/>
        </p:nvCxnSpPr>
        <p:spPr>
          <a:xfrm flipH="1">
            <a:off x="5824340" y="3109218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15"/>
          <p:cNvSpPr txBox="1"/>
          <p:nvPr/>
        </p:nvSpPr>
        <p:spPr>
          <a:xfrm>
            <a:off x="4211960" y="27809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sp>
        <p:nvSpPr>
          <p:cNvPr id="221" name="CaixaDeTexto 16"/>
          <p:cNvSpPr txBox="1"/>
          <p:nvPr/>
        </p:nvSpPr>
        <p:spPr>
          <a:xfrm>
            <a:off x="5724128" y="292494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223" name="Conector reto 19"/>
          <p:cNvCxnSpPr/>
          <p:nvPr/>
        </p:nvCxnSpPr>
        <p:spPr>
          <a:xfrm flipH="1">
            <a:off x="4225306" y="3284984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ixaDeTexto 20"/>
          <p:cNvSpPr txBox="1"/>
          <p:nvPr/>
        </p:nvSpPr>
        <p:spPr>
          <a:xfrm>
            <a:off x="4211960" y="3140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cxnSp>
        <p:nvCxnSpPr>
          <p:cNvPr id="228" name="Conector reto 28"/>
          <p:cNvCxnSpPr/>
          <p:nvPr/>
        </p:nvCxnSpPr>
        <p:spPr>
          <a:xfrm flipH="1">
            <a:off x="5783436" y="3854023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9"/>
          <p:cNvSpPr txBox="1"/>
          <p:nvPr/>
        </p:nvSpPr>
        <p:spPr>
          <a:xfrm>
            <a:off x="5683224" y="366974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232" name="Conector reto 33"/>
          <p:cNvCxnSpPr/>
          <p:nvPr/>
        </p:nvCxnSpPr>
        <p:spPr>
          <a:xfrm flipH="1">
            <a:off x="5433060" y="4581128"/>
            <a:ext cx="8448" cy="966232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aixaDeTexto 36"/>
          <p:cNvSpPr txBox="1"/>
          <p:nvPr/>
        </p:nvSpPr>
        <p:spPr>
          <a:xfrm>
            <a:off x="5004048" y="5517232"/>
            <a:ext cx="87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rgbClr val="0070C0"/>
                </a:solidFill>
              </a:rPr>
              <a:t>RegWrite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6781237" y="2958177"/>
            <a:ext cx="815099" cy="1313009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ULA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5" name="Conector reto 33"/>
          <p:cNvCxnSpPr/>
          <p:nvPr/>
        </p:nvCxnSpPr>
        <p:spPr>
          <a:xfrm flipH="1">
            <a:off x="6972703" y="4185285"/>
            <a:ext cx="4186" cy="53985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to 32"/>
          <p:cNvCxnSpPr/>
          <p:nvPr/>
        </p:nvCxnSpPr>
        <p:spPr>
          <a:xfrm flipH="1">
            <a:off x="6883102" y="4362311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ixaDeTexto 34"/>
          <p:cNvSpPr txBox="1"/>
          <p:nvPr/>
        </p:nvSpPr>
        <p:spPr>
          <a:xfrm>
            <a:off x="6715900" y="43124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4641898" y="2845911"/>
            <a:ext cx="1010222" cy="1735217"/>
            <a:chOff x="5940152" y="2845911"/>
            <a:chExt cx="1010222" cy="1735217"/>
          </a:xfrm>
        </p:grpSpPr>
        <p:sp>
          <p:nvSpPr>
            <p:cNvPr id="214" name="Retângulo 6"/>
            <p:cNvSpPr/>
            <p:nvPr/>
          </p:nvSpPr>
          <p:spPr>
            <a:xfrm>
              <a:off x="5940152" y="2845911"/>
              <a:ext cx="1008112" cy="17352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RF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CaixaDeTexto 10"/>
            <p:cNvSpPr txBox="1"/>
            <p:nvPr/>
          </p:nvSpPr>
          <p:spPr>
            <a:xfrm>
              <a:off x="5940152" y="291791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#r1</a:t>
              </a:r>
              <a:endParaRPr lang="pt-BR" sz="1400" b="1" dirty="0"/>
            </a:p>
          </p:txBody>
        </p:sp>
        <p:sp>
          <p:nvSpPr>
            <p:cNvPr id="225" name="CaixaDeTexto 21"/>
            <p:cNvSpPr txBox="1"/>
            <p:nvPr/>
          </p:nvSpPr>
          <p:spPr>
            <a:xfrm>
              <a:off x="5940152" y="330843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#r2</a:t>
              </a:r>
              <a:endParaRPr lang="pt-BR" sz="1400" b="1" dirty="0"/>
            </a:p>
          </p:txBody>
        </p:sp>
        <p:sp>
          <p:nvSpPr>
            <p:cNvPr id="226" name="CaixaDeTexto 25"/>
            <p:cNvSpPr txBox="1"/>
            <p:nvPr/>
          </p:nvSpPr>
          <p:spPr>
            <a:xfrm>
              <a:off x="5940152" y="3717032"/>
              <a:ext cx="472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</a:t>
              </a:r>
              <a:r>
                <a:rPr lang="pt-BR" sz="1400" b="1" dirty="0" err="1" smtClean="0"/>
                <a:t>rw</a:t>
              </a:r>
              <a:endParaRPr lang="pt-BR" sz="1400" b="1" dirty="0"/>
            </a:p>
          </p:txBody>
        </p:sp>
        <p:sp>
          <p:nvSpPr>
            <p:cNvPr id="227" name="CaixaDeTexto 26"/>
            <p:cNvSpPr txBox="1"/>
            <p:nvPr/>
          </p:nvSpPr>
          <p:spPr>
            <a:xfrm>
              <a:off x="5940152" y="4214063"/>
              <a:ext cx="412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/>
                <a:t>wd</a:t>
              </a:r>
              <a:endParaRPr lang="pt-BR" sz="1400" b="1" dirty="0"/>
            </a:p>
          </p:txBody>
        </p:sp>
        <p:sp>
          <p:nvSpPr>
            <p:cNvPr id="230" name="CaixaDeTexto 30"/>
            <p:cNvSpPr txBox="1"/>
            <p:nvPr/>
          </p:nvSpPr>
          <p:spPr>
            <a:xfrm>
              <a:off x="6516216" y="306193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rd1</a:t>
              </a:r>
              <a:endParaRPr lang="pt-BR" sz="1400" b="1" dirty="0"/>
            </a:p>
          </p:txBody>
        </p:sp>
        <p:sp>
          <p:nvSpPr>
            <p:cNvPr id="231" name="CaixaDeTexto 31"/>
            <p:cNvSpPr txBox="1"/>
            <p:nvPr/>
          </p:nvSpPr>
          <p:spPr>
            <a:xfrm>
              <a:off x="6516216" y="378201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rd2</a:t>
              </a:r>
              <a:endParaRPr lang="pt-BR" sz="1400" b="1" dirty="0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300192" y="4437112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3" name="CaixaDeTexto 36"/>
          <p:cNvSpPr txBox="1"/>
          <p:nvPr/>
        </p:nvSpPr>
        <p:spPr>
          <a:xfrm>
            <a:off x="6574940" y="465130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70C0"/>
                </a:solidFill>
              </a:rPr>
              <a:t>ULA_OP</a:t>
            </a:r>
          </a:p>
        </p:txBody>
      </p:sp>
      <p:cxnSp>
        <p:nvCxnSpPr>
          <p:cNvPr id="244" name="Elbow Connector 243"/>
          <p:cNvCxnSpPr>
            <a:stCxn id="209" idx="3"/>
            <a:endCxn id="262" idx="1"/>
          </p:cNvCxnSpPr>
          <p:nvPr/>
        </p:nvCxnSpPr>
        <p:spPr>
          <a:xfrm>
            <a:off x="2926264" y="3582890"/>
            <a:ext cx="1190704" cy="197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aixaDeTexto 34"/>
          <p:cNvSpPr txBox="1"/>
          <p:nvPr/>
        </p:nvSpPr>
        <p:spPr>
          <a:xfrm>
            <a:off x="3491880" y="285293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rs:25-21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6" name="CaixaDeTexto 34"/>
          <p:cNvSpPr txBox="1"/>
          <p:nvPr/>
        </p:nvSpPr>
        <p:spPr>
          <a:xfrm>
            <a:off x="3414792" y="377380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7" name="CaixaDeTexto 34"/>
          <p:cNvSpPr txBox="1"/>
          <p:nvPr/>
        </p:nvSpPr>
        <p:spPr>
          <a:xfrm>
            <a:off x="3419872" y="357301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rd:15-11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2121781" y="5685451"/>
            <a:ext cx="2090179" cy="1051141"/>
          </a:xfrm>
          <a:prstGeom prst="ellipse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249" name="CaixaDeTexto 34"/>
          <p:cNvSpPr txBox="1"/>
          <p:nvPr/>
        </p:nvSpPr>
        <p:spPr>
          <a:xfrm>
            <a:off x="3077476" y="522920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op:31-26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0" name="Elbow Connector 101"/>
          <p:cNvCxnSpPr>
            <a:stCxn id="248" idx="6"/>
            <a:endCxn id="233" idx="2"/>
          </p:cNvCxnSpPr>
          <p:nvPr/>
        </p:nvCxnSpPr>
        <p:spPr>
          <a:xfrm flipV="1">
            <a:off x="4211960" y="5825009"/>
            <a:ext cx="1229804" cy="38601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105"/>
          <p:cNvCxnSpPr>
            <a:stCxn id="121" idx="6"/>
            <a:endCxn id="243" idx="2"/>
          </p:cNvCxnSpPr>
          <p:nvPr/>
        </p:nvCxnSpPr>
        <p:spPr>
          <a:xfrm flipV="1">
            <a:off x="3995936" y="4959083"/>
            <a:ext cx="2975908" cy="156626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08"/>
          <p:cNvCxnSpPr>
            <a:stCxn id="248" idx="2"/>
            <a:endCxn id="208" idx="2"/>
          </p:cNvCxnSpPr>
          <p:nvPr/>
        </p:nvCxnSpPr>
        <p:spPr>
          <a:xfrm rot="10800000">
            <a:off x="1305141" y="4295944"/>
            <a:ext cx="816640" cy="191507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Isosceles Triangle 252"/>
          <p:cNvSpPr/>
          <p:nvPr/>
        </p:nvSpPr>
        <p:spPr>
          <a:xfrm>
            <a:off x="2126546" y="4077072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4" name="Isosceles Triangle 253"/>
          <p:cNvSpPr/>
          <p:nvPr/>
        </p:nvSpPr>
        <p:spPr>
          <a:xfrm>
            <a:off x="1205992" y="3633250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5" name="Conector reto 33"/>
          <p:cNvCxnSpPr/>
          <p:nvPr/>
        </p:nvCxnSpPr>
        <p:spPr>
          <a:xfrm flipH="1">
            <a:off x="6944504" y="2492896"/>
            <a:ext cx="3760" cy="53414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to 32"/>
          <p:cNvCxnSpPr/>
          <p:nvPr/>
        </p:nvCxnSpPr>
        <p:spPr>
          <a:xfrm flipH="1">
            <a:off x="6876256" y="2780928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CaixaDeTexto 34"/>
          <p:cNvSpPr txBox="1"/>
          <p:nvPr/>
        </p:nvSpPr>
        <p:spPr>
          <a:xfrm>
            <a:off x="6948264" y="27089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6505603" y="2184977"/>
            <a:ext cx="78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FLAGS</a:t>
            </a:r>
            <a:endParaRPr lang="pt-BR" dirty="0"/>
          </a:p>
        </p:txBody>
      </p:sp>
      <p:sp>
        <p:nvSpPr>
          <p:cNvPr id="259" name="CaixaDeTexto 34"/>
          <p:cNvSpPr txBox="1"/>
          <p:nvPr/>
        </p:nvSpPr>
        <p:spPr>
          <a:xfrm>
            <a:off x="2378235" y="5229200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func:5-0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133"/>
          <p:cNvGrpSpPr/>
          <p:nvPr/>
        </p:nvGrpSpPr>
        <p:grpSpPr>
          <a:xfrm>
            <a:off x="4116968" y="3619624"/>
            <a:ext cx="288032" cy="504056"/>
            <a:chOff x="2195736" y="5085184"/>
            <a:chExt cx="288032" cy="504056"/>
          </a:xfrm>
        </p:grpSpPr>
        <p:sp>
          <p:nvSpPr>
            <p:cNvPr id="261" name="Trapezoid 26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264" name="Straight Arrow Connector 263"/>
          <p:cNvCxnSpPr>
            <a:stCxn id="261" idx="0"/>
            <a:endCxn id="226" idx="1"/>
          </p:cNvCxnSpPr>
          <p:nvPr/>
        </p:nvCxnSpPr>
        <p:spPr>
          <a:xfrm flipV="1">
            <a:off x="4405000" y="3870921"/>
            <a:ext cx="236898" cy="7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209" idx="3"/>
            <a:endCxn id="263" idx="1"/>
          </p:cNvCxnSpPr>
          <p:nvPr/>
        </p:nvCxnSpPr>
        <p:spPr>
          <a:xfrm>
            <a:off x="2926264" y="3582890"/>
            <a:ext cx="1190704" cy="3908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2915816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7" name="Oval 266"/>
          <p:cNvSpPr/>
          <p:nvPr/>
        </p:nvSpPr>
        <p:spPr>
          <a:xfrm>
            <a:off x="3131840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8" name="Elbow Connector 81"/>
          <p:cNvCxnSpPr>
            <a:stCxn id="187" idx="6"/>
            <a:endCxn id="183" idx="6"/>
          </p:cNvCxnSpPr>
          <p:nvPr/>
        </p:nvCxnSpPr>
        <p:spPr>
          <a:xfrm flipV="1">
            <a:off x="2565639" y="2128602"/>
            <a:ext cx="216024" cy="648072"/>
          </a:xfrm>
          <a:prstGeom prst="bentConnector3">
            <a:avLst>
              <a:gd name="adj1" fmla="val 205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85"/>
          <p:cNvCxnSpPr>
            <a:stCxn id="209" idx="3"/>
            <a:endCxn id="267" idx="0"/>
          </p:cNvCxnSpPr>
          <p:nvPr/>
        </p:nvCxnSpPr>
        <p:spPr>
          <a:xfrm>
            <a:off x="2926264" y="3582890"/>
            <a:ext cx="277584" cy="2150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209" idx="3"/>
            <a:endCxn id="216" idx="1"/>
          </p:cNvCxnSpPr>
          <p:nvPr/>
        </p:nvCxnSpPr>
        <p:spPr>
          <a:xfrm flipV="1">
            <a:off x="2926264" y="3071808"/>
            <a:ext cx="1715634" cy="511082"/>
          </a:xfrm>
          <a:prstGeom prst="bentConnector3">
            <a:avLst>
              <a:gd name="adj1" fmla="val 346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09" idx="3"/>
          </p:cNvCxnSpPr>
          <p:nvPr/>
        </p:nvCxnSpPr>
        <p:spPr>
          <a:xfrm flipV="1">
            <a:off x="2926264" y="3429000"/>
            <a:ext cx="1717744" cy="153890"/>
          </a:xfrm>
          <a:prstGeom prst="bentConnector3">
            <a:avLst>
              <a:gd name="adj1" fmla="val 34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34"/>
          <p:cNvSpPr txBox="1"/>
          <p:nvPr/>
        </p:nvSpPr>
        <p:spPr>
          <a:xfrm>
            <a:off x="3491880" y="321297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3" name="Elbow Connector 101"/>
          <p:cNvCxnSpPr>
            <a:stCxn id="274" idx="6"/>
            <a:endCxn id="275" idx="2"/>
          </p:cNvCxnSpPr>
          <p:nvPr/>
        </p:nvCxnSpPr>
        <p:spPr>
          <a:xfrm flipV="1">
            <a:off x="3995936" y="4816897"/>
            <a:ext cx="208100" cy="113238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3851920" y="58772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6" name="Straight Arrow Connector 275"/>
          <p:cNvCxnSpPr>
            <a:stCxn id="231" idx="3"/>
            <a:endCxn id="294" idx="1"/>
          </p:cNvCxnSpPr>
          <p:nvPr/>
        </p:nvCxnSpPr>
        <p:spPr>
          <a:xfrm>
            <a:off x="5652120" y="3935904"/>
            <a:ext cx="504056" cy="20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04248" y="395744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Oval 277"/>
          <p:cNvSpPr/>
          <p:nvPr/>
        </p:nvSpPr>
        <p:spPr>
          <a:xfrm>
            <a:off x="6804248" y="31409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9" name="Straight Arrow Connector 278"/>
          <p:cNvCxnSpPr>
            <a:stCxn id="230" idx="3"/>
            <a:endCxn id="278" idx="2"/>
          </p:cNvCxnSpPr>
          <p:nvPr/>
        </p:nvCxnSpPr>
        <p:spPr>
          <a:xfrm flipV="1">
            <a:off x="5652120" y="3212976"/>
            <a:ext cx="1152128" cy="28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77"/>
          <p:cNvGrpSpPr/>
          <p:nvPr/>
        </p:nvGrpSpPr>
        <p:grpSpPr>
          <a:xfrm>
            <a:off x="539552" y="5013176"/>
            <a:ext cx="600447" cy="360040"/>
            <a:chOff x="1691680" y="4869160"/>
            <a:chExt cx="600447" cy="360040"/>
          </a:xfrm>
        </p:grpSpPr>
        <p:sp>
          <p:nvSpPr>
            <p:cNvPr id="281" name="Oval 280"/>
            <p:cNvSpPr/>
            <p:nvPr/>
          </p:nvSpPr>
          <p:spPr>
            <a:xfrm>
              <a:off x="1691680" y="4869160"/>
              <a:ext cx="576064" cy="360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696965" y="4890115"/>
              <a:ext cx="595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clock</a:t>
              </a:r>
              <a:endParaRPr lang="pt-BR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283" name="Shape 282"/>
          <p:cNvCxnSpPr>
            <a:stCxn id="282" idx="3"/>
            <a:endCxn id="253" idx="3"/>
          </p:cNvCxnSpPr>
          <p:nvPr/>
        </p:nvCxnSpPr>
        <p:spPr>
          <a:xfrm flipV="1">
            <a:off x="1139999" y="4221088"/>
            <a:ext cx="1058555" cy="96693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83"/>
          <p:cNvCxnSpPr>
            <a:stCxn id="282" idx="3"/>
            <a:endCxn id="242" idx="3"/>
          </p:cNvCxnSpPr>
          <p:nvPr/>
        </p:nvCxnSpPr>
        <p:spPr>
          <a:xfrm flipV="1">
            <a:off x="1139999" y="4581128"/>
            <a:ext cx="3933947" cy="60689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84"/>
          <p:cNvCxnSpPr>
            <a:stCxn id="281" idx="0"/>
            <a:endCxn id="254" idx="3"/>
          </p:cNvCxnSpPr>
          <p:nvPr/>
        </p:nvCxnSpPr>
        <p:spPr>
          <a:xfrm rot="5400000" flipH="1" flipV="1">
            <a:off x="434837" y="4170013"/>
            <a:ext cx="1235910" cy="450416"/>
          </a:xfrm>
          <a:prstGeom prst="bentConnector3">
            <a:avLst>
              <a:gd name="adj1" fmla="val 86376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33"/>
          <p:cNvGrpSpPr/>
          <p:nvPr/>
        </p:nvGrpSpPr>
        <p:grpSpPr>
          <a:xfrm>
            <a:off x="6156176" y="3776848"/>
            <a:ext cx="288032" cy="504056"/>
            <a:chOff x="2195736" y="5085184"/>
            <a:chExt cx="288032" cy="504056"/>
          </a:xfrm>
        </p:grpSpPr>
        <p:sp>
          <p:nvSpPr>
            <p:cNvPr id="293" name="Trapezoid 292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296" name="Straight Arrow Connector 295"/>
          <p:cNvCxnSpPr>
            <a:stCxn id="293" idx="0"/>
            <a:endCxn id="277" idx="2"/>
          </p:cNvCxnSpPr>
          <p:nvPr/>
        </p:nvCxnSpPr>
        <p:spPr>
          <a:xfrm>
            <a:off x="6444208" y="4028876"/>
            <a:ext cx="360040" cy="5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81"/>
          <p:cNvCxnSpPr>
            <a:stCxn id="306" idx="3"/>
            <a:endCxn id="295" idx="1"/>
          </p:cNvCxnSpPr>
          <p:nvPr/>
        </p:nvCxnSpPr>
        <p:spPr>
          <a:xfrm flipV="1">
            <a:off x="3923928" y="4130962"/>
            <a:ext cx="2232248" cy="846210"/>
          </a:xfrm>
          <a:prstGeom prst="bentConnector3">
            <a:avLst>
              <a:gd name="adj1" fmla="val 868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to 33"/>
          <p:cNvCxnSpPr>
            <a:stCxn id="295" idx="2"/>
          </p:cNvCxnSpPr>
          <p:nvPr/>
        </p:nvCxnSpPr>
        <p:spPr>
          <a:xfrm>
            <a:off x="6228184" y="4257920"/>
            <a:ext cx="0" cy="322064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CaixaDeTexto 36"/>
          <p:cNvSpPr txBox="1"/>
          <p:nvPr/>
        </p:nvSpPr>
        <p:spPr>
          <a:xfrm>
            <a:off x="5868144" y="4581128"/>
            <a:ext cx="7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ALUSrc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004320" y="630932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1" name="Elbow Connector 101"/>
          <p:cNvCxnSpPr>
            <a:stCxn id="300" idx="6"/>
            <a:endCxn id="299" idx="2"/>
          </p:cNvCxnSpPr>
          <p:nvPr/>
        </p:nvCxnSpPr>
        <p:spPr>
          <a:xfrm flipV="1">
            <a:off x="4148336" y="4888905"/>
            <a:ext cx="2071571" cy="14924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209" idx="3"/>
            <a:endCxn id="306" idx="1"/>
          </p:cNvCxnSpPr>
          <p:nvPr/>
        </p:nvCxnSpPr>
        <p:spPr>
          <a:xfrm>
            <a:off x="2926264" y="3582890"/>
            <a:ext cx="565616" cy="1394282"/>
          </a:xfrm>
          <a:prstGeom prst="bentConnector3">
            <a:avLst>
              <a:gd name="adj1" fmla="val 805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to 33"/>
          <p:cNvCxnSpPr>
            <a:stCxn id="263" idx="2"/>
          </p:cNvCxnSpPr>
          <p:nvPr/>
        </p:nvCxnSpPr>
        <p:spPr>
          <a:xfrm flipH="1">
            <a:off x="4187071" y="4100696"/>
            <a:ext cx="1905" cy="410455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491880" y="479715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16:32</a:t>
            </a:r>
            <a:endParaRPr lang="pt-BR" dirty="0"/>
          </a:p>
        </p:txBody>
      </p:sp>
      <p:sp>
        <p:nvSpPr>
          <p:cNvPr id="121" name="Oval 120"/>
          <p:cNvSpPr/>
          <p:nvPr/>
        </p:nvSpPr>
        <p:spPr>
          <a:xfrm>
            <a:off x="3851920" y="645333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CaixaDeTexto 36"/>
          <p:cNvSpPr txBox="1"/>
          <p:nvPr/>
        </p:nvSpPr>
        <p:spPr>
          <a:xfrm>
            <a:off x="3851920" y="4509120"/>
            <a:ext cx="70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RegDst</a:t>
            </a:r>
            <a:endParaRPr lang="pt-BR" sz="1400" b="1" dirty="0">
              <a:solidFill>
                <a:srgbClr val="0070C0"/>
              </a:solidFill>
            </a:endParaRPr>
          </a:p>
        </p:txBody>
      </p:sp>
      <p:grpSp>
        <p:nvGrpSpPr>
          <p:cNvPr id="157" name="Group 133"/>
          <p:cNvGrpSpPr/>
          <p:nvPr/>
        </p:nvGrpSpPr>
        <p:grpSpPr>
          <a:xfrm flipH="1">
            <a:off x="7524328" y="5157192"/>
            <a:ext cx="288032" cy="504056"/>
            <a:chOff x="2195736" y="5085184"/>
            <a:chExt cx="288032" cy="504056"/>
          </a:xfrm>
        </p:grpSpPr>
        <p:sp>
          <p:nvSpPr>
            <p:cNvPr id="158" name="Trapezoid 157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sp>
        <p:nvSpPr>
          <p:cNvPr id="161" name="Oval 160"/>
          <p:cNvSpPr/>
          <p:nvPr/>
        </p:nvSpPr>
        <p:spPr>
          <a:xfrm>
            <a:off x="7452320" y="357301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2" name="Elbow Connector 81"/>
          <p:cNvCxnSpPr>
            <a:stCxn id="161" idx="6"/>
            <a:endCxn id="159" idx="1"/>
          </p:cNvCxnSpPr>
          <p:nvPr/>
        </p:nvCxnSpPr>
        <p:spPr>
          <a:xfrm>
            <a:off x="7596336" y="3645024"/>
            <a:ext cx="216024" cy="1673242"/>
          </a:xfrm>
          <a:prstGeom prst="bentConnector3">
            <a:avLst>
              <a:gd name="adj1" fmla="val 205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81"/>
          <p:cNvCxnSpPr>
            <a:stCxn id="158" idx="0"/>
            <a:endCxn id="227" idx="1"/>
          </p:cNvCxnSpPr>
          <p:nvPr/>
        </p:nvCxnSpPr>
        <p:spPr>
          <a:xfrm rot="10800000">
            <a:off x="4641898" y="4367952"/>
            <a:ext cx="2882430" cy="1041268"/>
          </a:xfrm>
          <a:prstGeom prst="bentConnector3">
            <a:avLst>
              <a:gd name="adj1" fmla="val 107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3491880" y="659735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0" name="Elbow Connector 105"/>
          <p:cNvCxnSpPr>
            <a:stCxn id="169" idx="6"/>
            <a:endCxn id="175" idx="2"/>
          </p:cNvCxnSpPr>
          <p:nvPr/>
        </p:nvCxnSpPr>
        <p:spPr>
          <a:xfrm flipV="1">
            <a:off x="3635896" y="6185049"/>
            <a:ext cx="4110188" cy="4843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ixaDeTexto 36"/>
          <p:cNvSpPr txBox="1"/>
          <p:nvPr/>
        </p:nvSpPr>
        <p:spPr>
          <a:xfrm>
            <a:off x="7479023" y="587727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M2R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76" name="Conector reto 33"/>
          <p:cNvCxnSpPr>
            <a:stCxn id="160" idx="2"/>
          </p:cNvCxnSpPr>
          <p:nvPr/>
        </p:nvCxnSpPr>
        <p:spPr>
          <a:xfrm>
            <a:off x="7740352" y="5638264"/>
            <a:ext cx="0" cy="273040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85"/>
          <p:cNvCxnSpPr>
            <a:stCxn id="209" idx="3"/>
            <a:endCxn id="266" idx="0"/>
          </p:cNvCxnSpPr>
          <p:nvPr/>
        </p:nvCxnSpPr>
        <p:spPr>
          <a:xfrm>
            <a:off x="2926264" y="3582890"/>
            <a:ext cx="61560" cy="2150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2637647" y="205659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Oval 186"/>
          <p:cNvSpPr/>
          <p:nvPr/>
        </p:nvSpPr>
        <p:spPr>
          <a:xfrm>
            <a:off x="2421623" y="270466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9" name="Elbow Connector 81"/>
          <p:cNvCxnSpPr>
            <a:stCxn id="183" idx="6"/>
            <a:endCxn id="196" idx="1"/>
          </p:cNvCxnSpPr>
          <p:nvPr/>
        </p:nvCxnSpPr>
        <p:spPr>
          <a:xfrm flipH="1">
            <a:off x="1177042" y="2128602"/>
            <a:ext cx="1604621" cy="1308988"/>
          </a:xfrm>
          <a:prstGeom prst="bentConnector5">
            <a:avLst>
              <a:gd name="adj1" fmla="val 114446"/>
              <a:gd name="adj2" fmla="val 39748"/>
              <a:gd name="adj3" fmla="val 114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193" idx="3"/>
            <a:endCxn id="305" idx="2"/>
          </p:cNvCxnSpPr>
          <p:nvPr/>
        </p:nvCxnSpPr>
        <p:spPr>
          <a:xfrm>
            <a:off x="1538909" y="2487124"/>
            <a:ext cx="450666" cy="15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1989575" y="241663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Oval 306"/>
          <p:cNvSpPr/>
          <p:nvPr/>
        </p:nvSpPr>
        <p:spPr>
          <a:xfrm>
            <a:off x="1989575" y="292069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9" name="Elbow Connector 81"/>
          <p:cNvCxnSpPr>
            <a:stCxn id="196" idx="3"/>
            <a:endCxn id="307" idx="2"/>
          </p:cNvCxnSpPr>
          <p:nvPr/>
        </p:nvCxnSpPr>
        <p:spPr>
          <a:xfrm flipV="1">
            <a:off x="1610052" y="2992698"/>
            <a:ext cx="379523" cy="444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196" idx="3"/>
            <a:endCxn id="207" idx="1"/>
          </p:cNvCxnSpPr>
          <p:nvPr/>
        </p:nvCxnSpPr>
        <p:spPr>
          <a:xfrm>
            <a:off x="1610052" y="3437590"/>
            <a:ext cx="485178" cy="12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Group 321"/>
          <p:cNvGrpSpPr/>
          <p:nvPr/>
        </p:nvGrpSpPr>
        <p:grpSpPr>
          <a:xfrm>
            <a:off x="7236296" y="2420888"/>
            <a:ext cx="720080" cy="648072"/>
            <a:chOff x="7596336" y="2420888"/>
            <a:chExt cx="720080" cy="648072"/>
          </a:xfrm>
        </p:grpSpPr>
        <p:sp>
          <p:nvSpPr>
            <p:cNvPr id="316" name="Flowchart: Decision 315"/>
            <p:cNvSpPr/>
            <p:nvPr/>
          </p:nvSpPr>
          <p:spPr>
            <a:xfrm>
              <a:off x="7596336" y="2420888"/>
              <a:ext cx="720080" cy="6480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7630244" y="2587764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0</a:t>
              </a:r>
              <a:r>
                <a:rPr lang="pt-BR" sz="1400" baseline="30000" dirty="0" smtClean="0"/>
                <a:t>31</a:t>
              </a:r>
              <a:r>
                <a:rPr lang="pt-BR" sz="1400" dirty="0" smtClean="0"/>
                <a:t>|bit</a:t>
              </a:r>
              <a:endParaRPr lang="pt-BR" sz="1400" dirty="0"/>
            </a:p>
          </p:txBody>
        </p:sp>
      </p:grpSp>
      <p:sp>
        <p:nvSpPr>
          <p:cNvPr id="318" name="Oval 317"/>
          <p:cNvSpPr/>
          <p:nvPr/>
        </p:nvSpPr>
        <p:spPr>
          <a:xfrm>
            <a:off x="6876256" y="30426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9" name="Elbow Connector 101"/>
          <p:cNvCxnSpPr>
            <a:stCxn id="318" idx="0"/>
            <a:endCxn id="316" idx="1"/>
          </p:cNvCxnSpPr>
          <p:nvPr/>
        </p:nvCxnSpPr>
        <p:spPr>
          <a:xfrm rot="5400000" flipH="1" flipV="1">
            <a:off x="6943406" y="2749782"/>
            <a:ext cx="297748" cy="28803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81"/>
          <p:cNvCxnSpPr>
            <a:stCxn id="317" idx="3"/>
            <a:endCxn id="160" idx="1"/>
          </p:cNvCxnSpPr>
          <p:nvPr/>
        </p:nvCxnSpPr>
        <p:spPr>
          <a:xfrm flipH="1">
            <a:off x="7812360" y="2741653"/>
            <a:ext cx="136235" cy="2769653"/>
          </a:xfrm>
          <a:prstGeom prst="bentConnector3">
            <a:avLst>
              <a:gd name="adj1" fmla="val -167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875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528" y="1484784"/>
            <a:ext cx="825896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Alterações para Incluir </a:t>
            </a:r>
            <a:r>
              <a:rPr lang="pt-BR" b="1" dirty="0" smtClean="0"/>
              <a:t>SLT</a:t>
            </a:r>
            <a:endParaRPr lang="pt-B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6106120" y="4581128"/>
            <a:ext cx="848380" cy="5040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880428" y="5085184"/>
            <a:ext cx="72008" cy="142229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6222980" y="6426200"/>
            <a:ext cx="657448" cy="8204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Aula Anterior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Nesta Aula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Revisão Datapath inicial de instruções do tipo R;</a:t>
            </a:r>
          </a:p>
          <a:p>
            <a:r>
              <a:rPr lang="pt-BR" dirty="0" smtClean="0"/>
              <a:t>Extenção </a:t>
            </a:r>
            <a:r>
              <a:rPr lang="pt-BR" dirty="0" smtClean="0"/>
              <a:t>do datapath para a instrução addi;</a:t>
            </a:r>
          </a:p>
          <a:p>
            <a:r>
              <a:rPr lang="pt-BR" dirty="0" smtClean="0"/>
              <a:t>Extenção do datapath para as instruções addi, andi, ori, nori, xori;</a:t>
            </a:r>
          </a:p>
          <a:p>
            <a:r>
              <a:rPr lang="pt-BR" dirty="0" smtClean="0"/>
              <a:t>Extenção do datapath para a instrução slt;</a:t>
            </a:r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Instruções Implementadas Nesta Aula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801793" cy="404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27664" y="3835648"/>
            <a:ext cx="7704856" cy="83795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38528" y="3611880"/>
            <a:ext cx="7704856" cy="20941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do Datapath Inicial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5</a:t>
            </a:fld>
            <a:endParaRPr lang="pt-BR" dirty="0"/>
          </a:p>
        </p:txBody>
      </p:sp>
      <p:grpSp>
        <p:nvGrpSpPr>
          <p:cNvPr id="6" name="Group 99"/>
          <p:cNvGrpSpPr>
            <a:grpSpLocks noGrp="1"/>
          </p:cNvGrpSpPr>
          <p:nvPr>
            <p:ph idx="1"/>
          </p:nvPr>
        </p:nvGrpSpPr>
        <p:grpSpPr>
          <a:xfrm>
            <a:off x="595432" y="1783357"/>
            <a:ext cx="8297048" cy="4525963"/>
            <a:chOff x="519581" y="1745481"/>
            <a:chExt cx="8470911" cy="4991111"/>
          </a:xfrm>
        </p:grpSpPr>
        <p:grpSp>
          <p:nvGrpSpPr>
            <p:cNvPr id="7" name="Group 5"/>
            <p:cNvGrpSpPr/>
            <p:nvPr/>
          </p:nvGrpSpPr>
          <p:grpSpPr>
            <a:xfrm>
              <a:off x="519581" y="1745481"/>
              <a:ext cx="3143133" cy="2773430"/>
              <a:chOff x="4786354" y="1628800"/>
              <a:chExt cx="3878621" cy="3709534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7020272" y="1863676"/>
                <a:ext cx="717623" cy="1081996"/>
              </a:xfrm>
              <a:custGeom>
                <a:avLst/>
                <a:gdLst>
                  <a:gd name="connsiteX0" fmla="*/ 0 w 606829"/>
                  <a:gd name="connsiteY0" fmla="*/ 0 h 1022465"/>
                  <a:gd name="connsiteX1" fmla="*/ 24938 w 606829"/>
                  <a:gd name="connsiteY1" fmla="*/ 365760 h 1022465"/>
                  <a:gd name="connsiteX2" fmla="*/ 241069 w 606829"/>
                  <a:gd name="connsiteY2" fmla="*/ 498763 h 1022465"/>
                  <a:gd name="connsiteX3" fmla="*/ 74814 w 606829"/>
                  <a:gd name="connsiteY3" fmla="*/ 623454 h 1022465"/>
                  <a:gd name="connsiteX4" fmla="*/ 66501 w 606829"/>
                  <a:gd name="connsiteY4" fmla="*/ 889462 h 1022465"/>
                  <a:gd name="connsiteX5" fmla="*/ 66501 w 606829"/>
                  <a:gd name="connsiteY5" fmla="*/ 1022465 h 1022465"/>
                  <a:gd name="connsiteX6" fmla="*/ 606829 w 606829"/>
                  <a:gd name="connsiteY6" fmla="*/ 806334 h 1022465"/>
                  <a:gd name="connsiteX7" fmla="*/ 598516 w 606829"/>
                  <a:gd name="connsiteY7" fmla="*/ 349134 h 1022465"/>
                  <a:gd name="connsiteX8" fmla="*/ 0 w 606829"/>
                  <a:gd name="connsiteY8" fmla="*/ 0 h 1022465"/>
                  <a:gd name="connsiteX0" fmla="*/ 0 w 606829"/>
                  <a:gd name="connsiteY0" fmla="*/ 0 h 1022465"/>
                  <a:gd name="connsiteX1" fmla="*/ 24938 w 606829"/>
                  <a:gd name="connsiteY1" fmla="*/ 365760 h 1022465"/>
                  <a:gd name="connsiteX2" fmla="*/ 241069 w 606829"/>
                  <a:gd name="connsiteY2" fmla="*/ 498763 h 1022465"/>
                  <a:gd name="connsiteX3" fmla="*/ 74814 w 606829"/>
                  <a:gd name="connsiteY3" fmla="*/ 623454 h 1022465"/>
                  <a:gd name="connsiteX4" fmla="*/ 66501 w 606829"/>
                  <a:gd name="connsiteY4" fmla="*/ 1022465 h 1022465"/>
                  <a:gd name="connsiteX5" fmla="*/ 606829 w 606829"/>
                  <a:gd name="connsiteY5" fmla="*/ 806334 h 1022465"/>
                  <a:gd name="connsiteX6" fmla="*/ 598516 w 606829"/>
                  <a:gd name="connsiteY6" fmla="*/ 349134 h 1022465"/>
                  <a:gd name="connsiteX7" fmla="*/ 0 w 606829"/>
                  <a:gd name="connsiteY7" fmla="*/ 0 h 1022465"/>
                  <a:gd name="connsiteX0" fmla="*/ 0 w 606829"/>
                  <a:gd name="connsiteY0" fmla="*/ 0 h 1022465"/>
                  <a:gd name="connsiteX1" fmla="*/ 24938 w 606829"/>
                  <a:gd name="connsiteY1" fmla="*/ 365760 h 1022465"/>
                  <a:gd name="connsiteX2" fmla="*/ 241069 w 606829"/>
                  <a:gd name="connsiteY2" fmla="*/ 498763 h 1022465"/>
                  <a:gd name="connsiteX3" fmla="*/ 49876 w 606829"/>
                  <a:gd name="connsiteY3" fmla="*/ 665018 h 1022465"/>
                  <a:gd name="connsiteX4" fmla="*/ 66501 w 606829"/>
                  <a:gd name="connsiteY4" fmla="*/ 1022465 h 1022465"/>
                  <a:gd name="connsiteX5" fmla="*/ 606829 w 606829"/>
                  <a:gd name="connsiteY5" fmla="*/ 806334 h 1022465"/>
                  <a:gd name="connsiteX6" fmla="*/ 598516 w 606829"/>
                  <a:gd name="connsiteY6" fmla="*/ 349134 h 1022465"/>
                  <a:gd name="connsiteX7" fmla="*/ 0 w 606829"/>
                  <a:gd name="connsiteY7" fmla="*/ 0 h 1022465"/>
                  <a:gd name="connsiteX0" fmla="*/ 0 w 606829"/>
                  <a:gd name="connsiteY0" fmla="*/ 0 h 1022465"/>
                  <a:gd name="connsiteX1" fmla="*/ 24938 w 606829"/>
                  <a:gd name="connsiteY1" fmla="*/ 365760 h 1022465"/>
                  <a:gd name="connsiteX2" fmla="*/ 332509 w 606829"/>
                  <a:gd name="connsiteY2" fmla="*/ 548639 h 1022465"/>
                  <a:gd name="connsiteX3" fmla="*/ 49876 w 606829"/>
                  <a:gd name="connsiteY3" fmla="*/ 665018 h 1022465"/>
                  <a:gd name="connsiteX4" fmla="*/ 66501 w 606829"/>
                  <a:gd name="connsiteY4" fmla="*/ 1022465 h 1022465"/>
                  <a:gd name="connsiteX5" fmla="*/ 606829 w 606829"/>
                  <a:gd name="connsiteY5" fmla="*/ 806334 h 1022465"/>
                  <a:gd name="connsiteX6" fmla="*/ 598516 w 606829"/>
                  <a:gd name="connsiteY6" fmla="*/ 349134 h 1022465"/>
                  <a:gd name="connsiteX7" fmla="*/ 0 w 606829"/>
                  <a:gd name="connsiteY7" fmla="*/ 0 h 1022465"/>
                  <a:gd name="connsiteX0" fmla="*/ 0 w 631767"/>
                  <a:gd name="connsiteY0" fmla="*/ 0 h 1022465"/>
                  <a:gd name="connsiteX1" fmla="*/ 24938 w 631767"/>
                  <a:gd name="connsiteY1" fmla="*/ 365760 h 1022465"/>
                  <a:gd name="connsiteX2" fmla="*/ 332509 w 631767"/>
                  <a:gd name="connsiteY2" fmla="*/ 548639 h 1022465"/>
                  <a:gd name="connsiteX3" fmla="*/ 49876 w 631767"/>
                  <a:gd name="connsiteY3" fmla="*/ 665018 h 1022465"/>
                  <a:gd name="connsiteX4" fmla="*/ 66501 w 631767"/>
                  <a:gd name="connsiteY4" fmla="*/ 1022465 h 1022465"/>
                  <a:gd name="connsiteX5" fmla="*/ 606829 w 631767"/>
                  <a:gd name="connsiteY5" fmla="*/ 806334 h 1022465"/>
                  <a:gd name="connsiteX6" fmla="*/ 631767 w 631767"/>
                  <a:gd name="connsiteY6" fmla="*/ 340821 h 1022465"/>
                  <a:gd name="connsiteX7" fmla="*/ 0 w 631767"/>
                  <a:gd name="connsiteY7" fmla="*/ 0 h 1022465"/>
                  <a:gd name="connsiteX0" fmla="*/ 0 w 631767"/>
                  <a:gd name="connsiteY0" fmla="*/ 0 h 1089140"/>
                  <a:gd name="connsiteX1" fmla="*/ 24938 w 631767"/>
                  <a:gd name="connsiteY1" fmla="*/ 365760 h 1089140"/>
                  <a:gd name="connsiteX2" fmla="*/ 332509 w 631767"/>
                  <a:gd name="connsiteY2" fmla="*/ 548639 h 1089140"/>
                  <a:gd name="connsiteX3" fmla="*/ 49876 w 631767"/>
                  <a:gd name="connsiteY3" fmla="*/ 665018 h 1089140"/>
                  <a:gd name="connsiteX4" fmla="*/ 4589 w 631767"/>
                  <a:gd name="connsiteY4" fmla="*/ 1089140 h 1089140"/>
                  <a:gd name="connsiteX5" fmla="*/ 606829 w 631767"/>
                  <a:gd name="connsiteY5" fmla="*/ 806334 h 1089140"/>
                  <a:gd name="connsiteX6" fmla="*/ 631767 w 631767"/>
                  <a:gd name="connsiteY6" fmla="*/ 340821 h 1089140"/>
                  <a:gd name="connsiteX7" fmla="*/ 0 w 631767"/>
                  <a:gd name="connsiteY7" fmla="*/ 0 h 1089140"/>
                  <a:gd name="connsiteX0" fmla="*/ 2511 w 634278"/>
                  <a:gd name="connsiteY0" fmla="*/ 0 h 1089140"/>
                  <a:gd name="connsiteX1" fmla="*/ 27449 w 634278"/>
                  <a:gd name="connsiteY1" fmla="*/ 365760 h 1089140"/>
                  <a:gd name="connsiteX2" fmla="*/ 335020 w 634278"/>
                  <a:gd name="connsiteY2" fmla="*/ 548639 h 1089140"/>
                  <a:gd name="connsiteX3" fmla="*/ 0 w 634278"/>
                  <a:gd name="connsiteY3" fmla="*/ 672161 h 1089140"/>
                  <a:gd name="connsiteX4" fmla="*/ 7100 w 634278"/>
                  <a:gd name="connsiteY4" fmla="*/ 1089140 h 1089140"/>
                  <a:gd name="connsiteX5" fmla="*/ 609340 w 634278"/>
                  <a:gd name="connsiteY5" fmla="*/ 806334 h 1089140"/>
                  <a:gd name="connsiteX6" fmla="*/ 634278 w 634278"/>
                  <a:gd name="connsiteY6" fmla="*/ 340821 h 1089140"/>
                  <a:gd name="connsiteX7" fmla="*/ 2511 w 634278"/>
                  <a:gd name="connsiteY7" fmla="*/ 0 h 1089140"/>
                  <a:gd name="connsiteX0" fmla="*/ 2511 w 634278"/>
                  <a:gd name="connsiteY0" fmla="*/ 0 h 1089140"/>
                  <a:gd name="connsiteX1" fmla="*/ 3637 w 634278"/>
                  <a:gd name="connsiteY1" fmla="*/ 370522 h 1089140"/>
                  <a:gd name="connsiteX2" fmla="*/ 335020 w 634278"/>
                  <a:gd name="connsiteY2" fmla="*/ 548639 h 1089140"/>
                  <a:gd name="connsiteX3" fmla="*/ 0 w 634278"/>
                  <a:gd name="connsiteY3" fmla="*/ 672161 h 1089140"/>
                  <a:gd name="connsiteX4" fmla="*/ 7100 w 634278"/>
                  <a:gd name="connsiteY4" fmla="*/ 1089140 h 1089140"/>
                  <a:gd name="connsiteX5" fmla="*/ 609340 w 634278"/>
                  <a:gd name="connsiteY5" fmla="*/ 806334 h 1089140"/>
                  <a:gd name="connsiteX6" fmla="*/ 634278 w 634278"/>
                  <a:gd name="connsiteY6" fmla="*/ 340821 h 1089140"/>
                  <a:gd name="connsiteX7" fmla="*/ 2511 w 634278"/>
                  <a:gd name="connsiteY7" fmla="*/ 0 h 1089140"/>
                  <a:gd name="connsiteX0" fmla="*/ 2511 w 715241"/>
                  <a:gd name="connsiteY0" fmla="*/ 0 h 1089140"/>
                  <a:gd name="connsiteX1" fmla="*/ 3637 w 715241"/>
                  <a:gd name="connsiteY1" fmla="*/ 370522 h 1089140"/>
                  <a:gd name="connsiteX2" fmla="*/ 335020 w 715241"/>
                  <a:gd name="connsiteY2" fmla="*/ 548639 h 1089140"/>
                  <a:gd name="connsiteX3" fmla="*/ 0 w 715241"/>
                  <a:gd name="connsiteY3" fmla="*/ 672161 h 1089140"/>
                  <a:gd name="connsiteX4" fmla="*/ 7100 w 715241"/>
                  <a:gd name="connsiteY4" fmla="*/ 1089140 h 1089140"/>
                  <a:gd name="connsiteX5" fmla="*/ 609340 w 715241"/>
                  <a:gd name="connsiteY5" fmla="*/ 806334 h 1089140"/>
                  <a:gd name="connsiteX6" fmla="*/ 715241 w 715241"/>
                  <a:gd name="connsiteY6" fmla="*/ 324153 h 1089140"/>
                  <a:gd name="connsiteX7" fmla="*/ 2511 w 715241"/>
                  <a:gd name="connsiteY7" fmla="*/ 0 h 1089140"/>
                  <a:gd name="connsiteX0" fmla="*/ 2511 w 715241"/>
                  <a:gd name="connsiteY0" fmla="*/ 0 h 1089140"/>
                  <a:gd name="connsiteX1" fmla="*/ 3637 w 715241"/>
                  <a:gd name="connsiteY1" fmla="*/ 370522 h 1089140"/>
                  <a:gd name="connsiteX2" fmla="*/ 335020 w 715241"/>
                  <a:gd name="connsiteY2" fmla="*/ 548639 h 1089140"/>
                  <a:gd name="connsiteX3" fmla="*/ 0 w 715241"/>
                  <a:gd name="connsiteY3" fmla="*/ 672161 h 1089140"/>
                  <a:gd name="connsiteX4" fmla="*/ 7100 w 715241"/>
                  <a:gd name="connsiteY4" fmla="*/ 1089140 h 1089140"/>
                  <a:gd name="connsiteX5" fmla="*/ 711733 w 715241"/>
                  <a:gd name="connsiteY5" fmla="*/ 806334 h 1089140"/>
                  <a:gd name="connsiteX6" fmla="*/ 715241 w 715241"/>
                  <a:gd name="connsiteY6" fmla="*/ 324153 h 1089140"/>
                  <a:gd name="connsiteX7" fmla="*/ 2511 w 715241"/>
                  <a:gd name="connsiteY7" fmla="*/ 0 h 1089140"/>
                  <a:gd name="connsiteX0" fmla="*/ 4893 w 717623"/>
                  <a:gd name="connsiteY0" fmla="*/ 0 h 1089140"/>
                  <a:gd name="connsiteX1" fmla="*/ 6019 w 717623"/>
                  <a:gd name="connsiteY1" fmla="*/ 370522 h 1089140"/>
                  <a:gd name="connsiteX2" fmla="*/ 337402 w 717623"/>
                  <a:gd name="connsiteY2" fmla="*/ 548639 h 1089140"/>
                  <a:gd name="connsiteX3" fmla="*/ 0 w 717623"/>
                  <a:gd name="connsiteY3" fmla="*/ 719786 h 1089140"/>
                  <a:gd name="connsiteX4" fmla="*/ 9482 w 717623"/>
                  <a:gd name="connsiteY4" fmla="*/ 1089140 h 1089140"/>
                  <a:gd name="connsiteX5" fmla="*/ 714115 w 717623"/>
                  <a:gd name="connsiteY5" fmla="*/ 806334 h 1089140"/>
                  <a:gd name="connsiteX6" fmla="*/ 717623 w 717623"/>
                  <a:gd name="connsiteY6" fmla="*/ 324153 h 1089140"/>
                  <a:gd name="connsiteX7" fmla="*/ 4893 w 717623"/>
                  <a:gd name="connsiteY7" fmla="*/ 0 h 1089140"/>
                  <a:gd name="connsiteX0" fmla="*/ 4893 w 717623"/>
                  <a:gd name="connsiteY0" fmla="*/ 0 h 1081996"/>
                  <a:gd name="connsiteX1" fmla="*/ 6019 w 717623"/>
                  <a:gd name="connsiteY1" fmla="*/ 370522 h 1081996"/>
                  <a:gd name="connsiteX2" fmla="*/ 337402 w 717623"/>
                  <a:gd name="connsiteY2" fmla="*/ 548639 h 1081996"/>
                  <a:gd name="connsiteX3" fmla="*/ 0 w 717623"/>
                  <a:gd name="connsiteY3" fmla="*/ 719786 h 1081996"/>
                  <a:gd name="connsiteX4" fmla="*/ 4719 w 717623"/>
                  <a:gd name="connsiteY4" fmla="*/ 1081996 h 1081996"/>
                  <a:gd name="connsiteX5" fmla="*/ 714115 w 717623"/>
                  <a:gd name="connsiteY5" fmla="*/ 806334 h 1081996"/>
                  <a:gd name="connsiteX6" fmla="*/ 717623 w 717623"/>
                  <a:gd name="connsiteY6" fmla="*/ 324153 h 1081996"/>
                  <a:gd name="connsiteX7" fmla="*/ 4893 w 717623"/>
                  <a:gd name="connsiteY7" fmla="*/ 0 h 1081996"/>
                  <a:gd name="connsiteX0" fmla="*/ 4893 w 717623"/>
                  <a:gd name="connsiteY0" fmla="*/ 0 h 1081996"/>
                  <a:gd name="connsiteX1" fmla="*/ 6019 w 717623"/>
                  <a:gd name="connsiteY1" fmla="*/ 370522 h 1081996"/>
                  <a:gd name="connsiteX2" fmla="*/ 337402 w 717623"/>
                  <a:gd name="connsiteY2" fmla="*/ 548639 h 1081996"/>
                  <a:gd name="connsiteX3" fmla="*/ 0 w 717623"/>
                  <a:gd name="connsiteY3" fmla="*/ 719786 h 1081996"/>
                  <a:gd name="connsiteX4" fmla="*/ 2337 w 717623"/>
                  <a:gd name="connsiteY4" fmla="*/ 1081996 h 1081996"/>
                  <a:gd name="connsiteX5" fmla="*/ 714115 w 717623"/>
                  <a:gd name="connsiteY5" fmla="*/ 806334 h 1081996"/>
                  <a:gd name="connsiteX6" fmla="*/ 717623 w 717623"/>
                  <a:gd name="connsiteY6" fmla="*/ 324153 h 1081996"/>
                  <a:gd name="connsiteX7" fmla="*/ 4893 w 717623"/>
                  <a:gd name="connsiteY7" fmla="*/ 0 h 1081996"/>
                  <a:gd name="connsiteX0" fmla="*/ 4893 w 717623"/>
                  <a:gd name="connsiteY0" fmla="*/ 0 h 1081996"/>
                  <a:gd name="connsiteX1" fmla="*/ 6019 w 717623"/>
                  <a:gd name="connsiteY1" fmla="*/ 370522 h 1081996"/>
                  <a:gd name="connsiteX2" fmla="*/ 337402 w 717623"/>
                  <a:gd name="connsiteY2" fmla="*/ 548639 h 1081996"/>
                  <a:gd name="connsiteX3" fmla="*/ 0 w 717623"/>
                  <a:gd name="connsiteY3" fmla="*/ 719786 h 1081996"/>
                  <a:gd name="connsiteX4" fmla="*/ 2337 w 717623"/>
                  <a:gd name="connsiteY4" fmla="*/ 1081996 h 1081996"/>
                  <a:gd name="connsiteX5" fmla="*/ 714115 w 717623"/>
                  <a:gd name="connsiteY5" fmla="*/ 772997 h 1081996"/>
                  <a:gd name="connsiteX6" fmla="*/ 717623 w 717623"/>
                  <a:gd name="connsiteY6" fmla="*/ 324153 h 1081996"/>
                  <a:gd name="connsiteX7" fmla="*/ 4893 w 717623"/>
                  <a:gd name="connsiteY7" fmla="*/ 0 h 1081996"/>
                  <a:gd name="connsiteX0" fmla="*/ 4893 w 717623"/>
                  <a:gd name="connsiteY0" fmla="*/ 0 h 1081996"/>
                  <a:gd name="connsiteX1" fmla="*/ 6019 w 717623"/>
                  <a:gd name="connsiteY1" fmla="*/ 370522 h 1081996"/>
                  <a:gd name="connsiteX2" fmla="*/ 337402 w 717623"/>
                  <a:gd name="connsiteY2" fmla="*/ 548639 h 1081996"/>
                  <a:gd name="connsiteX3" fmla="*/ 0 w 717623"/>
                  <a:gd name="connsiteY3" fmla="*/ 719786 h 1081996"/>
                  <a:gd name="connsiteX4" fmla="*/ 2337 w 717623"/>
                  <a:gd name="connsiteY4" fmla="*/ 1081996 h 1081996"/>
                  <a:gd name="connsiteX5" fmla="*/ 716496 w 717623"/>
                  <a:gd name="connsiteY5" fmla="*/ 772997 h 1081996"/>
                  <a:gd name="connsiteX6" fmla="*/ 717623 w 717623"/>
                  <a:gd name="connsiteY6" fmla="*/ 324153 h 1081996"/>
                  <a:gd name="connsiteX7" fmla="*/ 4893 w 717623"/>
                  <a:gd name="connsiteY7" fmla="*/ 0 h 1081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7623" h="1081996">
                    <a:moveTo>
                      <a:pt x="4893" y="0"/>
                    </a:moveTo>
                    <a:cubicBezTo>
                      <a:pt x="5268" y="123507"/>
                      <a:pt x="5644" y="247015"/>
                      <a:pt x="6019" y="370522"/>
                    </a:cubicBezTo>
                    <a:lnTo>
                      <a:pt x="337402" y="548639"/>
                    </a:lnTo>
                    <a:lnTo>
                      <a:pt x="0" y="719786"/>
                    </a:lnTo>
                    <a:lnTo>
                      <a:pt x="2337" y="1081996"/>
                    </a:lnTo>
                    <a:lnTo>
                      <a:pt x="716496" y="772997"/>
                    </a:lnTo>
                    <a:cubicBezTo>
                      <a:pt x="717665" y="612270"/>
                      <a:pt x="716454" y="484880"/>
                      <a:pt x="717623" y="324153"/>
                    </a:cubicBezTo>
                    <a:lnTo>
                      <a:pt x="4893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7" name="Grupo 20"/>
              <p:cNvGrpSpPr/>
              <p:nvPr/>
            </p:nvGrpSpPr>
            <p:grpSpPr>
              <a:xfrm>
                <a:off x="4786354" y="3311719"/>
                <a:ext cx="3878621" cy="2026615"/>
                <a:chOff x="4797835" y="2780928"/>
                <a:chExt cx="3878621" cy="2026615"/>
              </a:xfrm>
            </p:grpSpPr>
            <p:sp>
              <p:nvSpPr>
                <p:cNvPr id="80" name="Retângulo 6"/>
                <p:cNvSpPr/>
                <p:nvPr/>
              </p:nvSpPr>
              <p:spPr>
                <a:xfrm>
                  <a:off x="6732240" y="2780928"/>
                  <a:ext cx="1368152" cy="202661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b="1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BR" b="1" dirty="0" smtClean="0">
                      <a:solidFill>
                        <a:schemeClr val="tx1"/>
                      </a:solidFill>
                    </a:rPr>
                    <a:t>TEXT</a:t>
                  </a:r>
                </a:p>
                <a:p>
                  <a:pPr algn="ctr"/>
                  <a:r>
                    <a:rPr lang="pt-BR" b="1" dirty="0" smtClean="0">
                      <a:solidFill>
                        <a:schemeClr val="tx1"/>
                      </a:solidFill>
                    </a:rPr>
                    <a:t>MEM</a:t>
                  </a:r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Conector reto 10"/>
                <p:cNvCxnSpPr/>
                <p:nvPr/>
              </p:nvCxnSpPr>
              <p:spPr>
                <a:xfrm flipH="1">
                  <a:off x="6156176" y="3367384"/>
                  <a:ext cx="5760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reto 24"/>
                <p:cNvCxnSpPr/>
                <p:nvPr/>
              </p:nvCxnSpPr>
              <p:spPr>
                <a:xfrm flipH="1">
                  <a:off x="5596498" y="4303488"/>
                  <a:ext cx="1135738" cy="109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ector reto 25"/>
                <p:cNvCxnSpPr/>
                <p:nvPr/>
              </p:nvCxnSpPr>
              <p:spPr>
                <a:xfrm flipH="1">
                  <a:off x="8100392" y="3551870"/>
                  <a:ext cx="5760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CaixaDeTexto 26"/>
                <p:cNvSpPr txBox="1"/>
                <p:nvPr/>
              </p:nvSpPr>
              <p:spPr>
                <a:xfrm>
                  <a:off x="6681645" y="2985766"/>
                  <a:ext cx="8717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 smtClean="0"/>
                    <a:t>endereço</a:t>
                  </a:r>
                  <a:endParaRPr lang="pt-BR" sz="1400" b="1" dirty="0"/>
                </a:p>
              </p:txBody>
            </p:sp>
            <p:sp>
              <p:nvSpPr>
                <p:cNvPr id="85" name="CaixaDeTexto 27"/>
                <p:cNvSpPr txBox="1"/>
                <p:nvPr/>
              </p:nvSpPr>
              <p:spPr>
                <a:xfrm>
                  <a:off x="4797835" y="4067686"/>
                  <a:ext cx="889830" cy="411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 err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ProgRd</a:t>
                  </a:r>
                  <a:endParaRPr lang="pt-BR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86" name="CaixaDeTexto 28"/>
                <p:cNvSpPr txBox="1"/>
                <p:nvPr/>
              </p:nvSpPr>
              <p:spPr>
                <a:xfrm>
                  <a:off x="7090192" y="3330569"/>
                  <a:ext cx="877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 smtClean="0"/>
                    <a:t>instrução</a:t>
                  </a:r>
                  <a:endParaRPr lang="pt-BR" sz="1400" b="1" dirty="0"/>
                </a:p>
              </p:txBody>
            </p:sp>
            <p:cxnSp>
              <p:nvCxnSpPr>
                <p:cNvPr id="87" name="Conector reto 30"/>
                <p:cNvCxnSpPr/>
                <p:nvPr/>
              </p:nvCxnSpPr>
              <p:spPr>
                <a:xfrm flipH="1">
                  <a:off x="6378550" y="3253234"/>
                  <a:ext cx="72008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to 32"/>
                <p:cNvCxnSpPr/>
                <p:nvPr/>
              </p:nvCxnSpPr>
              <p:spPr>
                <a:xfrm flipH="1">
                  <a:off x="8303716" y="3437720"/>
                  <a:ext cx="72007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CaixaDeTexto 33"/>
                <p:cNvSpPr txBox="1"/>
                <p:nvPr/>
              </p:nvSpPr>
              <p:spPr>
                <a:xfrm>
                  <a:off x="6293196" y="306896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b="1" dirty="0" smtClean="0"/>
                    <a:t>32</a:t>
                  </a:r>
                  <a:endParaRPr lang="pt-BR" sz="1100" b="1" dirty="0"/>
                </a:p>
              </p:txBody>
            </p:sp>
            <p:sp>
              <p:nvSpPr>
                <p:cNvPr id="90" name="CaixaDeTexto 34"/>
                <p:cNvSpPr txBox="1"/>
                <p:nvPr/>
              </p:nvSpPr>
              <p:spPr>
                <a:xfrm>
                  <a:off x="8203504" y="3253446"/>
                  <a:ext cx="328936" cy="261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b="1" dirty="0" smtClean="0"/>
                    <a:t>32</a:t>
                  </a:r>
                  <a:endParaRPr lang="pt-BR" sz="1100" b="1" dirty="0"/>
                </a:p>
              </p:txBody>
            </p:sp>
          </p:grpSp>
          <p:cxnSp>
            <p:nvCxnSpPr>
              <p:cNvPr id="68" name="Conector reto 10"/>
              <p:cNvCxnSpPr/>
              <p:nvPr/>
            </p:nvCxnSpPr>
            <p:spPr>
              <a:xfrm flipH="1">
                <a:off x="6444208" y="2038400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CaixaDeTexto 26"/>
              <p:cNvSpPr txBox="1"/>
              <p:nvPr/>
            </p:nvSpPr>
            <p:spPr>
              <a:xfrm>
                <a:off x="6156238" y="183025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4</a:t>
                </a:r>
                <a:endParaRPr lang="pt-BR" sz="1400" b="1" dirty="0"/>
              </a:p>
            </p:txBody>
          </p:sp>
          <p:cxnSp>
            <p:nvCxnSpPr>
              <p:cNvPr id="70" name="Conector reto 30"/>
              <p:cNvCxnSpPr/>
              <p:nvPr/>
            </p:nvCxnSpPr>
            <p:spPr>
              <a:xfrm flipH="1">
                <a:off x="6591051" y="1922011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CaixaDeTexto 33"/>
              <p:cNvSpPr txBox="1"/>
              <p:nvPr/>
            </p:nvSpPr>
            <p:spPr>
              <a:xfrm>
                <a:off x="6505697" y="1737737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32</a:t>
                </a:r>
                <a:endParaRPr lang="pt-BR" sz="1100" b="1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97661" y="3436750"/>
                <a:ext cx="534334" cy="9105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tx1"/>
                    </a:solidFill>
                  </a:rPr>
                  <a:t>PC</a:t>
                </a:r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Conector reto 10"/>
              <p:cNvCxnSpPr/>
              <p:nvPr/>
            </p:nvCxnSpPr>
            <p:spPr>
              <a:xfrm flipH="1">
                <a:off x="6281715" y="2708920"/>
                <a:ext cx="7334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81716" y="2693194"/>
                <a:ext cx="22" cy="119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254420" y="1628800"/>
                <a:ext cx="6361" cy="22823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10"/>
              <p:cNvCxnSpPr>
                <a:stCxn id="72" idx="1"/>
              </p:cNvCxnSpPr>
              <p:nvPr/>
            </p:nvCxnSpPr>
            <p:spPr>
              <a:xfrm flipH="1" flipV="1">
                <a:off x="5260782" y="3892037"/>
                <a:ext cx="336879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5247341" y="1643569"/>
                <a:ext cx="2925059" cy="41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159986" y="1643569"/>
                <a:ext cx="9234" cy="7611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743026" y="2404674"/>
                <a:ext cx="438949" cy="3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37"/>
            <p:cNvGrpSpPr/>
            <p:nvPr/>
          </p:nvGrpSpPr>
          <p:grpSpPr>
            <a:xfrm>
              <a:off x="4788024" y="2773903"/>
              <a:ext cx="2736304" cy="2717501"/>
              <a:chOff x="6300192" y="3212976"/>
              <a:chExt cx="2736304" cy="2717501"/>
            </a:xfrm>
          </p:grpSpPr>
          <p:sp>
            <p:nvSpPr>
              <p:cNvPr id="39" name="Retângulo 6"/>
              <p:cNvSpPr/>
              <p:nvPr/>
            </p:nvSpPr>
            <p:spPr>
              <a:xfrm>
                <a:off x="6876256" y="3284984"/>
                <a:ext cx="1584176" cy="20266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RF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Conector reto 7"/>
              <p:cNvCxnSpPr/>
              <p:nvPr/>
            </p:nvCxnSpPr>
            <p:spPr>
              <a:xfrm flipH="1">
                <a:off x="6300192" y="3511400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8"/>
              <p:cNvCxnSpPr/>
              <p:nvPr/>
            </p:nvCxnSpPr>
            <p:spPr>
              <a:xfrm flipH="1">
                <a:off x="6300192" y="4807544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9"/>
              <p:cNvCxnSpPr/>
              <p:nvPr/>
            </p:nvCxnSpPr>
            <p:spPr>
              <a:xfrm flipH="1">
                <a:off x="8460432" y="3645024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10"/>
              <p:cNvSpPr txBox="1"/>
              <p:nvPr/>
            </p:nvSpPr>
            <p:spPr>
              <a:xfrm>
                <a:off x="6876256" y="3356992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#r1</a:t>
                </a:r>
                <a:endParaRPr lang="pt-BR" sz="1400" b="1" dirty="0"/>
              </a:p>
            </p:txBody>
          </p:sp>
          <p:cxnSp>
            <p:nvCxnSpPr>
              <p:cNvPr id="44" name="Conector reto 12"/>
              <p:cNvCxnSpPr/>
              <p:nvPr/>
            </p:nvCxnSpPr>
            <p:spPr>
              <a:xfrm flipH="1">
                <a:off x="6522566" y="3397250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13"/>
              <p:cNvCxnSpPr/>
              <p:nvPr/>
            </p:nvCxnSpPr>
            <p:spPr>
              <a:xfrm flipH="1">
                <a:off x="6516216" y="4699744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14"/>
              <p:cNvCxnSpPr/>
              <p:nvPr/>
            </p:nvCxnSpPr>
            <p:spPr>
              <a:xfrm flipH="1">
                <a:off x="8663756" y="3530874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aixaDeTexto 15"/>
              <p:cNvSpPr txBox="1"/>
              <p:nvPr/>
            </p:nvSpPr>
            <p:spPr>
              <a:xfrm>
                <a:off x="6437212" y="321297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5</a:t>
                </a:r>
                <a:endParaRPr lang="pt-BR" sz="1100" b="1" dirty="0"/>
              </a:p>
            </p:txBody>
          </p:sp>
          <p:sp>
            <p:nvSpPr>
              <p:cNvPr id="48" name="CaixaDeTexto 16"/>
              <p:cNvSpPr txBox="1"/>
              <p:nvPr/>
            </p:nvSpPr>
            <p:spPr>
              <a:xfrm>
                <a:off x="8563544" y="33466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32</a:t>
                </a:r>
                <a:endParaRPr lang="pt-BR" sz="1100" b="1" dirty="0"/>
              </a:p>
            </p:txBody>
          </p:sp>
          <p:sp>
            <p:nvSpPr>
              <p:cNvPr id="49" name="CaixaDeTexto 17"/>
              <p:cNvSpPr txBox="1"/>
              <p:nvPr/>
            </p:nvSpPr>
            <p:spPr>
              <a:xfrm>
                <a:off x="6444208" y="450912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32</a:t>
                </a:r>
                <a:endParaRPr lang="pt-BR" sz="1100" b="1" dirty="0"/>
              </a:p>
            </p:txBody>
          </p:sp>
          <p:cxnSp>
            <p:nvCxnSpPr>
              <p:cNvPr id="50" name="Conector reto 18"/>
              <p:cNvCxnSpPr/>
              <p:nvPr/>
            </p:nvCxnSpPr>
            <p:spPr>
              <a:xfrm flipH="1">
                <a:off x="6300192" y="3903190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19"/>
              <p:cNvCxnSpPr/>
              <p:nvPr/>
            </p:nvCxnSpPr>
            <p:spPr>
              <a:xfrm flipH="1">
                <a:off x="6522566" y="3789040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20"/>
              <p:cNvSpPr txBox="1"/>
              <p:nvPr/>
            </p:nvSpPr>
            <p:spPr>
              <a:xfrm>
                <a:off x="6437212" y="360476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5</a:t>
                </a:r>
                <a:endParaRPr lang="pt-BR" sz="1100" b="1" dirty="0"/>
              </a:p>
            </p:txBody>
          </p:sp>
          <p:sp>
            <p:nvSpPr>
              <p:cNvPr id="53" name="CaixaDeTexto 21"/>
              <p:cNvSpPr txBox="1"/>
              <p:nvPr/>
            </p:nvSpPr>
            <p:spPr>
              <a:xfrm>
                <a:off x="6876256" y="3717032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#r2</a:t>
                </a:r>
                <a:endParaRPr lang="pt-BR" sz="1400" b="1" dirty="0"/>
              </a:p>
            </p:txBody>
          </p:sp>
          <p:cxnSp>
            <p:nvCxnSpPr>
              <p:cNvPr id="54" name="Conector reto 22"/>
              <p:cNvCxnSpPr/>
              <p:nvPr/>
            </p:nvCxnSpPr>
            <p:spPr>
              <a:xfrm flipH="1">
                <a:off x="6300192" y="4335238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23"/>
              <p:cNvCxnSpPr/>
              <p:nvPr/>
            </p:nvCxnSpPr>
            <p:spPr>
              <a:xfrm flipH="1">
                <a:off x="6522566" y="42210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CaixaDeTexto 24"/>
              <p:cNvSpPr txBox="1"/>
              <p:nvPr/>
            </p:nvSpPr>
            <p:spPr>
              <a:xfrm>
                <a:off x="6437212" y="4036814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5</a:t>
                </a:r>
                <a:endParaRPr lang="pt-BR" sz="1100" b="1" dirty="0"/>
              </a:p>
            </p:txBody>
          </p:sp>
          <p:sp>
            <p:nvSpPr>
              <p:cNvPr id="57" name="CaixaDeTexto 25"/>
              <p:cNvSpPr txBox="1"/>
              <p:nvPr/>
            </p:nvSpPr>
            <p:spPr>
              <a:xfrm>
                <a:off x="6876256" y="4149080"/>
                <a:ext cx="4726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#</a:t>
                </a:r>
                <a:r>
                  <a:rPr lang="pt-BR" sz="1400" b="1" dirty="0" err="1" smtClean="0"/>
                  <a:t>rw</a:t>
                </a:r>
                <a:endParaRPr lang="pt-BR" sz="1400" b="1" dirty="0"/>
              </a:p>
            </p:txBody>
          </p:sp>
          <p:sp>
            <p:nvSpPr>
              <p:cNvPr id="58" name="CaixaDeTexto 26"/>
              <p:cNvSpPr txBox="1"/>
              <p:nvPr/>
            </p:nvSpPr>
            <p:spPr>
              <a:xfrm>
                <a:off x="6876256" y="4653136"/>
                <a:ext cx="412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err="1" smtClean="0"/>
                  <a:t>wd</a:t>
                </a:r>
                <a:endParaRPr lang="pt-BR" sz="1400" b="1" dirty="0"/>
              </a:p>
            </p:txBody>
          </p:sp>
          <p:cxnSp>
            <p:nvCxnSpPr>
              <p:cNvPr id="59" name="Conector reto 27"/>
              <p:cNvCxnSpPr/>
              <p:nvPr/>
            </p:nvCxnSpPr>
            <p:spPr>
              <a:xfrm flipH="1">
                <a:off x="8460432" y="4407246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28"/>
              <p:cNvCxnSpPr/>
              <p:nvPr/>
            </p:nvCxnSpPr>
            <p:spPr>
              <a:xfrm flipH="1">
                <a:off x="8663756" y="4293096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CaixaDeTexto 29"/>
              <p:cNvSpPr txBox="1"/>
              <p:nvPr/>
            </p:nvSpPr>
            <p:spPr>
              <a:xfrm>
                <a:off x="8563544" y="4108822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32</a:t>
                </a:r>
                <a:endParaRPr lang="pt-BR" sz="1100" b="1" dirty="0"/>
              </a:p>
            </p:txBody>
          </p:sp>
          <p:sp>
            <p:nvSpPr>
              <p:cNvPr id="62" name="CaixaDeTexto 30"/>
              <p:cNvSpPr txBox="1"/>
              <p:nvPr/>
            </p:nvSpPr>
            <p:spPr>
              <a:xfrm>
                <a:off x="8028384" y="3501008"/>
                <a:ext cx="434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rd1</a:t>
                </a:r>
                <a:endParaRPr lang="pt-BR" sz="1400" b="1" dirty="0"/>
              </a:p>
            </p:txBody>
          </p:sp>
          <p:sp>
            <p:nvSpPr>
              <p:cNvPr id="63" name="CaixaDeTexto 31"/>
              <p:cNvSpPr txBox="1"/>
              <p:nvPr/>
            </p:nvSpPr>
            <p:spPr>
              <a:xfrm>
                <a:off x="8028384" y="4221088"/>
                <a:ext cx="434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rd2</a:t>
                </a:r>
                <a:endParaRPr lang="pt-BR" sz="1400" b="1" dirty="0"/>
              </a:p>
            </p:txBody>
          </p:sp>
          <p:cxnSp>
            <p:nvCxnSpPr>
              <p:cNvPr id="64" name="Conector reto 33"/>
              <p:cNvCxnSpPr/>
              <p:nvPr/>
            </p:nvCxnSpPr>
            <p:spPr>
              <a:xfrm>
                <a:off x="7657008" y="5301208"/>
                <a:ext cx="0" cy="36706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CaixaDeTexto 36"/>
              <p:cNvSpPr txBox="1"/>
              <p:nvPr/>
            </p:nvSpPr>
            <p:spPr>
              <a:xfrm>
                <a:off x="7250475" y="5622700"/>
                <a:ext cx="875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err="1" smtClean="0">
                    <a:solidFill>
                      <a:srgbClr val="0070C0"/>
                    </a:solidFill>
                  </a:rPr>
                  <a:t>RegWrite</a:t>
                </a:r>
                <a:endParaRPr lang="pt-BR" sz="14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7524328" y="2958177"/>
              <a:ext cx="1103131" cy="1313009"/>
            </a:xfrm>
            <a:custGeom>
              <a:avLst/>
              <a:gdLst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889462 h 1022465"/>
                <a:gd name="connsiteX5" fmla="*/ 66501 w 606829"/>
                <a:gd name="connsiteY5" fmla="*/ 1022465 h 1022465"/>
                <a:gd name="connsiteX6" fmla="*/ 606829 w 606829"/>
                <a:gd name="connsiteY6" fmla="*/ 806334 h 1022465"/>
                <a:gd name="connsiteX7" fmla="*/ 598516 w 606829"/>
                <a:gd name="connsiteY7" fmla="*/ 349134 h 1022465"/>
                <a:gd name="connsiteX8" fmla="*/ 0 w 606829"/>
                <a:gd name="connsiteY8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332509 w 606829"/>
                <a:gd name="connsiteY2" fmla="*/ 548639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31767"/>
                <a:gd name="connsiteY0" fmla="*/ 0 h 1022465"/>
                <a:gd name="connsiteX1" fmla="*/ 24938 w 631767"/>
                <a:gd name="connsiteY1" fmla="*/ 365760 h 1022465"/>
                <a:gd name="connsiteX2" fmla="*/ 332509 w 631767"/>
                <a:gd name="connsiteY2" fmla="*/ 548639 h 1022465"/>
                <a:gd name="connsiteX3" fmla="*/ 49876 w 631767"/>
                <a:gd name="connsiteY3" fmla="*/ 665018 h 1022465"/>
                <a:gd name="connsiteX4" fmla="*/ 66501 w 631767"/>
                <a:gd name="connsiteY4" fmla="*/ 1022465 h 1022465"/>
                <a:gd name="connsiteX5" fmla="*/ 606829 w 631767"/>
                <a:gd name="connsiteY5" fmla="*/ 806334 h 1022465"/>
                <a:gd name="connsiteX6" fmla="*/ 631767 w 631767"/>
                <a:gd name="connsiteY6" fmla="*/ 340821 h 1022465"/>
                <a:gd name="connsiteX7" fmla="*/ 0 w 631767"/>
                <a:gd name="connsiteY7" fmla="*/ 0 h 1022465"/>
                <a:gd name="connsiteX0" fmla="*/ 0 w 631767"/>
                <a:gd name="connsiteY0" fmla="*/ 0 h 1089140"/>
                <a:gd name="connsiteX1" fmla="*/ 24938 w 631767"/>
                <a:gd name="connsiteY1" fmla="*/ 365760 h 1089140"/>
                <a:gd name="connsiteX2" fmla="*/ 332509 w 631767"/>
                <a:gd name="connsiteY2" fmla="*/ 548639 h 1089140"/>
                <a:gd name="connsiteX3" fmla="*/ 49876 w 631767"/>
                <a:gd name="connsiteY3" fmla="*/ 665018 h 1089140"/>
                <a:gd name="connsiteX4" fmla="*/ 4589 w 631767"/>
                <a:gd name="connsiteY4" fmla="*/ 1089140 h 1089140"/>
                <a:gd name="connsiteX5" fmla="*/ 606829 w 631767"/>
                <a:gd name="connsiteY5" fmla="*/ 806334 h 1089140"/>
                <a:gd name="connsiteX6" fmla="*/ 631767 w 631767"/>
                <a:gd name="connsiteY6" fmla="*/ 340821 h 1089140"/>
                <a:gd name="connsiteX7" fmla="*/ 0 w 631767"/>
                <a:gd name="connsiteY7" fmla="*/ 0 h 1089140"/>
                <a:gd name="connsiteX0" fmla="*/ 2511 w 634278"/>
                <a:gd name="connsiteY0" fmla="*/ 0 h 1089140"/>
                <a:gd name="connsiteX1" fmla="*/ 27449 w 634278"/>
                <a:gd name="connsiteY1" fmla="*/ 365760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634278"/>
                <a:gd name="connsiteY0" fmla="*/ 0 h 1089140"/>
                <a:gd name="connsiteX1" fmla="*/ 3637 w 634278"/>
                <a:gd name="connsiteY1" fmla="*/ 370522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609340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711733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4893 w 717623"/>
                <a:gd name="connsiteY0" fmla="*/ 0 h 1089140"/>
                <a:gd name="connsiteX1" fmla="*/ 6019 w 717623"/>
                <a:gd name="connsiteY1" fmla="*/ 370522 h 1089140"/>
                <a:gd name="connsiteX2" fmla="*/ 337402 w 717623"/>
                <a:gd name="connsiteY2" fmla="*/ 548639 h 1089140"/>
                <a:gd name="connsiteX3" fmla="*/ 0 w 717623"/>
                <a:gd name="connsiteY3" fmla="*/ 719786 h 1089140"/>
                <a:gd name="connsiteX4" fmla="*/ 9482 w 717623"/>
                <a:gd name="connsiteY4" fmla="*/ 1089140 h 1089140"/>
                <a:gd name="connsiteX5" fmla="*/ 714115 w 717623"/>
                <a:gd name="connsiteY5" fmla="*/ 806334 h 1089140"/>
                <a:gd name="connsiteX6" fmla="*/ 717623 w 717623"/>
                <a:gd name="connsiteY6" fmla="*/ 324153 h 1089140"/>
                <a:gd name="connsiteX7" fmla="*/ 4893 w 717623"/>
                <a:gd name="connsiteY7" fmla="*/ 0 h 1089140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4719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6496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623" h="1081996">
                  <a:moveTo>
                    <a:pt x="4893" y="0"/>
                  </a:moveTo>
                  <a:cubicBezTo>
                    <a:pt x="5268" y="123507"/>
                    <a:pt x="5644" y="247015"/>
                    <a:pt x="6019" y="370522"/>
                  </a:cubicBezTo>
                  <a:lnTo>
                    <a:pt x="337402" y="548639"/>
                  </a:lnTo>
                  <a:lnTo>
                    <a:pt x="0" y="719786"/>
                  </a:lnTo>
                  <a:lnTo>
                    <a:pt x="2337" y="1081996"/>
                  </a:lnTo>
                  <a:lnTo>
                    <a:pt x="716496" y="772997"/>
                  </a:lnTo>
                  <a:cubicBezTo>
                    <a:pt x="717665" y="612270"/>
                    <a:pt x="716454" y="484880"/>
                    <a:pt x="717623" y="324153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ULA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ctor reto 33"/>
            <p:cNvCxnSpPr/>
            <p:nvPr/>
          </p:nvCxnSpPr>
          <p:spPr>
            <a:xfrm>
              <a:off x="8196839" y="4038275"/>
              <a:ext cx="0" cy="648072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32"/>
            <p:cNvCxnSpPr/>
            <p:nvPr/>
          </p:nvCxnSpPr>
          <p:spPr>
            <a:xfrm flipH="1">
              <a:off x="8107238" y="4362311"/>
              <a:ext cx="179201" cy="8282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34"/>
            <p:cNvSpPr txBox="1"/>
            <p:nvPr/>
          </p:nvSpPr>
          <p:spPr>
            <a:xfrm>
              <a:off x="7940036" y="431249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endParaRPr lang="pt-BR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806830" y="4362311"/>
              <a:ext cx="12298" cy="12355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806831" y="5597829"/>
              <a:ext cx="4181314" cy="23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988927" y="3601162"/>
              <a:ext cx="1565" cy="1996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632432" y="3615536"/>
              <a:ext cx="355713" cy="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/>
            <p:cNvSpPr/>
            <p:nvPr/>
          </p:nvSpPr>
          <p:spPr>
            <a:xfrm>
              <a:off x="5435032" y="4723675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36"/>
            <p:cNvSpPr txBox="1"/>
            <p:nvPr/>
          </p:nvSpPr>
          <p:spPr>
            <a:xfrm>
              <a:off x="7799076" y="4651306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ULA_OP</a:t>
              </a:r>
            </a:p>
          </p:txBody>
        </p:sp>
        <p:cxnSp>
          <p:nvCxnSpPr>
            <p:cNvPr id="19" name="Elbow Connector 18"/>
            <p:cNvCxnSpPr/>
            <p:nvPr/>
          </p:nvCxnSpPr>
          <p:spPr>
            <a:xfrm flipV="1">
              <a:off x="3673005" y="3069318"/>
              <a:ext cx="1121808" cy="50620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flipV="1">
              <a:off x="3655924" y="3463233"/>
              <a:ext cx="1146503" cy="109338"/>
            </a:xfrm>
            <a:prstGeom prst="bentConnector3">
              <a:avLst>
                <a:gd name="adj1" fmla="val 5020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>
              <a:off x="3690022" y="3574962"/>
              <a:ext cx="1098002" cy="315065"/>
            </a:xfrm>
            <a:prstGeom prst="bentConnector3">
              <a:avLst>
                <a:gd name="adj1" fmla="val 493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34"/>
            <p:cNvSpPr txBox="1"/>
            <p:nvPr/>
          </p:nvSpPr>
          <p:spPr>
            <a:xfrm>
              <a:off x="4132075" y="2856387"/>
              <a:ext cx="6591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rs:25-21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CaixaDeTexto 34"/>
            <p:cNvSpPr txBox="1"/>
            <p:nvPr/>
          </p:nvSpPr>
          <p:spPr>
            <a:xfrm>
              <a:off x="4141209" y="3265117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rt:20-16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CaixaDeTexto 34"/>
            <p:cNvSpPr txBox="1"/>
            <p:nvPr/>
          </p:nvSpPr>
          <p:spPr>
            <a:xfrm>
              <a:off x="4150029" y="3693512"/>
              <a:ext cx="6783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rd:15-11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760132" y="5685451"/>
              <a:ext cx="2090179" cy="1051141"/>
            </a:xfrm>
            <a:prstGeom prst="ellipse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CONTROLE</a:t>
              </a:r>
              <a:endParaRPr lang="pt-BR" dirty="0"/>
            </a:p>
          </p:txBody>
        </p:sp>
        <p:cxnSp>
          <p:nvCxnSpPr>
            <p:cNvPr id="26" name="Elbow Connector 25"/>
            <p:cNvCxnSpPr/>
            <p:nvPr/>
          </p:nvCxnSpPr>
          <p:spPr>
            <a:xfrm rot="16200000" flipH="1">
              <a:off x="2761370" y="4638430"/>
              <a:ext cx="2081698" cy="3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34"/>
            <p:cNvSpPr txBox="1"/>
            <p:nvPr/>
          </p:nvSpPr>
          <p:spPr>
            <a:xfrm>
              <a:off x="3737408" y="4562462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op:31-26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8" name="Elbow Connector 27"/>
            <p:cNvCxnSpPr>
              <a:stCxn id="25" idx="6"/>
            </p:cNvCxnSpPr>
            <p:nvPr/>
          </p:nvCxnSpPr>
          <p:spPr>
            <a:xfrm flipV="1">
              <a:off x="4850311" y="5479644"/>
              <a:ext cx="1294529" cy="731378"/>
            </a:xfrm>
            <a:prstGeom prst="bentConnector3">
              <a:avLst>
                <a:gd name="adj1" fmla="val 10003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105"/>
            <p:cNvCxnSpPr>
              <a:endCxn id="18" idx="2"/>
            </p:cNvCxnSpPr>
            <p:nvPr/>
          </p:nvCxnSpPr>
          <p:spPr>
            <a:xfrm flipV="1">
              <a:off x="4677574" y="4959083"/>
              <a:ext cx="3518406" cy="1565123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08"/>
            <p:cNvCxnSpPr>
              <a:stCxn id="25" idx="2"/>
              <a:endCxn id="85" idx="2"/>
            </p:cNvCxnSpPr>
            <p:nvPr/>
          </p:nvCxnSpPr>
          <p:spPr>
            <a:xfrm rot="10800000">
              <a:off x="880129" y="4273535"/>
              <a:ext cx="1879998" cy="1937487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30"/>
            <p:cNvSpPr/>
            <p:nvPr/>
          </p:nvSpPr>
          <p:spPr>
            <a:xfrm>
              <a:off x="2126541" y="4370133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1205992" y="3633250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Conector reto 33"/>
            <p:cNvCxnSpPr/>
            <p:nvPr/>
          </p:nvCxnSpPr>
          <p:spPr>
            <a:xfrm>
              <a:off x="8120424" y="2530070"/>
              <a:ext cx="0" cy="648072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2"/>
            <p:cNvCxnSpPr/>
            <p:nvPr/>
          </p:nvCxnSpPr>
          <p:spPr>
            <a:xfrm flipH="1">
              <a:off x="8030823" y="2854106"/>
              <a:ext cx="179201" cy="8282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7863621" y="280428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endParaRPr lang="pt-BR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29739" y="2184977"/>
              <a:ext cx="781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FLAGS</a:t>
              </a:r>
              <a:endParaRPr lang="pt-BR" dirty="0"/>
            </a:p>
          </p:txBody>
        </p:sp>
        <p:cxnSp>
          <p:nvCxnSpPr>
            <p:cNvPr id="37" name="Elbow Connector 36"/>
            <p:cNvCxnSpPr/>
            <p:nvPr/>
          </p:nvCxnSpPr>
          <p:spPr>
            <a:xfrm rot="16200000" flipH="1">
              <a:off x="2579566" y="4629345"/>
              <a:ext cx="2114045" cy="13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4"/>
            <p:cNvSpPr txBox="1"/>
            <p:nvPr/>
          </p:nvSpPr>
          <p:spPr>
            <a:xfrm>
              <a:off x="2987824" y="4797152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func:5-0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26508" y="4869160"/>
            <a:ext cx="600447" cy="360040"/>
            <a:chOff x="1691680" y="4869160"/>
            <a:chExt cx="600447" cy="360040"/>
          </a:xfrm>
        </p:grpSpPr>
        <p:sp>
          <p:nvSpPr>
            <p:cNvPr id="91" name="Oval 90"/>
            <p:cNvSpPr/>
            <p:nvPr/>
          </p:nvSpPr>
          <p:spPr>
            <a:xfrm>
              <a:off x="1691680" y="4869160"/>
              <a:ext cx="576064" cy="360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96965" y="4890115"/>
              <a:ext cx="595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clock</a:t>
              </a:r>
              <a:endParaRPr lang="pt-BR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95" name="Shape 94"/>
          <p:cNvCxnSpPr>
            <a:stCxn id="92" idx="3"/>
            <a:endCxn id="31" idx="3"/>
          </p:cNvCxnSpPr>
          <p:nvPr/>
        </p:nvCxnSpPr>
        <p:spPr>
          <a:xfrm flipV="1">
            <a:off x="2026955" y="4293998"/>
            <a:ext cx="212985" cy="75000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92" idx="3"/>
            <a:endCxn id="17" idx="3"/>
          </p:cNvCxnSpPr>
          <p:nvPr/>
        </p:nvCxnSpPr>
        <p:spPr>
          <a:xfrm flipV="1">
            <a:off x="2026955" y="4614591"/>
            <a:ext cx="3453570" cy="42941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>
            <a:stCxn id="92" idx="1"/>
            <a:endCxn id="32" idx="3"/>
          </p:cNvCxnSpPr>
          <p:nvPr/>
        </p:nvCxnSpPr>
        <p:spPr>
          <a:xfrm rot="10800000">
            <a:off x="1338279" y="3625790"/>
            <a:ext cx="93514" cy="1418215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604448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Extenção do datapath para a instrução </a:t>
            </a:r>
            <a:r>
              <a:rPr lang="pt-BR" sz="3600" b="1" dirty="0" smtClean="0"/>
              <a:t>addi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1"/>
            <a:ext cx="8280920" cy="276490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 instrução addi não pode ser executada pelo processador atual;</a:t>
            </a:r>
          </a:p>
          <a:p>
            <a:r>
              <a:rPr lang="pt-BR" dirty="0" smtClean="0"/>
              <a:t>Ela é uma instrução do tipo I, onde o valor imediato (constante) está contido nos 16 bits menos significativos da palavra;</a:t>
            </a:r>
          </a:p>
          <a:p>
            <a:r>
              <a:rPr lang="pt-BR" dirty="0" smtClean="0"/>
              <a:t>Adicionalmente o registrador de destino, registrador no qual o resultado da computação é armazenado passa a ser o RT e não o RD como no caso das instruções do tipo R;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35848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2613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6035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0162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5030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9157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02579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1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670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0128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74255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767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21804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46671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70799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4220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8348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34753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58880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82302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06429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31297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55424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7884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2973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26394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50522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3943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98071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22938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706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70487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94615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>
            <a:stCxn id="6" idx="1"/>
          </p:cNvCxnSpPr>
          <p:nvPr/>
        </p:nvCxnSpPr>
        <p:spPr>
          <a:xfrm>
            <a:off x="1358486" y="5618170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59632" y="6059822"/>
            <a:ext cx="7355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02579" y="5618169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21803" y="5618168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34753" y="5618167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518742" y="5618165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47281" y="5758703"/>
            <a:ext cx="1353852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op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2686022" y="5760070"/>
            <a:ext cx="1128059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rs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3836347" y="5758703"/>
            <a:ext cx="1128059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rt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5940152" y="5778720"/>
            <a:ext cx="13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constante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1314884" y="5693769"/>
            <a:ext cx="445178" cy="27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2D050"/>
                </a:solidFill>
              </a:rPr>
              <a:t>msb</a:t>
            </a:r>
            <a:endParaRPr lang="pt-BR" sz="1400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19241" y="5702148"/>
            <a:ext cx="353882" cy="27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92D050"/>
                </a:solidFill>
              </a:rPr>
              <a:t>l</a:t>
            </a:r>
            <a:r>
              <a:rPr lang="pt-BR" sz="1400" dirty="0" err="1" smtClean="0">
                <a:solidFill>
                  <a:srgbClr val="92D050"/>
                </a:solidFill>
              </a:rPr>
              <a:t>sb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70742" y="5301208"/>
            <a:ext cx="7440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31                                     26 25                         21 20                           16 15                           11 10                             6  5                                       0 </a:t>
            </a:r>
            <a:endParaRPr lang="pt-BR" sz="105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278854" y="5423685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142950" y="5423685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79054" y="5402146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43150" y="5423685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42266" y="5445224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732240" y="5423685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622214" y="5445224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987824" y="4437112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pt-BR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pt-BR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31640" y="612028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67744" y="6110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131840" y="6110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95936" y="61215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923414" y="61215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5825014" y="61191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6714988" y="61191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7659718" y="61191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53244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Extenção do datapath para a instrução </a:t>
            </a:r>
            <a:r>
              <a:rPr lang="pt-BR" sz="3700" b="1" dirty="0" smtClean="0"/>
              <a:t>addi</a:t>
            </a:r>
            <a:endParaRPr lang="pt-BR" sz="37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7</a:t>
            </a:fld>
            <a:endParaRPr lang="pt-BR" dirty="0"/>
          </a:p>
        </p:txBody>
      </p:sp>
      <p:grpSp>
        <p:nvGrpSpPr>
          <p:cNvPr id="189" name="Group 5"/>
          <p:cNvGrpSpPr/>
          <p:nvPr/>
        </p:nvGrpSpPr>
        <p:grpSpPr>
          <a:xfrm>
            <a:off x="893152" y="1745481"/>
            <a:ext cx="2649265" cy="2550463"/>
            <a:chOff x="5247341" y="1628800"/>
            <a:chExt cx="3269188" cy="3411309"/>
          </a:xfrm>
        </p:grpSpPr>
        <p:sp>
          <p:nvSpPr>
            <p:cNvPr id="190" name="Freeform 189"/>
            <p:cNvSpPr/>
            <p:nvPr/>
          </p:nvSpPr>
          <p:spPr>
            <a:xfrm>
              <a:off x="7020272" y="1863676"/>
              <a:ext cx="717623" cy="1081996"/>
            </a:xfrm>
            <a:custGeom>
              <a:avLst/>
              <a:gdLst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889462 h 1022465"/>
                <a:gd name="connsiteX5" fmla="*/ 66501 w 606829"/>
                <a:gd name="connsiteY5" fmla="*/ 1022465 h 1022465"/>
                <a:gd name="connsiteX6" fmla="*/ 606829 w 606829"/>
                <a:gd name="connsiteY6" fmla="*/ 806334 h 1022465"/>
                <a:gd name="connsiteX7" fmla="*/ 598516 w 606829"/>
                <a:gd name="connsiteY7" fmla="*/ 349134 h 1022465"/>
                <a:gd name="connsiteX8" fmla="*/ 0 w 606829"/>
                <a:gd name="connsiteY8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332509 w 606829"/>
                <a:gd name="connsiteY2" fmla="*/ 548639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31767"/>
                <a:gd name="connsiteY0" fmla="*/ 0 h 1022465"/>
                <a:gd name="connsiteX1" fmla="*/ 24938 w 631767"/>
                <a:gd name="connsiteY1" fmla="*/ 365760 h 1022465"/>
                <a:gd name="connsiteX2" fmla="*/ 332509 w 631767"/>
                <a:gd name="connsiteY2" fmla="*/ 548639 h 1022465"/>
                <a:gd name="connsiteX3" fmla="*/ 49876 w 631767"/>
                <a:gd name="connsiteY3" fmla="*/ 665018 h 1022465"/>
                <a:gd name="connsiteX4" fmla="*/ 66501 w 631767"/>
                <a:gd name="connsiteY4" fmla="*/ 1022465 h 1022465"/>
                <a:gd name="connsiteX5" fmla="*/ 606829 w 631767"/>
                <a:gd name="connsiteY5" fmla="*/ 806334 h 1022465"/>
                <a:gd name="connsiteX6" fmla="*/ 631767 w 631767"/>
                <a:gd name="connsiteY6" fmla="*/ 340821 h 1022465"/>
                <a:gd name="connsiteX7" fmla="*/ 0 w 631767"/>
                <a:gd name="connsiteY7" fmla="*/ 0 h 1022465"/>
                <a:gd name="connsiteX0" fmla="*/ 0 w 631767"/>
                <a:gd name="connsiteY0" fmla="*/ 0 h 1089140"/>
                <a:gd name="connsiteX1" fmla="*/ 24938 w 631767"/>
                <a:gd name="connsiteY1" fmla="*/ 365760 h 1089140"/>
                <a:gd name="connsiteX2" fmla="*/ 332509 w 631767"/>
                <a:gd name="connsiteY2" fmla="*/ 548639 h 1089140"/>
                <a:gd name="connsiteX3" fmla="*/ 49876 w 631767"/>
                <a:gd name="connsiteY3" fmla="*/ 665018 h 1089140"/>
                <a:gd name="connsiteX4" fmla="*/ 4589 w 631767"/>
                <a:gd name="connsiteY4" fmla="*/ 1089140 h 1089140"/>
                <a:gd name="connsiteX5" fmla="*/ 606829 w 631767"/>
                <a:gd name="connsiteY5" fmla="*/ 806334 h 1089140"/>
                <a:gd name="connsiteX6" fmla="*/ 631767 w 631767"/>
                <a:gd name="connsiteY6" fmla="*/ 340821 h 1089140"/>
                <a:gd name="connsiteX7" fmla="*/ 0 w 631767"/>
                <a:gd name="connsiteY7" fmla="*/ 0 h 1089140"/>
                <a:gd name="connsiteX0" fmla="*/ 2511 w 634278"/>
                <a:gd name="connsiteY0" fmla="*/ 0 h 1089140"/>
                <a:gd name="connsiteX1" fmla="*/ 27449 w 634278"/>
                <a:gd name="connsiteY1" fmla="*/ 365760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634278"/>
                <a:gd name="connsiteY0" fmla="*/ 0 h 1089140"/>
                <a:gd name="connsiteX1" fmla="*/ 3637 w 634278"/>
                <a:gd name="connsiteY1" fmla="*/ 370522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609340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711733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4893 w 717623"/>
                <a:gd name="connsiteY0" fmla="*/ 0 h 1089140"/>
                <a:gd name="connsiteX1" fmla="*/ 6019 w 717623"/>
                <a:gd name="connsiteY1" fmla="*/ 370522 h 1089140"/>
                <a:gd name="connsiteX2" fmla="*/ 337402 w 717623"/>
                <a:gd name="connsiteY2" fmla="*/ 548639 h 1089140"/>
                <a:gd name="connsiteX3" fmla="*/ 0 w 717623"/>
                <a:gd name="connsiteY3" fmla="*/ 719786 h 1089140"/>
                <a:gd name="connsiteX4" fmla="*/ 9482 w 717623"/>
                <a:gd name="connsiteY4" fmla="*/ 1089140 h 1089140"/>
                <a:gd name="connsiteX5" fmla="*/ 714115 w 717623"/>
                <a:gd name="connsiteY5" fmla="*/ 806334 h 1089140"/>
                <a:gd name="connsiteX6" fmla="*/ 717623 w 717623"/>
                <a:gd name="connsiteY6" fmla="*/ 324153 h 1089140"/>
                <a:gd name="connsiteX7" fmla="*/ 4893 w 717623"/>
                <a:gd name="connsiteY7" fmla="*/ 0 h 1089140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4719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6496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623" h="1081996">
                  <a:moveTo>
                    <a:pt x="4893" y="0"/>
                  </a:moveTo>
                  <a:cubicBezTo>
                    <a:pt x="5268" y="123507"/>
                    <a:pt x="5644" y="247015"/>
                    <a:pt x="6019" y="370522"/>
                  </a:cubicBezTo>
                  <a:lnTo>
                    <a:pt x="337402" y="548639"/>
                  </a:lnTo>
                  <a:lnTo>
                    <a:pt x="0" y="719786"/>
                  </a:lnTo>
                  <a:lnTo>
                    <a:pt x="2337" y="1081996"/>
                  </a:lnTo>
                  <a:lnTo>
                    <a:pt x="716496" y="772997"/>
                  </a:lnTo>
                  <a:cubicBezTo>
                    <a:pt x="717665" y="612270"/>
                    <a:pt x="716454" y="484880"/>
                    <a:pt x="717623" y="324153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grpSp>
          <p:nvGrpSpPr>
            <p:cNvPr id="191" name="Grupo 20"/>
            <p:cNvGrpSpPr/>
            <p:nvPr/>
          </p:nvGrpSpPr>
          <p:grpSpPr>
            <a:xfrm>
              <a:off x="5310819" y="3495300"/>
              <a:ext cx="3205710" cy="1544809"/>
              <a:chOff x="5322300" y="2964509"/>
              <a:chExt cx="3205710" cy="1544809"/>
            </a:xfrm>
          </p:grpSpPr>
          <p:sp>
            <p:nvSpPr>
              <p:cNvPr id="204" name="Retângulo 6"/>
              <p:cNvSpPr/>
              <p:nvPr/>
            </p:nvSpPr>
            <p:spPr>
              <a:xfrm>
                <a:off x="6732242" y="3060822"/>
                <a:ext cx="1022545" cy="13614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TEXT</a:t>
                </a:r>
                <a:endParaRPr lang="pt-BR" sz="1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MEM</a:t>
                </a:r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Conector reto 10"/>
              <p:cNvCxnSpPr/>
              <p:nvPr/>
            </p:nvCxnSpPr>
            <p:spPr>
              <a:xfrm flipH="1">
                <a:off x="6156176" y="3367384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4"/>
              <p:cNvCxnSpPr/>
              <p:nvPr/>
            </p:nvCxnSpPr>
            <p:spPr>
              <a:xfrm flipH="1">
                <a:off x="6156176" y="4303488"/>
                <a:ext cx="576064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CaixaDeTexto 26"/>
              <p:cNvSpPr txBox="1"/>
              <p:nvPr/>
            </p:nvSpPr>
            <p:spPr>
              <a:xfrm>
                <a:off x="6688494" y="3157134"/>
                <a:ext cx="362388" cy="41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A</a:t>
                </a:r>
                <a:endParaRPr lang="pt-BR" sz="1400" b="1" dirty="0"/>
              </a:p>
            </p:txBody>
          </p:sp>
          <p:sp>
            <p:nvSpPr>
              <p:cNvPr id="208" name="CaixaDeTexto 27"/>
              <p:cNvSpPr txBox="1"/>
              <p:nvPr/>
            </p:nvSpPr>
            <p:spPr>
              <a:xfrm>
                <a:off x="5322300" y="4097658"/>
                <a:ext cx="889830" cy="41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ProgRd</a:t>
                </a:r>
                <a:endParaRPr lang="pt-BR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09" name="CaixaDeTexto 28"/>
              <p:cNvSpPr txBox="1"/>
              <p:nvPr/>
            </p:nvSpPr>
            <p:spPr>
              <a:xfrm>
                <a:off x="7399354" y="3349759"/>
                <a:ext cx="368324" cy="41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D</a:t>
                </a:r>
                <a:endParaRPr lang="pt-BR" sz="1400" b="1" dirty="0"/>
              </a:p>
            </p:txBody>
          </p:sp>
          <p:cxnSp>
            <p:nvCxnSpPr>
              <p:cNvPr id="210" name="Conector reto 30"/>
              <p:cNvCxnSpPr/>
              <p:nvPr/>
            </p:nvCxnSpPr>
            <p:spPr>
              <a:xfrm flipH="1">
                <a:off x="6378550" y="3253234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to 32"/>
              <p:cNvCxnSpPr/>
              <p:nvPr/>
            </p:nvCxnSpPr>
            <p:spPr>
              <a:xfrm flipH="1">
                <a:off x="8303716" y="3437720"/>
                <a:ext cx="72007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CaixaDeTexto 33"/>
              <p:cNvSpPr txBox="1"/>
              <p:nvPr/>
            </p:nvSpPr>
            <p:spPr>
              <a:xfrm>
                <a:off x="6244204" y="2964509"/>
                <a:ext cx="328936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32</a:t>
                </a:r>
                <a:endParaRPr lang="pt-BR" sz="1100" b="1" dirty="0"/>
              </a:p>
            </p:txBody>
          </p:sp>
          <p:sp>
            <p:nvSpPr>
              <p:cNvPr id="213" name="CaixaDeTexto 34"/>
              <p:cNvSpPr txBox="1"/>
              <p:nvPr/>
            </p:nvSpPr>
            <p:spPr>
              <a:xfrm>
                <a:off x="8199074" y="3157134"/>
                <a:ext cx="328936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32</a:t>
                </a:r>
                <a:endParaRPr lang="pt-BR" sz="1100" b="1" dirty="0"/>
              </a:p>
            </p:txBody>
          </p:sp>
        </p:grpSp>
        <p:cxnSp>
          <p:nvCxnSpPr>
            <p:cNvPr id="192" name="Conector reto 10"/>
            <p:cNvCxnSpPr/>
            <p:nvPr/>
          </p:nvCxnSpPr>
          <p:spPr>
            <a:xfrm flipH="1">
              <a:off x="6444208" y="2038400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CaixaDeTexto 26"/>
            <p:cNvSpPr txBox="1"/>
            <p:nvPr/>
          </p:nvSpPr>
          <p:spPr>
            <a:xfrm>
              <a:off x="6156238" y="18302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4</a:t>
              </a:r>
              <a:endParaRPr lang="pt-BR" sz="1400" b="1" dirty="0"/>
            </a:p>
          </p:txBody>
        </p:sp>
        <p:cxnSp>
          <p:nvCxnSpPr>
            <p:cNvPr id="194" name="Conector reto 30"/>
            <p:cNvCxnSpPr/>
            <p:nvPr/>
          </p:nvCxnSpPr>
          <p:spPr>
            <a:xfrm flipH="1">
              <a:off x="6591051" y="1922011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aixaDeTexto 33"/>
            <p:cNvSpPr txBox="1"/>
            <p:nvPr/>
          </p:nvSpPr>
          <p:spPr>
            <a:xfrm>
              <a:off x="6505697" y="173773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597661" y="3436750"/>
              <a:ext cx="534334" cy="9105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PC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Conector reto 10"/>
            <p:cNvCxnSpPr/>
            <p:nvPr/>
          </p:nvCxnSpPr>
          <p:spPr>
            <a:xfrm flipH="1">
              <a:off x="6281715" y="2708920"/>
              <a:ext cx="73342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6281716" y="2693194"/>
              <a:ext cx="22" cy="1198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254420" y="1628800"/>
              <a:ext cx="6361" cy="2282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to 10"/>
            <p:cNvCxnSpPr>
              <a:stCxn id="196" idx="1"/>
            </p:cNvCxnSpPr>
            <p:nvPr/>
          </p:nvCxnSpPr>
          <p:spPr>
            <a:xfrm flipH="1" flipV="1">
              <a:off x="5260782" y="3892037"/>
              <a:ext cx="336879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 flipV="1">
              <a:off x="5247341" y="1643569"/>
              <a:ext cx="2925059" cy="4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159986" y="1643569"/>
              <a:ext cx="9234" cy="7611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743026" y="2404674"/>
              <a:ext cx="438949" cy="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Retângulo 6"/>
          <p:cNvSpPr/>
          <p:nvPr/>
        </p:nvSpPr>
        <p:spPr>
          <a:xfrm>
            <a:off x="5940152" y="2845911"/>
            <a:ext cx="1008112" cy="1735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RF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15" name="Conector reto 8"/>
          <p:cNvCxnSpPr>
            <a:stCxn id="227" idx="1"/>
          </p:cNvCxnSpPr>
          <p:nvPr/>
        </p:nvCxnSpPr>
        <p:spPr>
          <a:xfrm flipH="1">
            <a:off x="4788024" y="4367952"/>
            <a:ext cx="1152128" cy="51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10"/>
          <p:cNvSpPr txBox="1"/>
          <p:nvPr/>
        </p:nvSpPr>
        <p:spPr>
          <a:xfrm>
            <a:off x="5940152" y="2917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#r1</a:t>
            </a:r>
            <a:endParaRPr lang="pt-BR" sz="1400" b="1" dirty="0"/>
          </a:p>
        </p:txBody>
      </p:sp>
      <p:cxnSp>
        <p:nvCxnSpPr>
          <p:cNvPr id="217" name="Conector reto 12"/>
          <p:cNvCxnSpPr/>
          <p:nvPr/>
        </p:nvCxnSpPr>
        <p:spPr>
          <a:xfrm flipH="1">
            <a:off x="5010398" y="2958177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to 13"/>
          <p:cNvCxnSpPr/>
          <p:nvPr/>
        </p:nvCxnSpPr>
        <p:spPr>
          <a:xfrm flipH="1">
            <a:off x="5004048" y="4260671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to 14"/>
          <p:cNvCxnSpPr/>
          <p:nvPr/>
        </p:nvCxnSpPr>
        <p:spPr>
          <a:xfrm flipH="1">
            <a:off x="7151588" y="3091801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15"/>
          <p:cNvSpPr txBox="1"/>
          <p:nvPr/>
        </p:nvSpPr>
        <p:spPr>
          <a:xfrm>
            <a:off x="4925044" y="27739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sp>
        <p:nvSpPr>
          <p:cNvPr id="221" name="CaixaDeTexto 16"/>
          <p:cNvSpPr txBox="1"/>
          <p:nvPr/>
        </p:nvSpPr>
        <p:spPr>
          <a:xfrm>
            <a:off x="7051376" y="290752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222" name="CaixaDeTexto 17"/>
          <p:cNvSpPr txBox="1"/>
          <p:nvPr/>
        </p:nvSpPr>
        <p:spPr>
          <a:xfrm>
            <a:off x="4932040" y="407004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223" name="Conector reto 19"/>
          <p:cNvCxnSpPr/>
          <p:nvPr/>
        </p:nvCxnSpPr>
        <p:spPr>
          <a:xfrm flipH="1">
            <a:off x="5010398" y="3349967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ixaDeTexto 20"/>
          <p:cNvSpPr txBox="1"/>
          <p:nvPr/>
        </p:nvSpPr>
        <p:spPr>
          <a:xfrm>
            <a:off x="4925044" y="3165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sp>
        <p:nvSpPr>
          <p:cNvPr id="225" name="CaixaDeTexto 21"/>
          <p:cNvSpPr txBox="1"/>
          <p:nvPr/>
        </p:nvSpPr>
        <p:spPr>
          <a:xfrm>
            <a:off x="5940152" y="330843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#r2</a:t>
            </a:r>
            <a:endParaRPr lang="pt-BR" sz="1400" b="1" dirty="0"/>
          </a:p>
        </p:txBody>
      </p:sp>
      <p:sp>
        <p:nvSpPr>
          <p:cNvPr id="226" name="CaixaDeTexto 25"/>
          <p:cNvSpPr txBox="1"/>
          <p:nvPr/>
        </p:nvSpPr>
        <p:spPr>
          <a:xfrm>
            <a:off x="5940152" y="3717032"/>
            <a:ext cx="472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</a:t>
            </a:r>
            <a:r>
              <a:rPr lang="pt-BR" sz="1400" b="1" dirty="0" err="1" smtClean="0"/>
              <a:t>rw</a:t>
            </a:r>
            <a:endParaRPr lang="pt-BR" sz="1400" b="1" dirty="0"/>
          </a:p>
        </p:txBody>
      </p:sp>
      <p:sp>
        <p:nvSpPr>
          <p:cNvPr id="227" name="CaixaDeTexto 26"/>
          <p:cNvSpPr txBox="1"/>
          <p:nvPr/>
        </p:nvSpPr>
        <p:spPr>
          <a:xfrm>
            <a:off x="5940152" y="4214063"/>
            <a:ext cx="41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wd</a:t>
            </a:r>
            <a:endParaRPr lang="pt-BR" sz="1400" b="1" dirty="0"/>
          </a:p>
        </p:txBody>
      </p:sp>
      <p:cxnSp>
        <p:nvCxnSpPr>
          <p:cNvPr id="228" name="Conector reto 28"/>
          <p:cNvCxnSpPr/>
          <p:nvPr/>
        </p:nvCxnSpPr>
        <p:spPr>
          <a:xfrm flipH="1">
            <a:off x="7151588" y="3854023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9"/>
          <p:cNvSpPr txBox="1"/>
          <p:nvPr/>
        </p:nvSpPr>
        <p:spPr>
          <a:xfrm>
            <a:off x="7051376" y="366974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230" name="CaixaDeTexto 30"/>
          <p:cNvSpPr txBox="1"/>
          <p:nvPr/>
        </p:nvSpPr>
        <p:spPr>
          <a:xfrm>
            <a:off x="6516216" y="3061935"/>
            <a:ext cx="434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rd1</a:t>
            </a:r>
            <a:endParaRPr lang="pt-BR" sz="1400" b="1" dirty="0"/>
          </a:p>
        </p:txBody>
      </p:sp>
      <p:sp>
        <p:nvSpPr>
          <p:cNvPr id="231" name="CaixaDeTexto 31"/>
          <p:cNvSpPr txBox="1"/>
          <p:nvPr/>
        </p:nvSpPr>
        <p:spPr>
          <a:xfrm>
            <a:off x="6516216" y="3782015"/>
            <a:ext cx="434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rd2</a:t>
            </a:r>
            <a:endParaRPr lang="pt-BR" sz="1400" b="1" dirty="0"/>
          </a:p>
        </p:txBody>
      </p:sp>
      <p:cxnSp>
        <p:nvCxnSpPr>
          <p:cNvPr id="232" name="Conector reto 33"/>
          <p:cNvCxnSpPr>
            <a:endCxn id="233" idx="0"/>
          </p:cNvCxnSpPr>
          <p:nvPr/>
        </p:nvCxnSpPr>
        <p:spPr>
          <a:xfrm flipH="1">
            <a:off x="6809916" y="4572000"/>
            <a:ext cx="5412" cy="1141511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aixaDeTexto 36"/>
          <p:cNvSpPr txBox="1"/>
          <p:nvPr/>
        </p:nvSpPr>
        <p:spPr>
          <a:xfrm>
            <a:off x="6372200" y="5713511"/>
            <a:ext cx="87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rgbClr val="0070C0"/>
                </a:solidFill>
              </a:rPr>
              <a:t>RegWrite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8005373" y="2958177"/>
            <a:ext cx="815099" cy="1313009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ULA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5" name="Conector reto 33"/>
          <p:cNvCxnSpPr/>
          <p:nvPr/>
        </p:nvCxnSpPr>
        <p:spPr>
          <a:xfrm flipH="1">
            <a:off x="8196839" y="4185285"/>
            <a:ext cx="4186" cy="53985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to 32"/>
          <p:cNvCxnSpPr/>
          <p:nvPr/>
        </p:nvCxnSpPr>
        <p:spPr>
          <a:xfrm flipH="1">
            <a:off x="8107238" y="4362311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ixaDeTexto 34"/>
          <p:cNvSpPr txBox="1"/>
          <p:nvPr/>
        </p:nvSpPr>
        <p:spPr>
          <a:xfrm>
            <a:off x="7940036" y="43124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4806830" y="4362311"/>
            <a:ext cx="12298" cy="1235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4806831" y="5597829"/>
            <a:ext cx="4181314" cy="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8988927" y="3601162"/>
            <a:ext cx="1565" cy="1996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820150" y="3615690"/>
            <a:ext cx="167995" cy="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Isosceles Triangle 241"/>
          <p:cNvSpPr/>
          <p:nvPr/>
        </p:nvSpPr>
        <p:spPr>
          <a:xfrm>
            <a:off x="6300192" y="4437112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CaixaDeTexto 36"/>
          <p:cNvSpPr txBox="1"/>
          <p:nvPr/>
        </p:nvSpPr>
        <p:spPr>
          <a:xfrm>
            <a:off x="7799076" y="465130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70C0"/>
                </a:solidFill>
              </a:rPr>
              <a:t>ULA_OP</a:t>
            </a:r>
          </a:p>
        </p:txBody>
      </p:sp>
      <p:cxnSp>
        <p:nvCxnSpPr>
          <p:cNvPr id="244" name="Elbow Connector 243"/>
          <p:cNvCxnSpPr>
            <a:stCxn id="209" idx="3"/>
            <a:endCxn id="262" idx="1"/>
          </p:cNvCxnSpPr>
          <p:nvPr/>
        </p:nvCxnSpPr>
        <p:spPr>
          <a:xfrm>
            <a:off x="2926264" y="3582889"/>
            <a:ext cx="2511737" cy="1957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aixaDeTexto 34"/>
          <p:cNvSpPr txBox="1"/>
          <p:nvPr/>
        </p:nvSpPr>
        <p:spPr>
          <a:xfrm>
            <a:off x="4132075" y="287935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rs:25-21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6" name="CaixaDeTexto 34"/>
          <p:cNvSpPr txBox="1"/>
          <p:nvPr/>
        </p:nvSpPr>
        <p:spPr>
          <a:xfrm>
            <a:off x="4139952" y="378904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7" name="CaixaDeTexto 34"/>
          <p:cNvSpPr txBox="1"/>
          <p:nvPr/>
        </p:nvSpPr>
        <p:spPr>
          <a:xfrm>
            <a:off x="4139952" y="357301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rd:15-11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2760132" y="5685451"/>
            <a:ext cx="2090179" cy="1051141"/>
          </a:xfrm>
          <a:prstGeom prst="ellipse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249" name="CaixaDeTexto 34"/>
          <p:cNvSpPr txBox="1"/>
          <p:nvPr/>
        </p:nvSpPr>
        <p:spPr>
          <a:xfrm>
            <a:off x="3923928" y="544522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op:31-26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0" name="Elbow Connector 101"/>
          <p:cNvCxnSpPr>
            <a:stCxn id="248" idx="6"/>
            <a:endCxn id="233" idx="2"/>
          </p:cNvCxnSpPr>
          <p:nvPr/>
        </p:nvCxnSpPr>
        <p:spPr>
          <a:xfrm flipV="1">
            <a:off x="4850311" y="6021288"/>
            <a:ext cx="1959605" cy="18973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105"/>
          <p:cNvCxnSpPr>
            <a:endCxn id="243" idx="2"/>
          </p:cNvCxnSpPr>
          <p:nvPr/>
        </p:nvCxnSpPr>
        <p:spPr>
          <a:xfrm flipV="1">
            <a:off x="4677574" y="4959083"/>
            <a:ext cx="3518406" cy="15651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08"/>
          <p:cNvCxnSpPr>
            <a:stCxn id="248" idx="2"/>
            <a:endCxn id="208" idx="2"/>
          </p:cNvCxnSpPr>
          <p:nvPr/>
        </p:nvCxnSpPr>
        <p:spPr>
          <a:xfrm rot="10800000">
            <a:off x="1305142" y="4295944"/>
            <a:ext cx="1454991" cy="19150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Isosceles Triangle 252"/>
          <p:cNvSpPr/>
          <p:nvPr/>
        </p:nvSpPr>
        <p:spPr>
          <a:xfrm>
            <a:off x="2126546" y="4077072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4" name="Isosceles Triangle 253"/>
          <p:cNvSpPr/>
          <p:nvPr/>
        </p:nvSpPr>
        <p:spPr>
          <a:xfrm>
            <a:off x="1205992" y="3633250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5" name="Conector reto 33"/>
          <p:cNvCxnSpPr/>
          <p:nvPr/>
        </p:nvCxnSpPr>
        <p:spPr>
          <a:xfrm flipH="1">
            <a:off x="8168640" y="2492896"/>
            <a:ext cx="3760" cy="53414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to 32"/>
          <p:cNvCxnSpPr/>
          <p:nvPr/>
        </p:nvCxnSpPr>
        <p:spPr>
          <a:xfrm flipH="1">
            <a:off x="8100392" y="2780928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CaixaDeTexto 34"/>
          <p:cNvSpPr txBox="1"/>
          <p:nvPr/>
        </p:nvSpPr>
        <p:spPr>
          <a:xfrm>
            <a:off x="8172400" y="27089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729739" y="2184977"/>
            <a:ext cx="78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FLAGS</a:t>
            </a:r>
            <a:endParaRPr lang="pt-BR" dirty="0"/>
          </a:p>
        </p:txBody>
      </p:sp>
      <p:sp>
        <p:nvSpPr>
          <p:cNvPr id="259" name="CaixaDeTexto 34"/>
          <p:cNvSpPr txBox="1"/>
          <p:nvPr/>
        </p:nvSpPr>
        <p:spPr>
          <a:xfrm>
            <a:off x="3026307" y="5471646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func:5-0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0" name="Group 133"/>
          <p:cNvGrpSpPr/>
          <p:nvPr/>
        </p:nvGrpSpPr>
        <p:grpSpPr>
          <a:xfrm>
            <a:off x="5438001" y="3617593"/>
            <a:ext cx="288032" cy="504056"/>
            <a:chOff x="2195736" y="5085184"/>
            <a:chExt cx="288032" cy="504056"/>
          </a:xfrm>
        </p:grpSpPr>
        <p:sp>
          <p:nvSpPr>
            <p:cNvPr id="261" name="Trapezoid 26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264" name="Straight Arrow Connector 263"/>
          <p:cNvCxnSpPr>
            <a:stCxn id="261" idx="0"/>
            <a:endCxn id="226" idx="1"/>
          </p:cNvCxnSpPr>
          <p:nvPr/>
        </p:nvCxnSpPr>
        <p:spPr>
          <a:xfrm>
            <a:off x="5726033" y="3869621"/>
            <a:ext cx="214119" cy="1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209" idx="3"/>
            <a:endCxn id="263" idx="1"/>
          </p:cNvCxnSpPr>
          <p:nvPr/>
        </p:nvCxnSpPr>
        <p:spPr>
          <a:xfrm>
            <a:off x="2926264" y="3582889"/>
            <a:ext cx="2511737" cy="388818"/>
          </a:xfrm>
          <a:prstGeom prst="bentConnector3">
            <a:avLst>
              <a:gd name="adj1" fmla="val 49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3563888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7" name="Oval 266"/>
          <p:cNvSpPr/>
          <p:nvPr/>
        </p:nvSpPr>
        <p:spPr>
          <a:xfrm>
            <a:off x="3923928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8" name="Elbow Connector 81"/>
          <p:cNvCxnSpPr>
            <a:stCxn id="209" idx="3"/>
            <a:endCxn id="266" idx="0"/>
          </p:cNvCxnSpPr>
          <p:nvPr/>
        </p:nvCxnSpPr>
        <p:spPr>
          <a:xfrm>
            <a:off x="2926264" y="3582889"/>
            <a:ext cx="709632" cy="21503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85"/>
          <p:cNvCxnSpPr>
            <a:stCxn id="209" idx="3"/>
            <a:endCxn id="267" idx="0"/>
          </p:cNvCxnSpPr>
          <p:nvPr/>
        </p:nvCxnSpPr>
        <p:spPr>
          <a:xfrm>
            <a:off x="2926264" y="3582889"/>
            <a:ext cx="1069672" cy="21503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209" idx="3"/>
            <a:endCxn id="216" idx="1"/>
          </p:cNvCxnSpPr>
          <p:nvPr/>
        </p:nvCxnSpPr>
        <p:spPr>
          <a:xfrm flipV="1">
            <a:off x="2926264" y="3071808"/>
            <a:ext cx="3013888" cy="511081"/>
          </a:xfrm>
          <a:prstGeom prst="bentConnector3">
            <a:avLst>
              <a:gd name="adj1" fmla="val 415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09" idx="3"/>
          </p:cNvCxnSpPr>
          <p:nvPr/>
        </p:nvCxnSpPr>
        <p:spPr>
          <a:xfrm flipV="1">
            <a:off x="2926264" y="3429000"/>
            <a:ext cx="3013888" cy="153889"/>
          </a:xfrm>
          <a:prstGeom prst="bentConnector3">
            <a:avLst>
              <a:gd name="adj1" fmla="val 415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34"/>
          <p:cNvSpPr txBox="1"/>
          <p:nvPr/>
        </p:nvSpPr>
        <p:spPr>
          <a:xfrm>
            <a:off x="4139952" y="3239398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3" name="Elbow Connector 101"/>
          <p:cNvCxnSpPr>
            <a:stCxn id="274" idx="6"/>
            <a:endCxn id="275" idx="2"/>
          </p:cNvCxnSpPr>
          <p:nvPr/>
        </p:nvCxnSpPr>
        <p:spPr>
          <a:xfrm flipV="1">
            <a:off x="4644008" y="4744889"/>
            <a:ext cx="856172" cy="120439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4499992" y="58772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CaixaDeTexto 36"/>
          <p:cNvSpPr txBox="1"/>
          <p:nvPr/>
        </p:nvSpPr>
        <p:spPr>
          <a:xfrm>
            <a:off x="5148064" y="4437112"/>
            <a:ext cx="70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RegDst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276" name="Straight Arrow Connector 275"/>
          <p:cNvCxnSpPr>
            <a:stCxn id="231" idx="3"/>
            <a:endCxn id="294" idx="1"/>
          </p:cNvCxnSpPr>
          <p:nvPr/>
        </p:nvCxnSpPr>
        <p:spPr>
          <a:xfrm>
            <a:off x="6950374" y="3935904"/>
            <a:ext cx="429938" cy="31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7524328" y="386104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Oval 277"/>
          <p:cNvSpPr/>
          <p:nvPr/>
        </p:nvSpPr>
        <p:spPr>
          <a:xfrm>
            <a:off x="7524328" y="31409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9" name="Straight Arrow Connector 278"/>
          <p:cNvCxnSpPr>
            <a:stCxn id="230" idx="3"/>
          </p:cNvCxnSpPr>
          <p:nvPr/>
        </p:nvCxnSpPr>
        <p:spPr>
          <a:xfrm flipV="1">
            <a:off x="6950374" y="3215640"/>
            <a:ext cx="1039196" cy="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177"/>
          <p:cNvGrpSpPr/>
          <p:nvPr/>
        </p:nvGrpSpPr>
        <p:grpSpPr>
          <a:xfrm>
            <a:off x="539552" y="5013176"/>
            <a:ext cx="600447" cy="360040"/>
            <a:chOff x="1691680" y="4869160"/>
            <a:chExt cx="600447" cy="360040"/>
          </a:xfrm>
        </p:grpSpPr>
        <p:sp>
          <p:nvSpPr>
            <p:cNvPr id="281" name="Oval 280"/>
            <p:cNvSpPr/>
            <p:nvPr/>
          </p:nvSpPr>
          <p:spPr>
            <a:xfrm>
              <a:off x="1691680" y="4869160"/>
              <a:ext cx="576064" cy="360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696965" y="4890115"/>
              <a:ext cx="595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clock</a:t>
              </a:r>
              <a:endParaRPr lang="pt-BR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283" name="Shape 282"/>
          <p:cNvCxnSpPr>
            <a:stCxn id="282" idx="3"/>
            <a:endCxn id="253" idx="3"/>
          </p:cNvCxnSpPr>
          <p:nvPr/>
        </p:nvCxnSpPr>
        <p:spPr>
          <a:xfrm flipV="1">
            <a:off x="1139999" y="4221088"/>
            <a:ext cx="1058555" cy="96693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83"/>
          <p:cNvCxnSpPr>
            <a:stCxn id="282" idx="3"/>
            <a:endCxn id="242" idx="3"/>
          </p:cNvCxnSpPr>
          <p:nvPr/>
        </p:nvCxnSpPr>
        <p:spPr>
          <a:xfrm flipV="1">
            <a:off x="1139999" y="4581128"/>
            <a:ext cx="5232201" cy="60689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84"/>
          <p:cNvCxnSpPr>
            <a:stCxn id="282" idx="1"/>
            <a:endCxn id="254" idx="3"/>
          </p:cNvCxnSpPr>
          <p:nvPr/>
        </p:nvCxnSpPr>
        <p:spPr>
          <a:xfrm rot="10800000" flipH="1">
            <a:off x="544836" y="3777266"/>
            <a:ext cx="733163" cy="1410754"/>
          </a:xfrm>
          <a:prstGeom prst="bentConnector4">
            <a:avLst>
              <a:gd name="adj1" fmla="val -31180"/>
              <a:gd name="adj2" fmla="val 87251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Arc 288"/>
          <p:cNvSpPr/>
          <p:nvPr/>
        </p:nvSpPr>
        <p:spPr>
          <a:xfrm>
            <a:off x="5431220" y="3863747"/>
            <a:ext cx="476929" cy="290666"/>
          </a:xfrm>
          <a:prstGeom prst="arc">
            <a:avLst>
              <a:gd name="adj1" fmla="val 11509123"/>
              <a:gd name="adj2" fmla="val 171833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2" name="Group 133"/>
          <p:cNvGrpSpPr/>
          <p:nvPr/>
        </p:nvGrpSpPr>
        <p:grpSpPr>
          <a:xfrm>
            <a:off x="7380312" y="3777992"/>
            <a:ext cx="288032" cy="504056"/>
            <a:chOff x="2195736" y="5085184"/>
            <a:chExt cx="288032" cy="504056"/>
          </a:xfrm>
        </p:grpSpPr>
        <p:sp>
          <p:nvSpPr>
            <p:cNvPr id="293" name="Trapezoid 292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296" name="Straight Arrow Connector 295"/>
          <p:cNvCxnSpPr>
            <a:stCxn id="293" idx="0"/>
          </p:cNvCxnSpPr>
          <p:nvPr/>
        </p:nvCxnSpPr>
        <p:spPr>
          <a:xfrm>
            <a:off x="7668344" y="4030020"/>
            <a:ext cx="325036" cy="2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81"/>
          <p:cNvCxnSpPr>
            <a:stCxn id="306" idx="3"/>
            <a:endCxn id="295" idx="1"/>
          </p:cNvCxnSpPr>
          <p:nvPr/>
        </p:nvCxnSpPr>
        <p:spPr>
          <a:xfrm flipV="1">
            <a:off x="5364088" y="4132106"/>
            <a:ext cx="2016224" cy="845066"/>
          </a:xfrm>
          <a:prstGeom prst="bentConnector3">
            <a:avLst>
              <a:gd name="adj1" fmla="val 865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to 33"/>
          <p:cNvCxnSpPr>
            <a:stCxn id="295" idx="2"/>
          </p:cNvCxnSpPr>
          <p:nvPr/>
        </p:nvCxnSpPr>
        <p:spPr>
          <a:xfrm>
            <a:off x="7452320" y="4259064"/>
            <a:ext cx="0" cy="322064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CaixaDeTexto 36"/>
          <p:cNvSpPr txBox="1"/>
          <p:nvPr/>
        </p:nvSpPr>
        <p:spPr>
          <a:xfrm>
            <a:off x="7108834" y="4501567"/>
            <a:ext cx="7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ALUSrc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652392" y="630932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1" name="Elbow Connector 101"/>
          <p:cNvCxnSpPr>
            <a:stCxn id="300" idx="6"/>
            <a:endCxn id="299" idx="2"/>
          </p:cNvCxnSpPr>
          <p:nvPr/>
        </p:nvCxnSpPr>
        <p:spPr>
          <a:xfrm flipV="1">
            <a:off x="4796408" y="4809344"/>
            <a:ext cx="2664189" cy="15719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209" idx="3"/>
            <a:endCxn id="306" idx="1"/>
          </p:cNvCxnSpPr>
          <p:nvPr/>
        </p:nvCxnSpPr>
        <p:spPr>
          <a:xfrm>
            <a:off x="2926264" y="3582890"/>
            <a:ext cx="2005776" cy="1394282"/>
          </a:xfrm>
          <a:prstGeom prst="bentConnector3">
            <a:avLst>
              <a:gd name="adj1" fmla="val 585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to 33"/>
          <p:cNvCxnSpPr>
            <a:stCxn id="263" idx="2"/>
          </p:cNvCxnSpPr>
          <p:nvPr/>
        </p:nvCxnSpPr>
        <p:spPr>
          <a:xfrm flipH="1">
            <a:off x="5508104" y="4098665"/>
            <a:ext cx="1905" cy="410455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Arc 303"/>
          <p:cNvSpPr/>
          <p:nvPr/>
        </p:nvSpPr>
        <p:spPr>
          <a:xfrm>
            <a:off x="7380312" y="4016147"/>
            <a:ext cx="476929" cy="290666"/>
          </a:xfrm>
          <a:prstGeom prst="arc">
            <a:avLst>
              <a:gd name="adj1" fmla="val 11509123"/>
              <a:gd name="adj2" fmla="val 171833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6" name="Rectangle 305"/>
          <p:cNvSpPr/>
          <p:nvPr/>
        </p:nvSpPr>
        <p:spPr>
          <a:xfrm>
            <a:off x="4932040" y="479715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16:32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8875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53244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Exemplo </a:t>
            </a:r>
            <a:r>
              <a:rPr lang="pt-BR" sz="3700" b="1" dirty="0" smtClean="0"/>
              <a:t>addi</a:t>
            </a:r>
            <a:endParaRPr lang="pt-BR" sz="37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8</a:t>
            </a:fld>
            <a:endParaRPr lang="pt-BR" dirty="0"/>
          </a:p>
        </p:txBody>
      </p:sp>
      <p:grpSp>
        <p:nvGrpSpPr>
          <p:cNvPr id="3" name="Group 5"/>
          <p:cNvGrpSpPr/>
          <p:nvPr/>
        </p:nvGrpSpPr>
        <p:grpSpPr>
          <a:xfrm>
            <a:off x="893152" y="1745481"/>
            <a:ext cx="2649265" cy="2550463"/>
            <a:chOff x="5247341" y="1628800"/>
            <a:chExt cx="3269188" cy="3411309"/>
          </a:xfrm>
        </p:grpSpPr>
        <p:sp>
          <p:nvSpPr>
            <p:cNvPr id="7" name="Freeform 6"/>
            <p:cNvSpPr/>
            <p:nvPr/>
          </p:nvSpPr>
          <p:spPr>
            <a:xfrm>
              <a:off x="7020272" y="1863676"/>
              <a:ext cx="717623" cy="1081996"/>
            </a:xfrm>
            <a:custGeom>
              <a:avLst/>
              <a:gdLst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889462 h 1022465"/>
                <a:gd name="connsiteX5" fmla="*/ 66501 w 606829"/>
                <a:gd name="connsiteY5" fmla="*/ 1022465 h 1022465"/>
                <a:gd name="connsiteX6" fmla="*/ 606829 w 606829"/>
                <a:gd name="connsiteY6" fmla="*/ 806334 h 1022465"/>
                <a:gd name="connsiteX7" fmla="*/ 598516 w 606829"/>
                <a:gd name="connsiteY7" fmla="*/ 349134 h 1022465"/>
                <a:gd name="connsiteX8" fmla="*/ 0 w 606829"/>
                <a:gd name="connsiteY8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332509 w 606829"/>
                <a:gd name="connsiteY2" fmla="*/ 548639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31767"/>
                <a:gd name="connsiteY0" fmla="*/ 0 h 1022465"/>
                <a:gd name="connsiteX1" fmla="*/ 24938 w 631767"/>
                <a:gd name="connsiteY1" fmla="*/ 365760 h 1022465"/>
                <a:gd name="connsiteX2" fmla="*/ 332509 w 631767"/>
                <a:gd name="connsiteY2" fmla="*/ 548639 h 1022465"/>
                <a:gd name="connsiteX3" fmla="*/ 49876 w 631767"/>
                <a:gd name="connsiteY3" fmla="*/ 665018 h 1022465"/>
                <a:gd name="connsiteX4" fmla="*/ 66501 w 631767"/>
                <a:gd name="connsiteY4" fmla="*/ 1022465 h 1022465"/>
                <a:gd name="connsiteX5" fmla="*/ 606829 w 631767"/>
                <a:gd name="connsiteY5" fmla="*/ 806334 h 1022465"/>
                <a:gd name="connsiteX6" fmla="*/ 631767 w 631767"/>
                <a:gd name="connsiteY6" fmla="*/ 340821 h 1022465"/>
                <a:gd name="connsiteX7" fmla="*/ 0 w 631767"/>
                <a:gd name="connsiteY7" fmla="*/ 0 h 1022465"/>
                <a:gd name="connsiteX0" fmla="*/ 0 w 631767"/>
                <a:gd name="connsiteY0" fmla="*/ 0 h 1089140"/>
                <a:gd name="connsiteX1" fmla="*/ 24938 w 631767"/>
                <a:gd name="connsiteY1" fmla="*/ 365760 h 1089140"/>
                <a:gd name="connsiteX2" fmla="*/ 332509 w 631767"/>
                <a:gd name="connsiteY2" fmla="*/ 548639 h 1089140"/>
                <a:gd name="connsiteX3" fmla="*/ 49876 w 631767"/>
                <a:gd name="connsiteY3" fmla="*/ 665018 h 1089140"/>
                <a:gd name="connsiteX4" fmla="*/ 4589 w 631767"/>
                <a:gd name="connsiteY4" fmla="*/ 1089140 h 1089140"/>
                <a:gd name="connsiteX5" fmla="*/ 606829 w 631767"/>
                <a:gd name="connsiteY5" fmla="*/ 806334 h 1089140"/>
                <a:gd name="connsiteX6" fmla="*/ 631767 w 631767"/>
                <a:gd name="connsiteY6" fmla="*/ 340821 h 1089140"/>
                <a:gd name="connsiteX7" fmla="*/ 0 w 631767"/>
                <a:gd name="connsiteY7" fmla="*/ 0 h 1089140"/>
                <a:gd name="connsiteX0" fmla="*/ 2511 w 634278"/>
                <a:gd name="connsiteY0" fmla="*/ 0 h 1089140"/>
                <a:gd name="connsiteX1" fmla="*/ 27449 w 634278"/>
                <a:gd name="connsiteY1" fmla="*/ 365760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634278"/>
                <a:gd name="connsiteY0" fmla="*/ 0 h 1089140"/>
                <a:gd name="connsiteX1" fmla="*/ 3637 w 634278"/>
                <a:gd name="connsiteY1" fmla="*/ 370522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609340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711733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4893 w 717623"/>
                <a:gd name="connsiteY0" fmla="*/ 0 h 1089140"/>
                <a:gd name="connsiteX1" fmla="*/ 6019 w 717623"/>
                <a:gd name="connsiteY1" fmla="*/ 370522 h 1089140"/>
                <a:gd name="connsiteX2" fmla="*/ 337402 w 717623"/>
                <a:gd name="connsiteY2" fmla="*/ 548639 h 1089140"/>
                <a:gd name="connsiteX3" fmla="*/ 0 w 717623"/>
                <a:gd name="connsiteY3" fmla="*/ 719786 h 1089140"/>
                <a:gd name="connsiteX4" fmla="*/ 9482 w 717623"/>
                <a:gd name="connsiteY4" fmla="*/ 1089140 h 1089140"/>
                <a:gd name="connsiteX5" fmla="*/ 714115 w 717623"/>
                <a:gd name="connsiteY5" fmla="*/ 806334 h 1089140"/>
                <a:gd name="connsiteX6" fmla="*/ 717623 w 717623"/>
                <a:gd name="connsiteY6" fmla="*/ 324153 h 1089140"/>
                <a:gd name="connsiteX7" fmla="*/ 4893 w 717623"/>
                <a:gd name="connsiteY7" fmla="*/ 0 h 1089140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4719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6496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623" h="1081996">
                  <a:moveTo>
                    <a:pt x="4893" y="0"/>
                  </a:moveTo>
                  <a:cubicBezTo>
                    <a:pt x="5268" y="123507"/>
                    <a:pt x="5644" y="247015"/>
                    <a:pt x="6019" y="370522"/>
                  </a:cubicBezTo>
                  <a:lnTo>
                    <a:pt x="337402" y="548639"/>
                  </a:lnTo>
                  <a:lnTo>
                    <a:pt x="0" y="719786"/>
                  </a:lnTo>
                  <a:lnTo>
                    <a:pt x="2337" y="1081996"/>
                  </a:lnTo>
                  <a:lnTo>
                    <a:pt x="716496" y="772997"/>
                  </a:lnTo>
                  <a:cubicBezTo>
                    <a:pt x="717665" y="612270"/>
                    <a:pt x="716454" y="484880"/>
                    <a:pt x="717623" y="324153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upo 20"/>
            <p:cNvGrpSpPr/>
            <p:nvPr/>
          </p:nvGrpSpPr>
          <p:grpSpPr>
            <a:xfrm>
              <a:off x="5310819" y="3495300"/>
              <a:ext cx="3205710" cy="1544809"/>
              <a:chOff x="5322300" y="2964509"/>
              <a:chExt cx="3205710" cy="1544809"/>
            </a:xfrm>
          </p:grpSpPr>
          <p:sp>
            <p:nvSpPr>
              <p:cNvPr id="21" name="Retângulo 6"/>
              <p:cNvSpPr/>
              <p:nvPr/>
            </p:nvSpPr>
            <p:spPr>
              <a:xfrm>
                <a:off x="6732242" y="3060822"/>
                <a:ext cx="1022545" cy="13614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TEXT</a:t>
                </a:r>
                <a:endParaRPr lang="pt-BR" sz="1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MEM</a:t>
                </a:r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Conector reto 10"/>
              <p:cNvCxnSpPr/>
              <p:nvPr/>
            </p:nvCxnSpPr>
            <p:spPr>
              <a:xfrm flipH="1">
                <a:off x="6156176" y="3367384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4"/>
              <p:cNvCxnSpPr/>
              <p:nvPr/>
            </p:nvCxnSpPr>
            <p:spPr>
              <a:xfrm flipH="1">
                <a:off x="6156176" y="4303488"/>
                <a:ext cx="576064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aixaDeTexto 26"/>
              <p:cNvSpPr txBox="1"/>
              <p:nvPr/>
            </p:nvSpPr>
            <p:spPr>
              <a:xfrm>
                <a:off x="6688494" y="3157134"/>
                <a:ext cx="362388" cy="41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A</a:t>
                </a:r>
                <a:endParaRPr lang="pt-BR" sz="1400" b="1" dirty="0"/>
              </a:p>
            </p:txBody>
          </p:sp>
          <p:sp>
            <p:nvSpPr>
              <p:cNvPr id="26" name="CaixaDeTexto 27"/>
              <p:cNvSpPr txBox="1"/>
              <p:nvPr/>
            </p:nvSpPr>
            <p:spPr>
              <a:xfrm>
                <a:off x="5322300" y="4097658"/>
                <a:ext cx="889830" cy="41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ProgRd</a:t>
                </a:r>
                <a:endParaRPr lang="pt-BR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7" name="CaixaDeTexto 28"/>
              <p:cNvSpPr txBox="1"/>
              <p:nvPr/>
            </p:nvSpPr>
            <p:spPr>
              <a:xfrm>
                <a:off x="7399354" y="3349759"/>
                <a:ext cx="368324" cy="41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D</a:t>
                </a:r>
                <a:endParaRPr lang="pt-BR" sz="1400" b="1" dirty="0"/>
              </a:p>
            </p:txBody>
          </p:sp>
          <p:cxnSp>
            <p:nvCxnSpPr>
              <p:cNvPr id="28" name="Conector reto 30"/>
              <p:cNvCxnSpPr/>
              <p:nvPr/>
            </p:nvCxnSpPr>
            <p:spPr>
              <a:xfrm flipH="1">
                <a:off x="6378550" y="3253234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32"/>
              <p:cNvCxnSpPr/>
              <p:nvPr/>
            </p:nvCxnSpPr>
            <p:spPr>
              <a:xfrm flipH="1">
                <a:off x="8303716" y="3437720"/>
                <a:ext cx="72007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3"/>
              <p:cNvSpPr txBox="1"/>
              <p:nvPr/>
            </p:nvSpPr>
            <p:spPr>
              <a:xfrm>
                <a:off x="6244204" y="2964509"/>
                <a:ext cx="328936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32</a:t>
                </a:r>
                <a:endParaRPr lang="pt-BR" sz="1100" b="1" dirty="0"/>
              </a:p>
            </p:txBody>
          </p:sp>
          <p:sp>
            <p:nvSpPr>
              <p:cNvPr id="32" name="CaixaDeTexto 34"/>
              <p:cNvSpPr txBox="1"/>
              <p:nvPr/>
            </p:nvSpPr>
            <p:spPr>
              <a:xfrm>
                <a:off x="8199074" y="3157134"/>
                <a:ext cx="328936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/>
                  <a:t>32</a:t>
                </a:r>
                <a:endParaRPr lang="pt-BR" sz="1100" b="1" dirty="0"/>
              </a:p>
            </p:txBody>
          </p:sp>
        </p:grpSp>
        <p:cxnSp>
          <p:nvCxnSpPr>
            <p:cNvPr id="9" name="Conector reto 10"/>
            <p:cNvCxnSpPr/>
            <p:nvPr/>
          </p:nvCxnSpPr>
          <p:spPr>
            <a:xfrm flipH="1">
              <a:off x="6444208" y="2038400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26"/>
            <p:cNvSpPr txBox="1"/>
            <p:nvPr/>
          </p:nvSpPr>
          <p:spPr>
            <a:xfrm>
              <a:off x="6156238" y="18302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4</a:t>
              </a:r>
              <a:endParaRPr lang="pt-BR" sz="1400" b="1" dirty="0"/>
            </a:p>
          </p:txBody>
        </p:sp>
        <p:cxnSp>
          <p:nvCxnSpPr>
            <p:cNvPr id="11" name="Conector reto 30"/>
            <p:cNvCxnSpPr/>
            <p:nvPr/>
          </p:nvCxnSpPr>
          <p:spPr>
            <a:xfrm flipH="1">
              <a:off x="6591051" y="1922011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33"/>
            <p:cNvSpPr txBox="1"/>
            <p:nvPr/>
          </p:nvSpPr>
          <p:spPr>
            <a:xfrm>
              <a:off x="6505697" y="173773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7661" y="3436750"/>
              <a:ext cx="534334" cy="9105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PC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to 10"/>
            <p:cNvCxnSpPr/>
            <p:nvPr/>
          </p:nvCxnSpPr>
          <p:spPr>
            <a:xfrm flipH="1">
              <a:off x="6281715" y="2708920"/>
              <a:ext cx="73342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281716" y="2693194"/>
              <a:ext cx="22" cy="1198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4420" y="1628800"/>
              <a:ext cx="6361" cy="2282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0"/>
            <p:cNvCxnSpPr>
              <a:stCxn id="13" idx="1"/>
            </p:cNvCxnSpPr>
            <p:nvPr/>
          </p:nvCxnSpPr>
          <p:spPr>
            <a:xfrm flipH="1" flipV="1">
              <a:off x="5260782" y="3892037"/>
              <a:ext cx="336879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247341" y="1643569"/>
              <a:ext cx="2925059" cy="4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59986" y="1643569"/>
              <a:ext cx="9234" cy="7611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43026" y="2404674"/>
              <a:ext cx="438949" cy="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ângulo 6"/>
          <p:cNvSpPr/>
          <p:nvPr/>
        </p:nvSpPr>
        <p:spPr>
          <a:xfrm>
            <a:off x="5940152" y="2845911"/>
            <a:ext cx="1008112" cy="1735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RF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7" name="Conector reto 8"/>
          <p:cNvCxnSpPr>
            <a:stCxn id="54" idx="1"/>
          </p:cNvCxnSpPr>
          <p:nvPr/>
        </p:nvCxnSpPr>
        <p:spPr>
          <a:xfrm flipH="1">
            <a:off x="4788024" y="4367952"/>
            <a:ext cx="1152128" cy="51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10"/>
          <p:cNvSpPr txBox="1"/>
          <p:nvPr/>
        </p:nvSpPr>
        <p:spPr>
          <a:xfrm>
            <a:off x="5940152" y="2917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#r1</a:t>
            </a:r>
            <a:endParaRPr lang="pt-BR" sz="1400" b="1" dirty="0"/>
          </a:p>
        </p:txBody>
      </p:sp>
      <p:cxnSp>
        <p:nvCxnSpPr>
          <p:cNvPr id="40" name="Conector reto 12"/>
          <p:cNvCxnSpPr/>
          <p:nvPr/>
        </p:nvCxnSpPr>
        <p:spPr>
          <a:xfrm flipH="1">
            <a:off x="5010398" y="2958177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13"/>
          <p:cNvCxnSpPr/>
          <p:nvPr/>
        </p:nvCxnSpPr>
        <p:spPr>
          <a:xfrm flipH="1">
            <a:off x="5004048" y="4260671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14"/>
          <p:cNvCxnSpPr/>
          <p:nvPr/>
        </p:nvCxnSpPr>
        <p:spPr>
          <a:xfrm flipH="1">
            <a:off x="7151588" y="3091801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15"/>
          <p:cNvSpPr txBox="1"/>
          <p:nvPr/>
        </p:nvSpPr>
        <p:spPr>
          <a:xfrm>
            <a:off x="4925044" y="27739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sp>
        <p:nvSpPr>
          <p:cNvPr id="44" name="CaixaDeTexto 16"/>
          <p:cNvSpPr txBox="1"/>
          <p:nvPr/>
        </p:nvSpPr>
        <p:spPr>
          <a:xfrm>
            <a:off x="7051376" y="290752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45" name="CaixaDeTexto 17"/>
          <p:cNvSpPr txBox="1"/>
          <p:nvPr/>
        </p:nvSpPr>
        <p:spPr>
          <a:xfrm>
            <a:off x="4932040" y="407004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47" name="Conector reto 19"/>
          <p:cNvCxnSpPr/>
          <p:nvPr/>
        </p:nvCxnSpPr>
        <p:spPr>
          <a:xfrm flipH="1">
            <a:off x="5010398" y="3349967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20"/>
          <p:cNvSpPr txBox="1"/>
          <p:nvPr/>
        </p:nvSpPr>
        <p:spPr>
          <a:xfrm>
            <a:off x="4925044" y="3165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sp>
        <p:nvSpPr>
          <p:cNvPr id="49" name="CaixaDeTexto 21"/>
          <p:cNvSpPr txBox="1"/>
          <p:nvPr/>
        </p:nvSpPr>
        <p:spPr>
          <a:xfrm>
            <a:off x="5940152" y="330843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#r2</a:t>
            </a:r>
            <a:endParaRPr lang="pt-BR" sz="1400" b="1" dirty="0"/>
          </a:p>
        </p:txBody>
      </p:sp>
      <p:sp>
        <p:nvSpPr>
          <p:cNvPr id="53" name="CaixaDeTexto 25"/>
          <p:cNvSpPr txBox="1"/>
          <p:nvPr/>
        </p:nvSpPr>
        <p:spPr>
          <a:xfrm>
            <a:off x="5940152" y="3717032"/>
            <a:ext cx="472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</a:t>
            </a:r>
            <a:r>
              <a:rPr lang="pt-BR" sz="1400" b="1" dirty="0" err="1" smtClean="0"/>
              <a:t>rw</a:t>
            </a:r>
            <a:endParaRPr lang="pt-BR" sz="1400" b="1" dirty="0"/>
          </a:p>
        </p:txBody>
      </p:sp>
      <p:sp>
        <p:nvSpPr>
          <p:cNvPr id="54" name="CaixaDeTexto 26"/>
          <p:cNvSpPr txBox="1"/>
          <p:nvPr/>
        </p:nvSpPr>
        <p:spPr>
          <a:xfrm>
            <a:off x="5940152" y="4214063"/>
            <a:ext cx="41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wd</a:t>
            </a:r>
            <a:endParaRPr lang="pt-BR" sz="1400" b="1" dirty="0"/>
          </a:p>
        </p:txBody>
      </p:sp>
      <p:cxnSp>
        <p:nvCxnSpPr>
          <p:cNvPr id="56" name="Conector reto 28"/>
          <p:cNvCxnSpPr/>
          <p:nvPr/>
        </p:nvCxnSpPr>
        <p:spPr>
          <a:xfrm flipH="1">
            <a:off x="7151588" y="3854023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29"/>
          <p:cNvSpPr txBox="1"/>
          <p:nvPr/>
        </p:nvSpPr>
        <p:spPr>
          <a:xfrm>
            <a:off x="7051376" y="366974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58" name="CaixaDeTexto 30"/>
          <p:cNvSpPr txBox="1"/>
          <p:nvPr/>
        </p:nvSpPr>
        <p:spPr>
          <a:xfrm>
            <a:off x="6516216" y="3061935"/>
            <a:ext cx="434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rd1</a:t>
            </a:r>
            <a:endParaRPr lang="pt-BR" sz="1400" b="1" dirty="0"/>
          </a:p>
        </p:txBody>
      </p:sp>
      <p:sp>
        <p:nvSpPr>
          <p:cNvPr id="59" name="CaixaDeTexto 31"/>
          <p:cNvSpPr txBox="1"/>
          <p:nvPr/>
        </p:nvSpPr>
        <p:spPr>
          <a:xfrm>
            <a:off x="6516216" y="3782015"/>
            <a:ext cx="434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rd2</a:t>
            </a:r>
            <a:endParaRPr lang="pt-BR" sz="1400" b="1" dirty="0"/>
          </a:p>
        </p:txBody>
      </p:sp>
      <p:cxnSp>
        <p:nvCxnSpPr>
          <p:cNvPr id="60" name="Conector reto 33"/>
          <p:cNvCxnSpPr>
            <a:endCxn id="61" idx="0"/>
          </p:cNvCxnSpPr>
          <p:nvPr/>
        </p:nvCxnSpPr>
        <p:spPr>
          <a:xfrm flipH="1">
            <a:off x="6809916" y="4572000"/>
            <a:ext cx="5412" cy="1141511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36"/>
          <p:cNvSpPr txBox="1"/>
          <p:nvPr/>
        </p:nvSpPr>
        <p:spPr>
          <a:xfrm>
            <a:off x="6372200" y="5713511"/>
            <a:ext cx="87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rgbClr val="0070C0"/>
                </a:solidFill>
              </a:rPr>
              <a:t>RegWrite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8005373" y="2958177"/>
            <a:ext cx="815099" cy="1313009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ULA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3" name="Conector reto 33"/>
          <p:cNvCxnSpPr/>
          <p:nvPr/>
        </p:nvCxnSpPr>
        <p:spPr>
          <a:xfrm flipH="1">
            <a:off x="8196839" y="4185285"/>
            <a:ext cx="4186" cy="53985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32"/>
          <p:cNvCxnSpPr/>
          <p:nvPr/>
        </p:nvCxnSpPr>
        <p:spPr>
          <a:xfrm flipH="1">
            <a:off x="8107238" y="4362311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34"/>
          <p:cNvSpPr txBox="1"/>
          <p:nvPr/>
        </p:nvSpPr>
        <p:spPr>
          <a:xfrm>
            <a:off x="7940036" y="43124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806830" y="4362311"/>
            <a:ext cx="12298" cy="1235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806831" y="5597829"/>
            <a:ext cx="4181314" cy="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988927" y="3601162"/>
            <a:ext cx="1565" cy="1996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20150" y="3615690"/>
            <a:ext cx="167995" cy="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6300192" y="4437112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36"/>
          <p:cNvSpPr txBox="1"/>
          <p:nvPr/>
        </p:nvSpPr>
        <p:spPr>
          <a:xfrm>
            <a:off x="7799076" y="465130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70C0"/>
                </a:solidFill>
              </a:rPr>
              <a:t>ULA_OP</a:t>
            </a:r>
          </a:p>
        </p:txBody>
      </p:sp>
      <p:cxnSp>
        <p:nvCxnSpPr>
          <p:cNvPr id="84" name="Elbow Connector 83"/>
          <p:cNvCxnSpPr>
            <a:stCxn id="27" idx="3"/>
            <a:endCxn id="132" idx="1"/>
          </p:cNvCxnSpPr>
          <p:nvPr/>
        </p:nvCxnSpPr>
        <p:spPr>
          <a:xfrm>
            <a:off x="2926264" y="3582889"/>
            <a:ext cx="2511737" cy="1957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34"/>
          <p:cNvSpPr txBox="1"/>
          <p:nvPr/>
        </p:nvSpPr>
        <p:spPr>
          <a:xfrm>
            <a:off x="4132075" y="287935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rs:25-21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CaixaDeTexto 34"/>
          <p:cNvSpPr txBox="1"/>
          <p:nvPr/>
        </p:nvSpPr>
        <p:spPr>
          <a:xfrm>
            <a:off x="4139952" y="378904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CaixaDeTexto 34"/>
          <p:cNvSpPr txBox="1"/>
          <p:nvPr/>
        </p:nvSpPr>
        <p:spPr>
          <a:xfrm>
            <a:off x="4139952" y="357301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rd:15-11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760132" y="5685451"/>
            <a:ext cx="2090179" cy="1051141"/>
          </a:xfrm>
          <a:prstGeom prst="ellipse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101" name="CaixaDeTexto 34"/>
          <p:cNvSpPr txBox="1"/>
          <p:nvPr/>
        </p:nvSpPr>
        <p:spPr>
          <a:xfrm>
            <a:off x="3923928" y="544522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op:31-26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2" name="Elbow Connector 101"/>
          <p:cNvCxnSpPr>
            <a:stCxn id="96" idx="6"/>
            <a:endCxn id="61" idx="2"/>
          </p:cNvCxnSpPr>
          <p:nvPr/>
        </p:nvCxnSpPr>
        <p:spPr>
          <a:xfrm flipV="1">
            <a:off x="4850311" y="6021288"/>
            <a:ext cx="1959605" cy="18973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80" idx="2"/>
          </p:cNvCxnSpPr>
          <p:nvPr/>
        </p:nvCxnSpPr>
        <p:spPr>
          <a:xfrm flipV="1">
            <a:off x="4677574" y="4959083"/>
            <a:ext cx="3518406" cy="15651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6" idx="2"/>
            <a:endCxn id="26" idx="2"/>
          </p:cNvCxnSpPr>
          <p:nvPr/>
        </p:nvCxnSpPr>
        <p:spPr>
          <a:xfrm rot="10800000">
            <a:off x="1305142" y="4295944"/>
            <a:ext cx="1454991" cy="19150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Isosceles Triangle 111"/>
          <p:cNvSpPr/>
          <p:nvPr/>
        </p:nvSpPr>
        <p:spPr>
          <a:xfrm>
            <a:off x="2126546" y="4077072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Isosceles Triangle 112"/>
          <p:cNvSpPr/>
          <p:nvPr/>
        </p:nvSpPr>
        <p:spPr>
          <a:xfrm>
            <a:off x="1205992" y="3633250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4" name="Conector reto 33"/>
          <p:cNvCxnSpPr/>
          <p:nvPr/>
        </p:nvCxnSpPr>
        <p:spPr>
          <a:xfrm flipH="1">
            <a:off x="8168640" y="2492896"/>
            <a:ext cx="3760" cy="53414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32"/>
          <p:cNvCxnSpPr/>
          <p:nvPr/>
        </p:nvCxnSpPr>
        <p:spPr>
          <a:xfrm flipH="1">
            <a:off x="8100392" y="2780928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34"/>
          <p:cNvSpPr txBox="1"/>
          <p:nvPr/>
        </p:nvSpPr>
        <p:spPr>
          <a:xfrm>
            <a:off x="8172400" y="27089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29739" y="2184977"/>
            <a:ext cx="78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FLAGS</a:t>
            </a:r>
            <a:endParaRPr lang="pt-BR" dirty="0"/>
          </a:p>
        </p:txBody>
      </p:sp>
      <p:sp>
        <p:nvSpPr>
          <p:cNvPr id="89" name="CaixaDeTexto 34"/>
          <p:cNvSpPr txBox="1"/>
          <p:nvPr/>
        </p:nvSpPr>
        <p:spPr>
          <a:xfrm>
            <a:off x="3026307" y="5471646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func:5-0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133"/>
          <p:cNvGrpSpPr/>
          <p:nvPr/>
        </p:nvGrpSpPr>
        <p:grpSpPr>
          <a:xfrm>
            <a:off x="5438001" y="3617593"/>
            <a:ext cx="288032" cy="504056"/>
            <a:chOff x="2195736" y="5085184"/>
            <a:chExt cx="288032" cy="504056"/>
          </a:xfrm>
        </p:grpSpPr>
        <p:sp>
          <p:nvSpPr>
            <p:cNvPr id="131" name="Trapezoid 13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136" name="Straight Arrow Connector 135"/>
          <p:cNvCxnSpPr>
            <a:stCxn id="131" idx="0"/>
            <a:endCxn id="53" idx="1"/>
          </p:cNvCxnSpPr>
          <p:nvPr/>
        </p:nvCxnSpPr>
        <p:spPr>
          <a:xfrm>
            <a:off x="5726033" y="3869621"/>
            <a:ext cx="214119" cy="1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27" idx="3"/>
            <a:endCxn id="133" idx="1"/>
          </p:cNvCxnSpPr>
          <p:nvPr/>
        </p:nvCxnSpPr>
        <p:spPr>
          <a:xfrm>
            <a:off x="2926264" y="3582889"/>
            <a:ext cx="2511737" cy="388818"/>
          </a:xfrm>
          <a:prstGeom prst="bentConnector3">
            <a:avLst>
              <a:gd name="adj1" fmla="val 49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563888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Oval 146"/>
          <p:cNvSpPr/>
          <p:nvPr/>
        </p:nvSpPr>
        <p:spPr>
          <a:xfrm>
            <a:off x="3923928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Elbow Connector 81"/>
          <p:cNvCxnSpPr>
            <a:stCxn id="27" idx="3"/>
            <a:endCxn id="146" idx="0"/>
          </p:cNvCxnSpPr>
          <p:nvPr/>
        </p:nvCxnSpPr>
        <p:spPr>
          <a:xfrm>
            <a:off x="2926264" y="3582889"/>
            <a:ext cx="709632" cy="21503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7" idx="3"/>
            <a:endCxn id="147" idx="0"/>
          </p:cNvCxnSpPr>
          <p:nvPr/>
        </p:nvCxnSpPr>
        <p:spPr>
          <a:xfrm>
            <a:off x="2926264" y="3582889"/>
            <a:ext cx="1069672" cy="21503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27" idx="3"/>
            <a:endCxn id="39" idx="1"/>
          </p:cNvCxnSpPr>
          <p:nvPr/>
        </p:nvCxnSpPr>
        <p:spPr>
          <a:xfrm flipV="1">
            <a:off x="2926264" y="3071808"/>
            <a:ext cx="3013888" cy="511081"/>
          </a:xfrm>
          <a:prstGeom prst="bentConnector3">
            <a:avLst>
              <a:gd name="adj1" fmla="val 415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27" idx="3"/>
          </p:cNvCxnSpPr>
          <p:nvPr/>
        </p:nvCxnSpPr>
        <p:spPr>
          <a:xfrm flipV="1">
            <a:off x="2926264" y="3429000"/>
            <a:ext cx="3013888" cy="153889"/>
          </a:xfrm>
          <a:prstGeom prst="bentConnector3">
            <a:avLst>
              <a:gd name="adj1" fmla="val 415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aixaDeTexto 34"/>
          <p:cNvSpPr txBox="1"/>
          <p:nvPr/>
        </p:nvSpPr>
        <p:spPr>
          <a:xfrm>
            <a:off x="4139952" y="3239398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3" name="Elbow Connector 101"/>
          <p:cNvCxnSpPr>
            <a:stCxn id="166" idx="6"/>
            <a:endCxn id="168" idx="2"/>
          </p:cNvCxnSpPr>
          <p:nvPr/>
        </p:nvCxnSpPr>
        <p:spPr>
          <a:xfrm flipV="1">
            <a:off x="4644008" y="4744889"/>
            <a:ext cx="856172" cy="120439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4499992" y="58772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CaixaDeTexto 36"/>
          <p:cNvSpPr txBox="1"/>
          <p:nvPr/>
        </p:nvSpPr>
        <p:spPr>
          <a:xfrm>
            <a:off x="5148064" y="4437112"/>
            <a:ext cx="70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RegDst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69" name="Straight Arrow Connector 168"/>
          <p:cNvCxnSpPr>
            <a:stCxn id="59" idx="3"/>
            <a:endCxn id="121" idx="1"/>
          </p:cNvCxnSpPr>
          <p:nvPr/>
        </p:nvCxnSpPr>
        <p:spPr>
          <a:xfrm>
            <a:off x="6950374" y="3935904"/>
            <a:ext cx="429938" cy="31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524328" y="386104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Oval 173"/>
          <p:cNvSpPr/>
          <p:nvPr/>
        </p:nvSpPr>
        <p:spPr>
          <a:xfrm>
            <a:off x="7524328" y="31409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5" name="Straight Arrow Connector 174"/>
          <p:cNvCxnSpPr>
            <a:stCxn id="58" idx="3"/>
          </p:cNvCxnSpPr>
          <p:nvPr/>
        </p:nvCxnSpPr>
        <p:spPr>
          <a:xfrm flipV="1">
            <a:off x="6950374" y="3215640"/>
            <a:ext cx="1039196" cy="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77"/>
          <p:cNvGrpSpPr/>
          <p:nvPr/>
        </p:nvGrpSpPr>
        <p:grpSpPr>
          <a:xfrm>
            <a:off x="539552" y="5013176"/>
            <a:ext cx="600447" cy="360040"/>
            <a:chOff x="1691680" y="4869160"/>
            <a:chExt cx="600447" cy="360040"/>
          </a:xfrm>
        </p:grpSpPr>
        <p:sp>
          <p:nvSpPr>
            <p:cNvPr id="179" name="Oval 178"/>
            <p:cNvSpPr/>
            <p:nvPr/>
          </p:nvSpPr>
          <p:spPr>
            <a:xfrm>
              <a:off x="1691680" y="4869160"/>
              <a:ext cx="576064" cy="360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696965" y="4890115"/>
              <a:ext cx="595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clock</a:t>
              </a:r>
              <a:endParaRPr lang="pt-BR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181" name="Shape 180"/>
          <p:cNvCxnSpPr>
            <a:stCxn id="180" idx="3"/>
            <a:endCxn id="112" idx="3"/>
          </p:cNvCxnSpPr>
          <p:nvPr/>
        </p:nvCxnSpPr>
        <p:spPr>
          <a:xfrm flipV="1">
            <a:off x="1139999" y="4221088"/>
            <a:ext cx="1058555" cy="96693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hape 181"/>
          <p:cNvCxnSpPr>
            <a:stCxn id="180" idx="3"/>
            <a:endCxn id="78" idx="3"/>
          </p:cNvCxnSpPr>
          <p:nvPr/>
        </p:nvCxnSpPr>
        <p:spPr>
          <a:xfrm flipV="1">
            <a:off x="1139999" y="4581128"/>
            <a:ext cx="5232201" cy="60689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182"/>
          <p:cNvCxnSpPr>
            <a:stCxn id="180" idx="1"/>
            <a:endCxn id="113" idx="3"/>
          </p:cNvCxnSpPr>
          <p:nvPr/>
        </p:nvCxnSpPr>
        <p:spPr>
          <a:xfrm rot="10800000" flipH="1">
            <a:off x="544836" y="3777266"/>
            <a:ext cx="733163" cy="1410754"/>
          </a:xfrm>
          <a:prstGeom prst="bentConnector4">
            <a:avLst>
              <a:gd name="adj1" fmla="val -31180"/>
              <a:gd name="adj2" fmla="val 87251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71800" y="355327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2211002A</a:t>
            </a:r>
            <a:r>
              <a:rPr lang="pt-BR" sz="1400" b="1" baseline="-25000" dirty="0" smtClean="0">
                <a:solidFill>
                  <a:srgbClr val="FF0000"/>
                </a:solidFill>
              </a:rPr>
              <a:t>H</a:t>
            </a:r>
            <a:endParaRPr lang="pt-BR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99792" y="520945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001000</a:t>
            </a:r>
            <a:r>
              <a:rPr lang="pt-BR" sz="1400" b="1" baseline="-25000" dirty="0" smtClean="0">
                <a:solidFill>
                  <a:srgbClr val="FF0000"/>
                </a:solidFill>
              </a:rPr>
              <a:t>b</a:t>
            </a:r>
            <a:endParaRPr lang="pt-BR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63032" y="28529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001000</a:t>
            </a:r>
            <a:r>
              <a:rPr lang="pt-BR" sz="1400" b="1" baseline="-25000" dirty="0" smtClean="0">
                <a:solidFill>
                  <a:srgbClr val="FF0000"/>
                </a:solidFill>
              </a:rPr>
              <a:t>b</a:t>
            </a:r>
            <a:endParaRPr lang="pt-BR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10" name="Arc 109"/>
          <p:cNvSpPr/>
          <p:nvPr/>
        </p:nvSpPr>
        <p:spPr>
          <a:xfrm>
            <a:off x="5431220" y="3863747"/>
            <a:ext cx="476929" cy="290666"/>
          </a:xfrm>
          <a:prstGeom prst="arc">
            <a:avLst>
              <a:gd name="adj1" fmla="val 11509123"/>
              <a:gd name="adj2" fmla="val 171833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TextBox 110"/>
          <p:cNvSpPr txBox="1"/>
          <p:nvPr/>
        </p:nvSpPr>
        <p:spPr>
          <a:xfrm>
            <a:off x="4860032" y="319323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001001</a:t>
            </a:r>
            <a:r>
              <a:rPr lang="pt-BR" sz="1400" b="1" baseline="-25000" dirty="0" smtClean="0">
                <a:solidFill>
                  <a:srgbClr val="FF0000"/>
                </a:solidFill>
              </a:rPr>
              <a:t>b</a:t>
            </a:r>
            <a:endParaRPr lang="pt-BR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427984" y="374643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001001</a:t>
            </a:r>
            <a:r>
              <a:rPr lang="pt-BR" sz="1400" b="1" baseline="-25000" dirty="0" smtClean="0">
                <a:solidFill>
                  <a:srgbClr val="FF0000"/>
                </a:solidFill>
              </a:rPr>
              <a:t>b</a:t>
            </a:r>
            <a:endParaRPr lang="pt-BR" sz="1400" b="1" baseline="-25000" dirty="0">
              <a:solidFill>
                <a:srgbClr val="FF0000"/>
              </a:solidFill>
            </a:endParaRPr>
          </a:p>
        </p:txBody>
      </p:sp>
      <p:grpSp>
        <p:nvGrpSpPr>
          <p:cNvPr id="119" name="Group 133"/>
          <p:cNvGrpSpPr/>
          <p:nvPr/>
        </p:nvGrpSpPr>
        <p:grpSpPr>
          <a:xfrm>
            <a:off x="7380312" y="3777992"/>
            <a:ext cx="288032" cy="504056"/>
            <a:chOff x="2195736" y="5085184"/>
            <a:chExt cx="288032" cy="504056"/>
          </a:xfrm>
        </p:grpSpPr>
        <p:sp>
          <p:nvSpPr>
            <p:cNvPr id="120" name="Trapezoid 119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130" name="Straight Arrow Connector 129"/>
          <p:cNvCxnSpPr>
            <a:stCxn id="120" idx="0"/>
          </p:cNvCxnSpPr>
          <p:nvPr/>
        </p:nvCxnSpPr>
        <p:spPr>
          <a:xfrm>
            <a:off x="7668344" y="4030020"/>
            <a:ext cx="325036" cy="2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81"/>
          <p:cNvCxnSpPr>
            <a:stCxn id="184" idx="3"/>
            <a:endCxn id="122" idx="1"/>
          </p:cNvCxnSpPr>
          <p:nvPr/>
        </p:nvCxnSpPr>
        <p:spPr>
          <a:xfrm flipV="1">
            <a:off x="5364088" y="4132106"/>
            <a:ext cx="2016224" cy="845066"/>
          </a:xfrm>
          <a:prstGeom prst="bentConnector3">
            <a:avLst>
              <a:gd name="adj1" fmla="val 865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33"/>
          <p:cNvCxnSpPr>
            <a:stCxn id="122" idx="2"/>
          </p:cNvCxnSpPr>
          <p:nvPr/>
        </p:nvCxnSpPr>
        <p:spPr>
          <a:xfrm>
            <a:off x="7452320" y="4259064"/>
            <a:ext cx="0" cy="322064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36"/>
          <p:cNvSpPr txBox="1"/>
          <p:nvPr/>
        </p:nvSpPr>
        <p:spPr>
          <a:xfrm>
            <a:off x="7108834" y="4501567"/>
            <a:ext cx="7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ALUSrc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4652392" y="630932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5" name="Elbow Connector 101"/>
          <p:cNvCxnSpPr>
            <a:stCxn id="151" idx="6"/>
            <a:endCxn id="149" idx="2"/>
          </p:cNvCxnSpPr>
          <p:nvPr/>
        </p:nvCxnSpPr>
        <p:spPr>
          <a:xfrm flipV="1">
            <a:off x="4796408" y="4809344"/>
            <a:ext cx="2664189" cy="15719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27" idx="3"/>
            <a:endCxn id="184" idx="1"/>
          </p:cNvCxnSpPr>
          <p:nvPr/>
        </p:nvCxnSpPr>
        <p:spPr>
          <a:xfrm>
            <a:off x="2926264" y="3582890"/>
            <a:ext cx="2005776" cy="1394282"/>
          </a:xfrm>
          <a:prstGeom prst="bentConnector3">
            <a:avLst>
              <a:gd name="adj1" fmla="val 585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33"/>
          <p:cNvCxnSpPr>
            <a:stCxn id="133" idx="2"/>
          </p:cNvCxnSpPr>
          <p:nvPr/>
        </p:nvCxnSpPr>
        <p:spPr>
          <a:xfrm flipH="1">
            <a:off x="5508104" y="4098665"/>
            <a:ext cx="1905" cy="410455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c 176"/>
          <p:cNvSpPr/>
          <p:nvPr/>
        </p:nvSpPr>
        <p:spPr>
          <a:xfrm>
            <a:off x="7380312" y="4016147"/>
            <a:ext cx="476929" cy="290666"/>
          </a:xfrm>
          <a:prstGeom prst="arc">
            <a:avLst>
              <a:gd name="adj1" fmla="val 11509123"/>
              <a:gd name="adj2" fmla="val 171833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TextBox 177"/>
          <p:cNvSpPr txBox="1"/>
          <p:nvPr/>
        </p:nvSpPr>
        <p:spPr>
          <a:xfrm>
            <a:off x="4139952" y="472514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002A</a:t>
            </a:r>
            <a:r>
              <a:rPr lang="pt-BR" sz="1400" b="1" baseline="-25000" dirty="0" smtClean="0">
                <a:solidFill>
                  <a:srgbClr val="FF0000"/>
                </a:solidFill>
              </a:rPr>
              <a:t>H</a:t>
            </a:r>
            <a:endParaRPr lang="pt-BR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932040" y="479715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16:32</a:t>
            </a:r>
            <a:endParaRPr lang="pt-BR" dirty="0"/>
          </a:p>
        </p:txBody>
      </p:sp>
      <p:sp>
        <p:nvSpPr>
          <p:cNvPr id="196" name="TextBox 195"/>
          <p:cNvSpPr txBox="1"/>
          <p:nvPr/>
        </p:nvSpPr>
        <p:spPr>
          <a:xfrm>
            <a:off x="5436096" y="47251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0000002A</a:t>
            </a:r>
            <a:r>
              <a:rPr lang="pt-BR" sz="1400" b="1" baseline="-25000" dirty="0" smtClean="0">
                <a:solidFill>
                  <a:srgbClr val="FF0000"/>
                </a:solidFill>
              </a:rPr>
              <a:t>H</a:t>
            </a:r>
            <a:endParaRPr lang="pt-BR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732240" y="5034662"/>
            <a:ext cx="360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380312" y="5034662"/>
            <a:ext cx="360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436096" y="5187062"/>
            <a:ext cx="360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59632" y="4365104"/>
            <a:ext cx="360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72400" y="4386590"/>
            <a:ext cx="50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</a:t>
            </a:r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75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Extenção </a:t>
            </a:r>
            <a:r>
              <a:rPr lang="pt-BR" dirty="0" smtClean="0"/>
              <a:t>para </a:t>
            </a:r>
            <a:r>
              <a:rPr lang="pt-BR" b="1" dirty="0" smtClean="0"/>
              <a:t>andi</a:t>
            </a:r>
            <a:r>
              <a:rPr lang="pt-BR" dirty="0" smtClean="0"/>
              <a:t>, </a:t>
            </a:r>
            <a:r>
              <a:rPr lang="pt-BR" b="1" dirty="0" smtClean="0"/>
              <a:t>ori</a:t>
            </a:r>
            <a:r>
              <a:rPr lang="pt-BR" dirty="0" smtClean="0"/>
              <a:t>, </a:t>
            </a:r>
            <a:r>
              <a:rPr lang="pt-BR" b="1" dirty="0" smtClean="0"/>
              <a:t>nori</a:t>
            </a:r>
            <a:r>
              <a:rPr lang="pt-BR" dirty="0" smtClean="0"/>
              <a:t>, </a:t>
            </a:r>
            <a:r>
              <a:rPr lang="pt-BR" b="1" dirty="0" smtClean="0"/>
              <a:t>xori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Devido a regularidade da arquitetura MIPS pouco deve ser alterado para dar suporte as instruções </a:t>
            </a:r>
            <a:r>
              <a:rPr lang="pt-BR" b="1" dirty="0" smtClean="0"/>
              <a:t>andi</a:t>
            </a:r>
            <a:r>
              <a:rPr lang="pt-BR" dirty="0" smtClean="0"/>
              <a:t>, </a:t>
            </a:r>
            <a:r>
              <a:rPr lang="pt-BR" b="1" dirty="0" smtClean="0"/>
              <a:t>ori</a:t>
            </a:r>
            <a:r>
              <a:rPr lang="pt-BR" dirty="0" smtClean="0"/>
              <a:t>, </a:t>
            </a:r>
            <a:r>
              <a:rPr lang="pt-BR" b="1" dirty="0" smtClean="0"/>
              <a:t>nori</a:t>
            </a:r>
            <a:r>
              <a:rPr lang="pt-BR" dirty="0" smtClean="0"/>
              <a:t>, </a:t>
            </a:r>
            <a:r>
              <a:rPr lang="pt-BR" b="1" dirty="0" smtClean="0"/>
              <a:t>xori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diferença do ponto de vista da organização do processador para se executar um addi ou um andi é apenas qual operação da ULA será utilizada;</a:t>
            </a:r>
          </a:p>
          <a:p>
            <a:r>
              <a:rPr lang="pt-BR" dirty="0" smtClean="0"/>
              <a:t>Toda alteração necessária é feita na UC – Unidade de Controle;</a:t>
            </a:r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9</a:t>
            </a:fld>
            <a:endParaRPr lang="pt-BR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cessador&amp;quot;&quot;/&gt;&lt;property id=&quot;20303&quot; value=&quot;None&quot;/&gt;&lt;property id=&quot;20307&quot; value=&quot;256&quot;/&gt;&lt;/object&gt;&lt;object type=&quot;3&quot; unique_id=&quot;10379&quot;&gt;&lt;property id=&quot;20148&quot; value=&quot;5&quot;/&gt;&lt;property id=&quot;20300&quot; value=&quot;Slide 27 - &amp;quot;Bibliografia Comentada&amp;quot;&quot;/&gt;&lt;property id=&quot;20307&quot; value=&quot;266&quot;/&gt;&lt;/object&gt;&lt;object type=&quot;3&quot; unique_id=&quot;10504&quot;&gt;&lt;property id=&quot;20148&quot; value=&quot;5&quot;/&gt;&lt;property id=&quot;20300&quot; value=&quot;Slide 28 - &amp;quot;Bibliografia Comentada&amp;quot;&quot;/&gt;&lt;property id=&quot;20307&quot; value=&quot;278&quot;/&gt;&lt;/object&gt;&lt;object type=&quot;3&quot; unique_id=&quot;10505&quot;&gt;&lt;property id=&quot;20148&quot; value=&quot;5&quot;/&gt;&lt;property id=&quot;20300&quot; value=&quot;Slide 29 - &amp;quot;Bibliografia Comentada&amp;quot;&quot;/&gt;&lt;property id=&quot;20307&quot; value=&quot;277&quot;/&gt;&lt;/object&gt;&lt;object type=&quot;3&quot; unique_id=&quot;12058&quot;&gt;&lt;property id=&quot;20148&quot; value=&quot;5&quot;/&gt;&lt;property id=&quot;20300&quot; value=&quot;Slide 2 - &amp;quot;Na Aula Anterior ...&amp;quot;&quot;/&gt;&lt;property id=&quot;20307&quot; value=&quot;309&quot;/&gt;&lt;/object&gt;&lt;object type=&quot;3&quot; unique_id=&quot;12689&quot;&gt;&lt;property id=&quot;20148&quot; value=&quot;5&quot;/&gt;&lt;property id=&quot;20300&quot; value=&quot;Slide 3 - &amp;quot;Nesta Aula&amp;quot;&quot;/&gt;&lt;property id=&quot;20307&quot; value=&quot;310&quot;/&gt;&lt;/object&gt;&lt;object type=&quot;3&quot; unique_id=&quot;12690&quot;&gt;&lt;property id=&quot;20148&quot; value=&quot;5&quot;/&gt;&lt;property id=&quot;20300&quot; value=&quot;Slide 11 - &amp;quot;Ciclo Básico de Execução de Instruções&amp;quot;&quot;/&gt;&lt;property id=&quot;20307&quot; value=&quot;311&quot;/&gt;&lt;/object&gt;&lt;object type=&quot;3&quot; unique_id=&quot;12691&quot;&gt;&lt;property id=&quot;20148&quot; value=&quot;5&quot;/&gt;&lt;property id=&quot;20300&quot; value=&quot;Slide 12 - &amp;quot;Ciclo de instrução&amp;quot;&quot;/&gt;&lt;property id=&quot;20307&quot; value=&quot;312&quot;/&gt;&lt;/object&gt;&lt;object type=&quot;3&quot; unique_id=&quot;12692&quot;&gt;&lt;property id=&quot;20148&quot; value=&quot;5&quot;/&gt;&lt;property id=&quot;20300&quot; value=&quot;Slide 15 - &amp;quot;Abstração do Processador&amp;quot;&quot;/&gt;&lt;property id=&quot;20307&quot; value=&quot;313&quot;/&gt;&lt;/object&gt;&lt;object type=&quot;3&quot; unique_id=&quot;12694&quot;&gt;&lt;property id=&quot;20148&quot; value=&quot;5&quot;/&gt;&lt;property id=&quot;20300&quot; value=&quot;Slide 26 - &amp;quot;Pro Lar&amp;quot;&quot;/&gt;&lt;property id=&quot;20307&quot; value=&quot;315&quot;/&gt;&lt;/object&gt;&lt;object type=&quot;3&quot; unique_id=&quot;13352&quot;&gt;&lt;property id=&quot;20148&quot; value=&quot;5&quot;/&gt;&lt;property id=&quot;20300&quot; value=&quot;Slide 4 - &amp;quot;Porque μProcessador?&amp;quot;&quot;/&gt;&lt;property id=&quot;20307&quot; value=&quot;329&quot;/&gt;&lt;/object&gt;&lt;object type=&quot;3&quot; unique_id=&quot;13353&quot;&gt;&lt;property id=&quot;20148&quot; value=&quot;5&quot;/&gt;&lt;property id=&quot;20300&quot; value=&quot;Slide 5 - &amp;quot;Visões do μProcessador &amp;quot;&quot;/&gt;&lt;property id=&quot;20307&quot; value=&quot;331&quot;/&gt;&lt;/object&gt;&lt;object type=&quot;3&quot; unique_id=&quot;13354&quot;&gt;&lt;property id=&quot;20148&quot; value=&quot;5&quot;/&gt;&lt;property id=&quot;20300&quot; value=&quot;Slide 6 - &amp;quot;CISC&amp;quot;&quot;/&gt;&lt;property id=&quot;20307&quot; value=&quot;337&quot;/&gt;&lt;/object&gt;&lt;object type=&quot;3&quot; unique_id=&quot;13355&quot;&gt;&lt;property id=&quot;20148&quot; value=&quot;5&quot;/&gt;&lt;property id=&quot;20300&quot; value=&quot;Slide 7 - &amp;quot;CISC&amp;quot;&quot;/&gt;&lt;property id=&quot;20307&quot; value=&quot;338&quot;/&gt;&lt;/object&gt;&lt;object type=&quot;3&quot; unique_id=&quot;13356&quot;&gt;&lt;property id=&quot;20148&quot; value=&quot;5&quot;/&gt;&lt;property id=&quot;20300&quot; value=&quot;Slide 8 - &amp;quot;RISC &amp;quot;&quot;/&gt;&lt;property id=&quot;20307&quot; value=&quot;332&quot;/&gt;&lt;/object&gt;&lt;object type=&quot;3&quot; unique_id=&quot;13357&quot;&gt;&lt;property id=&quot;20148&quot; value=&quot;5&quot;/&gt;&lt;property id=&quot;20300&quot; value=&quot;Slide 9 - &amp;quot;MIPS&amp;quot;&quot;/&gt;&lt;property id=&quot;20307&quot; value=&quot;333&quot;/&gt;&lt;/object&gt;&lt;object type=&quot;3&quot; unique_id=&quot;13358&quot;&gt;&lt;property id=&quot;20148&quot; value=&quot;5&quot;/&gt;&lt;property id=&quot;20300&quot; value=&quot;Slide 10 - &amp;quot;MIPS&amp;quot;&quot;/&gt;&lt;property id=&quot;20307&quot; value=&quot;334&quot;/&gt;&lt;/object&gt;&lt;object type=&quot;3&quot; unique_id=&quot;13359&quot;&gt;&lt;property id=&quot;20148&quot; value=&quot;5&quot;/&gt;&lt;property id=&quot;20300&quot; value=&quot;Slide 13 - &amp;quot;Ciclo Expandido de Execução de Instruções&amp;quot;&quot;/&gt;&lt;property id=&quot;20307&quot; value=&quot;330&quot;/&gt;&lt;/object&gt;&lt;object type=&quot;3&quot; unique_id=&quot;13360&quot;&gt;&lt;property id=&quot;20148&quot; value=&quot;5&quot;/&gt;&lt;property id=&quot;20300&quot; value=&quot;Slide 14 - &amp;quot;Abstração do Processador&amp;quot;&quot;/&gt;&lt;property id=&quot;20307&quot; value=&quot;318&quot;/&gt;&lt;/object&gt;&lt;object type=&quot;3&quot; unique_id=&quot;13361&quot;&gt;&lt;property id=&quot;20148&quot; value=&quot;5&quot;/&gt;&lt;property id=&quot;20300&quot; value=&quot;Slide 16 - &amp;quot;Abstração do Processador: DataPath&amp;quot;&quot;/&gt;&lt;property id=&quot;20307&quot; value=&quot;317&quot;/&gt;&lt;/object&gt;&lt;object type=&quot;3&quot; unique_id=&quot;13362&quot;&gt;&lt;property id=&quot;20148&quot; value=&quot;5&quot;/&gt;&lt;property id=&quot;20300&quot; value=&quot;Slide 17 - &amp;quot;Formatos de Instrução MIPS&amp;quot;&quot;/&gt;&lt;property id=&quot;20307&quot; value=&quot;339&quot;/&gt;&lt;/object&gt;&lt;object type=&quot;3&quot; unique_id=&quot;13363&quot;&gt;&lt;property id=&quot;20148&quot; value=&quot;5&quot;/&gt;&lt;property id=&quot;20300&quot; value=&quot;Slide 18 - &amp;quot;Busca de Instruções&amp;quot;&quot;/&gt;&lt;property id=&quot;20307&quot; value=&quot;341&quot;/&gt;&lt;/object&gt;&lt;object type=&quot;3&quot; unique_id=&quot;13364&quot;&gt;&lt;property id=&quot;20148&quot; value=&quot;5&quot;/&gt;&lt;property id=&quot;20300&quot; value=&quot;Slide 19 - &amp;quot;Memória de Programa&amp;quot;&quot;/&gt;&lt;property id=&quot;20307&quot; value=&quot;342&quot;/&gt;&lt;/object&gt;&lt;object type=&quot;3&quot; unique_id=&quot;13365&quot;&gt;&lt;property id=&quot;20148&quot; value=&quot;5&quot;/&gt;&lt;property id=&quot;20300&quot; value=&quot;Slide 20 - &amp;quot;Banco de Registradores&amp;quot;&quot;/&gt;&lt;property id=&quot;20307&quot; value=&quot;343&quot;/&gt;&lt;/object&gt;&lt;object type=&quot;3&quot; unique_id=&quot;13366&quot;&gt;&lt;property id=&quot;20148&quot; value=&quot;5&quot;/&gt;&lt;property id=&quot;20300&quot; value=&quot;Slide 21 - &amp;quot;Register File&amp;quot;&quot;/&gt;&lt;property id=&quot;20307&quot; value=&quot;344&quot;/&gt;&lt;/object&gt;&lt;object type=&quot;3&quot; unique_id=&quot;13367&quot;&gt;&lt;property id=&quot;20148&quot; value=&quot;5&quot;/&gt;&lt;property id=&quot;20300&quot; value=&quot;Slide 22 - &amp;quot;Visão da Arquitetura (Comportamento)&amp;quot;&quot;/&gt;&lt;property id=&quot;20307&quot; value=&quot;321&quot;/&gt;&lt;/object&gt;&lt;object type=&quot;3&quot; unique_id=&quot;13368&quot;&gt;&lt;property id=&quot;20148&quot; value=&quot;5&quot;/&gt;&lt;property id=&quot;20300&quot; value=&quot;Slide 23 - &amp;quot;Subconjunto da ISA – MIPS-32&amp;quot;&quot;/&gt;&lt;property id=&quot;20307&quot; value=&quot;340&quot;/&gt;&lt;/object&gt;&lt;object type=&quot;3&quot; unique_id=&quot;13369&quot;&gt;&lt;property id=&quot;20148&quot; value=&quot;5&quot;/&gt;&lt;property id=&quot;20300&quot; value=&quot;Slide 24 - &amp;quot;Exemplo - Assembly&amp;quot;&quot;/&gt;&lt;property id=&quot;20307&quot; value=&quot;322&quot;/&gt;&lt;/object&gt;&lt;object type=&quot;3&quot; unique_id=&quot;13370&quot;&gt;&lt;property id=&quot;20148&quot; value=&quot;5&quot;/&gt;&lt;property id=&quot;20300&quot; value=&quot;Slide 25 - &amp;quot;Abstração do Processador&amp;quot;&quot;/&gt;&lt;property id=&quot;20307&quot; value=&quot;345&quot;/&gt;&lt;/object&gt;&lt;/object&gt;&lt;object type=&quot;4&quot; unique_id=&quot;1036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fu_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AFD5F07F3FC64AAD44602F67EC4313" ma:contentTypeVersion="4" ma:contentTypeDescription="Crie um novo documento." ma:contentTypeScope="" ma:versionID="cba4b265ca2bfdb3127e00938b484c98">
  <xsd:schema xmlns:xsd="http://www.w3.org/2001/XMLSchema" xmlns:xs="http://www.w3.org/2001/XMLSchema" xmlns:p="http://schemas.microsoft.com/office/2006/metadata/properties" xmlns:ns2="cb05e33e-e134-44a3-b7ad-ac42a6694721" targetNamespace="http://schemas.microsoft.com/office/2006/metadata/properties" ma:root="true" ma:fieldsID="aabdf89fc0f5d09f56b460834ec4835b" ns2:_="">
    <xsd:import namespace="cb05e33e-e134-44a3-b7ad-ac42a66947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5e33e-e134-44a3-b7ad-ac42a6694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C9FBEF-DA8C-4744-8B42-36CC6102375C}"/>
</file>

<file path=customXml/itemProps2.xml><?xml version="1.0" encoding="utf-8"?>
<ds:datastoreItem xmlns:ds="http://schemas.openxmlformats.org/officeDocument/2006/customXml" ds:itemID="{126972B6-84CD-4215-8E07-53E3E9DFBBAA}"/>
</file>

<file path=customXml/itemProps3.xml><?xml version="1.0" encoding="utf-8"?>
<ds:datastoreItem xmlns:ds="http://schemas.openxmlformats.org/officeDocument/2006/customXml" ds:itemID="{62E54507-1437-404C-BC48-91BE602C8FA8}"/>
</file>

<file path=docProps/app.xml><?xml version="1.0" encoding="utf-8"?>
<Properties xmlns="http://schemas.openxmlformats.org/officeDocument/2006/extended-properties" xmlns:vt="http://schemas.openxmlformats.org/officeDocument/2006/docPropsVTypes">
  <Template>ufu_modelo</Template>
  <TotalTime>7370</TotalTime>
  <Words>611</Words>
  <Application>Microsoft Office PowerPoint</Application>
  <PresentationFormat>On-screen Show (4:3)</PresentationFormat>
  <Paragraphs>295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ufu_modelo</vt:lpstr>
      <vt:lpstr>Caminho de Dados / Subsistema de Busca de Instruções / Instruções do Tipo R</vt:lpstr>
      <vt:lpstr>Na Aula Anterior ...</vt:lpstr>
      <vt:lpstr>Nesta Aula</vt:lpstr>
      <vt:lpstr>Instruções Implementadas Nesta Aula</vt:lpstr>
      <vt:lpstr>Revisão do Datapath Inicial</vt:lpstr>
      <vt:lpstr>Extenção do datapath para a instrução addi</vt:lpstr>
      <vt:lpstr>Extenção do datapath para a instrução addi</vt:lpstr>
      <vt:lpstr>Exemplo addi</vt:lpstr>
      <vt:lpstr>Extenção para andi, ori, nori, xori</vt:lpstr>
      <vt:lpstr>Extenção para SLT</vt:lpstr>
      <vt:lpstr>Alterações na ULA</vt:lpstr>
      <vt:lpstr>Extenção do datapath para a instrução slt</vt:lpstr>
      <vt:lpstr>Alterações para Incluir SLT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Duarte Abdala</dc:creator>
  <cp:lastModifiedBy>Daniel Duarte Abdala</cp:lastModifiedBy>
  <cp:revision>545</cp:revision>
  <dcterms:created xsi:type="dcterms:W3CDTF">2012-07-13T23:11:31Z</dcterms:created>
  <dcterms:modified xsi:type="dcterms:W3CDTF">2016-10-20T00:33:20Z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0x0101007CAFD5F07F3FC64AAD44602F67EC4313</vt:lpwstr>
  </property>
</Properties>
</file>