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9" r:id="rId3"/>
    <p:sldId id="381" r:id="rId4"/>
    <p:sldId id="382" r:id="rId5"/>
    <p:sldId id="390" r:id="rId6"/>
    <p:sldId id="384" r:id="rId7"/>
    <p:sldId id="398" r:id="rId8"/>
    <p:sldId id="393" r:id="rId9"/>
    <p:sldId id="399" r:id="rId10"/>
    <p:sldId id="400" r:id="rId11"/>
    <p:sldId id="401" r:id="rId12"/>
    <p:sldId id="397" r:id="rId13"/>
    <p:sldId id="395" r:id="rId14"/>
    <p:sldId id="379" r:id="rId15"/>
    <p:sldId id="402" r:id="rId16"/>
    <p:sldId id="403" r:id="rId17"/>
    <p:sldId id="396" r:id="rId18"/>
  </p:sldIdLst>
  <p:sldSz cx="9144000" cy="6858000" type="screen4x3"/>
  <p:notesSz cx="6858000" cy="9144000"/>
  <p:custDataLst>
    <p:tags r:id="rId21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9" autoAdjust="0"/>
    <p:restoredTop sz="94660"/>
  </p:normalViewPr>
  <p:slideViewPr>
    <p:cSldViewPr>
      <p:cViewPr varScale="1">
        <p:scale>
          <a:sx n="88" d="100"/>
          <a:sy n="88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337A-892A-4EC5-A59E-B3C25F0C9056}" type="datetimeFigureOut">
              <a:rPr lang="pt-BR" smtClean="0"/>
              <a:pPr/>
              <a:t>24/10/2016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297F-E645-4F87-AB89-E3D33ADC05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167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9648-15FD-4422-9253-D14034A8D6F5}" type="datetimeFigureOut">
              <a:rPr lang="pt-BR" smtClean="0"/>
              <a:pPr/>
              <a:t>24/10/2016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1B5A-FBF1-4691-9CAF-814E7E2CDFC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8970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00392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1720" y="2132856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de cantos arredondados 7"/>
          <p:cNvSpPr/>
          <p:nvPr userDrawn="1"/>
        </p:nvSpPr>
        <p:spPr>
          <a:xfrm>
            <a:off x="1043608" y="1916832"/>
            <a:ext cx="810039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2025" y="0"/>
            <a:ext cx="561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7402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22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6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95936" y="273050"/>
            <a:ext cx="469086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360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8388424" cy="1470025"/>
          </a:xfrm>
        </p:spPr>
        <p:txBody>
          <a:bodyPr/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Implementação das Instruções beq, j, lw e sw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5736" y="486916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Universidade Federal de Uberlândia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Faculdade de Computação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nat. Daniel D. Abdala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3150305" y="3122921"/>
            <a:ext cx="688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 smtClean="0">
                <a:solidFill>
                  <a:schemeClr val="tx2"/>
                </a:solidFill>
              </a:rPr>
              <a:t>GBC036–Arq. e Org. de Computadores I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55576" y="19888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7976" y="21412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Instrução </a:t>
            </a:r>
            <a:r>
              <a:rPr lang="pt-BR" b="1" dirty="0" smtClean="0"/>
              <a:t>j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573016"/>
            <a:ext cx="8280920" cy="3168352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Em um programa assembly, o </a:t>
            </a:r>
            <a:r>
              <a:rPr lang="pt-BR" b="1" dirty="0" smtClean="0"/>
              <a:t>Label</a:t>
            </a:r>
            <a:r>
              <a:rPr lang="pt-BR" dirty="0" smtClean="0"/>
              <a:t> é associado a uma instrução;</a:t>
            </a:r>
          </a:p>
          <a:p>
            <a:r>
              <a:rPr lang="pt-BR" dirty="0" smtClean="0"/>
              <a:t>O assembler computa o valor do label com base no endereço da instrução </a:t>
            </a:r>
            <a:r>
              <a:rPr lang="pt-BR" b="1" dirty="0" smtClean="0"/>
              <a:t>j</a:t>
            </a:r>
            <a:r>
              <a:rPr lang="pt-BR" dirty="0" smtClean="0"/>
              <a:t>;</a:t>
            </a:r>
          </a:p>
          <a:p>
            <a:r>
              <a:rPr lang="pt-BR" dirty="0" smtClean="0"/>
              <a:t>Os 28 bits menos significativos do endereço são deslocados duas posições para a direita e então os 26 bits resultantes são copiados para o campo label;</a:t>
            </a:r>
          </a:p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99" name="Rectangle 98"/>
          <p:cNvSpPr/>
          <p:nvPr/>
        </p:nvSpPr>
        <p:spPr>
          <a:xfrm>
            <a:off x="1142462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66589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90011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814138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039006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263133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486555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10682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934104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58231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381652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605780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830647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054775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278196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02324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718729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942856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166278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90405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615273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839400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62822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286949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10370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734498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957919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182047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406914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631042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854463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078591" y="2372538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>
            <a:stCxn id="99" idx="1"/>
          </p:cNvCxnSpPr>
          <p:nvPr/>
        </p:nvCxnSpPr>
        <p:spPr>
          <a:xfrm>
            <a:off x="1142462" y="2484322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43608" y="2925974"/>
            <a:ext cx="7355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486555" y="2484321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302718" y="2484317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131257" y="2624855"/>
            <a:ext cx="1353852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op</a:t>
            </a:r>
            <a:endParaRPr lang="pt-BR" dirty="0"/>
          </a:p>
        </p:txBody>
      </p:sp>
      <p:sp>
        <p:nvSpPr>
          <p:cNvPr id="136" name="TextBox 135"/>
          <p:cNvSpPr txBox="1"/>
          <p:nvPr/>
        </p:nvSpPr>
        <p:spPr>
          <a:xfrm>
            <a:off x="2786100" y="2636912"/>
            <a:ext cx="13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endereço</a:t>
            </a:r>
            <a:endParaRPr lang="pt-BR" dirty="0"/>
          </a:p>
        </p:txBody>
      </p:sp>
      <p:sp>
        <p:nvSpPr>
          <p:cNvPr id="137" name="TextBox 136"/>
          <p:cNvSpPr txBox="1"/>
          <p:nvPr/>
        </p:nvSpPr>
        <p:spPr>
          <a:xfrm>
            <a:off x="1098860" y="255992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rgbClr val="00B050"/>
                </a:solidFill>
              </a:rPr>
              <a:t>msb</a:t>
            </a:r>
            <a:endParaRPr lang="pt-BR" sz="1400" b="1" dirty="0">
              <a:solidFill>
                <a:srgbClr val="00B05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003217" y="256830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>
                <a:solidFill>
                  <a:srgbClr val="00B050"/>
                </a:solidFill>
              </a:rPr>
              <a:t>l</a:t>
            </a:r>
            <a:r>
              <a:rPr lang="pt-BR" sz="1400" b="1" dirty="0" err="1" smtClean="0">
                <a:solidFill>
                  <a:srgbClr val="00B050"/>
                </a:solidFill>
              </a:rPr>
              <a:t>sb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54718" y="2167360"/>
            <a:ext cx="7440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31                                     26 25                         21 20                           16 15                           11 10                             6  5                                       0 </a:t>
            </a:r>
            <a:endParaRPr lang="pt-BR" sz="1050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2045578" y="2289837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926926" y="2289837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3837152" y="2268298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716016" y="2289837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626242" y="2311376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516216" y="2289837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406190" y="2311376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3961012" y="1633687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pt-BR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pt-B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Label</a:t>
            </a:r>
            <a:endParaRPr lang="pt-BR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115616" y="29864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051720" y="2976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915816" y="29767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779912" y="29876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707390" y="29876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608990" y="29853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498964" y="29853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155" name="TextBox 154"/>
          <p:cNvSpPr txBox="1"/>
          <p:nvPr/>
        </p:nvSpPr>
        <p:spPr>
          <a:xfrm>
            <a:off x="7443694" y="29853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Calculando o endereço de label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899682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3809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7231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1358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96226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1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20353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3775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67902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1324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15451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38872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63000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7867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11995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35416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9544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75949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00076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23498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47625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72493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96620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20042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4169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67590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91718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15139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939267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64134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88262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11683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35811" y="31301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70C0"/>
                </a:solidFill>
              </a:rPr>
              <a:t>0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11938" y="2924944"/>
            <a:ext cx="7440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  31                                                                                                                                                                                                                                 0 </a:t>
            </a:r>
            <a:endParaRPr lang="pt-BR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1055221" y="1681063"/>
            <a:ext cx="33727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0x48000000        j    Label</a:t>
            </a:r>
          </a:p>
          <a:p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0x48000004</a:t>
            </a:r>
          </a:p>
          <a:p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0x48000008 Label: li   $v0,10</a:t>
            </a:r>
          </a:p>
          <a:p>
            <a:r>
              <a:rPr lang="pt-BR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0x4800000c        syscall </a:t>
            </a:r>
            <a:endParaRPr lang="pt-BR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99078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23205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46627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570754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95622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19749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43171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67298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90720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4847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38268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62396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87263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811391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34812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258940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75345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99472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922894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47021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371889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596016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19438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043565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266986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491114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714535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938663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163530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387658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611079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835207" y="4069529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8172400" y="3839509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253548" y="3861048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372200" y="3861048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470600" y="3872674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80626" y="3861048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699278" y="3861048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71800" y="4293096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7030A0"/>
                </a:solidFill>
              </a:rPr>
              <a:t>     2           0           0           0          0           0           2</a:t>
            </a:r>
            <a:endParaRPr lang="pt-BR" sz="2400" b="1" dirty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43608" y="522920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Label = 0x2000002</a:t>
            </a:r>
            <a:endParaRPr lang="pt-BR" dirty="0"/>
          </a:p>
        </p:txBody>
      </p:sp>
      <p:sp>
        <p:nvSpPr>
          <p:cNvPr id="95" name="Down Arrow 94"/>
          <p:cNvSpPr/>
          <p:nvPr/>
        </p:nvSpPr>
        <p:spPr>
          <a:xfrm rot="19178032">
            <a:off x="5397705" y="3470845"/>
            <a:ext cx="2880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6" name="Straight Connector 95"/>
          <p:cNvCxnSpPr/>
          <p:nvPr/>
        </p:nvCxnSpPr>
        <p:spPr>
          <a:xfrm>
            <a:off x="2797678" y="3861048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para </a:t>
            </a:r>
            <a:r>
              <a:rPr lang="pt-BR" b="1" dirty="0" smtClean="0"/>
              <a:t>j</a:t>
            </a:r>
            <a:endParaRPr lang="pt-B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Freeform 5"/>
          <p:cNvSpPr/>
          <p:nvPr/>
        </p:nvSpPr>
        <p:spPr>
          <a:xfrm>
            <a:off x="1979712" y="2348880"/>
            <a:ext cx="581543" cy="808954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87173" y="3212977"/>
            <a:ext cx="828644" cy="10179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MEM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8" name="Conector reto 24"/>
          <p:cNvCxnSpPr/>
          <p:nvPr/>
        </p:nvCxnSpPr>
        <p:spPr>
          <a:xfrm flipH="1">
            <a:off x="1620344" y="4142055"/>
            <a:ext cx="466827" cy="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26"/>
          <p:cNvSpPr txBox="1"/>
          <p:nvPr/>
        </p:nvSpPr>
        <p:spPr>
          <a:xfrm>
            <a:off x="2095230" y="328498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</a:t>
            </a:r>
            <a:endParaRPr lang="pt-BR" sz="1400" b="1" dirty="0"/>
          </a:p>
        </p:txBody>
      </p:sp>
      <p:sp>
        <p:nvSpPr>
          <p:cNvPr id="10" name="CaixaDeTexto 27"/>
          <p:cNvSpPr txBox="1"/>
          <p:nvPr/>
        </p:nvSpPr>
        <p:spPr>
          <a:xfrm>
            <a:off x="944593" y="3988167"/>
            <a:ext cx="72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ProgRd</a:t>
            </a:r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aixaDeTexto 28"/>
          <p:cNvSpPr txBox="1"/>
          <p:nvPr/>
        </p:nvSpPr>
        <p:spPr>
          <a:xfrm>
            <a:off x="2627784" y="34290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D</a:t>
            </a:r>
            <a:endParaRPr lang="pt-BR" sz="1400" b="1" dirty="0"/>
          </a:p>
        </p:txBody>
      </p:sp>
      <p:cxnSp>
        <p:nvCxnSpPr>
          <p:cNvPr id="12" name="Conector reto 30"/>
          <p:cNvCxnSpPr/>
          <p:nvPr/>
        </p:nvCxnSpPr>
        <p:spPr>
          <a:xfrm flipH="1">
            <a:off x="1800551" y="335683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32"/>
          <p:cNvCxnSpPr/>
          <p:nvPr/>
        </p:nvCxnSpPr>
        <p:spPr>
          <a:xfrm flipH="1">
            <a:off x="3072623" y="349476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33"/>
          <p:cNvSpPr txBox="1"/>
          <p:nvPr/>
        </p:nvSpPr>
        <p:spPr>
          <a:xfrm>
            <a:off x="1691680" y="3140969"/>
            <a:ext cx="266561" cy="1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5" name="CaixaDeTexto 34"/>
          <p:cNvSpPr txBox="1"/>
          <p:nvPr/>
        </p:nvSpPr>
        <p:spPr>
          <a:xfrm>
            <a:off x="2987824" y="3284984"/>
            <a:ext cx="266561" cy="1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6" name="CaixaDeTexto 26"/>
          <p:cNvSpPr txBox="1"/>
          <p:nvPr/>
        </p:nvSpPr>
        <p:spPr>
          <a:xfrm>
            <a:off x="1315215" y="2372069"/>
            <a:ext cx="223694" cy="23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4</a:t>
            </a:r>
            <a:endParaRPr lang="pt-BR" sz="1400" b="1" dirty="0"/>
          </a:p>
        </p:txBody>
      </p:sp>
      <p:cxnSp>
        <p:nvCxnSpPr>
          <p:cNvPr id="17" name="Conector reto 30"/>
          <p:cNvCxnSpPr/>
          <p:nvPr/>
        </p:nvCxnSpPr>
        <p:spPr>
          <a:xfrm flipH="1">
            <a:off x="1631883" y="239249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33"/>
          <p:cNvSpPr txBox="1"/>
          <p:nvPr/>
        </p:nvSpPr>
        <p:spPr>
          <a:xfrm>
            <a:off x="1562714" y="2254722"/>
            <a:ext cx="266561" cy="195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9" name="Rectangle 18"/>
          <p:cNvSpPr/>
          <p:nvPr/>
        </p:nvSpPr>
        <p:spPr>
          <a:xfrm>
            <a:off x="1177042" y="3097194"/>
            <a:ext cx="433010" cy="6807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PC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0" name="Conector reto 12"/>
          <p:cNvCxnSpPr/>
          <p:nvPr/>
        </p:nvCxnSpPr>
        <p:spPr>
          <a:xfrm flipH="1">
            <a:off x="4225306" y="2893194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14"/>
          <p:cNvCxnSpPr/>
          <p:nvPr/>
        </p:nvCxnSpPr>
        <p:spPr>
          <a:xfrm flipH="1">
            <a:off x="5824340" y="3109218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15"/>
          <p:cNvSpPr txBox="1"/>
          <p:nvPr/>
        </p:nvSpPr>
        <p:spPr>
          <a:xfrm>
            <a:off x="4211960" y="27809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sp>
        <p:nvSpPr>
          <p:cNvPr id="23" name="CaixaDeTexto 16"/>
          <p:cNvSpPr txBox="1"/>
          <p:nvPr/>
        </p:nvSpPr>
        <p:spPr>
          <a:xfrm>
            <a:off x="5724128" y="292494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24" name="Conector reto 19"/>
          <p:cNvCxnSpPr/>
          <p:nvPr/>
        </p:nvCxnSpPr>
        <p:spPr>
          <a:xfrm flipH="1">
            <a:off x="4225306" y="3284984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0"/>
          <p:cNvSpPr txBox="1"/>
          <p:nvPr/>
        </p:nvSpPr>
        <p:spPr>
          <a:xfrm>
            <a:off x="4211960" y="3140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cxnSp>
        <p:nvCxnSpPr>
          <p:cNvPr id="26" name="Conector reto 28"/>
          <p:cNvCxnSpPr/>
          <p:nvPr/>
        </p:nvCxnSpPr>
        <p:spPr>
          <a:xfrm flipH="1">
            <a:off x="5783436" y="3854023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9"/>
          <p:cNvSpPr txBox="1"/>
          <p:nvPr/>
        </p:nvSpPr>
        <p:spPr>
          <a:xfrm>
            <a:off x="5683224" y="366974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28" name="Conector reto 33"/>
          <p:cNvCxnSpPr/>
          <p:nvPr/>
        </p:nvCxnSpPr>
        <p:spPr>
          <a:xfrm flipH="1">
            <a:off x="5433060" y="4581128"/>
            <a:ext cx="8448" cy="966232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36"/>
          <p:cNvSpPr txBox="1"/>
          <p:nvPr/>
        </p:nvSpPr>
        <p:spPr>
          <a:xfrm>
            <a:off x="5004048" y="5517232"/>
            <a:ext cx="87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rgbClr val="0070C0"/>
                </a:solidFill>
              </a:rPr>
              <a:t>RegWrite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81237" y="2958177"/>
            <a:ext cx="815099" cy="1313009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ULA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1" name="Conector reto 33"/>
          <p:cNvCxnSpPr/>
          <p:nvPr/>
        </p:nvCxnSpPr>
        <p:spPr>
          <a:xfrm flipH="1">
            <a:off x="6972703" y="4185285"/>
            <a:ext cx="4186" cy="53985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2"/>
          <p:cNvCxnSpPr/>
          <p:nvPr/>
        </p:nvCxnSpPr>
        <p:spPr>
          <a:xfrm flipH="1">
            <a:off x="6883102" y="4362311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4"/>
          <p:cNvSpPr txBox="1"/>
          <p:nvPr/>
        </p:nvSpPr>
        <p:spPr>
          <a:xfrm>
            <a:off x="6715900" y="43124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Group 126"/>
          <p:cNvGrpSpPr/>
          <p:nvPr/>
        </p:nvGrpSpPr>
        <p:grpSpPr>
          <a:xfrm>
            <a:off x="4641898" y="2845911"/>
            <a:ext cx="1010222" cy="1735217"/>
            <a:chOff x="5940152" y="2845911"/>
            <a:chExt cx="1010222" cy="1735217"/>
          </a:xfrm>
        </p:grpSpPr>
        <p:sp>
          <p:nvSpPr>
            <p:cNvPr id="35" name="Retângulo 6"/>
            <p:cNvSpPr/>
            <p:nvPr/>
          </p:nvSpPr>
          <p:spPr>
            <a:xfrm>
              <a:off x="5940152" y="2845911"/>
              <a:ext cx="1008112" cy="17352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RF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CaixaDeTexto 10"/>
            <p:cNvSpPr txBox="1"/>
            <p:nvPr/>
          </p:nvSpPr>
          <p:spPr>
            <a:xfrm>
              <a:off x="5940152" y="291791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#r1</a:t>
              </a:r>
              <a:endParaRPr lang="pt-BR" sz="1400" b="1" dirty="0"/>
            </a:p>
          </p:txBody>
        </p:sp>
        <p:sp>
          <p:nvSpPr>
            <p:cNvPr id="37" name="CaixaDeTexto 21"/>
            <p:cNvSpPr txBox="1"/>
            <p:nvPr/>
          </p:nvSpPr>
          <p:spPr>
            <a:xfrm>
              <a:off x="5940152" y="330843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#r2</a:t>
              </a:r>
              <a:endParaRPr lang="pt-BR" sz="1400" b="1" dirty="0"/>
            </a:p>
          </p:txBody>
        </p:sp>
        <p:sp>
          <p:nvSpPr>
            <p:cNvPr id="38" name="CaixaDeTexto 25"/>
            <p:cNvSpPr txBox="1"/>
            <p:nvPr/>
          </p:nvSpPr>
          <p:spPr>
            <a:xfrm>
              <a:off x="5940152" y="3717032"/>
              <a:ext cx="472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</a:t>
              </a:r>
              <a:r>
                <a:rPr lang="pt-BR" sz="1400" b="1" dirty="0" err="1" smtClean="0"/>
                <a:t>rw</a:t>
              </a:r>
              <a:endParaRPr lang="pt-BR" sz="1400" b="1" dirty="0"/>
            </a:p>
          </p:txBody>
        </p:sp>
        <p:sp>
          <p:nvSpPr>
            <p:cNvPr id="39" name="CaixaDeTexto 26"/>
            <p:cNvSpPr txBox="1"/>
            <p:nvPr/>
          </p:nvSpPr>
          <p:spPr>
            <a:xfrm>
              <a:off x="5940152" y="4214063"/>
              <a:ext cx="412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/>
                <a:t>wd</a:t>
              </a:r>
              <a:endParaRPr lang="pt-BR" sz="1400" b="1" dirty="0"/>
            </a:p>
          </p:txBody>
        </p:sp>
        <p:sp>
          <p:nvSpPr>
            <p:cNvPr id="40" name="CaixaDeTexto 30"/>
            <p:cNvSpPr txBox="1"/>
            <p:nvPr/>
          </p:nvSpPr>
          <p:spPr>
            <a:xfrm>
              <a:off x="6516216" y="306193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rd1</a:t>
              </a:r>
              <a:endParaRPr lang="pt-BR" sz="1400" b="1" dirty="0"/>
            </a:p>
          </p:txBody>
        </p:sp>
        <p:sp>
          <p:nvSpPr>
            <p:cNvPr id="41" name="CaixaDeTexto 31"/>
            <p:cNvSpPr txBox="1"/>
            <p:nvPr/>
          </p:nvSpPr>
          <p:spPr>
            <a:xfrm>
              <a:off x="6516216" y="378201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rd2</a:t>
              </a:r>
              <a:endParaRPr lang="pt-BR" sz="1400" b="1" dirty="0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6300192" y="4437112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36"/>
          <p:cNvSpPr txBox="1"/>
          <p:nvPr/>
        </p:nvSpPr>
        <p:spPr>
          <a:xfrm>
            <a:off x="6574940" y="465130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70C0"/>
                </a:solidFill>
              </a:rPr>
              <a:t>ULA_OP</a:t>
            </a:r>
          </a:p>
        </p:txBody>
      </p:sp>
      <p:cxnSp>
        <p:nvCxnSpPr>
          <p:cNvPr id="44" name="Elbow Connector 43"/>
          <p:cNvCxnSpPr>
            <a:stCxn id="11" idx="3"/>
            <a:endCxn id="62" idx="1"/>
          </p:cNvCxnSpPr>
          <p:nvPr/>
        </p:nvCxnSpPr>
        <p:spPr>
          <a:xfrm>
            <a:off x="2926264" y="3582890"/>
            <a:ext cx="1190704" cy="197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4"/>
          <p:cNvSpPr txBox="1"/>
          <p:nvPr/>
        </p:nvSpPr>
        <p:spPr>
          <a:xfrm>
            <a:off x="3491880" y="285293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rs:25-21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CaixaDeTexto 34"/>
          <p:cNvSpPr txBox="1"/>
          <p:nvPr/>
        </p:nvSpPr>
        <p:spPr>
          <a:xfrm>
            <a:off x="3488812" y="377380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CaixaDeTexto 34"/>
          <p:cNvSpPr txBox="1"/>
          <p:nvPr/>
        </p:nvSpPr>
        <p:spPr>
          <a:xfrm>
            <a:off x="3461561" y="357301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rd:15-11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121781" y="5685451"/>
            <a:ext cx="2090179" cy="1051141"/>
          </a:xfrm>
          <a:prstGeom prst="ellipse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49" name="CaixaDeTexto 34"/>
          <p:cNvSpPr txBox="1"/>
          <p:nvPr/>
        </p:nvSpPr>
        <p:spPr>
          <a:xfrm>
            <a:off x="3077476" y="522920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op:31-26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Elbow Connector 101"/>
          <p:cNvCxnSpPr>
            <a:stCxn id="48" idx="6"/>
            <a:endCxn id="29" idx="2"/>
          </p:cNvCxnSpPr>
          <p:nvPr/>
        </p:nvCxnSpPr>
        <p:spPr>
          <a:xfrm flipV="1">
            <a:off x="4211960" y="5825009"/>
            <a:ext cx="1229804" cy="38601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05"/>
          <p:cNvCxnSpPr>
            <a:stCxn id="98" idx="6"/>
            <a:endCxn id="43" idx="2"/>
          </p:cNvCxnSpPr>
          <p:nvPr/>
        </p:nvCxnSpPr>
        <p:spPr>
          <a:xfrm flipV="1">
            <a:off x="3995936" y="4959083"/>
            <a:ext cx="2975908" cy="156626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08"/>
          <p:cNvCxnSpPr>
            <a:stCxn id="48" idx="2"/>
            <a:endCxn id="10" idx="2"/>
          </p:cNvCxnSpPr>
          <p:nvPr/>
        </p:nvCxnSpPr>
        <p:spPr>
          <a:xfrm rot="10800000">
            <a:off x="1305141" y="4295944"/>
            <a:ext cx="816640" cy="191507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2126546" y="4077072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sosceles Triangle 53"/>
          <p:cNvSpPr/>
          <p:nvPr/>
        </p:nvSpPr>
        <p:spPr>
          <a:xfrm>
            <a:off x="1205992" y="3633250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33"/>
          <p:cNvCxnSpPr/>
          <p:nvPr/>
        </p:nvCxnSpPr>
        <p:spPr>
          <a:xfrm flipH="1">
            <a:off x="6944504" y="2492896"/>
            <a:ext cx="3760" cy="53414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32"/>
          <p:cNvCxnSpPr/>
          <p:nvPr/>
        </p:nvCxnSpPr>
        <p:spPr>
          <a:xfrm flipH="1">
            <a:off x="6876256" y="2780928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34"/>
          <p:cNvSpPr txBox="1"/>
          <p:nvPr/>
        </p:nvSpPr>
        <p:spPr>
          <a:xfrm>
            <a:off x="6948264" y="27089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8264" y="24836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&lt;</a:t>
            </a:r>
            <a:endParaRPr lang="pt-BR" dirty="0"/>
          </a:p>
        </p:txBody>
      </p:sp>
      <p:sp>
        <p:nvSpPr>
          <p:cNvPr id="59" name="CaixaDeTexto 34"/>
          <p:cNvSpPr txBox="1"/>
          <p:nvPr/>
        </p:nvSpPr>
        <p:spPr>
          <a:xfrm>
            <a:off x="2378235" y="5229200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func:5-0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133"/>
          <p:cNvGrpSpPr/>
          <p:nvPr/>
        </p:nvGrpSpPr>
        <p:grpSpPr>
          <a:xfrm>
            <a:off x="4116968" y="3619624"/>
            <a:ext cx="288032" cy="504056"/>
            <a:chOff x="2195736" y="5085184"/>
            <a:chExt cx="288032" cy="504056"/>
          </a:xfrm>
        </p:grpSpPr>
        <p:sp>
          <p:nvSpPr>
            <p:cNvPr id="61" name="Trapezoid 6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64" name="Straight Arrow Connector 63"/>
          <p:cNvCxnSpPr>
            <a:stCxn id="61" idx="0"/>
            <a:endCxn id="38" idx="1"/>
          </p:cNvCxnSpPr>
          <p:nvPr/>
        </p:nvCxnSpPr>
        <p:spPr>
          <a:xfrm flipV="1">
            <a:off x="4405000" y="3870921"/>
            <a:ext cx="236898" cy="7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1" idx="3"/>
            <a:endCxn id="63" idx="1"/>
          </p:cNvCxnSpPr>
          <p:nvPr/>
        </p:nvCxnSpPr>
        <p:spPr>
          <a:xfrm>
            <a:off x="2926264" y="3582890"/>
            <a:ext cx="1190704" cy="3908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915816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Oval 66"/>
          <p:cNvSpPr/>
          <p:nvPr/>
        </p:nvSpPr>
        <p:spPr>
          <a:xfrm>
            <a:off x="3131840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Elbow Connector 81"/>
          <p:cNvCxnSpPr>
            <a:stCxn id="113" idx="6"/>
            <a:endCxn id="152" idx="1"/>
          </p:cNvCxnSpPr>
          <p:nvPr/>
        </p:nvCxnSpPr>
        <p:spPr>
          <a:xfrm flipV="1">
            <a:off x="2565639" y="2005898"/>
            <a:ext cx="3610857" cy="770776"/>
          </a:xfrm>
          <a:prstGeom prst="bentConnector3">
            <a:avLst>
              <a:gd name="adj1" fmla="val 59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85"/>
          <p:cNvCxnSpPr>
            <a:stCxn id="11" idx="3"/>
            <a:endCxn id="67" idx="0"/>
          </p:cNvCxnSpPr>
          <p:nvPr/>
        </p:nvCxnSpPr>
        <p:spPr>
          <a:xfrm>
            <a:off x="2926264" y="3582890"/>
            <a:ext cx="277584" cy="2150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" idx="3"/>
            <a:endCxn id="36" idx="1"/>
          </p:cNvCxnSpPr>
          <p:nvPr/>
        </p:nvCxnSpPr>
        <p:spPr>
          <a:xfrm flipV="1">
            <a:off x="2926264" y="3071808"/>
            <a:ext cx="1715634" cy="511082"/>
          </a:xfrm>
          <a:prstGeom prst="bentConnector3">
            <a:avLst>
              <a:gd name="adj1" fmla="val 346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1" idx="3"/>
          </p:cNvCxnSpPr>
          <p:nvPr/>
        </p:nvCxnSpPr>
        <p:spPr>
          <a:xfrm flipV="1">
            <a:off x="2926264" y="3429000"/>
            <a:ext cx="1717744" cy="153890"/>
          </a:xfrm>
          <a:prstGeom prst="bentConnector3">
            <a:avLst>
              <a:gd name="adj1" fmla="val 34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34"/>
          <p:cNvSpPr txBox="1"/>
          <p:nvPr/>
        </p:nvSpPr>
        <p:spPr>
          <a:xfrm>
            <a:off x="3491880" y="321297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Elbow Connector 101"/>
          <p:cNvCxnSpPr>
            <a:stCxn id="74" idx="6"/>
            <a:endCxn id="99" idx="2"/>
          </p:cNvCxnSpPr>
          <p:nvPr/>
        </p:nvCxnSpPr>
        <p:spPr>
          <a:xfrm flipV="1">
            <a:off x="3995936" y="4816897"/>
            <a:ext cx="208100" cy="113238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851920" y="58772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Straight Arrow Connector 74"/>
          <p:cNvCxnSpPr>
            <a:stCxn id="41" idx="3"/>
            <a:endCxn id="87" idx="1"/>
          </p:cNvCxnSpPr>
          <p:nvPr/>
        </p:nvCxnSpPr>
        <p:spPr>
          <a:xfrm>
            <a:off x="5652120" y="3935904"/>
            <a:ext cx="648072" cy="20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804248" y="395744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>
            <a:off x="6804248" y="31409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Straight Arrow Connector 77"/>
          <p:cNvCxnSpPr>
            <a:stCxn id="40" idx="3"/>
            <a:endCxn id="77" idx="2"/>
          </p:cNvCxnSpPr>
          <p:nvPr/>
        </p:nvCxnSpPr>
        <p:spPr>
          <a:xfrm flipV="1">
            <a:off x="5652120" y="3212976"/>
            <a:ext cx="1152128" cy="28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177"/>
          <p:cNvGrpSpPr/>
          <p:nvPr/>
        </p:nvGrpSpPr>
        <p:grpSpPr>
          <a:xfrm>
            <a:off x="539552" y="5013176"/>
            <a:ext cx="600447" cy="360040"/>
            <a:chOff x="1691680" y="4869160"/>
            <a:chExt cx="600447" cy="360040"/>
          </a:xfrm>
        </p:grpSpPr>
        <p:sp>
          <p:nvSpPr>
            <p:cNvPr id="80" name="Oval 79"/>
            <p:cNvSpPr/>
            <p:nvPr/>
          </p:nvSpPr>
          <p:spPr>
            <a:xfrm>
              <a:off x="1691680" y="4869160"/>
              <a:ext cx="576064" cy="360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96965" y="4890115"/>
              <a:ext cx="595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clock</a:t>
              </a:r>
              <a:endParaRPr lang="pt-BR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82" name="Shape 81"/>
          <p:cNvCxnSpPr>
            <a:stCxn id="81" idx="3"/>
            <a:endCxn id="53" idx="3"/>
          </p:cNvCxnSpPr>
          <p:nvPr/>
        </p:nvCxnSpPr>
        <p:spPr>
          <a:xfrm flipV="1">
            <a:off x="1139999" y="4221088"/>
            <a:ext cx="1058555" cy="96693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81" idx="3"/>
            <a:endCxn id="42" idx="3"/>
          </p:cNvCxnSpPr>
          <p:nvPr/>
        </p:nvCxnSpPr>
        <p:spPr>
          <a:xfrm flipV="1">
            <a:off x="1139999" y="4581128"/>
            <a:ext cx="3933947" cy="60689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84"/>
          <p:cNvCxnSpPr>
            <a:stCxn id="80" idx="0"/>
            <a:endCxn id="54" idx="3"/>
          </p:cNvCxnSpPr>
          <p:nvPr/>
        </p:nvCxnSpPr>
        <p:spPr>
          <a:xfrm rot="5400000" flipH="1" flipV="1">
            <a:off x="434837" y="4170013"/>
            <a:ext cx="1235910" cy="450416"/>
          </a:xfrm>
          <a:prstGeom prst="bentConnector3">
            <a:avLst>
              <a:gd name="adj1" fmla="val 86376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133"/>
          <p:cNvGrpSpPr/>
          <p:nvPr/>
        </p:nvGrpSpPr>
        <p:grpSpPr>
          <a:xfrm>
            <a:off x="6300192" y="3776848"/>
            <a:ext cx="288032" cy="504056"/>
            <a:chOff x="2195736" y="5085184"/>
            <a:chExt cx="288032" cy="504056"/>
          </a:xfrm>
        </p:grpSpPr>
        <p:sp>
          <p:nvSpPr>
            <p:cNvPr id="86" name="Trapezoid 85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89" name="Straight Arrow Connector 88"/>
          <p:cNvCxnSpPr>
            <a:stCxn id="86" idx="0"/>
            <a:endCxn id="76" idx="2"/>
          </p:cNvCxnSpPr>
          <p:nvPr/>
        </p:nvCxnSpPr>
        <p:spPr>
          <a:xfrm>
            <a:off x="6588224" y="4028876"/>
            <a:ext cx="216024" cy="5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1"/>
          <p:cNvCxnSpPr>
            <a:stCxn id="97" idx="3"/>
            <a:endCxn id="88" idx="1"/>
          </p:cNvCxnSpPr>
          <p:nvPr/>
        </p:nvCxnSpPr>
        <p:spPr>
          <a:xfrm flipV="1">
            <a:off x="5004048" y="4130962"/>
            <a:ext cx="1296144" cy="8462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33"/>
          <p:cNvCxnSpPr>
            <a:stCxn id="88" idx="2"/>
          </p:cNvCxnSpPr>
          <p:nvPr/>
        </p:nvCxnSpPr>
        <p:spPr>
          <a:xfrm>
            <a:off x="6372200" y="4257920"/>
            <a:ext cx="0" cy="322064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36"/>
          <p:cNvSpPr txBox="1"/>
          <p:nvPr/>
        </p:nvSpPr>
        <p:spPr>
          <a:xfrm>
            <a:off x="6028714" y="4581128"/>
            <a:ext cx="7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ALUSrc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004320" y="630932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101"/>
          <p:cNvCxnSpPr>
            <a:stCxn id="93" idx="6"/>
            <a:endCxn id="92" idx="2"/>
          </p:cNvCxnSpPr>
          <p:nvPr/>
        </p:nvCxnSpPr>
        <p:spPr>
          <a:xfrm flipV="1">
            <a:off x="4148336" y="4888905"/>
            <a:ext cx="2232141" cy="14924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1" idx="3"/>
            <a:endCxn id="97" idx="1"/>
          </p:cNvCxnSpPr>
          <p:nvPr/>
        </p:nvCxnSpPr>
        <p:spPr>
          <a:xfrm>
            <a:off x="2926264" y="3582890"/>
            <a:ext cx="1645736" cy="1394282"/>
          </a:xfrm>
          <a:prstGeom prst="bentConnector3">
            <a:avLst>
              <a:gd name="adj1" fmla="val 280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33"/>
          <p:cNvCxnSpPr>
            <a:stCxn id="63" idx="2"/>
          </p:cNvCxnSpPr>
          <p:nvPr/>
        </p:nvCxnSpPr>
        <p:spPr>
          <a:xfrm flipH="1">
            <a:off x="4187071" y="4100696"/>
            <a:ext cx="1905" cy="410455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572000" y="479715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16:32</a:t>
            </a:r>
            <a:endParaRPr lang="pt-BR" dirty="0"/>
          </a:p>
        </p:txBody>
      </p:sp>
      <p:sp>
        <p:nvSpPr>
          <p:cNvPr id="98" name="Oval 97"/>
          <p:cNvSpPr/>
          <p:nvPr/>
        </p:nvSpPr>
        <p:spPr>
          <a:xfrm>
            <a:off x="3851920" y="645333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aixaDeTexto 36"/>
          <p:cNvSpPr txBox="1"/>
          <p:nvPr/>
        </p:nvSpPr>
        <p:spPr>
          <a:xfrm>
            <a:off x="3851920" y="4509120"/>
            <a:ext cx="70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RegDst</a:t>
            </a:r>
            <a:endParaRPr lang="pt-BR" sz="1400" b="1" dirty="0">
              <a:solidFill>
                <a:srgbClr val="0070C0"/>
              </a:solidFill>
            </a:endParaRPr>
          </a:p>
        </p:txBody>
      </p:sp>
      <p:grpSp>
        <p:nvGrpSpPr>
          <p:cNvPr id="79" name="Group 133"/>
          <p:cNvGrpSpPr/>
          <p:nvPr/>
        </p:nvGrpSpPr>
        <p:grpSpPr>
          <a:xfrm flipH="1">
            <a:off x="7524328" y="5157192"/>
            <a:ext cx="288032" cy="504056"/>
            <a:chOff x="2195736" y="5085184"/>
            <a:chExt cx="288032" cy="504056"/>
          </a:xfrm>
        </p:grpSpPr>
        <p:sp>
          <p:nvSpPr>
            <p:cNvPr id="101" name="Trapezoid 10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sp>
        <p:nvSpPr>
          <p:cNvPr id="104" name="Oval 103"/>
          <p:cNvSpPr/>
          <p:nvPr/>
        </p:nvSpPr>
        <p:spPr>
          <a:xfrm>
            <a:off x="7452320" y="357301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Elbow Connector 81"/>
          <p:cNvCxnSpPr>
            <a:stCxn id="104" idx="6"/>
            <a:endCxn id="102" idx="1"/>
          </p:cNvCxnSpPr>
          <p:nvPr/>
        </p:nvCxnSpPr>
        <p:spPr>
          <a:xfrm>
            <a:off x="7596336" y="3645024"/>
            <a:ext cx="216024" cy="1673242"/>
          </a:xfrm>
          <a:prstGeom prst="bentConnector3">
            <a:avLst>
              <a:gd name="adj1" fmla="val 205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81"/>
          <p:cNvCxnSpPr>
            <a:stCxn id="101" idx="0"/>
            <a:endCxn id="39" idx="1"/>
          </p:cNvCxnSpPr>
          <p:nvPr/>
        </p:nvCxnSpPr>
        <p:spPr>
          <a:xfrm rot="10800000">
            <a:off x="4641898" y="4367952"/>
            <a:ext cx="2882430" cy="1041268"/>
          </a:xfrm>
          <a:prstGeom prst="bentConnector3">
            <a:avLst>
              <a:gd name="adj1" fmla="val 107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491880" y="659735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Elbow Connector 105"/>
          <p:cNvCxnSpPr>
            <a:stCxn id="107" idx="6"/>
            <a:endCxn id="109" idx="2"/>
          </p:cNvCxnSpPr>
          <p:nvPr/>
        </p:nvCxnSpPr>
        <p:spPr>
          <a:xfrm flipV="1">
            <a:off x="3635896" y="6185049"/>
            <a:ext cx="4110188" cy="4843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36"/>
          <p:cNvSpPr txBox="1"/>
          <p:nvPr/>
        </p:nvSpPr>
        <p:spPr>
          <a:xfrm>
            <a:off x="7479023" y="587727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M2R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10" name="Conector reto 33"/>
          <p:cNvCxnSpPr>
            <a:stCxn id="103" idx="2"/>
          </p:cNvCxnSpPr>
          <p:nvPr/>
        </p:nvCxnSpPr>
        <p:spPr>
          <a:xfrm>
            <a:off x="7740352" y="5638264"/>
            <a:ext cx="0" cy="273040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85"/>
          <p:cNvCxnSpPr>
            <a:stCxn id="11" idx="3"/>
            <a:endCxn id="66" idx="0"/>
          </p:cNvCxnSpPr>
          <p:nvPr/>
        </p:nvCxnSpPr>
        <p:spPr>
          <a:xfrm>
            <a:off x="2926264" y="3582890"/>
            <a:ext cx="61560" cy="2150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637647" y="205659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Oval 112"/>
          <p:cNvSpPr/>
          <p:nvPr/>
        </p:nvSpPr>
        <p:spPr>
          <a:xfrm>
            <a:off x="2421623" y="270466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4" name="Elbow Connector 81"/>
          <p:cNvCxnSpPr>
            <a:stCxn id="156" idx="0"/>
            <a:endCxn id="19" idx="1"/>
          </p:cNvCxnSpPr>
          <p:nvPr/>
        </p:nvCxnSpPr>
        <p:spPr>
          <a:xfrm flipH="1">
            <a:off x="1177042" y="1896068"/>
            <a:ext cx="6419294" cy="1541522"/>
          </a:xfrm>
          <a:prstGeom prst="bentConnector5">
            <a:avLst>
              <a:gd name="adj1" fmla="val -3561"/>
              <a:gd name="adj2" fmla="val -23268"/>
              <a:gd name="adj3" fmla="val 1035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6" idx="3"/>
            <a:endCxn id="116" idx="2"/>
          </p:cNvCxnSpPr>
          <p:nvPr/>
        </p:nvCxnSpPr>
        <p:spPr>
          <a:xfrm>
            <a:off x="1538909" y="2487124"/>
            <a:ext cx="450666" cy="15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989575" y="241663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Oval 116"/>
          <p:cNvSpPr/>
          <p:nvPr/>
        </p:nvSpPr>
        <p:spPr>
          <a:xfrm>
            <a:off x="1989575" y="292069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8" name="Elbow Connector 81"/>
          <p:cNvCxnSpPr>
            <a:stCxn id="19" idx="3"/>
            <a:endCxn id="117" idx="2"/>
          </p:cNvCxnSpPr>
          <p:nvPr/>
        </p:nvCxnSpPr>
        <p:spPr>
          <a:xfrm flipV="1">
            <a:off x="1610052" y="2992698"/>
            <a:ext cx="379523" cy="444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9" idx="3"/>
            <a:endCxn id="9" idx="1"/>
          </p:cNvCxnSpPr>
          <p:nvPr/>
        </p:nvCxnSpPr>
        <p:spPr>
          <a:xfrm>
            <a:off x="1610052" y="3437590"/>
            <a:ext cx="485178" cy="12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321"/>
          <p:cNvGrpSpPr/>
          <p:nvPr/>
        </p:nvGrpSpPr>
        <p:grpSpPr>
          <a:xfrm>
            <a:off x="7236296" y="2420888"/>
            <a:ext cx="720080" cy="648072"/>
            <a:chOff x="7596336" y="2420888"/>
            <a:chExt cx="720080" cy="648072"/>
          </a:xfrm>
        </p:grpSpPr>
        <p:sp>
          <p:nvSpPr>
            <p:cNvPr id="121" name="Flowchart: Decision 120"/>
            <p:cNvSpPr/>
            <p:nvPr/>
          </p:nvSpPr>
          <p:spPr>
            <a:xfrm>
              <a:off x="7596336" y="2420888"/>
              <a:ext cx="720080" cy="6480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30244" y="2587764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0</a:t>
              </a:r>
              <a:r>
                <a:rPr lang="pt-BR" sz="1400" baseline="30000" dirty="0" smtClean="0"/>
                <a:t>31</a:t>
              </a:r>
              <a:r>
                <a:rPr lang="pt-BR" sz="1400" dirty="0" smtClean="0"/>
                <a:t>|bit</a:t>
              </a:r>
              <a:endParaRPr lang="pt-BR" sz="1400" dirty="0"/>
            </a:p>
          </p:txBody>
        </p:sp>
      </p:grpSp>
      <p:sp>
        <p:nvSpPr>
          <p:cNvPr id="123" name="Oval 122"/>
          <p:cNvSpPr/>
          <p:nvPr/>
        </p:nvSpPr>
        <p:spPr>
          <a:xfrm>
            <a:off x="6876256" y="30426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Elbow Connector 101"/>
          <p:cNvCxnSpPr>
            <a:stCxn id="123" idx="0"/>
            <a:endCxn id="121" idx="1"/>
          </p:cNvCxnSpPr>
          <p:nvPr/>
        </p:nvCxnSpPr>
        <p:spPr>
          <a:xfrm rot="5400000" flipH="1" flipV="1">
            <a:off x="6943406" y="2749782"/>
            <a:ext cx="297748" cy="28803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1"/>
          <p:cNvCxnSpPr>
            <a:stCxn id="122" idx="3"/>
            <a:endCxn id="103" idx="1"/>
          </p:cNvCxnSpPr>
          <p:nvPr/>
        </p:nvCxnSpPr>
        <p:spPr>
          <a:xfrm flipH="1">
            <a:off x="7812360" y="2741653"/>
            <a:ext cx="136235" cy="2769653"/>
          </a:xfrm>
          <a:prstGeom prst="bentConnector3">
            <a:avLst>
              <a:gd name="adj1" fmla="val -167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588224" y="2204864"/>
            <a:ext cx="78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FLAGS</a:t>
            </a:r>
            <a:endParaRPr lang="pt-BR" dirty="0"/>
          </a:p>
        </p:txBody>
      </p:sp>
      <p:cxnSp>
        <p:nvCxnSpPr>
          <p:cNvPr id="127" name="Elbow Connector 101"/>
          <p:cNvCxnSpPr>
            <a:stCxn id="123" idx="0"/>
            <a:endCxn id="132" idx="4"/>
          </p:cNvCxnSpPr>
          <p:nvPr/>
        </p:nvCxnSpPr>
        <p:spPr>
          <a:xfrm rot="16200000" flipV="1">
            <a:off x="6494309" y="2588717"/>
            <a:ext cx="261744" cy="64616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576174" y="26369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=</a:t>
            </a:r>
            <a:endParaRPr lang="pt-BR" dirty="0"/>
          </a:p>
        </p:txBody>
      </p:sp>
      <p:cxnSp>
        <p:nvCxnSpPr>
          <p:cNvPr id="135" name="Elbow Connector 101"/>
          <p:cNvCxnSpPr>
            <a:stCxn id="137" idx="6"/>
            <a:endCxn id="145" idx="2"/>
          </p:cNvCxnSpPr>
          <p:nvPr/>
        </p:nvCxnSpPr>
        <p:spPr>
          <a:xfrm flipV="1">
            <a:off x="4211960" y="5977409"/>
            <a:ext cx="1769137" cy="3319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067944" y="623731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0" name="Group 142"/>
          <p:cNvGrpSpPr/>
          <p:nvPr/>
        </p:nvGrpSpPr>
        <p:grpSpPr>
          <a:xfrm>
            <a:off x="6126840" y="2492896"/>
            <a:ext cx="245360" cy="288032"/>
            <a:chOff x="5580112" y="1988840"/>
            <a:chExt cx="504056" cy="504056"/>
          </a:xfrm>
        </p:grpSpPr>
        <p:sp>
          <p:nvSpPr>
            <p:cNvPr id="131" name="Flowchart: Delay 130"/>
            <p:cNvSpPr/>
            <p:nvPr/>
          </p:nvSpPr>
          <p:spPr>
            <a:xfrm rot="16200000">
              <a:off x="5580112" y="1988840"/>
              <a:ext cx="504056" cy="50405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5868144" y="234888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139"/>
            <p:cNvSpPr/>
            <p:nvPr/>
          </p:nvSpPr>
          <p:spPr>
            <a:xfrm>
              <a:off x="5652120" y="234888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CaixaDeTexto 36"/>
          <p:cNvSpPr txBox="1"/>
          <p:nvPr/>
        </p:nvSpPr>
        <p:spPr>
          <a:xfrm>
            <a:off x="5734010" y="5669632"/>
            <a:ext cx="494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BEQ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47" name="Elbow Connector 101"/>
          <p:cNvCxnSpPr>
            <a:stCxn id="145" idx="0"/>
            <a:endCxn id="140" idx="4"/>
          </p:cNvCxnSpPr>
          <p:nvPr/>
        </p:nvCxnSpPr>
        <p:spPr>
          <a:xfrm rot="5400000" flipH="1" flipV="1">
            <a:off x="4644668" y="4117357"/>
            <a:ext cx="2888704" cy="215846"/>
          </a:xfrm>
          <a:prstGeom prst="bentConnector3">
            <a:avLst>
              <a:gd name="adj1" fmla="val 9539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33"/>
          <p:cNvGrpSpPr/>
          <p:nvPr/>
        </p:nvGrpSpPr>
        <p:grpSpPr>
          <a:xfrm>
            <a:off x="6176496" y="1844824"/>
            <a:ext cx="288032" cy="504056"/>
            <a:chOff x="2195736" y="5085184"/>
            <a:chExt cx="288032" cy="504056"/>
          </a:xfrm>
        </p:grpSpPr>
        <p:sp>
          <p:nvSpPr>
            <p:cNvPr id="151" name="Trapezoid 15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158" name="Straight Arrow Connector 157"/>
          <p:cNvCxnSpPr>
            <a:stCxn id="131" idx="3"/>
            <a:endCxn id="153" idx="2"/>
          </p:cNvCxnSpPr>
          <p:nvPr/>
        </p:nvCxnSpPr>
        <p:spPr>
          <a:xfrm flipH="1" flipV="1">
            <a:off x="6248504" y="2325896"/>
            <a:ext cx="1016" cy="167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4860032" y="2096408"/>
            <a:ext cx="504056" cy="204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Branch Unit</a:t>
            </a:r>
            <a:endParaRPr lang="pt-BR" dirty="0"/>
          </a:p>
        </p:txBody>
      </p:sp>
      <p:cxnSp>
        <p:nvCxnSpPr>
          <p:cNvPr id="178" name="Elbow Connector 81"/>
          <p:cNvCxnSpPr>
            <a:stCxn id="11" idx="3"/>
            <a:endCxn id="177" idx="1"/>
          </p:cNvCxnSpPr>
          <p:nvPr/>
        </p:nvCxnSpPr>
        <p:spPr>
          <a:xfrm flipV="1">
            <a:off x="2926264" y="2198896"/>
            <a:ext cx="1933768" cy="1383994"/>
          </a:xfrm>
          <a:prstGeom prst="bentConnector3">
            <a:avLst>
              <a:gd name="adj1" fmla="val 241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7" idx="3"/>
            <a:endCxn id="153" idx="1"/>
          </p:cNvCxnSpPr>
          <p:nvPr/>
        </p:nvCxnSpPr>
        <p:spPr>
          <a:xfrm>
            <a:off x="5364088" y="2198896"/>
            <a:ext cx="812408" cy="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34"/>
          <p:cNvSpPr txBox="1"/>
          <p:nvPr/>
        </p:nvSpPr>
        <p:spPr>
          <a:xfrm>
            <a:off x="3337704" y="4782046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imm:15-0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1" name="CaixaDeTexto 34"/>
          <p:cNvSpPr txBox="1"/>
          <p:nvPr/>
        </p:nvSpPr>
        <p:spPr>
          <a:xfrm>
            <a:off x="2699792" y="1799238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imm:15-0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5" name="Elbow Connector 81"/>
          <p:cNvCxnSpPr>
            <a:endCxn id="177" idx="0"/>
          </p:cNvCxnSpPr>
          <p:nvPr/>
        </p:nvCxnSpPr>
        <p:spPr>
          <a:xfrm flipV="1">
            <a:off x="2555776" y="2096408"/>
            <a:ext cx="2556284" cy="684520"/>
          </a:xfrm>
          <a:prstGeom prst="bentConnector4">
            <a:avLst>
              <a:gd name="adj1" fmla="val 8902"/>
              <a:gd name="adj2" fmla="val 1133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6464528" y="1660168"/>
            <a:ext cx="57606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Absolute Mode</a:t>
            </a:r>
            <a:endParaRPr lang="pt-BR" dirty="0"/>
          </a:p>
        </p:txBody>
      </p:sp>
      <p:grpSp>
        <p:nvGrpSpPr>
          <p:cNvPr id="155" name="Group 133"/>
          <p:cNvGrpSpPr/>
          <p:nvPr/>
        </p:nvGrpSpPr>
        <p:grpSpPr>
          <a:xfrm>
            <a:off x="7308304" y="1644040"/>
            <a:ext cx="288032" cy="504056"/>
            <a:chOff x="2195736" y="5085184"/>
            <a:chExt cx="288032" cy="504056"/>
          </a:xfrm>
        </p:grpSpPr>
        <p:sp>
          <p:nvSpPr>
            <p:cNvPr id="156" name="Trapezoid 155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</p:grpSp>
      <p:cxnSp>
        <p:nvCxnSpPr>
          <p:cNvPr id="160" name="Straight Arrow Connector 159"/>
          <p:cNvCxnSpPr>
            <a:stCxn id="154" idx="3"/>
            <a:endCxn id="157" idx="1"/>
          </p:cNvCxnSpPr>
          <p:nvPr/>
        </p:nvCxnSpPr>
        <p:spPr>
          <a:xfrm>
            <a:off x="7040592" y="1804184"/>
            <a:ext cx="267712" cy="9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81"/>
          <p:cNvCxnSpPr>
            <a:stCxn id="151" idx="0"/>
            <a:endCxn id="159" idx="1"/>
          </p:cNvCxnSpPr>
          <p:nvPr/>
        </p:nvCxnSpPr>
        <p:spPr>
          <a:xfrm flipV="1">
            <a:off x="6464528" y="1998154"/>
            <a:ext cx="843776" cy="986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ixaDeTexto 36"/>
          <p:cNvSpPr txBox="1"/>
          <p:nvPr/>
        </p:nvSpPr>
        <p:spPr>
          <a:xfrm>
            <a:off x="8028384" y="587727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JUMP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3203848" y="659735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9" name="Elbow Connector 105"/>
          <p:cNvCxnSpPr>
            <a:stCxn id="176" idx="4"/>
            <a:endCxn id="175" idx="2"/>
          </p:cNvCxnSpPr>
          <p:nvPr/>
        </p:nvCxnSpPr>
        <p:spPr>
          <a:xfrm rot="5400000" flipH="1" flipV="1">
            <a:off x="5527528" y="3933377"/>
            <a:ext cx="556319" cy="5059664"/>
          </a:xfrm>
          <a:prstGeom prst="bentConnector3">
            <a:avLst>
              <a:gd name="adj1" fmla="val -387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05"/>
          <p:cNvCxnSpPr>
            <a:stCxn id="175" idx="0"/>
            <a:endCxn id="159" idx="2"/>
          </p:cNvCxnSpPr>
          <p:nvPr/>
        </p:nvCxnSpPr>
        <p:spPr>
          <a:xfrm rot="16200000" flipV="1">
            <a:off x="5981836" y="3523588"/>
            <a:ext cx="3752160" cy="955208"/>
          </a:xfrm>
          <a:prstGeom prst="bentConnector3">
            <a:avLst>
              <a:gd name="adj1" fmla="val 941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81"/>
          <p:cNvCxnSpPr>
            <a:stCxn id="11" idx="3"/>
            <a:endCxn id="154" idx="1"/>
          </p:cNvCxnSpPr>
          <p:nvPr/>
        </p:nvCxnSpPr>
        <p:spPr>
          <a:xfrm flipV="1">
            <a:off x="2926264" y="1804184"/>
            <a:ext cx="3538264" cy="1778706"/>
          </a:xfrm>
          <a:prstGeom prst="bentConnector3">
            <a:avLst>
              <a:gd name="adj1" fmla="val 14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aixaDeTexto 34"/>
          <p:cNvSpPr txBox="1"/>
          <p:nvPr/>
        </p:nvSpPr>
        <p:spPr>
          <a:xfrm>
            <a:off x="3400647" y="1583214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addr. 25:0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 Absoluto (subsistema)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308" y="1700808"/>
            <a:ext cx="3802908" cy="4989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para o </a:t>
            </a:r>
            <a:r>
              <a:rPr lang="pt-BR" b="1" dirty="0" smtClean="0"/>
              <a:t>sw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370100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primeira instrução que acessa a memória de dados que implementaremos;</a:t>
            </a:r>
          </a:p>
          <a:p>
            <a:r>
              <a:rPr lang="pt-BR" dirty="0" smtClean="0"/>
              <a:t>Memória de dados separada da memória de texto (Arquitetura Harward);</a:t>
            </a:r>
          </a:p>
          <a:p>
            <a:r>
              <a:rPr lang="pt-BR" dirty="0" smtClean="0"/>
              <a:t>Esta separação é necessária para ser possível acessar uma instrução e dados no mesmo ciclo de clock;</a:t>
            </a:r>
          </a:p>
          <a:p>
            <a:r>
              <a:rPr lang="pt-BR" dirty="0" smtClean="0"/>
              <a:t>Esta arquitetura é comum nos processadores modernos, no entanto por outro motivo (cache);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07045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4581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8003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2130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6998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1125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4547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1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867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62096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86223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964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33772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8639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82767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06188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30316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6721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70848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94270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18397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3265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67392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9081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4941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38362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62490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85911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10039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34906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5903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82455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06583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>
            <a:stCxn id="6" idx="1"/>
          </p:cNvCxnSpPr>
          <p:nvPr/>
        </p:nvCxnSpPr>
        <p:spPr>
          <a:xfrm>
            <a:off x="1070454" y="5940706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1600" y="6382358"/>
            <a:ext cx="7355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14547" y="5940705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33771" y="5940704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46721" y="5940703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30710" y="5940701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59249" y="6081239"/>
            <a:ext cx="1353852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op</a:t>
            </a:r>
            <a:endParaRPr lang="pt-BR" dirty="0"/>
          </a:p>
        </p:txBody>
      </p:sp>
      <p:sp>
        <p:nvSpPr>
          <p:cNvPr id="45" name="TextBox 44"/>
          <p:cNvSpPr txBox="1"/>
          <p:nvPr/>
        </p:nvSpPr>
        <p:spPr>
          <a:xfrm>
            <a:off x="2397990" y="6082606"/>
            <a:ext cx="1128059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rs</a:t>
            </a:r>
            <a:endParaRPr lang="pt-BR" dirty="0"/>
          </a:p>
        </p:txBody>
      </p:sp>
      <p:sp>
        <p:nvSpPr>
          <p:cNvPr id="46" name="TextBox 45"/>
          <p:cNvSpPr txBox="1"/>
          <p:nvPr/>
        </p:nvSpPr>
        <p:spPr>
          <a:xfrm>
            <a:off x="3548315" y="6081239"/>
            <a:ext cx="1128059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rt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5652120" y="6101256"/>
            <a:ext cx="13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constante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1026852" y="6016305"/>
            <a:ext cx="445178" cy="27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2D050"/>
                </a:solidFill>
              </a:rPr>
              <a:t>msb</a:t>
            </a:r>
            <a:endParaRPr lang="pt-BR" sz="1400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31209" y="6024684"/>
            <a:ext cx="353882" cy="27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92D050"/>
                </a:solidFill>
              </a:rPr>
              <a:t>l</a:t>
            </a:r>
            <a:r>
              <a:rPr lang="pt-BR" sz="1400" dirty="0" err="1" smtClean="0">
                <a:solidFill>
                  <a:srgbClr val="92D050"/>
                </a:solidFill>
              </a:rPr>
              <a:t>sb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2710" y="5623744"/>
            <a:ext cx="7440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31                                     26 25                         21 20                           16 15                           11 10                             6  5                                       0 </a:t>
            </a:r>
            <a:endParaRPr lang="pt-BR" sz="10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990822" y="5746221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54918" y="5746221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91022" y="5724682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55118" y="5746221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54234" y="5767760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44208" y="5746221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34182" y="5767760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699792" y="5199583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pt-BR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($s0)</a:t>
            </a:r>
            <a:endParaRPr lang="pt-BR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644282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1979712" y="64330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43808" y="64330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3707904" y="64440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4635382" y="64440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536982" y="64417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6426956" y="64417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7371686" y="64417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para o </a:t>
            </a:r>
            <a:r>
              <a:rPr lang="pt-BR" b="1" dirty="0" smtClean="0"/>
              <a:t>lw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5141168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sw</a:t>
            </a:r>
            <a:r>
              <a:rPr lang="pt-BR" dirty="0" smtClean="0"/>
              <a:t> é uma instrução do tipo I;</a:t>
            </a:r>
          </a:p>
          <a:p>
            <a:r>
              <a:rPr lang="pt-BR" dirty="0" smtClean="0"/>
              <a:t>Semântica: 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MEM[*rs+cte] </a:t>
            </a:r>
            <a:r>
              <a:rPr lang="pt-BR" b="1" dirty="0" smtClean="0">
                <a:solidFill>
                  <a:srgbClr val="00B050"/>
                </a:solidFill>
                <a:latin typeface="Calibri"/>
                <a:cs typeface="Calibri"/>
              </a:rPr>
              <a:t>← 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*rt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smtClean="0">
                <a:cs typeface="Courier New" pitchFamily="49" charset="0"/>
              </a:rPr>
              <a:t>Utilizaremos a ULA para computar *rs+cte assim não precisaremos de um somador extra;</a:t>
            </a:r>
          </a:p>
          <a:p>
            <a:r>
              <a:rPr lang="pt-BR" dirty="0" smtClean="0">
                <a:cs typeface="Courier New" pitchFamily="49" charset="0"/>
              </a:rPr>
              <a:t>A saída da ULA contém o endereço a ser acessado na memória de dados e deve ser roteada para a entrada de endereços;</a:t>
            </a:r>
          </a:p>
          <a:p>
            <a:r>
              <a:rPr lang="pt-BR" dirty="0" smtClean="0">
                <a:cs typeface="Courier New" pitchFamily="49" charset="0"/>
              </a:rPr>
              <a:t>O dado contido em rt deve ser roteado diretamente para a entrada de dados a serem escritos na memória de dados;</a:t>
            </a:r>
          </a:p>
          <a:p>
            <a:endParaRPr lang="pt-BR" dirty="0" smtClean="0"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15</a:t>
            </a:fld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para o </a:t>
            </a:r>
            <a:r>
              <a:rPr lang="pt-BR" b="1" dirty="0" smtClean="0"/>
              <a:t>lw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370100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smtClean="0"/>
              <a:t>lw</a:t>
            </a:r>
            <a:r>
              <a:rPr lang="pt-BR" dirty="0" smtClean="0"/>
              <a:t> </a:t>
            </a:r>
            <a:r>
              <a:rPr lang="pt-BR" dirty="0" smtClean="0"/>
              <a:t>é uma instrução do tipo I;</a:t>
            </a:r>
          </a:p>
          <a:p>
            <a:r>
              <a:rPr lang="pt-BR" dirty="0" smtClean="0"/>
              <a:t>Semântica: 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*rt </a:t>
            </a:r>
            <a:r>
              <a:rPr lang="pt-BR" b="1" dirty="0" smtClean="0">
                <a:solidFill>
                  <a:srgbClr val="00B050"/>
                </a:solidFill>
                <a:cs typeface="Calibri"/>
              </a:rPr>
              <a:t>← 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MEM[*rs+cte</a:t>
            </a:r>
            <a:r>
              <a:rPr lang="pt-BR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cs typeface="Courier New" pitchFamily="49" charset="0"/>
              </a:rPr>
              <a:t>Utilizaremos a ULA para computar *rs+cte assim não precisaremos de um somador extra;</a:t>
            </a:r>
          </a:p>
          <a:p>
            <a:r>
              <a:rPr lang="pt-BR" dirty="0" smtClean="0">
                <a:cs typeface="Courier New" pitchFamily="49" charset="0"/>
              </a:rPr>
              <a:t>A saída da ULA contém o endereço a ser acessado na memória de dados e deve ser roteada para a entrada de endereços;</a:t>
            </a:r>
          </a:p>
          <a:p>
            <a:r>
              <a:rPr lang="pt-BR" dirty="0" smtClean="0">
                <a:cs typeface="Courier New" pitchFamily="49" charset="0"/>
              </a:rPr>
              <a:t>O dado acessado na memória deve ser roteado para o registrador a ser escrito no Banco de Registradores;</a:t>
            </a:r>
            <a:endParaRPr lang="pt-BR" dirty="0" smtClean="0">
              <a:cs typeface="Courier New" pitchFamily="49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07045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4581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8003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2130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6998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1125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14547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1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867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62096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86223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964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33772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58639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82767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06188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30316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6721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70848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94270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18397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3265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67392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9081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14941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38362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62490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85911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10039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34906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59034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82455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06583" y="5828922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>
            <a:stCxn id="6" idx="1"/>
          </p:cNvCxnSpPr>
          <p:nvPr/>
        </p:nvCxnSpPr>
        <p:spPr>
          <a:xfrm>
            <a:off x="1070454" y="5940706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71600" y="6382358"/>
            <a:ext cx="7355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14547" y="5940705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33771" y="5940704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46721" y="5940703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30710" y="5940701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59249" y="6081239"/>
            <a:ext cx="1353852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op</a:t>
            </a:r>
            <a:endParaRPr lang="pt-BR" dirty="0"/>
          </a:p>
        </p:txBody>
      </p:sp>
      <p:sp>
        <p:nvSpPr>
          <p:cNvPr id="45" name="TextBox 44"/>
          <p:cNvSpPr txBox="1"/>
          <p:nvPr/>
        </p:nvSpPr>
        <p:spPr>
          <a:xfrm>
            <a:off x="2397990" y="6082606"/>
            <a:ext cx="1128059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rs</a:t>
            </a:r>
            <a:endParaRPr lang="pt-BR" dirty="0"/>
          </a:p>
        </p:txBody>
      </p:sp>
      <p:sp>
        <p:nvSpPr>
          <p:cNvPr id="46" name="TextBox 45"/>
          <p:cNvSpPr txBox="1"/>
          <p:nvPr/>
        </p:nvSpPr>
        <p:spPr>
          <a:xfrm>
            <a:off x="3548315" y="6081239"/>
            <a:ext cx="1128059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rt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5652120" y="6101256"/>
            <a:ext cx="13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constante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1026852" y="6016305"/>
            <a:ext cx="445178" cy="27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2D050"/>
                </a:solidFill>
              </a:rPr>
              <a:t>msb</a:t>
            </a:r>
            <a:endParaRPr lang="pt-BR" sz="1400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31209" y="6024684"/>
            <a:ext cx="353882" cy="27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92D050"/>
                </a:solidFill>
              </a:rPr>
              <a:t>l</a:t>
            </a:r>
            <a:r>
              <a:rPr lang="pt-BR" sz="1400" dirty="0" err="1" smtClean="0">
                <a:solidFill>
                  <a:srgbClr val="92D050"/>
                </a:solidFill>
              </a:rPr>
              <a:t>sb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2710" y="5623744"/>
            <a:ext cx="7440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31                                     26 25                         21 20                           16 15                           11 10                             6  5                                       0 </a:t>
            </a:r>
            <a:endParaRPr lang="pt-BR" sz="105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1990822" y="5746221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54918" y="5746221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91022" y="5724682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55118" y="5746221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554234" y="5767760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44208" y="5746221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34182" y="5767760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699792" y="5199583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pt-BR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sw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($s0)</a:t>
            </a:r>
            <a:endParaRPr lang="pt-BR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3608" y="644282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1979712" y="64330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E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43808" y="64330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3707904" y="64440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4635382" y="64440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5536982" y="64417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6426956" y="64417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7371686" y="64417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para </a:t>
            </a:r>
            <a:r>
              <a:rPr lang="pt-BR" b="1" dirty="0" smtClean="0"/>
              <a:t>lw/sw</a:t>
            </a:r>
            <a:endParaRPr lang="pt-B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216" name="CaixaDeTexto 36"/>
          <p:cNvSpPr txBox="1"/>
          <p:nvPr/>
        </p:nvSpPr>
        <p:spPr>
          <a:xfrm>
            <a:off x="8244408" y="4869160"/>
            <a:ext cx="800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MemWr</a:t>
            </a:r>
            <a:endParaRPr lang="pt-BR" sz="1400" b="1" dirty="0">
              <a:solidFill>
                <a:srgbClr val="0070C0"/>
              </a:solidFill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-2711" y="1583214"/>
            <a:ext cx="8782233" cy="5230162"/>
            <a:chOff x="-2711" y="1583214"/>
            <a:chExt cx="8782233" cy="5230162"/>
          </a:xfrm>
        </p:grpSpPr>
        <p:sp>
          <p:nvSpPr>
            <p:cNvPr id="6" name="Freeform 5"/>
            <p:cNvSpPr/>
            <p:nvPr/>
          </p:nvSpPr>
          <p:spPr>
            <a:xfrm>
              <a:off x="1437449" y="2348880"/>
              <a:ext cx="581543" cy="808954"/>
            </a:xfrm>
            <a:custGeom>
              <a:avLst/>
              <a:gdLst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889462 h 1022465"/>
                <a:gd name="connsiteX5" fmla="*/ 66501 w 606829"/>
                <a:gd name="connsiteY5" fmla="*/ 1022465 h 1022465"/>
                <a:gd name="connsiteX6" fmla="*/ 606829 w 606829"/>
                <a:gd name="connsiteY6" fmla="*/ 806334 h 1022465"/>
                <a:gd name="connsiteX7" fmla="*/ 598516 w 606829"/>
                <a:gd name="connsiteY7" fmla="*/ 349134 h 1022465"/>
                <a:gd name="connsiteX8" fmla="*/ 0 w 606829"/>
                <a:gd name="connsiteY8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332509 w 606829"/>
                <a:gd name="connsiteY2" fmla="*/ 548639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31767"/>
                <a:gd name="connsiteY0" fmla="*/ 0 h 1022465"/>
                <a:gd name="connsiteX1" fmla="*/ 24938 w 631767"/>
                <a:gd name="connsiteY1" fmla="*/ 365760 h 1022465"/>
                <a:gd name="connsiteX2" fmla="*/ 332509 w 631767"/>
                <a:gd name="connsiteY2" fmla="*/ 548639 h 1022465"/>
                <a:gd name="connsiteX3" fmla="*/ 49876 w 631767"/>
                <a:gd name="connsiteY3" fmla="*/ 665018 h 1022465"/>
                <a:gd name="connsiteX4" fmla="*/ 66501 w 631767"/>
                <a:gd name="connsiteY4" fmla="*/ 1022465 h 1022465"/>
                <a:gd name="connsiteX5" fmla="*/ 606829 w 631767"/>
                <a:gd name="connsiteY5" fmla="*/ 806334 h 1022465"/>
                <a:gd name="connsiteX6" fmla="*/ 631767 w 631767"/>
                <a:gd name="connsiteY6" fmla="*/ 340821 h 1022465"/>
                <a:gd name="connsiteX7" fmla="*/ 0 w 631767"/>
                <a:gd name="connsiteY7" fmla="*/ 0 h 1022465"/>
                <a:gd name="connsiteX0" fmla="*/ 0 w 631767"/>
                <a:gd name="connsiteY0" fmla="*/ 0 h 1089140"/>
                <a:gd name="connsiteX1" fmla="*/ 24938 w 631767"/>
                <a:gd name="connsiteY1" fmla="*/ 365760 h 1089140"/>
                <a:gd name="connsiteX2" fmla="*/ 332509 w 631767"/>
                <a:gd name="connsiteY2" fmla="*/ 548639 h 1089140"/>
                <a:gd name="connsiteX3" fmla="*/ 49876 w 631767"/>
                <a:gd name="connsiteY3" fmla="*/ 665018 h 1089140"/>
                <a:gd name="connsiteX4" fmla="*/ 4589 w 631767"/>
                <a:gd name="connsiteY4" fmla="*/ 1089140 h 1089140"/>
                <a:gd name="connsiteX5" fmla="*/ 606829 w 631767"/>
                <a:gd name="connsiteY5" fmla="*/ 806334 h 1089140"/>
                <a:gd name="connsiteX6" fmla="*/ 631767 w 631767"/>
                <a:gd name="connsiteY6" fmla="*/ 340821 h 1089140"/>
                <a:gd name="connsiteX7" fmla="*/ 0 w 631767"/>
                <a:gd name="connsiteY7" fmla="*/ 0 h 1089140"/>
                <a:gd name="connsiteX0" fmla="*/ 2511 w 634278"/>
                <a:gd name="connsiteY0" fmla="*/ 0 h 1089140"/>
                <a:gd name="connsiteX1" fmla="*/ 27449 w 634278"/>
                <a:gd name="connsiteY1" fmla="*/ 365760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634278"/>
                <a:gd name="connsiteY0" fmla="*/ 0 h 1089140"/>
                <a:gd name="connsiteX1" fmla="*/ 3637 w 634278"/>
                <a:gd name="connsiteY1" fmla="*/ 370522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609340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711733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4893 w 717623"/>
                <a:gd name="connsiteY0" fmla="*/ 0 h 1089140"/>
                <a:gd name="connsiteX1" fmla="*/ 6019 w 717623"/>
                <a:gd name="connsiteY1" fmla="*/ 370522 h 1089140"/>
                <a:gd name="connsiteX2" fmla="*/ 337402 w 717623"/>
                <a:gd name="connsiteY2" fmla="*/ 548639 h 1089140"/>
                <a:gd name="connsiteX3" fmla="*/ 0 w 717623"/>
                <a:gd name="connsiteY3" fmla="*/ 719786 h 1089140"/>
                <a:gd name="connsiteX4" fmla="*/ 9482 w 717623"/>
                <a:gd name="connsiteY4" fmla="*/ 1089140 h 1089140"/>
                <a:gd name="connsiteX5" fmla="*/ 714115 w 717623"/>
                <a:gd name="connsiteY5" fmla="*/ 806334 h 1089140"/>
                <a:gd name="connsiteX6" fmla="*/ 717623 w 717623"/>
                <a:gd name="connsiteY6" fmla="*/ 324153 h 1089140"/>
                <a:gd name="connsiteX7" fmla="*/ 4893 w 717623"/>
                <a:gd name="connsiteY7" fmla="*/ 0 h 1089140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4719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6496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623" h="1081996">
                  <a:moveTo>
                    <a:pt x="4893" y="0"/>
                  </a:moveTo>
                  <a:cubicBezTo>
                    <a:pt x="5268" y="123507"/>
                    <a:pt x="5644" y="247015"/>
                    <a:pt x="6019" y="370522"/>
                  </a:cubicBezTo>
                  <a:lnTo>
                    <a:pt x="337402" y="548639"/>
                  </a:lnTo>
                  <a:lnTo>
                    <a:pt x="0" y="719786"/>
                  </a:lnTo>
                  <a:lnTo>
                    <a:pt x="2337" y="1081996"/>
                  </a:lnTo>
                  <a:lnTo>
                    <a:pt x="716496" y="772997"/>
                  </a:lnTo>
                  <a:cubicBezTo>
                    <a:pt x="717665" y="612270"/>
                    <a:pt x="716454" y="484880"/>
                    <a:pt x="717623" y="324153"/>
                  </a:cubicBezTo>
                  <a:lnTo>
                    <a:pt x="4893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ector reto 24"/>
            <p:cNvCxnSpPr/>
            <p:nvPr/>
          </p:nvCxnSpPr>
          <p:spPr>
            <a:xfrm flipH="1">
              <a:off x="1078081" y="4142055"/>
              <a:ext cx="4668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27"/>
            <p:cNvSpPr txBox="1"/>
            <p:nvPr/>
          </p:nvSpPr>
          <p:spPr>
            <a:xfrm>
              <a:off x="402330" y="3988167"/>
              <a:ext cx="721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ProgRd</a:t>
              </a:r>
              <a:endParaRPr lang="pt-B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2" name="Conector reto 30"/>
            <p:cNvCxnSpPr/>
            <p:nvPr/>
          </p:nvCxnSpPr>
          <p:spPr>
            <a:xfrm flipH="1">
              <a:off x="1258288" y="3356834"/>
              <a:ext cx="58353" cy="161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32"/>
            <p:cNvCxnSpPr/>
            <p:nvPr/>
          </p:nvCxnSpPr>
          <p:spPr>
            <a:xfrm flipH="1">
              <a:off x="2530360" y="3494764"/>
              <a:ext cx="58353" cy="161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33"/>
            <p:cNvSpPr txBox="1"/>
            <p:nvPr/>
          </p:nvSpPr>
          <p:spPr>
            <a:xfrm>
              <a:off x="1149417" y="3140969"/>
              <a:ext cx="266561" cy="195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sp>
          <p:nvSpPr>
            <p:cNvPr id="15" name="CaixaDeTexto 34"/>
            <p:cNvSpPr txBox="1"/>
            <p:nvPr/>
          </p:nvSpPr>
          <p:spPr>
            <a:xfrm>
              <a:off x="2445561" y="3284984"/>
              <a:ext cx="266561" cy="195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sp>
          <p:nvSpPr>
            <p:cNvPr id="16" name="CaixaDeTexto 26"/>
            <p:cNvSpPr txBox="1"/>
            <p:nvPr/>
          </p:nvSpPr>
          <p:spPr>
            <a:xfrm>
              <a:off x="772952" y="2372069"/>
              <a:ext cx="223694" cy="23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4</a:t>
              </a:r>
              <a:endParaRPr lang="pt-BR" sz="1400" b="1" dirty="0"/>
            </a:p>
          </p:txBody>
        </p:sp>
        <p:cxnSp>
          <p:nvCxnSpPr>
            <p:cNvPr id="17" name="Conector reto 30"/>
            <p:cNvCxnSpPr/>
            <p:nvPr/>
          </p:nvCxnSpPr>
          <p:spPr>
            <a:xfrm flipH="1">
              <a:off x="1089620" y="2392494"/>
              <a:ext cx="58353" cy="161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33"/>
            <p:cNvSpPr txBox="1"/>
            <p:nvPr/>
          </p:nvSpPr>
          <p:spPr>
            <a:xfrm>
              <a:off x="1020451" y="2254722"/>
              <a:ext cx="266561" cy="195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4779" y="3212976"/>
              <a:ext cx="298614" cy="4930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 smtClean="0">
                  <a:solidFill>
                    <a:schemeClr val="tx1"/>
                  </a:solidFill>
                </a:rPr>
                <a:t>PC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ector reto 12"/>
            <p:cNvCxnSpPr/>
            <p:nvPr/>
          </p:nvCxnSpPr>
          <p:spPr>
            <a:xfrm flipH="1">
              <a:off x="3683043" y="2893194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14"/>
            <p:cNvCxnSpPr/>
            <p:nvPr/>
          </p:nvCxnSpPr>
          <p:spPr>
            <a:xfrm flipH="1">
              <a:off x="5282077" y="3109218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15"/>
            <p:cNvSpPr txBox="1"/>
            <p:nvPr/>
          </p:nvSpPr>
          <p:spPr>
            <a:xfrm>
              <a:off x="3669697" y="278092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5</a:t>
              </a:r>
              <a:endParaRPr lang="pt-BR" sz="1100" b="1" dirty="0"/>
            </a:p>
          </p:txBody>
        </p:sp>
        <p:sp>
          <p:nvSpPr>
            <p:cNvPr id="23" name="CaixaDeTexto 16"/>
            <p:cNvSpPr txBox="1"/>
            <p:nvPr/>
          </p:nvSpPr>
          <p:spPr>
            <a:xfrm>
              <a:off x="5181865" y="2924944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cxnSp>
          <p:nvCxnSpPr>
            <p:cNvPr id="24" name="Conector reto 19"/>
            <p:cNvCxnSpPr/>
            <p:nvPr/>
          </p:nvCxnSpPr>
          <p:spPr>
            <a:xfrm flipH="1">
              <a:off x="3683043" y="3284984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0"/>
            <p:cNvSpPr txBox="1"/>
            <p:nvPr/>
          </p:nvSpPr>
          <p:spPr>
            <a:xfrm>
              <a:off x="3669697" y="3140968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5</a:t>
              </a:r>
              <a:endParaRPr lang="pt-BR" sz="1100" b="1" dirty="0"/>
            </a:p>
          </p:txBody>
        </p:sp>
        <p:cxnSp>
          <p:nvCxnSpPr>
            <p:cNvPr id="26" name="Conector reto 28"/>
            <p:cNvCxnSpPr/>
            <p:nvPr/>
          </p:nvCxnSpPr>
          <p:spPr>
            <a:xfrm flipH="1">
              <a:off x="5241173" y="3854023"/>
              <a:ext cx="72008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9"/>
            <p:cNvSpPr txBox="1"/>
            <p:nvPr/>
          </p:nvSpPr>
          <p:spPr>
            <a:xfrm>
              <a:off x="5140961" y="3669749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/>
                <a:t>32</a:t>
              </a:r>
              <a:endParaRPr lang="pt-BR" sz="1100" b="1" dirty="0"/>
            </a:p>
          </p:txBody>
        </p:sp>
        <p:cxnSp>
          <p:nvCxnSpPr>
            <p:cNvPr id="28" name="Conector reto 33"/>
            <p:cNvCxnSpPr>
              <a:endCxn id="29" idx="0"/>
            </p:cNvCxnSpPr>
            <p:nvPr/>
          </p:nvCxnSpPr>
          <p:spPr>
            <a:xfrm>
              <a:off x="4899245" y="4561383"/>
              <a:ext cx="256" cy="648072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36"/>
            <p:cNvSpPr txBox="1"/>
            <p:nvPr/>
          </p:nvSpPr>
          <p:spPr>
            <a:xfrm>
              <a:off x="4461785" y="5209455"/>
              <a:ext cx="875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>
                  <a:solidFill>
                    <a:srgbClr val="0070C0"/>
                  </a:solidFill>
                </a:rPr>
                <a:t>RegWrite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238974" y="2958177"/>
              <a:ext cx="815099" cy="1313009"/>
            </a:xfrm>
            <a:custGeom>
              <a:avLst/>
              <a:gdLst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889462 h 1022465"/>
                <a:gd name="connsiteX5" fmla="*/ 66501 w 606829"/>
                <a:gd name="connsiteY5" fmla="*/ 1022465 h 1022465"/>
                <a:gd name="connsiteX6" fmla="*/ 606829 w 606829"/>
                <a:gd name="connsiteY6" fmla="*/ 806334 h 1022465"/>
                <a:gd name="connsiteX7" fmla="*/ 598516 w 606829"/>
                <a:gd name="connsiteY7" fmla="*/ 349134 h 1022465"/>
                <a:gd name="connsiteX8" fmla="*/ 0 w 606829"/>
                <a:gd name="connsiteY8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74814 w 606829"/>
                <a:gd name="connsiteY3" fmla="*/ 623454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241069 w 606829"/>
                <a:gd name="connsiteY2" fmla="*/ 498763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06829"/>
                <a:gd name="connsiteY0" fmla="*/ 0 h 1022465"/>
                <a:gd name="connsiteX1" fmla="*/ 24938 w 606829"/>
                <a:gd name="connsiteY1" fmla="*/ 365760 h 1022465"/>
                <a:gd name="connsiteX2" fmla="*/ 332509 w 606829"/>
                <a:gd name="connsiteY2" fmla="*/ 548639 h 1022465"/>
                <a:gd name="connsiteX3" fmla="*/ 49876 w 606829"/>
                <a:gd name="connsiteY3" fmla="*/ 665018 h 1022465"/>
                <a:gd name="connsiteX4" fmla="*/ 66501 w 606829"/>
                <a:gd name="connsiteY4" fmla="*/ 1022465 h 1022465"/>
                <a:gd name="connsiteX5" fmla="*/ 606829 w 606829"/>
                <a:gd name="connsiteY5" fmla="*/ 806334 h 1022465"/>
                <a:gd name="connsiteX6" fmla="*/ 598516 w 606829"/>
                <a:gd name="connsiteY6" fmla="*/ 349134 h 1022465"/>
                <a:gd name="connsiteX7" fmla="*/ 0 w 606829"/>
                <a:gd name="connsiteY7" fmla="*/ 0 h 1022465"/>
                <a:gd name="connsiteX0" fmla="*/ 0 w 631767"/>
                <a:gd name="connsiteY0" fmla="*/ 0 h 1022465"/>
                <a:gd name="connsiteX1" fmla="*/ 24938 w 631767"/>
                <a:gd name="connsiteY1" fmla="*/ 365760 h 1022465"/>
                <a:gd name="connsiteX2" fmla="*/ 332509 w 631767"/>
                <a:gd name="connsiteY2" fmla="*/ 548639 h 1022465"/>
                <a:gd name="connsiteX3" fmla="*/ 49876 w 631767"/>
                <a:gd name="connsiteY3" fmla="*/ 665018 h 1022465"/>
                <a:gd name="connsiteX4" fmla="*/ 66501 w 631767"/>
                <a:gd name="connsiteY4" fmla="*/ 1022465 h 1022465"/>
                <a:gd name="connsiteX5" fmla="*/ 606829 w 631767"/>
                <a:gd name="connsiteY5" fmla="*/ 806334 h 1022465"/>
                <a:gd name="connsiteX6" fmla="*/ 631767 w 631767"/>
                <a:gd name="connsiteY6" fmla="*/ 340821 h 1022465"/>
                <a:gd name="connsiteX7" fmla="*/ 0 w 631767"/>
                <a:gd name="connsiteY7" fmla="*/ 0 h 1022465"/>
                <a:gd name="connsiteX0" fmla="*/ 0 w 631767"/>
                <a:gd name="connsiteY0" fmla="*/ 0 h 1089140"/>
                <a:gd name="connsiteX1" fmla="*/ 24938 w 631767"/>
                <a:gd name="connsiteY1" fmla="*/ 365760 h 1089140"/>
                <a:gd name="connsiteX2" fmla="*/ 332509 w 631767"/>
                <a:gd name="connsiteY2" fmla="*/ 548639 h 1089140"/>
                <a:gd name="connsiteX3" fmla="*/ 49876 w 631767"/>
                <a:gd name="connsiteY3" fmla="*/ 665018 h 1089140"/>
                <a:gd name="connsiteX4" fmla="*/ 4589 w 631767"/>
                <a:gd name="connsiteY4" fmla="*/ 1089140 h 1089140"/>
                <a:gd name="connsiteX5" fmla="*/ 606829 w 631767"/>
                <a:gd name="connsiteY5" fmla="*/ 806334 h 1089140"/>
                <a:gd name="connsiteX6" fmla="*/ 631767 w 631767"/>
                <a:gd name="connsiteY6" fmla="*/ 340821 h 1089140"/>
                <a:gd name="connsiteX7" fmla="*/ 0 w 631767"/>
                <a:gd name="connsiteY7" fmla="*/ 0 h 1089140"/>
                <a:gd name="connsiteX0" fmla="*/ 2511 w 634278"/>
                <a:gd name="connsiteY0" fmla="*/ 0 h 1089140"/>
                <a:gd name="connsiteX1" fmla="*/ 27449 w 634278"/>
                <a:gd name="connsiteY1" fmla="*/ 365760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634278"/>
                <a:gd name="connsiteY0" fmla="*/ 0 h 1089140"/>
                <a:gd name="connsiteX1" fmla="*/ 3637 w 634278"/>
                <a:gd name="connsiteY1" fmla="*/ 370522 h 1089140"/>
                <a:gd name="connsiteX2" fmla="*/ 335020 w 634278"/>
                <a:gd name="connsiteY2" fmla="*/ 548639 h 1089140"/>
                <a:gd name="connsiteX3" fmla="*/ 0 w 634278"/>
                <a:gd name="connsiteY3" fmla="*/ 672161 h 1089140"/>
                <a:gd name="connsiteX4" fmla="*/ 7100 w 634278"/>
                <a:gd name="connsiteY4" fmla="*/ 1089140 h 1089140"/>
                <a:gd name="connsiteX5" fmla="*/ 609340 w 634278"/>
                <a:gd name="connsiteY5" fmla="*/ 806334 h 1089140"/>
                <a:gd name="connsiteX6" fmla="*/ 634278 w 634278"/>
                <a:gd name="connsiteY6" fmla="*/ 340821 h 1089140"/>
                <a:gd name="connsiteX7" fmla="*/ 2511 w 634278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609340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2511 w 715241"/>
                <a:gd name="connsiteY0" fmla="*/ 0 h 1089140"/>
                <a:gd name="connsiteX1" fmla="*/ 3637 w 715241"/>
                <a:gd name="connsiteY1" fmla="*/ 370522 h 1089140"/>
                <a:gd name="connsiteX2" fmla="*/ 335020 w 715241"/>
                <a:gd name="connsiteY2" fmla="*/ 548639 h 1089140"/>
                <a:gd name="connsiteX3" fmla="*/ 0 w 715241"/>
                <a:gd name="connsiteY3" fmla="*/ 672161 h 1089140"/>
                <a:gd name="connsiteX4" fmla="*/ 7100 w 715241"/>
                <a:gd name="connsiteY4" fmla="*/ 1089140 h 1089140"/>
                <a:gd name="connsiteX5" fmla="*/ 711733 w 715241"/>
                <a:gd name="connsiteY5" fmla="*/ 806334 h 1089140"/>
                <a:gd name="connsiteX6" fmla="*/ 715241 w 715241"/>
                <a:gd name="connsiteY6" fmla="*/ 324153 h 1089140"/>
                <a:gd name="connsiteX7" fmla="*/ 2511 w 715241"/>
                <a:gd name="connsiteY7" fmla="*/ 0 h 1089140"/>
                <a:gd name="connsiteX0" fmla="*/ 4893 w 717623"/>
                <a:gd name="connsiteY0" fmla="*/ 0 h 1089140"/>
                <a:gd name="connsiteX1" fmla="*/ 6019 w 717623"/>
                <a:gd name="connsiteY1" fmla="*/ 370522 h 1089140"/>
                <a:gd name="connsiteX2" fmla="*/ 337402 w 717623"/>
                <a:gd name="connsiteY2" fmla="*/ 548639 h 1089140"/>
                <a:gd name="connsiteX3" fmla="*/ 0 w 717623"/>
                <a:gd name="connsiteY3" fmla="*/ 719786 h 1089140"/>
                <a:gd name="connsiteX4" fmla="*/ 9482 w 717623"/>
                <a:gd name="connsiteY4" fmla="*/ 1089140 h 1089140"/>
                <a:gd name="connsiteX5" fmla="*/ 714115 w 717623"/>
                <a:gd name="connsiteY5" fmla="*/ 806334 h 1089140"/>
                <a:gd name="connsiteX6" fmla="*/ 717623 w 717623"/>
                <a:gd name="connsiteY6" fmla="*/ 324153 h 1089140"/>
                <a:gd name="connsiteX7" fmla="*/ 4893 w 717623"/>
                <a:gd name="connsiteY7" fmla="*/ 0 h 1089140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4719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806334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4115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  <a:gd name="connsiteX0" fmla="*/ 4893 w 717623"/>
                <a:gd name="connsiteY0" fmla="*/ 0 h 1081996"/>
                <a:gd name="connsiteX1" fmla="*/ 6019 w 717623"/>
                <a:gd name="connsiteY1" fmla="*/ 370522 h 1081996"/>
                <a:gd name="connsiteX2" fmla="*/ 337402 w 717623"/>
                <a:gd name="connsiteY2" fmla="*/ 548639 h 1081996"/>
                <a:gd name="connsiteX3" fmla="*/ 0 w 717623"/>
                <a:gd name="connsiteY3" fmla="*/ 719786 h 1081996"/>
                <a:gd name="connsiteX4" fmla="*/ 2337 w 717623"/>
                <a:gd name="connsiteY4" fmla="*/ 1081996 h 1081996"/>
                <a:gd name="connsiteX5" fmla="*/ 716496 w 717623"/>
                <a:gd name="connsiteY5" fmla="*/ 772997 h 1081996"/>
                <a:gd name="connsiteX6" fmla="*/ 717623 w 717623"/>
                <a:gd name="connsiteY6" fmla="*/ 324153 h 1081996"/>
                <a:gd name="connsiteX7" fmla="*/ 4893 w 717623"/>
                <a:gd name="connsiteY7" fmla="*/ 0 h 108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623" h="1081996">
                  <a:moveTo>
                    <a:pt x="4893" y="0"/>
                  </a:moveTo>
                  <a:cubicBezTo>
                    <a:pt x="5268" y="123507"/>
                    <a:pt x="5644" y="247015"/>
                    <a:pt x="6019" y="370522"/>
                  </a:cubicBezTo>
                  <a:lnTo>
                    <a:pt x="337402" y="548639"/>
                  </a:lnTo>
                  <a:lnTo>
                    <a:pt x="0" y="719786"/>
                  </a:lnTo>
                  <a:lnTo>
                    <a:pt x="2337" y="1081996"/>
                  </a:lnTo>
                  <a:lnTo>
                    <a:pt x="716496" y="772997"/>
                  </a:lnTo>
                  <a:cubicBezTo>
                    <a:pt x="717665" y="612270"/>
                    <a:pt x="716454" y="484880"/>
                    <a:pt x="717623" y="324153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smtClean="0">
                <a:solidFill>
                  <a:schemeClr val="tx1"/>
                </a:solidFill>
              </a:endParaRPr>
            </a:p>
            <a:p>
              <a:pPr algn="ctr"/>
              <a:endParaRPr lang="pt-BR" dirty="0">
                <a:solidFill>
                  <a:schemeClr val="tx1"/>
                </a:solidFill>
              </a:endParaRP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ULA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ector reto 33"/>
            <p:cNvCxnSpPr/>
            <p:nvPr/>
          </p:nvCxnSpPr>
          <p:spPr>
            <a:xfrm flipH="1">
              <a:off x="6430440" y="4185285"/>
              <a:ext cx="4186" cy="539859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2"/>
            <p:cNvCxnSpPr/>
            <p:nvPr/>
          </p:nvCxnSpPr>
          <p:spPr>
            <a:xfrm flipH="1">
              <a:off x="6340839" y="4362311"/>
              <a:ext cx="179201" cy="8282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4"/>
            <p:cNvSpPr txBox="1"/>
            <p:nvPr/>
          </p:nvSpPr>
          <p:spPr>
            <a:xfrm>
              <a:off x="6173637" y="431249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3</a:t>
              </a:r>
              <a:endParaRPr lang="pt-BR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4" name="Group 126"/>
            <p:cNvGrpSpPr/>
            <p:nvPr/>
          </p:nvGrpSpPr>
          <p:grpSpPr>
            <a:xfrm>
              <a:off x="4099635" y="2845911"/>
              <a:ext cx="1010222" cy="1735217"/>
              <a:chOff x="5940152" y="2845911"/>
              <a:chExt cx="1010222" cy="1735217"/>
            </a:xfrm>
          </p:grpSpPr>
          <p:sp>
            <p:nvSpPr>
              <p:cNvPr id="35" name="Retângulo 6"/>
              <p:cNvSpPr/>
              <p:nvPr/>
            </p:nvSpPr>
            <p:spPr>
              <a:xfrm>
                <a:off x="5940152" y="2845911"/>
                <a:ext cx="1008112" cy="17352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RF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aixaDeTexto 10"/>
              <p:cNvSpPr txBox="1"/>
              <p:nvPr/>
            </p:nvSpPr>
            <p:spPr>
              <a:xfrm>
                <a:off x="5940152" y="2917919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#r1</a:t>
                </a:r>
                <a:endParaRPr lang="pt-BR" sz="1400" b="1" dirty="0"/>
              </a:p>
            </p:txBody>
          </p:sp>
          <p:sp>
            <p:nvSpPr>
              <p:cNvPr id="37" name="CaixaDeTexto 21"/>
              <p:cNvSpPr txBox="1"/>
              <p:nvPr/>
            </p:nvSpPr>
            <p:spPr>
              <a:xfrm>
                <a:off x="5940152" y="3308439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#r2</a:t>
                </a:r>
                <a:endParaRPr lang="pt-BR" sz="1400" b="1" dirty="0"/>
              </a:p>
            </p:txBody>
          </p:sp>
          <p:sp>
            <p:nvSpPr>
              <p:cNvPr id="38" name="CaixaDeTexto 25"/>
              <p:cNvSpPr txBox="1"/>
              <p:nvPr/>
            </p:nvSpPr>
            <p:spPr>
              <a:xfrm>
                <a:off x="5940152" y="3717032"/>
                <a:ext cx="4726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#</a:t>
                </a:r>
                <a:r>
                  <a:rPr lang="pt-BR" sz="1400" b="1" dirty="0" err="1" smtClean="0"/>
                  <a:t>rw</a:t>
                </a:r>
                <a:endParaRPr lang="pt-BR" sz="1400" b="1" dirty="0"/>
              </a:p>
            </p:txBody>
          </p:sp>
          <p:sp>
            <p:nvSpPr>
              <p:cNvPr id="39" name="CaixaDeTexto 26"/>
              <p:cNvSpPr txBox="1"/>
              <p:nvPr/>
            </p:nvSpPr>
            <p:spPr>
              <a:xfrm>
                <a:off x="5940152" y="4214063"/>
                <a:ext cx="412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err="1" smtClean="0"/>
                  <a:t>wd</a:t>
                </a:r>
                <a:endParaRPr lang="pt-BR" sz="1400" b="1" dirty="0"/>
              </a:p>
            </p:txBody>
          </p:sp>
          <p:sp>
            <p:nvSpPr>
              <p:cNvPr id="40" name="CaixaDeTexto 30"/>
              <p:cNvSpPr txBox="1"/>
              <p:nvPr/>
            </p:nvSpPr>
            <p:spPr>
              <a:xfrm>
                <a:off x="6516216" y="3061935"/>
                <a:ext cx="434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rd1</a:t>
                </a:r>
                <a:endParaRPr lang="pt-BR" sz="1400" b="1" dirty="0"/>
              </a:p>
            </p:txBody>
          </p:sp>
          <p:sp>
            <p:nvSpPr>
              <p:cNvPr id="41" name="CaixaDeTexto 31"/>
              <p:cNvSpPr txBox="1"/>
              <p:nvPr/>
            </p:nvSpPr>
            <p:spPr>
              <a:xfrm>
                <a:off x="6516216" y="3782015"/>
                <a:ext cx="4341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rd2</a:t>
                </a:r>
                <a:endParaRPr lang="pt-BR" sz="1400" b="1" dirty="0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6300192" y="4437112"/>
                <a:ext cx="144016" cy="14401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CaixaDeTexto 36"/>
            <p:cNvSpPr txBox="1"/>
            <p:nvPr/>
          </p:nvSpPr>
          <p:spPr>
            <a:xfrm>
              <a:off x="6032677" y="4651306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0070C0"/>
                  </a:solidFill>
                </a:rPr>
                <a:t>ULA_OP</a:t>
              </a:r>
            </a:p>
          </p:txBody>
        </p:sp>
        <p:cxnSp>
          <p:nvCxnSpPr>
            <p:cNvPr id="44" name="Elbow Connector 43"/>
            <p:cNvCxnSpPr>
              <a:stCxn id="11" idx="3"/>
              <a:endCxn id="62" idx="1"/>
            </p:cNvCxnSpPr>
            <p:nvPr/>
          </p:nvCxnSpPr>
          <p:spPr>
            <a:xfrm>
              <a:off x="2384001" y="3582890"/>
              <a:ext cx="1190704" cy="1978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34"/>
            <p:cNvSpPr txBox="1"/>
            <p:nvPr/>
          </p:nvSpPr>
          <p:spPr>
            <a:xfrm>
              <a:off x="2949617" y="2852936"/>
              <a:ext cx="6591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rs:25-21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6" name="CaixaDeTexto 34"/>
            <p:cNvSpPr txBox="1"/>
            <p:nvPr/>
          </p:nvSpPr>
          <p:spPr>
            <a:xfrm>
              <a:off x="2946549" y="3773800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rt:20-16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7" name="CaixaDeTexto 34"/>
            <p:cNvSpPr txBox="1"/>
            <p:nvPr/>
          </p:nvSpPr>
          <p:spPr>
            <a:xfrm>
              <a:off x="2919298" y="3573016"/>
              <a:ext cx="6783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rd:15-11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579518" y="5685451"/>
              <a:ext cx="2090179" cy="1051141"/>
            </a:xfrm>
            <a:prstGeom prst="ellipse">
              <a:avLst/>
            </a:prstGeom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CONTROLE</a:t>
              </a:r>
              <a:endParaRPr lang="pt-BR" dirty="0"/>
            </a:p>
          </p:txBody>
        </p:sp>
        <p:sp>
          <p:nvSpPr>
            <p:cNvPr id="49" name="CaixaDeTexto 34"/>
            <p:cNvSpPr txBox="1"/>
            <p:nvPr/>
          </p:nvSpPr>
          <p:spPr>
            <a:xfrm>
              <a:off x="2535213" y="5229200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op:31-26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0" name="Elbow Connector 101"/>
            <p:cNvCxnSpPr>
              <a:stCxn id="48" idx="6"/>
              <a:endCxn id="29" idx="2"/>
            </p:cNvCxnSpPr>
            <p:nvPr/>
          </p:nvCxnSpPr>
          <p:spPr>
            <a:xfrm flipV="1">
              <a:off x="3669697" y="5517232"/>
              <a:ext cx="1229804" cy="693790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105"/>
            <p:cNvCxnSpPr>
              <a:stCxn id="98" idx="6"/>
              <a:endCxn id="43" idx="2"/>
            </p:cNvCxnSpPr>
            <p:nvPr/>
          </p:nvCxnSpPr>
          <p:spPr>
            <a:xfrm flipV="1">
              <a:off x="3453673" y="4959083"/>
              <a:ext cx="2975908" cy="1566261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108"/>
            <p:cNvCxnSpPr>
              <a:stCxn id="48" idx="2"/>
              <a:endCxn id="10" idx="2"/>
            </p:cNvCxnSpPr>
            <p:nvPr/>
          </p:nvCxnSpPr>
          <p:spPr>
            <a:xfrm rot="10800000">
              <a:off x="762878" y="4295944"/>
              <a:ext cx="816640" cy="1915078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1686042" y="3212977"/>
              <a:ext cx="697959" cy="1017903"/>
              <a:chOff x="1686042" y="3212977"/>
              <a:chExt cx="697959" cy="1017903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1691680" y="3212977"/>
                <a:ext cx="681874" cy="10179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TEXT</a:t>
                </a:r>
              </a:p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MEM</a:t>
                </a:r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CaixaDeTexto 26"/>
              <p:cNvSpPr txBox="1"/>
              <p:nvPr/>
            </p:nvSpPr>
            <p:spPr>
              <a:xfrm>
                <a:off x="1686042" y="3284985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A</a:t>
                </a:r>
                <a:endParaRPr lang="pt-BR" sz="1400" b="1" dirty="0"/>
              </a:p>
            </p:txBody>
          </p:sp>
          <p:sp>
            <p:nvSpPr>
              <p:cNvPr id="11" name="CaixaDeTexto 28"/>
              <p:cNvSpPr txBox="1"/>
              <p:nvPr/>
            </p:nvSpPr>
            <p:spPr>
              <a:xfrm>
                <a:off x="2085521" y="3429001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D</a:t>
                </a:r>
                <a:endParaRPr lang="pt-BR" sz="1400" b="1" dirty="0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1691680" y="4077072"/>
                <a:ext cx="144016" cy="14401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Isosceles Triangle 53"/>
            <p:cNvSpPr/>
            <p:nvPr/>
          </p:nvSpPr>
          <p:spPr>
            <a:xfrm>
              <a:off x="663729" y="3573016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Conector reto 33"/>
            <p:cNvCxnSpPr/>
            <p:nvPr/>
          </p:nvCxnSpPr>
          <p:spPr>
            <a:xfrm flipH="1">
              <a:off x="6402241" y="2492896"/>
              <a:ext cx="3760" cy="534149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32"/>
            <p:cNvCxnSpPr/>
            <p:nvPr/>
          </p:nvCxnSpPr>
          <p:spPr>
            <a:xfrm flipH="1">
              <a:off x="6333993" y="2780928"/>
              <a:ext cx="179201" cy="8282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34"/>
            <p:cNvSpPr txBox="1"/>
            <p:nvPr/>
          </p:nvSpPr>
          <p:spPr>
            <a:xfrm>
              <a:off x="6406001" y="270892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5</a:t>
              </a:r>
              <a:endParaRPr lang="pt-BR" sz="11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406001" y="248360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&lt;</a:t>
              </a:r>
              <a:endParaRPr lang="pt-BR" dirty="0"/>
            </a:p>
          </p:txBody>
        </p:sp>
        <p:sp>
          <p:nvSpPr>
            <p:cNvPr id="59" name="CaixaDeTexto 34"/>
            <p:cNvSpPr txBox="1"/>
            <p:nvPr/>
          </p:nvSpPr>
          <p:spPr>
            <a:xfrm>
              <a:off x="1835972" y="5229200"/>
              <a:ext cx="6815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func:5-0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60" name="Group 133"/>
            <p:cNvGrpSpPr/>
            <p:nvPr/>
          </p:nvGrpSpPr>
          <p:grpSpPr>
            <a:xfrm>
              <a:off x="3574705" y="3619624"/>
              <a:ext cx="288032" cy="504056"/>
              <a:chOff x="2195736" y="5085184"/>
              <a:chExt cx="288032" cy="504056"/>
            </a:xfrm>
          </p:grpSpPr>
          <p:sp>
            <p:nvSpPr>
              <p:cNvPr id="61" name="Trapezoid 60"/>
              <p:cNvSpPr/>
              <p:nvPr/>
            </p:nvSpPr>
            <p:spPr>
              <a:xfrm rot="5400000">
                <a:off x="2087724" y="5193196"/>
                <a:ext cx="504056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95736" y="511930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95736" y="531234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</p:grpSp>
        <p:cxnSp>
          <p:nvCxnSpPr>
            <p:cNvPr id="64" name="Straight Arrow Connector 63"/>
            <p:cNvCxnSpPr>
              <a:stCxn id="61" idx="0"/>
              <a:endCxn id="38" idx="1"/>
            </p:cNvCxnSpPr>
            <p:nvPr/>
          </p:nvCxnSpPr>
          <p:spPr>
            <a:xfrm flipV="1">
              <a:off x="3862737" y="3870921"/>
              <a:ext cx="236898" cy="7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11" idx="3"/>
              <a:endCxn id="63" idx="1"/>
            </p:cNvCxnSpPr>
            <p:nvPr/>
          </p:nvCxnSpPr>
          <p:spPr>
            <a:xfrm>
              <a:off x="2384001" y="3582890"/>
              <a:ext cx="1190704" cy="3908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373553" y="573325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2589577" y="573325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Elbow Connector 81"/>
            <p:cNvCxnSpPr>
              <a:stCxn id="113" idx="6"/>
              <a:endCxn id="139" idx="1"/>
            </p:cNvCxnSpPr>
            <p:nvPr/>
          </p:nvCxnSpPr>
          <p:spPr>
            <a:xfrm flipV="1">
              <a:off x="2023376" y="2005898"/>
              <a:ext cx="3610857" cy="770776"/>
            </a:xfrm>
            <a:prstGeom prst="bentConnector3">
              <a:avLst>
                <a:gd name="adj1" fmla="val 59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85"/>
            <p:cNvCxnSpPr>
              <a:stCxn id="11" idx="3"/>
              <a:endCxn id="67" idx="0"/>
            </p:cNvCxnSpPr>
            <p:nvPr/>
          </p:nvCxnSpPr>
          <p:spPr>
            <a:xfrm>
              <a:off x="2384001" y="3582890"/>
              <a:ext cx="277584" cy="215036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11" idx="3"/>
              <a:endCxn id="36" idx="1"/>
            </p:cNvCxnSpPr>
            <p:nvPr/>
          </p:nvCxnSpPr>
          <p:spPr>
            <a:xfrm flipV="1">
              <a:off x="2384001" y="3071808"/>
              <a:ext cx="1715634" cy="511082"/>
            </a:xfrm>
            <a:prstGeom prst="bentConnector3">
              <a:avLst>
                <a:gd name="adj1" fmla="val 346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11" idx="3"/>
            </p:cNvCxnSpPr>
            <p:nvPr/>
          </p:nvCxnSpPr>
          <p:spPr>
            <a:xfrm flipV="1">
              <a:off x="2384001" y="3429000"/>
              <a:ext cx="1717744" cy="153890"/>
            </a:xfrm>
            <a:prstGeom prst="bentConnector3">
              <a:avLst>
                <a:gd name="adj1" fmla="val 346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34"/>
            <p:cNvSpPr txBox="1"/>
            <p:nvPr/>
          </p:nvSpPr>
          <p:spPr>
            <a:xfrm>
              <a:off x="2949617" y="3212976"/>
              <a:ext cx="6511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rt:20-16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3" name="Elbow Connector 101"/>
            <p:cNvCxnSpPr>
              <a:stCxn id="74" idx="6"/>
              <a:endCxn id="99" idx="2"/>
            </p:cNvCxnSpPr>
            <p:nvPr/>
          </p:nvCxnSpPr>
          <p:spPr>
            <a:xfrm flipV="1">
              <a:off x="3453673" y="4816897"/>
              <a:ext cx="208100" cy="1132383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3309657" y="5877272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74"/>
            <p:cNvCxnSpPr>
              <a:stCxn id="41" idx="3"/>
              <a:endCxn id="87" idx="1"/>
            </p:cNvCxnSpPr>
            <p:nvPr/>
          </p:nvCxnSpPr>
          <p:spPr>
            <a:xfrm>
              <a:off x="5109857" y="3935904"/>
              <a:ext cx="648072" cy="20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261985" y="395744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Oval 76"/>
            <p:cNvSpPr/>
            <p:nvPr/>
          </p:nvSpPr>
          <p:spPr>
            <a:xfrm>
              <a:off x="6261985" y="3140968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8" name="Straight Arrow Connector 77"/>
            <p:cNvCxnSpPr>
              <a:stCxn id="40" idx="3"/>
              <a:endCxn id="77" idx="2"/>
            </p:cNvCxnSpPr>
            <p:nvPr/>
          </p:nvCxnSpPr>
          <p:spPr>
            <a:xfrm flipV="1">
              <a:off x="5109857" y="3212976"/>
              <a:ext cx="1152128" cy="284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177"/>
            <p:cNvGrpSpPr/>
            <p:nvPr/>
          </p:nvGrpSpPr>
          <p:grpSpPr>
            <a:xfrm>
              <a:off x="-2711" y="5013176"/>
              <a:ext cx="600447" cy="360040"/>
              <a:chOff x="1691680" y="4869160"/>
              <a:chExt cx="600447" cy="360040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1691680" y="4869160"/>
                <a:ext cx="576064" cy="36004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696965" y="4890115"/>
                <a:ext cx="5951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clock</a:t>
                </a:r>
                <a:endParaRPr lang="pt-BR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82" name="Shape 81"/>
            <p:cNvCxnSpPr>
              <a:stCxn id="81" idx="3"/>
              <a:endCxn id="53" idx="3"/>
            </p:cNvCxnSpPr>
            <p:nvPr/>
          </p:nvCxnSpPr>
          <p:spPr>
            <a:xfrm flipV="1">
              <a:off x="597736" y="4221088"/>
              <a:ext cx="1165952" cy="966932"/>
            </a:xfrm>
            <a:prstGeom prst="bentConnector2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hape 82"/>
            <p:cNvCxnSpPr>
              <a:stCxn id="81" idx="3"/>
              <a:endCxn id="42" idx="3"/>
            </p:cNvCxnSpPr>
            <p:nvPr/>
          </p:nvCxnSpPr>
          <p:spPr>
            <a:xfrm flipV="1">
              <a:off x="597736" y="4581128"/>
              <a:ext cx="3933947" cy="606892"/>
            </a:xfrm>
            <a:prstGeom prst="bentConnector2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hape 284"/>
            <p:cNvCxnSpPr>
              <a:stCxn id="80" idx="0"/>
              <a:endCxn id="54" idx="3"/>
            </p:cNvCxnSpPr>
            <p:nvPr/>
          </p:nvCxnSpPr>
          <p:spPr>
            <a:xfrm rot="5400000" flipH="1" flipV="1">
              <a:off x="-137543" y="4139896"/>
              <a:ext cx="1296144" cy="450416"/>
            </a:xfrm>
            <a:prstGeom prst="bentConnector3">
              <a:avLst>
                <a:gd name="adj1" fmla="val 83943"/>
              </a:avLst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133"/>
            <p:cNvGrpSpPr/>
            <p:nvPr/>
          </p:nvGrpSpPr>
          <p:grpSpPr>
            <a:xfrm>
              <a:off x="5757929" y="3776848"/>
              <a:ext cx="288032" cy="504056"/>
              <a:chOff x="2195736" y="5085184"/>
              <a:chExt cx="288032" cy="504056"/>
            </a:xfrm>
          </p:grpSpPr>
          <p:sp>
            <p:nvSpPr>
              <p:cNvPr id="86" name="Trapezoid 85"/>
              <p:cNvSpPr/>
              <p:nvPr/>
            </p:nvSpPr>
            <p:spPr>
              <a:xfrm rot="5400000">
                <a:off x="2087724" y="5193196"/>
                <a:ext cx="504056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195736" y="511930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95736" y="531234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</p:grpSp>
        <p:cxnSp>
          <p:nvCxnSpPr>
            <p:cNvPr id="89" name="Straight Arrow Connector 88"/>
            <p:cNvCxnSpPr>
              <a:stCxn id="86" idx="0"/>
              <a:endCxn id="76" idx="2"/>
            </p:cNvCxnSpPr>
            <p:nvPr/>
          </p:nvCxnSpPr>
          <p:spPr>
            <a:xfrm>
              <a:off x="6045961" y="4028876"/>
              <a:ext cx="216024" cy="5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1"/>
            <p:cNvCxnSpPr>
              <a:stCxn id="97" idx="3"/>
              <a:endCxn id="88" idx="1"/>
            </p:cNvCxnSpPr>
            <p:nvPr/>
          </p:nvCxnSpPr>
          <p:spPr>
            <a:xfrm flipV="1">
              <a:off x="4461785" y="4130962"/>
              <a:ext cx="1296144" cy="846210"/>
            </a:xfrm>
            <a:prstGeom prst="bentConnector3">
              <a:avLst>
                <a:gd name="adj1" fmla="val 666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33"/>
            <p:cNvCxnSpPr>
              <a:stCxn id="88" idx="2"/>
            </p:cNvCxnSpPr>
            <p:nvPr/>
          </p:nvCxnSpPr>
          <p:spPr>
            <a:xfrm>
              <a:off x="5829937" y="4257920"/>
              <a:ext cx="0" cy="322064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ixaDeTexto 36"/>
            <p:cNvSpPr txBox="1"/>
            <p:nvPr/>
          </p:nvSpPr>
          <p:spPr>
            <a:xfrm>
              <a:off x="5486451" y="4581128"/>
              <a:ext cx="703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ALUSrc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462057" y="630932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4" name="Elbow Connector 101"/>
            <p:cNvCxnSpPr>
              <a:stCxn id="93" idx="6"/>
              <a:endCxn id="92" idx="2"/>
            </p:cNvCxnSpPr>
            <p:nvPr/>
          </p:nvCxnSpPr>
          <p:spPr>
            <a:xfrm flipV="1">
              <a:off x="3606073" y="4888905"/>
              <a:ext cx="2232141" cy="1492423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11" idx="3"/>
              <a:endCxn id="97" idx="1"/>
            </p:cNvCxnSpPr>
            <p:nvPr/>
          </p:nvCxnSpPr>
          <p:spPr>
            <a:xfrm>
              <a:off x="2384001" y="3582890"/>
              <a:ext cx="1645736" cy="1394282"/>
            </a:xfrm>
            <a:prstGeom prst="bentConnector3">
              <a:avLst>
                <a:gd name="adj1" fmla="val 2808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33"/>
            <p:cNvCxnSpPr>
              <a:stCxn id="63" idx="2"/>
            </p:cNvCxnSpPr>
            <p:nvPr/>
          </p:nvCxnSpPr>
          <p:spPr>
            <a:xfrm flipH="1">
              <a:off x="3644808" y="4100696"/>
              <a:ext cx="1905" cy="410455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4029737" y="4797152"/>
              <a:ext cx="432048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16:32</a:t>
              </a:r>
              <a:endParaRPr lang="pt-BR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3309657" y="645333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aixaDeTexto 36"/>
            <p:cNvSpPr txBox="1"/>
            <p:nvPr/>
          </p:nvSpPr>
          <p:spPr>
            <a:xfrm>
              <a:off x="3309657" y="4509120"/>
              <a:ext cx="704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RegDst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6910057" y="357301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Elbow Connector 81"/>
            <p:cNvCxnSpPr>
              <a:stCxn id="104" idx="6"/>
              <a:endCxn id="102" idx="1"/>
            </p:cNvCxnSpPr>
            <p:nvPr/>
          </p:nvCxnSpPr>
          <p:spPr>
            <a:xfrm>
              <a:off x="7054073" y="3645024"/>
              <a:ext cx="216024" cy="1817258"/>
            </a:xfrm>
            <a:prstGeom prst="bentConnector3">
              <a:avLst>
                <a:gd name="adj1" fmla="val 2058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81"/>
            <p:cNvCxnSpPr>
              <a:stCxn id="101" idx="0"/>
              <a:endCxn id="39" idx="1"/>
            </p:cNvCxnSpPr>
            <p:nvPr/>
          </p:nvCxnSpPr>
          <p:spPr>
            <a:xfrm rot="10800000">
              <a:off x="4099635" y="4367952"/>
              <a:ext cx="2882430" cy="1257292"/>
            </a:xfrm>
            <a:prstGeom prst="bentConnector3">
              <a:avLst>
                <a:gd name="adj1" fmla="val 1079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/>
            <p:cNvSpPr/>
            <p:nvPr/>
          </p:nvSpPr>
          <p:spPr>
            <a:xfrm>
              <a:off x="3203848" y="6525344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8" name="Elbow Connector 105"/>
            <p:cNvCxnSpPr>
              <a:stCxn id="107" idx="6"/>
              <a:endCxn id="109" idx="2"/>
            </p:cNvCxnSpPr>
            <p:nvPr/>
          </p:nvCxnSpPr>
          <p:spPr>
            <a:xfrm flipV="1">
              <a:off x="3347864" y="6473081"/>
              <a:ext cx="3845797" cy="124271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36"/>
            <p:cNvSpPr txBox="1"/>
            <p:nvPr/>
          </p:nvSpPr>
          <p:spPr>
            <a:xfrm>
              <a:off x="6926600" y="6165304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M2R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0" name="Conector reto 33"/>
            <p:cNvCxnSpPr>
              <a:stCxn id="201" idx="2"/>
              <a:endCxn id="109" idx="0"/>
            </p:cNvCxnSpPr>
            <p:nvPr/>
          </p:nvCxnSpPr>
          <p:spPr>
            <a:xfrm>
              <a:off x="7189688" y="5939120"/>
              <a:ext cx="3973" cy="226184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85"/>
            <p:cNvCxnSpPr>
              <a:stCxn id="11" idx="3"/>
              <a:endCxn id="66" idx="0"/>
            </p:cNvCxnSpPr>
            <p:nvPr/>
          </p:nvCxnSpPr>
          <p:spPr>
            <a:xfrm>
              <a:off x="2384001" y="3582890"/>
              <a:ext cx="61560" cy="215036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2095384" y="2056594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879360" y="2704666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4" name="Elbow Connector 81"/>
            <p:cNvCxnSpPr>
              <a:stCxn id="150" idx="0"/>
              <a:endCxn id="19" idx="1"/>
            </p:cNvCxnSpPr>
            <p:nvPr/>
          </p:nvCxnSpPr>
          <p:spPr>
            <a:xfrm flipH="1">
              <a:off x="634779" y="1896068"/>
              <a:ext cx="6419294" cy="1563409"/>
            </a:xfrm>
            <a:prstGeom prst="bentConnector5">
              <a:avLst>
                <a:gd name="adj1" fmla="val -3561"/>
                <a:gd name="adj2" fmla="val -23853"/>
                <a:gd name="adj3" fmla="val 1035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6" idx="3"/>
              <a:endCxn id="116" idx="2"/>
            </p:cNvCxnSpPr>
            <p:nvPr/>
          </p:nvCxnSpPr>
          <p:spPr>
            <a:xfrm>
              <a:off x="996646" y="2487124"/>
              <a:ext cx="450666" cy="15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1447312" y="2416634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447312" y="292069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8" name="Elbow Connector 81"/>
            <p:cNvCxnSpPr>
              <a:stCxn id="19" idx="3"/>
              <a:endCxn id="117" idx="2"/>
            </p:cNvCxnSpPr>
            <p:nvPr/>
          </p:nvCxnSpPr>
          <p:spPr>
            <a:xfrm flipV="1">
              <a:off x="933393" y="2992698"/>
              <a:ext cx="513919" cy="4667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9" idx="3"/>
              <a:endCxn id="9" idx="1"/>
            </p:cNvCxnSpPr>
            <p:nvPr/>
          </p:nvCxnSpPr>
          <p:spPr>
            <a:xfrm flipV="1">
              <a:off x="933393" y="3438874"/>
              <a:ext cx="752649" cy="206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321"/>
            <p:cNvGrpSpPr/>
            <p:nvPr/>
          </p:nvGrpSpPr>
          <p:grpSpPr>
            <a:xfrm>
              <a:off x="6694033" y="2420888"/>
              <a:ext cx="720080" cy="648072"/>
              <a:chOff x="7596336" y="2420888"/>
              <a:chExt cx="720080" cy="648072"/>
            </a:xfrm>
          </p:grpSpPr>
          <p:sp>
            <p:nvSpPr>
              <p:cNvPr id="121" name="Flowchart: Decision 120"/>
              <p:cNvSpPr/>
              <p:nvPr/>
            </p:nvSpPr>
            <p:spPr>
              <a:xfrm>
                <a:off x="7596336" y="2420888"/>
                <a:ext cx="720080" cy="648072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630244" y="2587764"/>
                <a:ext cx="678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0</a:t>
                </a:r>
                <a:r>
                  <a:rPr lang="pt-BR" sz="1400" baseline="30000" dirty="0" smtClean="0"/>
                  <a:t>31</a:t>
                </a:r>
                <a:r>
                  <a:rPr lang="pt-BR" sz="1400" dirty="0" smtClean="0"/>
                  <a:t>|bit</a:t>
                </a:r>
                <a:endParaRPr lang="pt-BR" sz="1400" dirty="0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6333993" y="3042672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Elbow Connector 101"/>
            <p:cNvCxnSpPr>
              <a:stCxn id="123" idx="0"/>
              <a:endCxn id="121" idx="1"/>
            </p:cNvCxnSpPr>
            <p:nvPr/>
          </p:nvCxnSpPr>
          <p:spPr>
            <a:xfrm rot="5400000" flipH="1" flipV="1">
              <a:off x="6401143" y="2749782"/>
              <a:ext cx="297748" cy="288032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81"/>
            <p:cNvCxnSpPr>
              <a:stCxn id="122" idx="3"/>
              <a:endCxn id="103" idx="1"/>
            </p:cNvCxnSpPr>
            <p:nvPr/>
          </p:nvCxnSpPr>
          <p:spPr>
            <a:xfrm flipH="1">
              <a:off x="7270097" y="2741653"/>
              <a:ext cx="136235" cy="2913669"/>
            </a:xfrm>
            <a:prstGeom prst="bentConnector3">
              <a:avLst>
                <a:gd name="adj1" fmla="val -1677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045961" y="2204864"/>
              <a:ext cx="781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FLAGS</a:t>
              </a:r>
              <a:endParaRPr lang="pt-BR" dirty="0"/>
            </a:p>
          </p:txBody>
        </p:sp>
        <p:cxnSp>
          <p:nvCxnSpPr>
            <p:cNvPr id="127" name="Elbow Connector 101"/>
            <p:cNvCxnSpPr>
              <a:stCxn id="123" idx="0"/>
              <a:endCxn id="133" idx="4"/>
            </p:cNvCxnSpPr>
            <p:nvPr/>
          </p:nvCxnSpPr>
          <p:spPr>
            <a:xfrm rot="16200000" flipV="1">
              <a:off x="5952046" y="2588717"/>
              <a:ext cx="261744" cy="6461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6033911" y="263691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smtClean="0">
                  <a:solidFill>
                    <a:srgbClr val="0070C0"/>
                  </a:solidFill>
                </a:rPr>
                <a:t>=</a:t>
              </a:r>
              <a:endParaRPr lang="pt-BR" dirty="0"/>
            </a:p>
          </p:txBody>
        </p:sp>
        <p:cxnSp>
          <p:nvCxnSpPr>
            <p:cNvPr id="129" name="Elbow Connector 101"/>
            <p:cNvCxnSpPr>
              <a:stCxn id="130" idx="6"/>
              <a:endCxn id="135" idx="2"/>
            </p:cNvCxnSpPr>
            <p:nvPr/>
          </p:nvCxnSpPr>
          <p:spPr>
            <a:xfrm flipV="1">
              <a:off x="3669697" y="5977409"/>
              <a:ext cx="1769137" cy="331911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3525681" y="6237312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31" name="Group 142"/>
            <p:cNvGrpSpPr/>
            <p:nvPr/>
          </p:nvGrpSpPr>
          <p:grpSpPr>
            <a:xfrm>
              <a:off x="5584577" y="2492896"/>
              <a:ext cx="245360" cy="288032"/>
              <a:chOff x="5580112" y="1988840"/>
              <a:chExt cx="504056" cy="504056"/>
            </a:xfrm>
          </p:grpSpPr>
          <p:sp>
            <p:nvSpPr>
              <p:cNvPr id="132" name="Flowchart: Delay 131"/>
              <p:cNvSpPr/>
              <p:nvPr/>
            </p:nvSpPr>
            <p:spPr>
              <a:xfrm rot="16200000">
                <a:off x="5580112" y="1988840"/>
                <a:ext cx="504056" cy="504056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868144" y="2348880"/>
                <a:ext cx="144016" cy="14401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652120" y="2348880"/>
                <a:ext cx="144016" cy="14401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35" name="CaixaDeTexto 36"/>
            <p:cNvSpPr txBox="1"/>
            <p:nvPr/>
          </p:nvSpPr>
          <p:spPr>
            <a:xfrm>
              <a:off x="5191747" y="5669632"/>
              <a:ext cx="494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BEQ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36" name="Elbow Connector 101"/>
            <p:cNvCxnSpPr>
              <a:stCxn id="135" idx="0"/>
              <a:endCxn id="134" idx="4"/>
            </p:cNvCxnSpPr>
            <p:nvPr/>
          </p:nvCxnSpPr>
          <p:spPr>
            <a:xfrm rot="5400000" flipH="1" flipV="1">
              <a:off x="4102405" y="4117357"/>
              <a:ext cx="2888704" cy="215846"/>
            </a:xfrm>
            <a:prstGeom prst="bentConnector3">
              <a:avLst>
                <a:gd name="adj1" fmla="val 95391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3"/>
            <p:cNvGrpSpPr/>
            <p:nvPr/>
          </p:nvGrpSpPr>
          <p:grpSpPr>
            <a:xfrm>
              <a:off x="5634233" y="1844824"/>
              <a:ext cx="288032" cy="504056"/>
              <a:chOff x="2195736" y="5085184"/>
              <a:chExt cx="288032" cy="504056"/>
            </a:xfrm>
          </p:grpSpPr>
          <p:sp>
            <p:nvSpPr>
              <p:cNvPr id="138" name="Trapezoid 137"/>
              <p:cNvSpPr/>
              <p:nvPr/>
            </p:nvSpPr>
            <p:spPr>
              <a:xfrm rot="5400000">
                <a:off x="2087724" y="5193196"/>
                <a:ext cx="504056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195736" y="511930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195736" y="531234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</p:grpSp>
        <p:cxnSp>
          <p:nvCxnSpPr>
            <p:cNvPr id="141" name="Straight Arrow Connector 140"/>
            <p:cNvCxnSpPr>
              <a:stCxn id="132" idx="3"/>
              <a:endCxn id="140" idx="2"/>
            </p:cNvCxnSpPr>
            <p:nvPr/>
          </p:nvCxnSpPr>
          <p:spPr>
            <a:xfrm flipH="1" flipV="1">
              <a:off x="5706241" y="2325896"/>
              <a:ext cx="1016" cy="1670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4317769" y="2096408"/>
              <a:ext cx="504056" cy="2049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Branch Unit</a:t>
              </a:r>
              <a:endParaRPr lang="pt-BR" dirty="0"/>
            </a:p>
          </p:txBody>
        </p:sp>
        <p:cxnSp>
          <p:nvCxnSpPr>
            <p:cNvPr id="143" name="Elbow Connector 81"/>
            <p:cNvCxnSpPr>
              <a:stCxn id="11" idx="3"/>
              <a:endCxn id="142" idx="1"/>
            </p:cNvCxnSpPr>
            <p:nvPr/>
          </p:nvCxnSpPr>
          <p:spPr>
            <a:xfrm flipV="1">
              <a:off x="2384001" y="2198896"/>
              <a:ext cx="1933768" cy="1383994"/>
            </a:xfrm>
            <a:prstGeom prst="bentConnector3">
              <a:avLst>
                <a:gd name="adj1" fmla="val 2412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42" idx="3"/>
              <a:endCxn id="140" idx="1"/>
            </p:cNvCxnSpPr>
            <p:nvPr/>
          </p:nvCxnSpPr>
          <p:spPr>
            <a:xfrm>
              <a:off x="4821825" y="2198896"/>
              <a:ext cx="812408" cy="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CaixaDeTexto 34"/>
            <p:cNvSpPr txBox="1"/>
            <p:nvPr/>
          </p:nvSpPr>
          <p:spPr>
            <a:xfrm>
              <a:off x="2795441" y="4782046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imm:15-0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6" name="CaixaDeTexto 34"/>
            <p:cNvSpPr txBox="1"/>
            <p:nvPr/>
          </p:nvSpPr>
          <p:spPr>
            <a:xfrm>
              <a:off x="2157529" y="1799238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imm:15-0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47" name="Elbow Connector 81"/>
            <p:cNvCxnSpPr>
              <a:endCxn id="142" idx="0"/>
            </p:cNvCxnSpPr>
            <p:nvPr/>
          </p:nvCxnSpPr>
          <p:spPr>
            <a:xfrm flipV="1">
              <a:off x="2013513" y="2096408"/>
              <a:ext cx="2556284" cy="684520"/>
            </a:xfrm>
            <a:prstGeom prst="bentConnector4">
              <a:avLst>
                <a:gd name="adj1" fmla="val 8902"/>
                <a:gd name="adj2" fmla="val 1133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5922265" y="1660168"/>
              <a:ext cx="576064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800" dirty="0" smtClean="0"/>
                <a:t>Absolute Mode</a:t>
              </a:r>
              <a:endParaRPr lang="pt-BR" dirty="0"/>
            </a:p>
          </p:txBody>
        </p:sp>
        <p:grpSp>
          <p:nvGrpSpPr>
            <p:cNvPr id="149" name="Group 133"/>
            <p:cNvGrpSpPr/>
            <p:nvPr/>
          </p:nvGrpSpPr>
          <p:grpSpPr>
            <a:xfrm>
              <a:off x="6766041" y="1644040"/>
              <a:ext cx="288032" cy="504056"/>
              <a:chOff x="2195736" y="5085184"/>
              <a:chExt cx="288032" cy="504056"/>
            </a:xfrm>
          </p:grpSpPr>
          <p:sp>
            <p:nvSpPr>
              <p:cNvPr id="150" name="Trapezoid 149"/>
              <p:cNvSpPr/>
              <p:nvPr/>
            </p:nvSpPr>
            <p:spPr>
              <a:xfrm rot="5400000">
                <a:off x="2087724" y="5193196"/>
                <a:ext cx="504056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2195736" y="511930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2195736" y="5312340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</p:grpSp>
        <p:cxnSp>
          <p:nvCxnSpPr>
            <p:cNvPr id="153" name="Straight Arrow Connector 152"/>
            <p:cNvCxnSpPr>
              <a:stCxn id="148" idx="3"/>
              <a:endCxn id="151" idx="1"/>
            </p:cNvCxnSpPr>
            <p:nvPr/>
          </p:nvCxnSpPr>
          <p:spPr>
            <a:xfrm>
              <a:off x="6498329" y="1804184"/>
              <a:ext cx="267712" cy="9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81"/>
            <p:cNvCxnSpPr>
              <a:stCxn id="138" idx="0"/>
              <a:endCxn id="152" idx="1"/>
            </p:cNvCxnSpPr>
            <p:nvPr/>
          </p:nvCxnSpPr>
          <p:spPr>
            <a:xfrm flipV="1">
              <a:off x="5922265" y="1998154"/>
              <a:ext cx="843776" cy="986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CaixaDeTexto 36"/>
            <p:cNvSpPr txBox="1"/>
            <p:nvPr/>
          </p:nvSpPr>
          <p:spPr>
            <a:xfrm>
              <a:off x="7486121" y="587727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JUMP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3047640" y="6580208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7" name="Elbow Connector 105"/>
            <p:cNvCxnSpPr>
              <a:stCxn id="156" idx="6"/>
              <a:endCxn id="155" idx="2"/>
            </p:cNvCxnSpPr>
            <p:nvPr/>
          </p:nvCxnSpPr>
          <p:spPr>
            <a:xfrm flipV="1">
              <a:off x="3191656" y="6185049"/>
              <a:ext cx="4601601" cy="467167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05"/>
            <p:cNvCxnSpPr>
              <a:stCxn id="155" idx="0"/>
              <a:endCxn id="152" idx="2"/>
            </p:cNvCxnSpPr>
            <p:nvPr/>
          </p:nvCxnSpPr>
          <p:spPr>
            <a:xfrm rot="16200000" flipV="1">
              <a:off x="5439573" y="3523588"/>
              <a:ext cx="3752160" cy="955208"/>
            </a:xfrm>
            <a:prstGeom prst="bentConnector3">
              <a:avLst>
                <a:gd name="adj1" fmla="val 94142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Elbow Connector 81"/>
            <p:cNvCxnSpPr>
              <a:stCxn id="11" idx="3"/>
              <a:endCxn id="148" idx="1"/>
            </p:cNvCxnSpPr>
            <p:nvPr/>
          </p:nvCxnSpPr>
          <p:spPr>
            <a:xfrm flipV="1">
              <a:off x="2384001" y="1804184"/>
              <a:ext cx="3538264" cy="1778706"/>
            </a:xfrm>
            <a:prstGeom prst="bentConnector3">
              <a:avLst>
                <a:gd name="adj1" fmla="val 14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CaixaDeTexto 34"/>
            <p:cNvSpPr txBox="1"/>
            <p:nvPr/>
          </p:nvSpPr>
          <p:spPr>
            <a:xfrm>
              <a:off x="2858384" y="1583214"/>
              <a:ext cx="7857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addr. 25:0</a:t>
              </a:r>
              <a:endParaRPr lang="pt-BR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7884368" y="2996952"/>
              <a:ext cx="895154" cy="1027857"/>
              <a:chOff x="8143902" y="2996952"/>
              <a:chExt cx="895154" cy="1027857"/>
            </a:xfrm>
          </p:grpSpPr>
          <p:sp>
            <p:nvSpPr>
              <p:cNvPr id="164" name="Retângulo 6"/>
              <p:cNvSpPr/>
              <p:nvPr/>
            </p:nvSpPr>
            <p:spPr>
              <a:xfrm>
                <a:off x="8172400" y="2996952"/>
                <a:ext cx="828644" cy="10179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DATA</a:t>
                </a:r>
              </a:p>
              <a:p>
                <a:pPr algn="ctr"/>
                <a:r>
                  <a:rPr lang="pt-BR" sz="1400" b="1" dirty="0" smtClean="0">
                    <a:solidFill>
                      <a:schemeClr val="tx1"/>
                    </a:solidFill>
                  </a:rPr>
                  <a:t>MEM</a:t>
                </a:r>
              </a:p>
              <a:p>
                <a:pPr algn="ctr"/>
                <a:endParaRPr lang="pt-BR" sz="14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pt-B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CaixaDeTexto 26"/>
              <p:cNvSpPr txBox="1"/>
              <p:nvPr/>
            </p:nvSpPr>
            <p:spPr>
              <a:xfrm>
                <a:off x="8143902" y="3068960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A</a:t>
                </a:r>
                <a:endParaRPr lang="pt-BR" sz="1400" b="1" dirty="0"/>
              </a:p>
            </p:txBody>
          </p:sp>
          <p:sp>
            <p:nvSpPr>
              <p:cNvPr id="166" name="CaixaDeTexto 28"/>
              <p:cNvSpPr txBox="1"/>
              <p:nvPr/>
            </p:nvSpPr>
            <p:spPr>
              <a:xfrm>
                <a:off x="8676456" y="3049215"/>
                <a:ext cx="362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D</a:t>
                </a:r>
                <a:r>
                  <a:rPr lang="pt-BR" sz="1400" b="1" baseline="-25000" dirty="0" smtClean="0"/>
                  <a:t>o</a:t>
                </a:r>
                <a:endParaRPr lang="pt-BR" sz="1400" b="1" baseline="-25000" dirty="0"/>
              </a:p>
            </p:txBody>
          </p:sp>
          <p:sp>
            <p:nvSpPr>
              <p:cNvPr id="167" name="CaixaDeTexto 28"/>
              <p:cNvSpPr txBox="1"/>
              <p:nvPr/>
            </p:nvSpPr>
            <p:spPr>
              <a:xfrm>
                <a:off x="8172400" y="3645024"/>
                <a:ext cx="327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D</a:t>
                </a:r>
                <a:r>
                  <a:rPr lang="pt-BR" sz="1400" b="1" baseline="-25000" dirty="0" smtClean="0"/>
                  <a:t>i</a:t>
                </a:r>
                <a:endParaRPr lang="pt-BR" sz="1400" b="1" baseline="-25000" dirty="0"/>
              </a:p>
            </p:txBody>
          </p:sp>
          <p:sp>
            <p:nvSpPr>
              <p:cNvPr id="168" name="CaixaDeTexto 26"/>
              <p:cNvSpPr txBox="1"/>
              <p:nvPr/>
            </p:nvSpPr>
            <p:spPr>
              <a:xfrm>
                <a:off x="8388424" y="3717032"/>
                <a:ext cx="2487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r</a:t>
                </a:r>
                <a:endParaRPr lang="pt-BR" sz="1400" b="1" dirty="0"/>
              </a:p>
            </p:txBody>
          </p:sp>
          <p:sp>
            <p:nvSpPr>
              <p:cNvPr id="169" name="CaixaDeTexto 26"/>
              <p:cNvSpPr txBox="1"/>
              <p:nvPr/>
            </p:nvSpPr>
            <p:spPr>
              <a:xfrm>
                <a:off x="8643694" y="3717032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b="1" dirty="0" smtClean="0"/>
                  <a:t>w</a:t>
                </a:r>
                <a:endParaRPr lang="pt-BR" sz="1400" b="1" dirty="0"/>
              </a:p>
            </p:txBody>
          </p:sp>
        </p:grpSp>
        <p:cxnSp>
          <p:nvCxnSpPr>
            <p:cNvPr id="174" name="Elbow Connector 81"/>
            <p:cNvCxnSpPr>
              <a:stCxn id="104" idx="6"/>
              <a:endCxn id="165" idx="1"/>
            </p:cNvCxnSpPr>
            <p:nvPr/>
          </p:nvCxnSpPr>
          <p:spPr>
            <a:xfrm flipV="1">
              <a:off x="7054073" y="3222849"/>
              <a:ext cx="830295" cy="422175"/>
            </a:xfrm>
            <a:prstGeom prst="bentConnector3">
              <a:avLst>
                <a:gd name="adj1" fmla="val 530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81"/>
            <p:cNvCxnSpPr>
              <a:stCxn id="182" idx="2"/>
              <a:endCxn id="167" idx="1"/>
            </p:cNvCxnSpPr>
            <p:nvPr/>
          </p:nvCxnSpPr>
          <p:spPr>
            <a:xfrm rot="10800000" flipH="1">
              <a:off x="7020272" y="3798914"/>
              <a:ext cx="892594" cy="782215"/>
            </a:xfrm>
            <a:prstGeom prst="bentConnector3">
              <a:avLst>
                <a:gd name="adj1" fmla="val 267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7020272" y="450912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5" name="Elbow Connector 81"/>
            <p:cNvCxnSpPr>
              <a:stCxn id="41" idx="3"/>
              <a:endCxn id="182" idx="2"/>
            </p:cNvCxnSpPr>
            <p:nvPr/>
          </p:nvCxnSpPr>
          <p:spPr>
            <a:xfrm>
              <a:off x="5109857" y="3935904"/>
              <a:ext cx="1910415" cy="645224"/>
            </a:xfrm>
            <a:prstGeom prst="bentConnector3">
              <a:avLst>
                <a:gd name="adj1" fmla="val 20750"/>
              </a:avLst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81"/>
            <p:cNvCxnSpPr>
              <a:stCxn id="166" idx="3"/>
              <a:endCxn id="201" idx="1"/>
            </p:cNvCxnSpPr>
            <p:nvPr/>
          </p:nvCxnSpPr>
          <p:spPr>
            <a:xfrm flipH="1">
              <a:off x="7261696" y="3203104"/>
              <a:ext cx="1517826" cy="2609058"/>
            </a:xfrm>
            <a:prstGeom prst="bentConnector3">
              <a:avLst>
                <a:gd name="adj1" fmla="val -150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6982065" y="5301208"/>
              <a:ext cx="288032" cy="648072"/>
              <a:chOff x="6982065" y="5157192"/>
              <a:chExt cx="288032" cy="648072"/>
            </a:xfrm>
          </p:grpSpPr>
          <p:sp>
            <p:nvSpPr>
              <p:cNvPr id="101" name="Trapezoid 100"/>
              <p:cNvSpPr/>
              <p:nvPr/>
            </p:nvSpPr>
            <p:spPr>
              <a:xfrm rot="16200000" flipH="1">
                <a:off x="6802045" y="5337212"/>
                <a:ext cx="648072" cy="288032"/>
              </a:xfrm>
              <a:prstGeom prst="trapezoid">
                <a:avLst>
                  <a:gd name="adj" fmla="val 567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 flipH="1">
                <a:off x="7126081" y="5191308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0</a:t>
                </a:r>
                <a:endParaRPr lang="pt-BR" sz="1050" b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 flipH="1">
                <a:off x="7126081" y="5384348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1</a:t>
                </a:r>
                <a:endParaRPr lang="pt-BR" sz="1050" b="1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 flipH="1">
                <a:off x="7117680" y="5541188"/>
                <a:ext cx="1440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b="1" dirty="0" smtClean="0"/>
                  <a:t>2</a:t>
                </a:r>
                <a:endParaRPr lang="pt-BR" sz="1050" b="1" dirty="0"/>
              </a:p>
            </p:txBody>
          </p:sp>
        </p:grpSp>
        <p:sp>
          <p:nvSpPr>
            <p:cNvPr id="210" name="Isosceles Triangle 209"/>
            <p:cNvSpPr/>
            <p:nvPr/>
          </p:nvSpPr>
          <p:spPr>
            <a:xfrm>
              <a:off x="7901620" y="3861048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1" name="Shape 210"/>
            <p:cNvCxnSpPr>
              <a:stCxn id="80" idx="6"/>
              <a:endCxn id="210" idx="3"/>
            </p:cNvCxnSpPr>
            <p:nvPr/>
          </p:nvCxnSpPr>
          <p:spPr>
            <a:xfrm flipV="1">
              <a:off x="573353" y="4005064"/>
              <a:ext cx="7400275" cy="1188132"/>
            </a:xfrm>
            <a:prstGeom prst="bentConnector2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CaixaDeTexto 36"/>
            <p:cNvSpPr txBox="1"/>
            <p:nvPr/>
          </p:nvSpPr>
          <p:spPr>
            <a:xfrm>
              <a:off x="7812360" y="5229200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>
                  <a:solidFill>
                    <a:srgbClr val="0070C0"/>
                  </a:solidFill>
                </a:rPr>
                <a:t>MemRd</a:t>
              </a:r>
              <a:endParaRPr lang="pt-BR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217" name="Conector reto 33"/>
            <p:cNvCxnSpPr>
              <a:stCxn id="168" idx="2"/>
            </p:cNvCxnSpPr>
            <p:nvPr/>
          </p:nvCxnSpPr>
          <p:spPr>
            <a:xfrm>
              <a:off x="8253283" y="4024809"/>
              <a:ext cx="6797" cy="1229943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to 33"/>
            <p:cNvCxnSpPr>
              <a:stCxn id="169" idx="2"/>
            </p:cNvCxnSpPr>
            <p:nvPr/>
          </p:nvCxnSpPr>
          <p:spPr>
            <a:xfrm>
              <a:off x="8543018" y="4024809"/>
              <a:ext cx="3574" cy="894663"/>
            </a:xfrm>
            <a:prstGeom prst="line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2891432" y="6627832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224"/>
            <p:cNvSpPr/>
            <p:nvPr/>
          </p:nvSpPr>
          <p:spPr>
            <a:xfrm>
              <a:off x="2614448" y="666936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6" name="Elbow Connector 105"/>
            <p:cNvCxnSpPr>
              <a:stCxn id="224" idx="6"/>
              <a:endCxn id="215" idx="2"/>
            </p:cNvCxnSpPr>
            <p:nvPr/>
          </p:nvCxnSpPr>
          <p:spPr>
            <a:xfrm flipV="1">
              <a:off x="3035448" y="5536977"/>
              <a:ext cx="5164198" cy="1162863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Elbow Connector 105"/>
            <p:cNvCxnSpPr>
              <a:stCxn id="225" idx="6"/>
              <a:endCxn id="216" idx="2"/>
            </p:cNvCxnSpPr>
            <p:nvPr/>
          </p:nvCxnSpPr>
          <p:spPr>
            <a:xfrm flipV="1">
              <a:off x="2758464" y="5176937"/>
              <a:ext cx="5885990" cy="1564431"/>
            </a:xfrm>
            <a:prstGeom prst="bentConnector2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Aula Anterior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5141168"/>
          </a:xfrm>
        </p:spPr>
        <p:txBody>
          <a:bodyPr>
            <a:normAutofit/>
          </a:bodyPr>
          <a:lstStyle/>
          <a:p>
            <a:r>
              <a:rPr lang="pt-BR" sz="3100" dirty="0" smtClean="0"/>
              <a:t>Revisão Datapath inicial de instruções do tipo R;</a:t>
            </a:r>
          </a:p>
          <a:p>
            <a:r>
              <a:rPr lang="pt-BR" sz="3100" dirty="0" smtClean="0"/>
              <a:t>Extenção do datapath para a instrução addi;</a:t>
            </a:r>
          </a:p>
          <a:p>
            <a:r>
              <a:rPr lang="pt-BR" sz="3100" dirty="0" smtClean="0"/>
              <a:t>Extenção do datapath para as instruções addi, andi, ori, nori, xori;</a:t>
            </a:r>
          </a:p>
          <a:p>
            <a:r>
              <a:rPr lang="pt-BR" sz="3100" dirty="0" smtClean="0"/>
              <a:t>Extenção do datapath para a instrução slt;</a:t>
            </a: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Nesta Aula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Extenção do datapath para a instrução beq;</a:t>
            </a:r>
          </a:p>
          <a:p>
            <a:r>
              <a:rPr lang="pt-BR" dirty="0" smtClean="0"/>
              <a:t>Extenção do datapath para a instrução j; Extenção do datapath para a instrução lw;</a:t>
            </a:r>
          </a:p>
          <a:p>
            <a:r>
              <a:rPr lang="pt-BR" dirty="0" smtClean="0"/>
              <a:t>Extenção do datapath para a instrução sw;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Instruções Implementadas Nesta Aula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801793" cy="404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5453850"/>
            <a:ext cx="7704856" cy="43204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43608" y="5039054"/>
            <a:ext cx="7704856" cy="20941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043608" y="5255078"/>
            <a:ext cx="7704856" cy="2094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532440" cy="1143000"/>
          </a:xfrm>
        </p:spPr>
        <p:txBody>
          <a:bodyPr>
            <a:noAutofit/>
          </a:bodyPr>
          <a:lstStyle/>
          <a:p>
            <a:r>
              <a:rPr lang="pt-BR" sz="3700" dirty="0" smtClean="0"/>
              <a:t>Datapath para Instruções do tipo R, Aritméticas Imediatas e slt</a:t>
            </a:r>
            <a:endParaRPr lang="pt-BR" sz="37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90" name="Freeform 189"/>
          <p:cNvSpPr/>
          <p:nvPr/>
        </p:nvSpPr>
        <p:spPr>
          <a:xfrm>
            <a:off x="1979712" y="2348880"/>
            <a:ext cx="581543" cy="808954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4" name="Retângulo 6"/>
          <p:cNvSpPr/>
          <p:nvPr/>
        </p:nvSpPr>
        <p:spPr>
          <a:xfrm>
            <a:off x="2087173" y="3212977"/>
            <a:ext cx="828644" cy="10179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MEM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206" name="Conector reto 24"/>
          <p:cNvCxnSpPr/>
          <p:nvPr/>
        </p:nvCxnSpPr>
        <p:spPr>
          <a:xfrm flipH="1">
            <a:off x="1620344" y="4142055"/>
            <a:ext cx="466827" cy="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6"/>
          <p:cNvSpPr txBox="1"/>
          <p:nvPr/>
        </p:nvSpPr>
        <p:spPr>
          <a:xfrm>
            <a:off x="2095230" y="328498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</a:t>
            </a:r>
            <a:endParaRPr lang="pt-BR" sz="1400" b="1" dirty="0"/>
          </a:p>
        </p:txBody>
      </p:sp>
      <p:sp>
        <p:nvSpPr>
          <p:cNvPr id="208" name="CaixaDeTexto 27"/>
          <p:cNvSpPr txBox="1"/>
          <p:nvPr/>
        </p:nvSpPr>
        <p:spPr>
          <a:xfrm>
            <a:off x="944593" y="3988167"/>
            <a:ext cx="72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ProgRd</a:t>
            </a:r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9" name="CaixaDeTexto 28"/>
          <p:cNvSpPr txBox="1"/>
          <p:nvPr/>
        </p:nvSpPr>
        <p:spPr>
          <a:xfrm>
            <a:off x="2627784" y="34290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D</a:t>
            </a:r>
            <a:endParaRPr lang="pt-BR" sz="1400" b="1" dirty="0"/>
          </a:p>
        </p:txBody>
      </p:sp>
      <p:cxnSp>
        <p:nvCxnSpPr>
          <p:cNvPr id="210" name="Conector reto 30"/>
          <p:cNvCxnSpPr/>
          <p:nvPr/>
        </p:nvCxnSpPr>
        <p:spPr>
          <a:xfrm flipH="1">
            <a:off x="1800551" y="335683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to 32"/>
          <p:cNvCxnSpPr/>
          <p:nvPr/>
        </p:nvCxnSpPr>
        <p:spPr>
          <a:xfrm flipH="1">
            <a:off x="3072623" y="349476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CaixaDeTexto 33"/>
          <p:cNvSpPr txBox="1"/>
          <p:nvPr/>
        </p:nvSpPr>
        <p:spPr>
          <a:xfrm>
            <a:off x="1691680" y="3140969"/>
            <a:ext cx="266561" cy="1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213" name="CaixaDeTexto 34"/>
          <p:cNvSpPr txBox="1"/>
          <p:nvPr/>
        </p:nvSpPr>
        <p:spPr>
          <a:xfrm>
            <a:off x="2987824" y="3284984"/>
            <a:ext cx="266561" cy="1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93" name="CaixaDeTexto 26"/>
          <p:cNvSpPr txBox="1"/>
          <p:nvPr/>
        </p:nvSpPr>
        <p:spPr>
          <a:xfrm>
            <a:off x="1315215" y="2372069"/>
            <a:ext cx="223694" cy="23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4</a:t>
            </a:r>
            <a:endParaRPr lang="pt-BR" sz="1400" b="1" dirty="0"/>
          </a:p>
        </p:txBody>
      </p:sp>
      <p:cxnSp>
        <p:nvCxnSpPr>
          <p:cNvPr id="194" name="Conector reto 30"/>
          <p:cNvCxnSpPr/>
          <p:nvPr/>
        </p:nvCxnSpPr>
        <p:spPr>
          <a:xfrm flipH="1">
            <a:off x="1631883" y="239249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aixaDeTexto 33"/>
          <p:cNvSpPr txBox="1"/>
          <p:nvPr/>
        </p:nvSpPr>
        <p:spPr>
          <a:xfrm>
            <a:off x="1562714" y="2254722"/>
            <a:ext cx="266561" cy="195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96" name="Rectangle 195"/>
          <p:cNvSpPr/>
          <p:nvPr/>
        </p:nvSpPr>
        <p:spPr>
          <a:xfrm>
            <a:off x="1177042" y="3097194"/>
            <a:ext cx="433010" cy="6807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PC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17" name="Conector reto 12"/>
          <p:cNvCxnSpPr/>
          <p:nvPr/>
        </p:nvCxnSpPr>
        <p:spPr>
          <a:xfrm flipH="1">
            <a:off x="4225306" y="2893194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to 14"/>
          <p:cNvCxnSpPr/>
          <p:nvPr/>
        </p:nvCxnSpPr>
        <p:spPr>
          <a:xfrm flipH="1">
            <a:off x="5824340" y="3109218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aixaDeTexto 15"/>
          <p:cNvSpPr txBox="1"/>
          <p:nvPr/>
        </p:nvSpPr>
        <p:spPr>
          <a:xfrm>
            <a:off x="4211960" y="27809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sp>
        <p:nvSpPr>
          <p:cNvPr id="221" name="CaixaDeTexto 16"/>
          <p:cNvSpPr txBox="1"/>
          <p:nvPr/>
        </p:nvSpPr>
        <p:spPr>
          <a:xfrm>
            <a:off x="5724128" y="292494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223" name="Conector reto 19"/>
          <p:cNvCxnSpPr/>
          <p:nvPr/>
        </p:nvCxnSpPr>
        <p:spPr>
          <a:xfrm flipH="1">
            <a:off x="4225306" y="3284984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aixaDeTexto 20"/>
          <p:cNvSpPr txBox="1"/>
          <p:nvPr/>
        </p:nvSpPr>
        <p:spPr>
          <a:xfrm>
            <a:off x="4211960" y="3140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cxnSp>
        <p:nvCxnSpPr>
          <p:cNvPr id="228" name="Conector reto 28"/>
          <p:cNvCxnSpPr/>
          <p:nvPr/>
        </p:nvCxnSpPr>
        <p:spPr>
          <a:xfrm flipH="1">
            <a:off x="5783436" y="3854023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9"/>
          <p:cNvSpPr txBox="1"/>
          <p:nvPr/>
        </p:nvSpPr>
        <p:spPr>
          <a:xfrm>
            <a:off x="5683224" y="366974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232" name="Conector reto 33"/>
          <p:cNvCxnSpPr/>
          <p:nvPr/>
        </p:nvCxnSpPr>
        <p:spPr>
          <a:xfrm flipH="1">
            <a:off x="5433060" y="4581128"/>
            <a:ext cx="8448" cy="966232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aixaDeTexto 36"/>
          <p:cNvSpPr txBox="1"/>
          <p:nvPr/>
        </p:nvSpPr>
        <p:spPr>
          <a:xfrm>
            <a:off x="5004048" y="5517232"/>
            <a:ext cx="87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rgbClr val="0070C0"/>
                </a:solidFill>
              </a:rPr>
              <a:t>RegWrite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6781237" y="2958177"/>
            <a:ext cx="815099" cy="1313009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ULA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5" name="Conector reto 33"/>
          <p:cNvCxnSpPr/>
          <p:nvPr/>
        </p:nvCxnSpPr>
        <p:spPr>
          <a:xfrm flipH="1">
            <a:off x="6972703" y="4185285"/>
            <a:ext cx="4186" cy="53985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to 32"/>
          <p:cNvCxnSpPr/>
          <p:nvPr/>
        </p:nvCxnSpPr>
        <p:spPr>
          <a:xfrm flipH="1">
            <a:off x="6883102" y="4362311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ixaDeTexto 34"/>
          <p:cNvSpPr txBox="1"/>
          <p:nvPr/>
        </p:nvSpPr>
        <p:spPr>
          <a:xfrm>
            <a:off x="6715900" y="43124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Group 126"/>
          <p:cNvGrpSpPr/>
          <p:nvPr/>
        </p:nvGrpSpPr>
        <p:grpSpPr>
          <a:xfrm>
            <a:off x="4641898" y="2845911"/>
            <a:ext cx="1010222" cy="1735217"/>
            <a:chOff x="5940152" y="2845911"/>
            <a:chExt cx="1010222" cy="1735217"/>
          </a:xfrm>
        </p:grpSpPr>
        <p:sp>
          <p:nvSpPr>
            <p:cNvPr id="214" name="Retângulo 6"/>
            <p:cNvSpPr/>
            <p:nvPr/>
          </p:nvSpPr>
          <p:spPr>
            <a:xfrm>
              <a:off x="5940152" y="2845911"/>
              <a:ext cx="1008112" cy="17352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RF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CaixaDeTexto 10"/>
            <p:cNvSpPr txBox="1"/>
            <p:nvPr/>
          </p:nvSpPr>
          <p:spPr>
            <a:xfrm>
              <a:off x="5940152" y="291791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#r1</a:t>
              </a:r>
              <a:endParaRPr lang="pt-BR" sz="1400" b="1" dirty="0"/>
            </a:p>
          </p:txBody>
        </p:sp>
        <p:sp>
          <p:nvSpPr>
            <p:cNvPr id="225" name="CaixaDeTexto 21"/>
            <p:cNvSpPr txBox="1"/>
            <p:nvPr/>
          </p:nvSpPr>
          <p:spPr>
            <a:xfrm>
              <a:off x="5940152" y="330843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#r2</a:t>
              </a:r>
              <a:endParaRPr lang="pt-BR" sz="1400" b="1" dirty="0"/>
            </a:p>
          </p:txBody>
        </p:sp>
        <p:sp>
          <p:nvSpPr>
            <p:cNvPr id="226" name="CaixaDeTexto 25"/>
            <p:cNvSpPr txBox="1"/>
            <p:nvPr/>
          </p:nvSpPr>
          <p:spPr>
            <a:xfrm>
              <a:off x="5940152" y="3717032"/>
              <a:ext cx="472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</a:t>
              </a:r>
              <a:r>
                <a:rPr lang="pt-BR" sz="1400" b="1" dirty="0" err="1" smtClean="0"/>
                <a:t>rw</a:t>
              </a:r>
              <a:endParaRPr lang="pt-BR" sz="1400" b="1" dirty="0"/>
            </a:p>
          </p:txBody>
        </p:sp>
        <p:sp>
          <p:nvSpPr>
            <p:cNvPr id="227" name="CaixaDeTexto 26"/>
            <p:cNvSpPr txBox="1"/>
            <p:nvPr/>
          </p:nvSpPr>
          <p:spPr>
            <a:xfrm>
              <a:off x="5940152" y="4214063"/>
              <a:ext cx="412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/>
                <a:t>wd</a:t>
              </a:r>
              <a:endParaRPr lang="pt-BR" sz="1400" b="1" dirty="0"/>
            </a:p>
          </p:txBody>
        </p:sp>
        <p:sp>
          <p:nvSpPr>
            <p:cNvPr id="230" name="CaixaDeTexto 30"/>
            <p:cNvSpPr txBox="1"/>
            <p:nvPr/>
          </p:nvSpPr>
          <p:spPr>
            <a:xfrm>
              <a:off x="6516216" y="306193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rd1</a:t>
              </a:r>
              <a:endParaRPr lang="pt-BR" sz="1400" b="1" dirty="0"/>
            </a:p>
          </p:txBody>
        </p:sp>
        <p:sp>
          <p:nvSpPr>
            <p:cNvPr id="231" name="CaixaDeTexto 31"/>
            <p:cNvSpPr txBox="1"/>
            <p:nvPr/>
          </p:nvSpPr>
          <p:spPr>
            <a:xfrm>
              <a:off x="6516216" y="378201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rd2</a:t>
              </a:r>
              <a:endParaRPr lang="pt-BR" sz="1400" b="1" dirty="0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300192" y="4437112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43" name="CaixaDeTexto 36"/>
          <p:cNvSpPr txBox="1"/>
          <p:nvPr/>
        </p:nvSpPr>
        <p:spPr>
          <a:xfrm>
            <a:off x="6574940" y="465130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70C0"/>
                </a:solidFill>
              </a:rPr>
              <a:t>ULA_OP</a:t>
            </a:r>
          </a:p>
        </p:txBody>
      </p:sp>
      <p:cxnSp>
        <p:nvCxnSpPr>
          <p:cNvPr id="244" name="Elbow Connector 243"/>
          <p:cNvCxnSpPr>
            <a:stCxn id="209" idx="3"/>
            <a:endCxn id="262" idx="1"/>
          </p:cNvCxnSpPr>
          <p:nvPr/>
        </p:nvCxnSpPr>
        <p:spPr>
          <a:xfrm>
            <a:off x="2926264" y="3582890"/>
            <a:ext cx="1190704" cy="197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CaixaDeTexto 34"/>
          <p:cNvSpPr txBox="1"/>
          <p:nvPr/>
        </p:nvSpPr>
        <p:spPr>
          <a:xfrm>
            <a:off x="3491880" y="285293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rs:25-21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6" name="CaixaDeTexto 34"/>
          <p:cNvSpPr txBox="1"/>
          <p:nvPr/>
        </p:nvSpPr>
        <p:spPr>
          <a:xfrm>
            <a:off x="3414792" y="377380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7" name="CaixaDeTexto 34"/>
          <p:cNvSpPr txBox="1"/>
          <p:nvPr/>
        </p:nvSpPr>
        <p:spPr>
          <a:xfrm>
            <a:off x="3419872" y="357301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rd:15-11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2121781" y="5685451"/>
            <a:ext cx="2090179" cy="1051141"/>
          </a:xfrm>
          <a:prstGeom prst="ellipse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249" name="CaixaDeTexto 34"/>
          <p:cNvSpPr txBox="1"/>
          <p:nvPr/>
        </p:nvSpPr>
        <p:spPr>
          <a:xfrm>
            <a:off x="3077476" y="522920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op:31-26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0" name="Elbow Connector 101"/>
          <p:cNvCxnSpPr>
            <a:stCxn id="248" idx="6"/>
            <a:endCxn id="233" idx="2"/>
          </p:cNvCxnSpPr>
          <p:nvPr/>
        </p:nvCxnSpPr>
        <p:spPr>
          <a:xfrm flipV="1">
            <a:off x="4211960" y="5825009"/>
            <a:ext cx="1229804" cy="38601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105"/>
          <p:cNvCxnSpPr>
            <a:stCxn id="121" idx="6"/>
            <a:endCxn id="243" idx="2"/>
          </p:cNvCxnSpPr>
          <p:nvPr/>
        </p:nvCxnSpPr>
        <p:spPr>
          <a:xfrm flipV="1">
            <a:off x="3995936" y="4959083"/>
            <a:ext cx="2975908" cy="156626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108"/>
          <p:cNvCxnSpPr>
            <a:stCxn id="248" idx="2"/>
            <a:endCxn id="208" idx="2"/>
          </p:cNvCxnSpPr>
          <p:nvPr/>
        </p:nvCxnSpPr>
        <p:spPr>
          <a:xfrm rot="10800000">
            <a:off x="1305141" y="4295944"/>
            <a:ext cx="816640" cy="191507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Isosceles Triangle 252"/>
          <p:cNvSpPr/>
          <p:nvPr/>
        </p:nvSpPr>
        <p:spPr>
          <a:xfrm>
            <a:off x="2126546" y="4077072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4" name="Isosceles Triangle 253"/>
          <p:cNvSpPr/>
          <p:nvPr/>
        </p:nvSpPr>
        <p:spPr>
          <a:xfrm>
            <a:off x="1205992" y="3633250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5" name="Conector reto 33"/>
          <p:cNvCxnSpPr/>
          <p:nvPr/>
        </p:nvCxnSpPr>
        <p:spPr>
          <a:xfrm flipH="1">
            <a:off x="6944504" y="2492896"/>
            <a:ext cx="3760" cy="53414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to 32"/>
          <p:cNvCxnSpPr/>
          <p:nvPr/>
        </p:nvCxnSpPr>
        <p:spPr>
          <a:xfrm flipH="1">
            <a:off x="6876256" y="2780928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CaixaDeTexto 34"/>
          <p:cNvSpPr txBox="1"/>
          <p:nvPr/>
        </p:nvSpPr>
        <p:spPr>
          <a:xfrm>
            <a:off x="6948264" y="27089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6505603" y="2184977"/>
            <a:ext cx="78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FLAGS</a:t>
            </a:r>
            <a:endParaRPr lang="pt-BR" dirty="0"/>
          </a:p>
        </p:txBody>
      </p:sp>
      <p:sp>
        <p:nvSpPr>
          <p:cNvPr id="259" name="CaixaDeTexto 34"/>
          <p:cNvSpPr txBox="1"/>
          <p:nvPr/>
        </p:nvSpPr>
        <p:spPr>
          <a:xfrm>
            <a:off x="2378235" y="5229200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func:5-0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" name="Group 133"/>
          <p:cNvGrpSpPr/>
          <p:nvPr/>
        </p:nvGrpSpPr>
        <p:grpSpPr>
          <a:xfrm>
            <a:off x="4116968" y="3619624"/>
            <a:ext cx="288032" cy="504056"/>
            <a:chOff x="2195736" y="5085184"/>
            <a:chExt cx="288032" cy="504056"/>
          </a:xfrm>
        </p:grpSpPr>
        <p:sp>
          <p:nvSpPr>
            <p:cNvPr id="261" name="Trapezoid 26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264" name="Straight Arrow Connector 263"/>
          <p:cNvCxnSpPr>
            <a:stCxn id="261" idx="0"/>
            <a:endCxn id="226" idx="1"/>
          </p:cNvCxnSpPr>
          <p:nvPr/>
        </p:nvCxnSpPr>
        <p:spPr>
          <a:xfrm flipV="1">
            <a:off x="4405000" y="3870921"/>
            <a:ext cx="236898" cy="7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209" idx="3"/>
            <a:endCxn id="263" idx="1"/>
          </p:cNvCxnSpPr>
          <p:nvPr/>
        </p:nvCxnSpPr>
        <p:spPr>
          <a:xfrm>
            <a:off x="2926264" y="3582890"/>
            <a:ext cx="1190704" cy="3908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2915816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7" name="Oval 266"/>
          <p:cNvSpPr/>
          <p:nvPr/>
        </p:nvSpPr>
        <p:spPr>
          <a:xfrm>
            <a:off x="3131840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8" name="Elbow Connector 81"/>
          <p:cNvCxnSpPr>
            <a:stCxn id="187" idx="6"/>
            <a:endCxn id="183" idx="6"/>
          </p:cNvCxnSpPr>
          <p:nvPr/>
        </p:nvCxnSpPr>
        <p:spPr>
          <a:xfrm flipV="1">
            <a:off x="2565639" y="2128602"/>
            <a:ext cx="216024" cy="648072"/>
          </a:xfrm>
          <a:prstGeom prst="bentConnector3">
            <a:avLst>
              <a:gd name="adj1" fmla="val 205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85"/>
          <p:cNvCxnSpPr>
            <a:stCxn id="209" idx="3"/>
            <a:endCxn id="267" idx="0"/>
          </p:cNvCxnSpPr>
          <p:nvPr/>
        </p:nvCxnSpPr>
        <p:spPr>
          <a:xfrm>
            <a:off x="2926264" y="3582890"/>
            <a:ext cx="277584" cy="2150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Elbow Connector 269"/>
          <p:cNvCxnSpPr>
            <a:stCxn id="209" idx="3"/>
            <a:endCxn id="216" idx="1"/>
          </p:cNvCxnSpPr>
          <p:nvPr/>
        </p:nvCxnSpPr>
        <p:spPr>
          <a:xfrm flipV="1">
            <a:off x="2926264" y="3071808"/>
            <a:ext cx="1715634" cy="511082"/>
          </a:xfrm>
          <a:prstGeom prst="bentConnector3">
            <a:avLst>
              <a:gd name="adj1" fmla="val 346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209" idx="3"/>
          </p:cNvCxnSpPr>
          <p:nvPr/>
        </p:nvCxnSpPr>
        <p:spPr>
          <a:xfrm flipV="1">
            <a:off x="2926264" y="3429000"/>
            <a:ext cx="1717744" cy="153890"/>
          </a:xfrm>
          <a:prstGeom prst="bentConnector3">
            <a:avLst>
              <a:gd name="adj1" fmla="val 34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aixaDeTexto 34"/>
          <p:cNvSpPr txBox="1"/>
          <p:nvPr/>
        </p:nvSpPr>
        <p:spPr>
          <a:xfrm>
            <a:off x="3491880" y="321297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3" name="Elbow Connector 101"/>
          <p:cNvCxnSpPr>
            <a:stCxn id="274" idx="6"/>
            <a:endCxn id="275" idx="2"/>
          </p:cNvCxnSpPr>
          <p:nvPr/>
        </p:nvCxnSpPr>
        <p:spPr>
          <a:xfrm flipV="1">
            <a:off x="3995936" y="4816897"/>
            <a:ext cx="208100" cy="113238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3851920" y="58772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6" name="Straight Arrow Connector 275"/>
          <p:cNvCxnSpPr>
            <a:stCxn id="231" idx="3"/>
            <a:endCxn id="294" idx="1"/>
          </p:cNvCxnSpPr>
          <p:nvPr/>
        </p:nvCxnSpPr>
        <p:spPr>
          <a:xfrm>
            <a:off x="5652120" y="3935904"/>
            <a:ext cx="504056" cy="20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04248" y="395744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8" name="Oval 277"/>
          <p:cNvSpPr/>
          <p:nvPr/>
        </p:nvSpPr>
        <p:spPr>
          <a:xfrm>
            <a:off x="6804248" y="31409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9" name="Straight Arrow Connector 278"/>
          <p:cNvCxnSpPr>
            <a:stCxn id="230" idx="3"/>
            <a:endCxn id="278" idx="2"/>
          </p:cNvCxnSpPr>
          <p:nvPr/>
        </p:nvCxnSpPr>
        <p:spPr>
          <a:xfrm flipV="1">
            <a:off x="5652120" y="3212976"/>
            <a:ext cx="1152128" cy="28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77"/>
          <p:cNvGrpSpPr/>
          <p:nvPr/>
        </p:nvGrpSpPr>
        <p:grpSpPr>
          <a:xfrm>
            <a:off x="539552" y="5013176"/>
            <a:ext cx="600447" cy="360040"/>
            <a:chOff x="1691680" y="4869160"/>
            <a:chExt cx="600447" cy="360040"/>
          </a:xfrm>
        </p:grpSpPr>
        <p:sp>
          <p:nvSpPr>
            <p:cNvPr id="281" name="Oval 280"/>
            <p:cNvSpPr/>
            <p:nvPr/>
          </p:nvSpPr>
          <p:spPr>
            <a:xfrm>
              <a:off x="1691680" y="4869160"/>
              <a:ext cx="576064" cy="360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696965" y="4890115"/>
              <a:ext cx="595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clock</a:t>
              </a:r>
              <a:endParaRPr lang="pt-BR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283" name="Shape 282"/>
          <p:cNvCxnSpPr>
            <a:stCxn id="282" idx="3"/>
            <a:endCxn id="253" idx="3"/>
          </p:cNvCxnSpPr>
          <p:nvPr/>
        </p:nvCxnSpPr>
        <p:spPr>
          <a:xfrm flipV="1">
            <a:off x="1139999" y="4221088"/>
            <a:ext cx="1058555" cy="96693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83"/>
          <p:cNvCxnSpPr>
            <a:stCxn id="282" idx="3"/>
            <a:endCxn id="242" idx="3"/>
          </p:cNvCxnSpPr>
          <p:nvPr/>
        </p:nvCxnSpPr>
        <p:spPr>
          <a:xfrm flipV="1">
            <a:off x="1139999" y="4581128"/>
            <a:ext cx="3933947" cy="60689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84"/>
          <p:cNvCxnSpPr>
            <a:stCxn id="281" idx="0"/>
            <a:endCxn id="254" idx="3"/>
          </p:cNvCxnSpPr>
          <p:nvPr/>
        </p:nvCxnSpPr>
        <p:spPr>
          <a:xfrm rot="5400000" flipH="1" flipV="1">
            <a:off x="434837" y="4170013"/>
            <a:ext cx="1235910" cy="450416"/>
          </a:xfrm>
          <a:prstGeom prst="bentConnector3">
            <a:avLst>
              <a:gd name="adj1" fmla="val 86376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33"/>
          <p:cNvGrpSpPr/>
          <p:nvPr/>
        </p:nvGrpSpPr>
        <p:grpSpPr>
          <a:xfrm>
            <a:off x="6156176" y="3776848"/>
            <a:ext cx="288032" cy="504056"/>
            <a:chOff x="2195736" y="5085184"/>
            <a:chExt cx="288032" cy="504056"/>
          </a:xfrm>
        </p:grpSpPr>
        <p:sp>
          <p:nvSpPr>
            <p:cNvPr id="293" name="Trapezoid 292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296" name="Straight Arrow Connector 295"/>
          <p:cNvCxnSpPr>
            <a:stCxn id="293" idx="0"/>
            <a:endCxn id="277" idx="2"/>
          </p:cNvCxnSpPr>
          <p:nvPr/>
        </p:nvCxnSpPr>
        <p:spPr>
          <a:xfrm>
            <a:off x="6444208" y="4028876"/>
            <a:ext cx="360040" cy="5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81"/>
          <p:cNvCxnSpPr>
            <a:stCxn id="306" idx="3"/>
            <a:endCxn id="295" idx="1"/>
          </p:cNvCxnSpPr>
          <p:nvPr/>
        </p:nvCxnSpPr>
        <p:spPr>
          <a:xfrm flipV="1">
            <a:off x="3923928" y="4130962"/>
            <a:ext cx="2232248" cy="846210"/>
          </a:xfrm>
          <a:prstGeom prst="bentConnector3">
            <a:avLst>
              <a:gd name="adj1" fmla="val 868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to 33"/>
          <p:cNvCxnSpPr>
            <a:stCxn id="295" idx="2"/>
          </p:cNvCxnSpPr>
          <p:nvPr/>
        </p:nvCxnSpPr>
        <p:spPr>
          <a:xfrm>
            <a:off x="6228184" y="4257920"/>
            <a:ext cx="0" cy="322064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CaixaDeTexto 36"/>
          <p:cNvSpPr txBox="1"/>
          <p:nvPr/>
        </p:nvSpPr>
        <p:spPr>
          <a:xfrm>
            <a:off x="5868144" y="4581128"/>
            <a:ext cx="7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ALUSrc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004320" y="630932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1" name="Elbow Connector 101"/>
          <p:cNvCxnSpPr>
            <a:stCxn id="300" idx="6"/>
            <a:endCxn id="299" idx="2"/>
          </p:cNvCxnSpPr>
          <p:nvPr/>
        </p:nvCxnSpPr>
        <p:spPr>
          <a:xfrm flipV="1">
            <a:off x="4148336" y="4888905"/>
            <a:ext cx="2071571" cy="14924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/>
          <p:cNvCxnSpPr>
            <a:stCxn id="209" idx="3"/>
            <a:endCxn id="306" idx="1"/>
          </p:cNvCxnSpPr>
          <p:nvPr/>
        </p:nvCxnSpPr>
        <p:spPr>
          <a:xfrm>
            <a:off x="2926264" y="3582890"/>
            <a:ext cx="565616" cy="1394282"/>
          </a:xfrm>
          <a:prstGeom prst="bentConnector3">
            <a:avLst>
              <a:gd name="adj1" fmla="val 8053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to 33"/>
          <p:cNvCxnSpPr>
            <a:stCxn id="263" idx="2"/>
          </p:cNvCxnSpPr>
          <p:nvPr/>
        </p:nvCxnSpPr>
        <p:spPr>
          <a:xfrm flipH="1">
            <a:off x="4187071" y="4100696"/>
            <a:ext cx="1905" cy="410455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3491880" y="479715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16:32</a:t>
            </a:r>
            <a:endParaRPr lang="pt-BR" dirty="0"/>
          </a:p>
        </p:txBody>
      </p:sp>
      <p:sp>
        <p:nvSpPr>
          <p:cNvPr id="121" name="Oval 120"/>
          <p:cNvSpPr/>
          <p:nvPr/>
        </p:nvSpPr>
        <p:spPr>
          <a:xfrm>
            <a:off x="3851920" y="645333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5" name="CaixaDeTexto 36"/>
          <p:cNvSpPr txBox="1"/>
          <p:nvPr/>
        </p:nvSpPr>
        <p:spPr>
          <a:xfrm>
            <a:off x="3851920" y="4509120"/>
            <a:ext cx="70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RegDst</a:t>
            </a:r>
            <a:endParaRPr lang="pt-BR" sz="1400" b="1" dirty="0">
              <a:solidFill>
                <a:srgbClr val="0070C0"/>
              </a:solidFill>
            </a:endParaRPr>
          </a:p>
        </p:txBody>
      </p:sp>
      <p:grpSp>
        <p:nvGrpSpPr>
          <p:cNvPr id="8" name="Group 133"/>
          <p:cNvGrpSpPr/>
          <p:nvPr/>
        </p:nvGrpSpPr>
        <p:grpSpPr>
          <a:xfrm flipH="1">
            <a:off x="7524328" y="5157192"/>
            <a:ext cx="288032" cy="504056"/>
            <a:chOff x="2195736" y="5085184"/>
            <a:chExt cx="288032" cy="504056"/>
          </a:xfrm>
        </p:grpSpPr>
        <p:sp>
          <p:nvSpPr>
            <p:cNvPr id="158" name="Trapezoid 157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sp>
        <p:nvSpPr>
          <p:cNvPr id="161" name="Oval 160"/>
          <p:cNvSpPr/>
          <p:nvPr/>
        </p:nvSpPr>
        <p:spPr>
          <a:xfrm>
            <a:off x="7452320" y="357301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2" name="Elbow Connector 81"/>
          <p:cNvCxnSpPr>
            <a:stCxn id="161" idx="6"/>
            <a:endCxn id="159" idx="1"/>
          </p:cNvCxnSpPr>
          <p:nvPr/>
        </p:nvCxnSpPr>
        <p:spPr>
          <a:xfrm>
            <a:off x="7596336" y="3645024"/>
            <a:ext cx="216024" cy="1673242"/>
          </a:xfrm>
          <a:prstGeom prst="bentConnector3">
            <a:avLst>
              <a:gd name="adj1" fmla="val 205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81"/>
          <p:cNvCxnSpPr>
            <a:stCxn id="158" idx="0"/>
            <a:endCxn id="227" idx="1"/>
          </p:cNvCxnSpPr>
          <p:nvPr/>
        </p:nvCxnSpPr>
        <p:spPr>
          <a:xfrm rot="10800000">
            <a:off x="4641898" y="4367952"/>
            <a:ext cx="2882430" cy="1041268"/>
          </a:xfrm>
          <a:prstGeom prst="bentConnector3">
            <a:avLst>
              <a:gd name="adj1" fmla="val 107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3491880" y="659735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0" name="Elbow Connector 105"/>
          <p:cNvCxnSpPr>
            <a:stCxn id="169" idx="6"/>
            <a:endCxn id="175" idx="2"/>
          </p:cNvCxnSpPr>
          <p:nvPr/>
        </p:nvCxnSpPr>
        <p:spPr>
          <a:xfrm flipV="1">
            <a:off x="3635896" y="6185049"/>
            <a:ext cx="4110188" cy="4843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ixaDeTexto 36"/>
          <p:cNvSpPr txBox="1"/>
          <p:nvPr/>
        </p:nvSpPr>
        <p:spPr>
          <a:xfrm>
            <a:off x="7479023" y="587727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M2R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76" name="Conector reto 33"/>
          <p:cNvCxnSpPr>
            <a:stCxn id="160" idx="2"/>
          </p:cNvCxnSpPr>
          <p:nvPr/>
        </p:nvCxnSpPr>
        <p:spPr>
          <a:xfrm>
            <a:off x="7740352" y="5638264"/>
            <a:ext cx="0" cy="273040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85"/>
          <p:cNvCxnSpPr>
            <a:stCxn id="209" idx="3"/>
            <a:endCxn id="266" idx="0"/>
          </p:cNvCxnSpPr>
          <p:nvPr/>
        </p:nvCxnSpPr>
        <p:spPr>
          <a:xfrm>
            <a:off x="2926264" y="3582890"/>
            <a:ext cx="61560" cy="2150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2637647" y="205659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7" name="Oval 186"/>
          <p:cNvSpPr/>
          <p:nvPr/>
        </p:nvSpPr>
        <p:spPr>
          <a:xfrm>
            <a:off x="2421623" y="270466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9" name="Elbow Connector 81"/>
          <p:cNvCxnSpPr>
            <a:stCxn id="183" idx="6"/>
            <a:endCxn id="196" idx="1"/>
          </p:cNvCxnSpPr>
          <p:nvPr/>
        </p:nvCxnSpPr>
        <p:spPr>
          <a:xfrm flipH="1">
            <a:off x="1177042" y="2128602"/>
            <a:ext cx="1604621" cy="1308988"/>
          </a:xfrm>
          <a:prstGeom prst="bentConnector5">
            <a:avLst>
              <a:gd name="adj1" fmla="val 114446"/>
              <a:gd name="adj2" fmla="val 39748"/>
              <a:gd name="adj3" fmla="val 114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193" idx="3"/>
            <a:endCxn id="305" idx="2"/>
          </p:cNvCxnSpPr>
          <p:nvPr/>
        </p:nvCxnSpPr>
        <p:spPr>
          <a:xfrm>
            <a:off x="1538909" y="2487124"/>
            <a:ext cx="450666" cy="15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1989575" y="241663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Oval 306"/>
          <p:cNvSpPr/>
          <p:nvPr/>
        </p:nvSpPr>
        <p:spPr>
          <a:xfrm>
            <a:off x="1989575" y="292069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9" name="Elbow Connector 81"/>
          <p:cNvCxnSpPr>
            <a:stCxn id="196" idx="3"/>
            <a:endCxn id="307" idx="2"/>
          </p:cNvCxnSpPr>
          <p:nvPr/>
        </p:nvCxnSpPr>
        <p:spPr>
          <a:xfrm flipV="1">
            <a:off x="1610052" y="2992698"/>
            <a:ext cx="379523" cy="444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196" idx="3"/>
            <a:endCxn id="207" idx="1"/>
          </p:cNvCxnSpPr>
          <p:nvPr/>
        </p:nvCxnSpPr>
        <p:spPr>
          <a:xfrm>
            <a:off x="1610052" y="3437590"/>
            <a:ext cx="485178" cy="12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321"/>
          <p:cNvGrpSpPr/>
          <p:nvPr/>
        </p:nvGrpSpPr>
        <p:grpSpPr>
          <a:xfrm>
            <a:off x="7236296" y="2420888"/>
            <a:ext cx="720080" cy="648072"/>
            <a:chOff x="7596336" y="2420888"/>
            <a:chExt cx="720080" cy="648072"/>
          </a:xfrm>
        </p:grpSpPr>
        <p:sp>
          <p:nvSpPr>
            <p:cNvPr id="316" name="Flowchart: Decision 315"/>
            <p:cNvSpPr/>
            <p:nvPr/>
          </p:nvSpPr>
          <p:spPr>
            <a:xfrm>
              <a:off x="7596336" y="2420888"/>
              <a:ext cx="720080" cy="6480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7630244" y="2587764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0</a:t>
              </a:r>
              <a:r>
                <a:rPr lang="pt-BR" sz="1400" baseline="30000" dirty="0" smtClean="0"/>
                <a:t>31</a:t>
              </a:r>
              <a:r>
                <a:rPr lang="pt-BR" sz="1400" dirty="0" smtClean="0"/>
                <a:t>|bit</a:t>
              </a:r>
              <a:endParaRPr lang="pt-BR" sz="1400" dirty="0"/>
            </a:p>
          </p:txBody>
        </p:sp>
      </p:grpSp>
      <p:sp>
        <p:nvSpPr>
          <p:cNvPr id="318" name="Oval 317"/>
          <p:cNvSpPr/>
          <p:nvPr/>
        </p:nvSpPr>
        <p:spPr>
          <a:xfrm>
            <a:off x="6876256" y="30426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9" name="Elbow Connector 101"/>
          <p:cNvCxnSpPr>
            <a:stCxn id="318" idx="0"/>
            <a:endCxn id="316" idx="1"/>
          </p:cNvCxnSpPr>
          <p:nvPr/>
        </p:nvCxnSpPr>
        <p:spPr>
          <a:xfrm rot="5400000" flipH="1" flipV="1">
            <a:off x="6943406" y="2749782"/>
            <a:ext cx="297748" cy="28803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81"/>
          <p:cNvCxnSpPr>
            <a:stCxn id="317" idx="3"/>
            <a:endCxn id="160" idx="1"/>
          </p:cNvCxnSpPr>
          <p:nvPr/>
        </p:nvCxnSpPr>
        <p:spPr>
          <a:xfrm flipH="1">
            <a:off x="7812360" y="2741653"/>
            <a:ext cx="136235" cy="2769653"/>
          </a:xfrm>
          <a:prstGeom prst="bentConnector3">
            <a:avLst>
              <a:gd name="adj1" fmla="val -167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875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604448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Extenção do datapath para a instrução </a:t>
            </a:r>
            <a:r>
              <a:rPr lang="pt-BR" sz="3600" b="1" dirty="0" smtClean="0"/>
              <a:t>beq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1"/>
            <a:ext cx="8280920" cy="3268959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 instrução </a:t>
            </a:r>
            <a:r>
              <a:rPr lang="pt-BR" b="1" dirty="0" smtClean="0"/>
              <a:t>beq</a:t>
            </a:r>
            <a:r>
              <a:rPr lang="pt-BR" dirty="0" smtClean="0"/>
              <a:t> requer que o conteúdo de rs e rt sejam comparados, e em caso de serem igual que o PC aponte para a instrução em Label;</a:t>
            </a:r>
          </a:p>
          <a:p>
            <a:r>
              <a:rPr lang="pt-BR" dirty="0" smtClean="0"/>
              <a:t>Na realidade Label neste caso é convertido pelo Assembler não como um endereço absoluto, mas sim como um salto a partir do PC;</a:t>
            </a:r>
          </a:p>
          <a:p>
            <a:r>
              <a:rPr lang="pt-BR" dirty="0" smtClean="0"/>
              <a:t>Label é dado em número de instruções a partir do PC, o que habilita um espaço de endereçamento de – 32.768 a 32767 instruções a partir da instrução atual;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35848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2613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6035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0162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1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5030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9157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00B0F0"/>
                </a:solidFill>
              </a:rPr>
              <a:t>0</a:t>
            </a:r>
            <a:endParaRPr lang="pt-BR" b="1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02579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1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2670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0128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74255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767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7030A0"/>
                </a:solidFill>
              </a:rPr>
              <a:t>0</a:t>
            </a:r>
            <a:endParaRPr lang="pt-BR" b="1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21804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46671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270799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4220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18348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34753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58880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82302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06429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31297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55424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7884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2973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26394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50522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3943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98071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22938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47066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1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070487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94615" y="5506386"/>
            <a:ext cx="224127" cy="223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0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38" name="Straight Connector 37"/>
          <p:cNvCxnSpPr>
            <a:stCxn id="6" idx="1"/>
          </p:cNvCxnSpPr>
          <p:nvPr/>
        </p:nvCxnSpPr>
        <p:spPr>
          <a:xfrm>
            <a:off x="1358486" y="5618170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59632" y="6059822"/>
            <a:ext cx="73559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02579" y="5618169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21803" y="5618168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34753" y="5618167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518742" y="5618165"/>
            <a:ext cx="0" cy="525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47281" y="5758703"/>
            <a:ext cx="1353852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op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2686022" y="5760070"/>
            <a:ext cx="1128059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rs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3836347" y="5758703"/>
            <a:ext cx="1128059" cy="33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rt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5940152" y="5778720"/>
            <a:ext cx="13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constante</a:t>
            </a:r>
            <a:endParaRPr lang="pt-BR" dirty="0"/>
          </a:p>
        </p:txBody>
      </p:sp>
      <p:sp>
        <p:nvSpPr>
          <p:cNvPr id="52" name="TextBox 51"/>
          <p:cNvSpPr txBox="1"/>
          <p:nvPr/>
        </p:nvSpPr>
        <p:spPr>
          <a:xfrm>
            <a:off x="1314884" y="5693769"/>
            <a:ext cx="445178" cy="27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92D050"/>
                </a:solidFill>
              </a:rPr>
              <a:t>msb</a:t>
            </a:r>
            <a:endParaRPr lang="pt-BR" sz="1400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19241" y="5702148"/>
            <a:ext cx="353882" cy="27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92D050"/>
                </a:solidFill>
              </a:rPr>
              <a:t>l</a:t>
            </a:r>
            <a:r>
              <a:rPr lang="pt-BR" sz="1400" dirty="0" err="1" smtClean="0">
                <a:solidFill>
                  <a:srgbClr val="92D050"/>
                </a:solidFill>
              </a:rPr>
              <a:t>sb</a:t>
            </a:r>
            <a:endParaRPr lang="pt-BR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70742" y="5301208"/>
            <a:ext cx="7440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31                                     26 25                         21 20                           16 15                           11 10                             6  5                                       0 </a:t>
            </a:r>
            <a:endParaRPr lang="pt-BR" sz="105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278854" y="5423685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142950" y="5423685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79054" y="5402146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43150" y="5423685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42266" y="5445224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732240" y="5423685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622214" y="5445224"/>
            <a:ext cx="0" cy="957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987824" y="4767535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pt-BR" sz="24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beq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Label</a:t>
            </a:r>
            <a:endParaRPr lang="pt-BR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31640" y="612028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2267744" y="6110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131840" y="6110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95936" y="61215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923414" y="61215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5825014" y="61191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0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6714988" y="61191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7659718" y="611917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</a:t>
            </a:r>
            <a:r>
              <a:rPr lang="pt-BR" baseline="-25000" dirty="0" smtClean="0"/>
              <a:t>H</a:t>
            </a:r>
            <a:endParaRPr lang="pt-BR" baseline="-25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987824" y="5448504"/>
            <a:ext cx="792088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50" dirty="0" smtClean="0"/>
              <a:t>32777 </a:t>
            </a:r>
          </a:p>
          <a:p>
            <a:r>
              <a:rPr lang="pt-BR" sz="1050" dirty="0" smtClean="0"/>
              <a:t>instruções</a:t>
            </a:r>
            <a:endParaRPr lang="pt-BR" sz="1050" dirty="0"/>
          </a:p>
        </p:txBody>
      </p:sp>
      <p:sp>
        <p:nvSpPr>
          <p:cNvPr id="85" name="Rectangle 84"/>
          <p:cNvSpPr/>
          <p:nvPr/>
        </p:nvSpPr>
        <p:spPr>
          <a:xfrm>
            <a:off x="2987824" y="2691668"/>
            <a:ext cx="792088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050" dirty="0" smtClean="0"/>
              <a:t>32777 </a:t>
            </a:r>
          </a:p>
          <a:p>
            <a:r>
              <a:rPr lang="pt-BR" sz="1050" dirty="0" smtClean="0"/>
              <a:t>instruções</a:t>
            </a:r>
            <a:endParaRPr lang="pt-BR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Endereços do </a:t>
            </a:r>
            <a:r>
              <a:rPr lang="pt-BR" b="1" dirty="0" smtClean="0"/>
              <a:t>beq</a:t>
            </a:r>
            <a:endParaRPr lang="pt-B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755650" y="4598569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0x4800000C</a:t>
            </a:r>
            <a:endParaRPr lang="pt-BR" sz="1050" dirty="0"/>
          </a:p>
        </p:txBody>
      </p:sp>
      <p:sp>
        <p:nvSpPr>
          <p:cNvPr id="8" name="Rectangle 7"/>
          <p:cNvSpPr/>
          <p:nvPr/>
        </p:nvSpPr>
        <p:spPr>
          <a:xfrm>
            <a:off x="755650" y="4811313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0x4800000D</a:t>
            </a:r>
            <a:endParaRPr lang="pt-BR" sz="1050" dirty="0"/>
          </a:p>
        </p:txBody>
      </p:sp>
      <p:sp>
        <p:nvSpPr>
          <p:cNvPr id="9" name="Rectangle 8"/>
          <p:cNvSpPr/>
          <p:nvPr/>
        </p:nvSpPr>
        <p:spPr>
          <a:xfrm>
            <a:off x="755650" y="5024058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0x4800000E</a:t>
            </a:r>
            <a:endParaRPr lang="pt-BR" sz="1050" dirty="0"/>
          </a:p>
        </p:txBody>
      </p:sp>
      <p:sp>
        <p:nvSpPr>
          <p:cNvPr id="10" name="Rectangle 9"/>
          <p:cNvSpPr/>
          <p:nvPr/>
        </p:nvSpPr>
        <p:spPr>
          <a:xfrm>
            <a:off x="755650" y="5236802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0x4800000F</a:t>
            </a:r>
            <a:endParaRPr lang="pt-BR" sz="1050" dirty="0"/>
          </a:p>
        </p:txBody>
      </p:sp>
      <p:sp>
        <p:nvSpPr>
          <p:cNvPr id="11" name="Rectangle 10"/>
          <p:cNvSpPr/>
          <p:nvPr/>
        </p:nvSpPr>
        <p:spPr>
          <a:xfrm>
            <a:off x="755650" y="3747592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0x48000008</a:t>
            </a:r>
            <a:endParaRPr lang="pt-BR" sz="1050" dirty="0"/>
          </a:p>
        </p:txBody>
      </p:sp>
      <p:sp>
        <p:nvSpPr>
          <p:cNvPr id="12" name="Rectangle 11"/>
          <p:cNvSpPr/>
          <p:nvPr/>
        </p:nvSpPr>
        <p:spPr>
          <a:xfrm>
            <a:off x="755650" y="3960336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0x48000009</a:t>
            </a:r>
            <a:endParaRPr lang="pt-BR" sz="1050" dirty="0"/>
          </a:p>
        </p:txBody>
      </p:sp>
      <p:sp>
        <p:nvSpPr>
          <p:cNvPr id="13" name="Rectangle 12"/>
          <p:cNvSpPr/>
          <p:nvPr/>
        </p:nvSpPr>
        <p:spPr>
          <a:xfrm>
            <a:off x="755650" y="4173081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0x4800000A</a:t>
            </a:r>
            <a:endParaRPr lang="pt-BR" sz="1050" dirty="0"/>
          </a:p>
        </p:txBody>
      </p:sp>
      <p:sp>
        <p:nvSpPr>
          <p:cNvPr id="14" name="Rectangle 13"/>
          <p:cNvSpPr/>
          <p:nvPr/>
        </p:nvSpPr>
        <p:spPr>
          <a:xfrm>
            <a:off x="755650" y="4385825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0x4800000B</a:t>
            </a:r>
            <a:endParaRPr lang="pt-BR" sz="1050" dirty="0"/>
          </a:p>
        </p:txBody>
      </p:sp>
      <p:sp>
        <p:nvSpPr>
          <p:cNvPr id="15" name="Rectangle 14"/>
          <p:cNvSpPr/>
          <p:nvPr/>
        </p:nvSpPr>
        <p:spPr>
          <a:xfrm>
            <a:off x="755650" y="2896615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0x48000004</a:t>
            </a:r>
            <a:endParaRPr lang="pt-BR" sz="1050" dirty="0"/>
          </a:p>
        </p:txBody>
      </p:sp>
      <p:sp>
        <p:nvSpPr>
          <p:cNvPr id="16" name="Rectangle 15"/>
          <p:cNvSpPr/>
          <p:nvPr/>
        </p:nvSpPr>
        <p:spPr>
          <a:xfrm>
            <a:off x="755650" y="3109359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0x48000005</a:t>
            </a:r>
            <a:endParaRPr lang="pt-BR" sz="1050" dirty="0"/>
          </a:p>
        </p:txBody>
      </p:sp>
      <p:sp>
        <p:nvSpPr>
          <p:cNvPr id="17" name="Rectangle 16"/>
          <p:cNvSpPr/>
          <p:nvPr/>
        </p:nvSpPr>
        <p:spPr>
          <a:xfrm>
            <a:off x="755650" y="3322104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0x48000006</a:t>
            </a:r>
            <a:endParaRPr lang="pt-BR" sz="1050" dirty="0"/>
          </a:p>
        </p:txBody>
      </p:sp>
      <p:sp>
        <p:nvSpPr>
          <p:cNvPr id="18" name="Rectangle 17"/>
          <p:cNvSpPr/>
          <p:nvPr/>
        </p:nvSpPr>
        <p:spPr>
          <a:xfrm>
            <a:off x="755650" y="3534848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0x48000007</a:t>
            </a:r>
            <a:endParaRPr lang="pt-BR" sz="1050" dirty="0"/>
          </a:p>
        </p:txBody>
      </p:sp>
      <p:sp>
        <p:nvSpPr>
          <p:cNvPr id="19" name="Rectangle 18"/>
          <p:cNvSpPr/>
          <p:nvPr/>
        </p:nvSpPr>
        <p:spPr>
          <a:xfrm>
            <a:off x="755650" y="1838404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0x47FE000C</a:t>
            </a:r>
            <a:endParaRPr lang="pt-BR" sz="800" dirty="0"/>
          </a:p>
        </p:txBody>
      </p:sp>
      <p:sp>
        <p:nvSpPr>
          <p:cNvPr id="20" name="Rectangle 19"/>
          <p:cNvSpPr/>
          <p:nvPr/>
        </p:nvSpPr>
        <p:spPr>
          <a:xfrm>
            <a:off x="755650" y="2051149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0x47FE000D</a:t>
            </a:r>
            <a:endParaRPr lang="pt-BR" sz="1050" dirty="0"/>
          </a:p>
        </p:txBody>
      </p:sp>
      <p:sp>
        <p:nvSpPr>
          <p:cNvPr id="21" name="Rectangle 20"/>
          <p:cNvSpPr/>
          <p:nvPr/>
        </p:nvSpPr>
        <p:spPr>
          <a:xfrm>
            <a:off x="755650" y="2263893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0x47FE000E</a:t>
            </a:r>
            <a:endParaRPr lang="pt-BR" sz="1050" dirty="0"/>
          </a:p>
        </p:txBody>
      </p:sp>
      <p:sp>
        <p:nvSpPr>
          <p:cNvPr id="22" name="Rectangle 21"/>
          <p:cNvSpPr/>
          <p:nvPr/>
        </p:nvSpPr>
        <p:spPr>
          <a:xfrm>
            <a:off x="755650" y="2476637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0x47FE000F</a:t>
            </a:r>
            <a:endParaRPr lang="pt-BR" sz="1050" dirty="0"/>
          </a:p>
        </p:txBody>
      </p:sp>
      <p:sp>
        <p:nvSpPr>
          <p:cNvPr id="23" name="Rectangle 22"/>
          <p:cNvSpPr/>
          <p:nvPr/>
        </p:nvSpPr>
        <p:spPr>
          <a:xfrm>
            <a:off x="755650" y="5652180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0x48000010</a:t>
            </a:r>
            <a:endParaRPr lang="pt-BR" sz="1050" dirty="0"/>
          </a:p>
        </p:txBody>
      </p:sp>
      <p:sp>
        <p:nvSpPr>
          <p:cNvPr id="24" name="Rectangle 5"/>
          <p:cNvSpPr/>
          <p:nvPr/>
        </p:nvSpPr>
        <p:spPr>
          <a:xfrm>
            <a:off x="1829660" y="4598569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25" name="Rectangle 24"/>
          <p:cNvSpPr/>
          <p:nvPr/>
        </p:nvSpPr>
        <p:spPr>
          <a:xfrm>
            <a:off x="1829660" y="4811313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26" name="Rectangle 25"/>
          <p:cNvSpPr/>
          <p:nvPr/>
        </p:nvSpPr>
        <p:spPr>
          <a:xfrm>
            <a:off x="1829660" y="5024058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27" name="Rectangle 8"/>
          <p:cNvSpPr/>
          <p:nvPr/>
        </p:nvSpPr>
        <p:spPr>
          <a:xfrm>
            <a:off x="1829660" y="5236802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28" name="Rectangle 9"/>
          <p:cNvSpPr/>
          <p:nvPr/>
        </p:nvSpPr>
        <p:spPr>
          <a:xfrm>
            <a:off x="1829660" y="3747592"/>
            <a:ext cx="826161" cy="21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29" name="Rectangle 28"/>
          <p:cNvSpPr/>
          <p:nvPr/>
        </p:nvSpPr>
        <p:spPr>
          <a:xfrm>
            <a:off x="1829660" y="3960336"/>
            <a:ext cx="826161" cy="21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30" name="Rectangle 29"/>
          <p:cNvSpPr/>
          <p:nvPr/>
        </p:nvSpPr>
        <p:spPr>
          <a:xfrm>
            <a:off x="1829660" y="4173081"/>
            <a:ext cx="826161" cy="21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31" name="Rectangle 30"/>
          <p:cNvSpPr/>
          <p:nvPr/>
        </p:nvSpPr>
        <p:spPr>
          <a:xfrm>
            <a:off x="1829660" y="4385825"/>
            <a:ext cx="826161" cy="212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32" name="Rectangle 31"/>
          <p:cNvSpPr/>
          <p:nvPr/>
        </p:nvSpPr>
        <p:spPr>
          <a:xfrm>
            <a:off x="1829660" y="2896615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33" name="Rectangle 32"/>
          <p:cNvSpPr/>
          <p:nvPr/>
        </p:nvSpPr>
        <p:spPr>
          <a:xfrm>
            <a:off x="1829660" y="3109359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34" name="Rectangle 33"/>
          <p:cNvSpPr/>
          <p:nvPr/>
        </p:nvSpPr>
        <p:spPr>
          <a:xfrm>
            <a:off x="1829660" y="3322104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35" name="Rectangle 34"/>
          <p:cNvSpPr/>
          <p:nvPr/>
        </p:nvSpPr>
        <p:spPr>
          <a:xfrm>
            <a:off x="1829660" y="3534848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36" name="Rectangle 35"/>
          <p:cNvSpPr/>
          <p:nvPr/>
        </p:nvSpPr>
        <p:spPr>
          <a:xfrm>
            <a:off x="1829660" y="1838404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37" name="Rectangle 36"/>
          <p:cNvSpPr/>
          <p:nvPr/>
        </p:nvSpPr>
        <p:spPr>
          <a:xfrm>
            <a:off x="1829660" y="2051149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38" name="Rectangle 37"/>
          <p:cNvSpPr/>
          <p:nvPr/>
        </p:nvSpPr>
        <p:spPr>
          <a:xfrm>
            <a:off x="1829660" y="2263893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39" name="Rectangle 38"/>
          <p:cNvSpPr/>
          <p:nvPr/>
        </p:nvSpPr>
        <p:spPr>
          <a:xfrm>
            <a:off x="1829660" y="2476637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40" name="Rectangle 39"/>
          <p:cNvSpPr/>
          <p:nvPr/>
        </p:nvSpPr>
        <p:spPr>
          <a:xfrm>
            <a:off x="1829660" y="5652180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41" name="Flowchart: Document 69"/>
          <p:cNvSpPr/>
          <p:nvPr/>
        </p:nvSpPr>
        <p:spPr>
          <a:xfrm>
            <a:off x="1827070" y="6494260"/>
            <a:ext cx="826161" cy="319116"/>
          </a:xfrm>
          <a:prstGeom prst="flowChartDocumen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42" name="Flowchart: Document 70"/>
          <p:cNvSpPr/>
          <p:nvPr/>
        </p:nvSpPr>
        <p:spPr>
          <a:xfrm rot="10800000">
            <a:off x="1829660" y="1519288"/>
            <a:ext cx="826161" cy="319116"/>
          </a:xfrm>
          <a:prstGeom prst="flowChartDocumen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44" name="Rectangle 43"/>
          <p:cNvSpPr/>
          <p:nvPr/>
        </p:nvSpPr>
        <p:spPr>
          <a:xfrm>
            <a:off x="755650" y="1625660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>
                <a:latin typeface="Calibri"/>
              </a:rPr>
              <a:t>•••</a:t>
            </a:r>
            <a:endParaRPr lang="pt-BR" sz="800" dirty="0"/>
          </a:p>
        </p:txBody>
      </p:sp>
      <p:sp>
        <p:nvSpPr>
          <p:cNvPr id="45" name="Rectangle 44"/>
          <p:cNvSpPr/>
          <p:nvPr/>
        </p:nvSpPr>
        <p:spPr>
          <a:xfrm>
            <a:off x="755576" y="6528624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>
                <a:latin typeface="Calibri"/>
              </a:rPr>
              <a:t>•••</a:t>
            </a:r>
            <a:endParaRPr lang="pt-BR" sz="800" dirty="0"/>
          </a:p>
        </p:txBody>
      </p:sp>
      <p:sp>
        <p:nvSpPr>
          <p:cNvPr id="73" name="Right Brace 72"/>
          <p:cNvSpPr/>
          <p:nvPr/>
        </p:nvSpPr>
        <p:spPr>
          <a:xfrm>
            <a:off x="2699792" y="1844824"/>
            <a:ext cx="360040" cy="1887341"/>
          </a:xfrm>
          <a:prstGeom prst="rightBrace">
            <a:avLst>
              <a:gd name="adj1" fmla="val 7222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ight Brace 73"/>
          <p:cNvSpPr/>
          <p:nvPr/>
        </p:nvSpPr>
        <p:spPr>
          <a:xfrm>
            <a:off x="2699792" y="4594804"/>
            <a:ext cx="360040" cy="1930540"/>
          </a:xfrm>
          <a:prstGeom prst="rightBrace">
            <a:avLst>
              <a:gd name="adj1" fmla="val 7222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ctangle 74"/>
          <p:cNvSpPr/>
          <p:nvPr/>
        </p:nvSpPr>
        <p:spPr>
          <a:xfrm>
            <a:off x="1830501" y="5863440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76" name="Rectangle 8"/>
          <p:cNvSpPr/>
          <p:nvPr/>
        </p:nvSpPr>
        <p:spPr>
          <a:xfrm>
            <a:off x="1830501" y="6076184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77" name="Rectangle 76"/>
          <p:cNvSpPr/>
          <p:nvPr/>
        </p:nvSpPr>
        <p:spPr>
          <a:xfrm>
            <a:off x="1830501" y="6288928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78" name="Rectangle 77"/>
          <p:cNvSpPr/>
          <p:nvPr/>
        </p:nvSpPr>
        <p:spPr>
          <a:xfrm>
            <a:off x="755576" y="5440649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•••</a:t>
            </a:r>
            <a:endParaRPr lang="pt-BR" sz="1050" dirty="0"/>
          </a:p>
        </p:txBody>
      </p:sp>
      <p:sp>
        <p:nvSpPr>
          <p:cNvPr id="79" name="Rectangle 78"/>
          <p:cNvSpPr/>
          <p:nvPr/>
        </p:nvSpPr>
        <p:spPr>
          <a:xfrm>
            <a:off x="755576" y="5856028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0X48020005</a:t>
            </a:r>
            <a:endParaRPr lang="pt-BR" sz="1050" dirty="0"/>
          </a:p>
        </p:txBody>
      </p:sp>
      <p:sp>
        <p:nvSpPr>
          <p:cNvPr id="80" name="Rectangle 79"/>
          <p:cNvSpPr/>
          <p:nvPr/>
        </p:nvSpPr>
        <p:spPr>
          <a:xfrm>
            <a:off x="755576" y="6068772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0X48020006</a:t>
            </a:r>
            <a:endParaRPr lang="pt-BR" sz="1050" dirty="0"/>
          </a:p>
        </p:txBody>
      </p:sp>
      <p:sp>
        <p:nvSpPr>
          <p:cNvPr id="81" name="Rectangle 80"/>
          <p:cNvSpPr/>
          <p:nvPr/>
        </p:nvSpPr>
        <p:spPr>
          <a:xfrm>
            <a:off x="755576" y="6281516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/>
              <a:t>0X48020007</a:t>
            </a:r>
            <a:endParaRPr lang="pt-BR" sz="1050" dirty="0"/>
          </a:p>
        </p:txBody>
      </p:sp>
      <p:sp>
        <p:nvSpPr>
          <p:cNvPr id="82" name="Rectangle 8"/>
          <p:cNvSpPr/>
          <p:nvPr/>
        </p:nvSpPr>
        <p:spPr>
          <a:xfrm>
            <a:off x="1827070" y="5444782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83" name="Rectangle 82"/>
          <p:cNvSpPr/>
          <p:nvPr/>
        </p:nvSpPr>
        <p:spPr>
          <a:xfrm>
            <a:off x="1827070" y="2688668"/>
            <a:ext cx="826161" cy="2127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84" name="Rectangle 83"/>
          <p:cNvSpPr/>
          <p:nvPr/>
        </p:nvSpPr>
        <p:spPr>
          <a:xfrm>
            <a:off x="755576" y="2694948"/>
            <a:ext cx="1074010" cy="21274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050" dirty="0" smtClean="0">
                <a:latin typeface="Calibri"/>
              </a:rPr>
              <a:t>•••</a:t>
            </a:r>
            <a:endParaRPr lang="pt-BR" sz="800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429000"/>
            <a:ext cx="3686890" cy="2053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8" name="Title 1"/>
          <p:cNvSpPr txBox="1">
            <a:spLocks/>
          </p:cNvSpPr>
          <p:nvPr/>
        </p:nvSpPr>
        <p:spPr>
          <a:xfrm>
            <a:off x="4427984" y="2141984"/>
            <a:ext cx="44748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Branch Unit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(subsistema)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Extensão para </a:t>
            </a:r>
            <a:r>
              <a:rPr lang="pt-BR" b="1" dirty="0" smtClean="0"/>
              <a:t>beq</a:t>
            </a:r>
            <a:endParaRPr lang="pt-BR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Freeform 5"/>
          <p:cNvSpPr/>
          <p:nvPr/>
        </p:nvSpPr>
        <p:spPr>
          <a:xfrm>
            <a:off x="1979712" y="2348880"/>
            <a:ext cx="581543" cy="808954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87173" y="3212977"/>
            <a:ext cx="828644" cy="10179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pt-BR" sz="1400" b="1" dirty="0" smtClean="0">
                <a:solidFill>
                  <a:schemeClr val="tx1"/>
                </a:solidFill>
              </a:rPr>
              <a:t>MEM</a:t>
            </a:r>
            <a:endParaRPr lang="pt-BR" sz="1400" b="1" dirty="0">
              <a:solidFill>
                <a:schemeClr val="tx1"/>
              </a:solidFill>
            </a:endParaRPr>
          </a:p>
        </p:txBody>
      </p:sp>
      <p:cxnSp>
        <p:nvCxnSpPr>
          <p:cNvPr id="8" name="Conector reto 24"/>
          <p:cNvCxnSpPr/>
          <p:nvPr/>
        </p:nvCxnSpPr>
        <p:spPr>
          <a:xfrm flipH="1">
            <a:off x="1620344" y="4142055"/>
            <a:ext cx="466827" cy="0"/>
          </a:xfrm>
          <a:prstGeom prst="line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26"/>
          <p:cNvSpPr txBox="1"/>
          <p:nvPr/>
        </p:nvSpPr>
        <p:spPr>
          <a:xfrm>
            <a:off x="2095230" y="328498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A</a:t>
            </a:r>
            <a:endParaRPr lang="pt-BR" sz="1400" b="1" dirty="0"/>
          </a:p>
        </p:txBody>
      </p:sp>
      <p:sp>
        <p:nvSpPr>
          <p:cNvPr id="10" name="CaixaDeTexto 27"/>
          <p:cNvSpPr txBox="1"/>
          <p:nvPr/>
        </p:nvSpPr>
        <p:spPr>
          <a:xfrm>
            <a:off x="944593" y="3988167"/>
            <a:ext cx="721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ProgRd</a:t>
            </a:r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aixaDeTexto 28"/>
          <p:cNvSpPr txBox="1"/>
          <p:nvPr/>
        </p:nvSpPr>
        <p:spPr>
          <a:xfrm>
            <a:off x="2627784" y="34290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D</a:t>
            </a:r>
            <a:endParaRPr lang="pt-BR" sz="1400" b="1" dirty="0"/>
          </a:p>
        </p:txBody>
      </p:sp>
      <p:cxnSp>
        <p:nvCxnSpPr>
          <p:cNvPr id="12" name="Conector reto 30"/>
          <p:cNvCxnSpPr/>
          <p:nvPr/>
        </p:nvCxnSpPr>
        <p:spPr>
          <a:xfrm flipH="1">
            <a:off x="1800551" y="335683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32"/>
          <p:cNvCxnSpPr/>
          <p:nvPr/>
        </p:nvCxnSpPr>
        <p:spPr>
          <a:xfrm flipH="1">
            <a:off x="3072623" y="349476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33"/>
          <p:cNvSpPr txBox="1"/>
          <p:nvPr/>
        </p:nvSpPr>
        <p:spPr>
          <a:xfrm>
            <a:off x="1691680" y="3140969"/>
            <a:ext cx="266561" cy="1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5" name="CaixaDeTexto 34"/>
          <p:cNvSpPr txBox="1"/>
          <p:nvPr/>
        </p:nvSpPr>
        <p:spPr>
          <a:xfrm>
            <a:off x="2987824" y="3284984"/>
            <a:ext cx="266561" cy="195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6" name="CaixaDeTexto 26"/>
          <p:cNvSpPr txBox="1"/>
          <p:nvPr/>
        </p:nvSpPr>
        <p:spPr>
          <a:xfrm>
            <a:off x="1315215" y="2372069"/>
            <a:ext cx="223694" cy="23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4</a:t>
            </a:r>
            <a:endParaRPr lang="pt-BR" sz="1400" b="1" dirty="0"/>
          </a:p>
        </p:txBody>
      </p:sp>
      <p:cxnSp>
        <p:nvCxnSpPr>
          <p:cNvPr id="17" name="Conector reto 30"/>
          <p:cNvCxnSpPr/>
          <p:nvPr/>
        </p:nvCxnSpPr>
        <p:spPr>
          <a:xfrm flipH="1">
            <a:off x="1631883" y="2392494"/>
            <a:ext cx="58353" cy="161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33"/>
          <p:cNvSpPr txBox="1"/>
          <p:nvPr/>
        </p:nvSpPr>
        <p:spPr>
          <a:xfrm>
            <a:off x="1562714" y="2254722"/>
            <a:ext cx="266561" cy="195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sp>
        <p:nvSpPr>
          <p:cNvPr id="19" name="Rectangle 18"/>
          <p:cNvSpPr/>
          <p:nvPr/>
        </p:nvSpPr>
        <p:spPr>
          <a:xfrm>
            <a:off x="1177042" y="3097194"/>
            <a:ext cx="433010" cy="6807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PC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0" name="Conector reto 12"/>
          <p:cNvCxnSpPr/>
          <p:nvPr/>
        </p:nvCxnSpPr>
        <p:spPr>
          <a:xfrm flipH="1">
            <a:off x="4225306" y="2893194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14"/>
          <p:cNvCxnSpPr/>
          <p:nvPr/>
        </p:nvCxnSpPr>
        <p:spPr>
          <a:xfrm flipH="1">
            <a:off x="5824340" y="3109218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15"/>
          <p:cNvSpPr txBox="1"/>
          <p:nvPr/>
        </p:nvSpPr>
        <p:spPr>
          <a:xfrm>
            <a:off x="4211960" y="27809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sp>
        <p:nvSpPr>
          <p:cNvPr id="23" name="CaixaDeTexto 16"/>
          <p:cNvSpPr txBox="1"/>
          <p:nvPr/>
        </p:nvSpPr>
        <p:spPr>
          <a:xfrm>
            <a:off x="5724128" y="292494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24" name="Conector reto 19"/>
          <p:cNvCxnSpPr/>
          <p:nvPr/>
        </p:nvCxnSpPr>
        <p:spPr>
          <a:xfrm flipH="1">
            <a:off x="4225306" y="3284984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0"/>
          <p:cNvSpPr txBox="1"/>
          <p:nvPr/>
        </p:nvSpPr>
        <p:spPr>
          <a:xfrm>
            <a:off x="4211960" y="31409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5</a:t>
            </a:r>
            <a:endParaRPr lang="pt-BR" sz="1100" b="1" dirty="0"/>
          </a:p>
        </p:txBody>
      </p:sp>
      <p:cxnSp>
        <p:nvCxnSpPr>
          <p:cNvPr id="26" name="Conector reto 28"/>
          <p:cNvCxnSpPr/>
          <p:nvPr/>
        </p:nvCxnSpPr>
        <p:spPr>
          <a:xfrm flipH="1">
            <a:off x="5783436" y="3854023"/>
            <a:ext cx="72008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9"/>
          <p:cNvSpPr txBox="1"/>
          <p:nvPr/>
        </p:nvSpPr>
        <p:spPr>
          <a:xfrm>
            <a:off x="5683224" y="366974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/>
              <a:t>32</a:t>
            </a:r>
            <a:endParaRPr lang="pt-BR" sz="1100" b="1" dirty="0"/>
          </a:p>
        </p:txBody>
      </p:sp>
      <p:cxnSp>
        <p:nvCxnSpPr>
          <p:cNvPr id="28" name="Conector reto 33"/>
          <p:cNvCxnSpPr/>
          <p:nvPr/>
        </p:nvCxnSpPr>
        <p:spPr>
          <a:xfrm flipH="1">
            <a:off x="5433060" y="4581128"/>
            <a:ext cx="8448" cy="966232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36"/>
          <p:cNvSpPr txBox="1"/>
          <p:nvPr/>
        </p:nvSpPr>
        <p:spPr>
          <a:xfrm>
            <a:off x="5004048" y="5517232"/>
            <a:ext cx="87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err="1" smtClean="0">
                <a:solidFill>
                  <a:srgbClr val="0070C0"/>
                </a:solidFill>
              </a:rPr>
              <a:t>RegWrite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81237" y="2958177"/>
            <a:ext cx="815099" cy="1313009"/>
          </a:xfrm>
          <a:custGeom>
            <a:avLst/>
            <a:gdLst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889462 h 1022465"/>
              <a:gd name="connsiteX5" fmla="*/ 66501 w 606829"/>
              <a:gd name="connsiteY5" fmla="*/ 1022465 h 1022465"/>
              <a:gd name="connsiteX6" fmla="*/ 606829 w 606829"/>
              <a:gd name="connsiteY6" fmla="*/ 806334 h 1022465"/>
              <a:gd name="connsiteX7" fmla="*/ 598516 w 606829"/>
              <a:gd name="connsiteY7" fmla="*/ 349134 h 1022465"/>
              <a:gd name="connsiteX8" fmla="*/ 0 w 606829"/>
              <a:gd name="connsiteY8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74814 w 606829"/>
              <a:gd name="connsiteY3" fmla="*/ 623454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241069 w 606829"/>
              <a:gd name="connsiteY2" fmla="*/ 498763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06829"/>
              <a:gd name="connsiteY0" fmla="*/ 0 h 1022465"/>
              <a:gd name="connsiteX1" fmla="*/ 24938 w 606829"/>
              <a:gd name="connsiteY1" fmla="*/ 365760 h 1022465"/>
              <a:gd name="connsiteX2" fmla="*/ 332509 w 606829"/>
              <a:gd name="connsiteY2" fmla="*/ 548639 h 1022465"/>
              <a:gd name="connsiteX3" fmla="*/ 49876 w 606829"/>
              <a:gd name="connsiteY3" fmla="*/ 665018 h 1022465"/>
              <a:gd name="connsiteX4" fmla="*/ 66501 w 606829"/>
              <a:gd name="connsiteY4" fmla="*/ 1022465 h 1022465"/>
              <a:gd name="connsiteX5" fmla="*/ 606829 w 606829"/>
              <a:gd name="connsiteY5" fmla="*/ 806334 h 1022465"/>
              <a:gd name="connsiteX6" fmla="*/ 598516 w 606829"/>
              <a:gd name="connsiteY6" fmla="*/ 349134 h 1022465"/>
              <a:gd name="connsiteX7" fmla="*/ 0 w 606829"/>
              <a:gd name="connsiteY7" fmla="*/ 0 h 1022465"/>
              <a:gd name="connsiteX0" fmla="*/ 0 w 631767"/>
              <a:gd name="connsiteY0" fmla="*/ 0 h 1022465"/>
              <a:gd name="connsiteX1" fmla="*/ 24938 w 631767"/>
              <a:gd name="connsiteY1" fmla="*/ 365760 h 1022465"/>
              <a:gd name="connsiteX2" fmla="*/ 332509 w 631767"/>
              <a:gd name="connsiteY2" fmla="*/ 548639 h 1022465"/>
              <a:gd name="connsiteX3" fmla="*/ 49876 w 631767"/>
              <a:gd name="connsiteY3" fmla="*/ 665018 h 1022465"/>
              <a:gd name="connsiteX4" fmla="*/ 66501 w 631767"/>
              <a:gd name="connsiteY4" fmla="*/ 1022465 h 1022465"/>
              <a:gd name="connsiteX5" fmla="*/ 606829 w 631767"/>
              <a:gd name="connsiteY5" fmla="*/ 806334 h 1022465"/>
              <a:gd name="connsiteX6" fmla="*/ 631767 w 631767"/>
              <a:gd name="connsiteY6" fmla="*/ 340821 h 1022465"/>
              <a:gd name="connsiteX7" fmla="*/ 0 w 631767"/>
              <a:gd name="connsiteY7" fmla="*/ 0 h 1022465"/>
              <a:gd name="connsiteX0" fmla="*/ 0 w 631767"/>
              <a:gd name="connsiteY0" fmla="*/ 0 h 1089140"/>
              <a:gd name="connsiteX1" fmla="*/ 24938 w 631767"/>
              <a:gd name="connsiteY1" fmla="*/ 365760 h 1089140"/>
              <a:gd name="connsiteX2" fmla="*/ 332509 w 631767"/>
              <a:gd name="connsiteY2" fmla="*/ 548639 h 1089140"/>
              <a:gd name="connsiteX3" fmla="*/ 49876 w 631767"/>
              <a:gd name="connsiteY3" fmla="*/ 665018 h 1089140"/>
              <a:gd name="connsiteX4" fmla="*/ 4589 w 631767"/>
              <a:gd name="connsiteY4" fmla="*/ 1089140 h 1089140"/>
              <a:gd name="connsiteX5" fmla="*/ 606829 w 631767"/>
              <a:gd name="connsiteY5" fmla="*/ 806334 h 1089140"/>
              <a:gd name="connsiteX6" fmla="*/ 631767 w 631767"/>
              <a:gd name="connsiteY6" fmla="*/ 340821 h 1089140"/>
              <a:gd name="connsiteX7" fmla="*/ 0 w 631767"/>
              <a:gd name="connsiteY7" fmla="*/ 0 h 1089140"/>
              <a:gd name="connsiteX0" fmla="*/ 2511 w 634278"/>
              <a:gd name="connsiteY0" fmla="*/ 0 h 1089140"/>
              <a:gd name="connsiteX1" fmla="*/ 27449 w 634278"/>
              <a:gd name="connsiteY1" fmla="*/ 365760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634278"/>
              <a:gd name="connsiteY0" fmla="*/ 0 h 1089140"/>
              <a:gd name="connsiteX1" fmla="*/ 3637 w 634278"/>
              <a:gd name="connsiteY1" fmla="*/ 370522 h 1089140"/>
              <a:gd name="connsiteX2" fmla="*/ 335020 w 634278"/>
              <a:gd name="connsiteY2" fmla="*/ 548639 h 1089140"/>
              <a:gd name="connsiteX3" fmla="*/ 0 w 634278"/>
              <a:gd name="connsiteY3" fmla="*/ 672161 h 1089140"/>
              <a:gd name="connsiteX4" fmla="*/ 7100 w 634278"/>
              <a:gd name="connsiteY4" fmla="*/ 1089140 h 1089140"/>
              <a:gd name="connsiteX5" fmla="*/ 609340 w 634278"/>
              <a:gd name="connsiteY5" fmla="*/ 806334 h 1089140"/>
              <a:gd name="connsiteX6" fmla="*/ 634278 w 634278"/>
              <a:gd name="connsiteY6" fmla="*/ 340821 h 1089140"/>
              <a:gd name="connsiteX7" fmla="*/ 2511 w 634278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609340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2511 w 715241"/>
              <a:gd name="connsiteY0" fmla="*/ 0 h 1089140"/>
              <a:gd name="connsiteX1" fmla="*/ 3637 w 715241"/>
              <a:gd name="connsiteY1" fmla="*/ 370522 h 1089140"/>
              <a:gd name="connsiteX2" fmla="*/ 335020 w 715241"/>
              <a:gd name="connsiteY2" fmla="*/ 548639 h 1089140"/>
              <a:gd name="connsiteX3" fmla="*/ 0 w 715241"/>
              <a:gd name="connsiteY3" fmla="*/ 672161 h 1089140"/>
              <a:gd name="connsiteX4" fmla="*/ 7100 w 715241"/>
              <a:gd name="connsiteY4" fmla="*/ 1089140 h 1089140"/>
              <a:gd name="connsiteX5" fmla="*/ 711733 w 715241"/>
              <a:gd name="connsiteY5" fmla="*/ 806334 h 1089140"/>
              <a:gd name="connsiteX6" fmla="*/ 715241 w 715241"/>
              <a:gd name="connsiteY6" fmla="*/ 324153 h 1089140"/>
              <a:gd name="connsiteX7" fmla="*/ 2511 w 715241"/>
              <a:gd name="connsiteY7" fmla="*/ 0 h 1089140"/>
              <a:gd name="connsiteX0" fmla="*/ 4893 w 717623"/>
              <a:gd name="connsiteY0" fmla="*/ 0 h 1089140"/>
              <a:gd name="connsiteX1" fmla="*/ 6019 w 717623"/>
              <a:gd name="connsiteY1" fmla="*/ 370522 h 1089140"/>
              <a:gd name="connsiteX2" fmla="*/ 337402 w 717623"/>
              <a:gd name="connsiteY2" fmla="*/ 548639 h 1089140"/>
              <a:gd name="connsiteX3" fmla="*/ 0 w 717623"/>
              <a:gd name="connsiteY3" fmla="*/ 719786 h 1089140"/>
              <a:gd name="connsiteX4" fmla="*/ 9482 w 717623"/>
              <a:gd name="connsiteY4" fmla="*/ 1089140 h 1089140"/>
              <a:gd name="connsiteX5" fmla="*/ 714115 w 717623"/>
              <a:gd name="connsiteY5" fmla="*/ 806334 h 1089140"/>
              <a:gd name="connsiteX6" fmla="*/ 717623 w 717623"/>
              <a:gd name="connsiteY6" fmla="*/ 324153 h 1089140"/>
              <a:gd name="connsiteX7" fmla="*/ 4893 w 717623"/>
              <a:gd name="connsiteY7" fmla="*/ 0 h 1089140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4719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806334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4115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  <a:gd name="connsiteX0" fmla="*/ 4893 w 717623"/>
              <a:gd name="connsiteY0" fmla="*/ 0 h 1081996"/>
              <a:gd name="connsiteX1" fmla="*/ 6019 w 717623"/>
              <a:gd name="connsiteY1" fmla="*/ 370522 h 1081996"/>
              <a:gd name="connsiteX2" fmla="*/ 337402 w 717623"/>
              <a:gd name="connsiteY2" fmla="*/ 548639 h 1081996"/>
              <a:gd name="connsiteX3" fmla="*/ 0 w 717623"/>
              <a:gd name="connsiteY3" fmla="*/ 719786 h 1081996"/>
              <a:gd name="connsiteX4" fmla="*/ 2337 w 717623"/>
              <a:gd name="connsiteY4" fmla="*/ 1081996 h 1081996"/>
              <a:gd name="connsiteX5" fmla="*/ 716496 w 717623"/>
              <a:gd name="connsiteY5" fmla="*/ 772997 h 1081996"/>
              <a:gd name="connsiteX6" fmla="*/ 717623 w 717623"/>
              <a:gd name="connsiteY6" fmla="*/ 324153 h 1081996"/>
              <a:gd name="connsiteX7" fmla="*/ 4893 w 717623"/>
              <a:gd name="connsiteY7" fmla="*/ 0 h 108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623" h="1081996">
                <a:moveTo>
                  <a:pt x="4893" y="0"/>
                </a:moveTo>
                <a:cubicBezTo>
                  <a:pt x="5268" y="123507"/>
                  <a:pt x="5644" y="247015"/>
                  <a:pt x="6019" y="370522"/>
                </a:cubicBezTo>
                <a:lnTo>
                  <a:pt x="337402" y="548639"/>
                </a:lnTo>
                <a:lnTo>
                  <a:pt x="0" y="719786"/>
                </a:lnTo>
                <a:lnTo>
                  <a:pt x="2337" y="1081996"/>
                </a:lnTo>
                <a:lnTo>
                  <a:pt x="716496" y="772997"/>
                </a:lnTo>
                <a:cubicBezTo>
                  <a:pt x="717665" y="612270"/>
                  <a:pt x="716454" y="484880"/>
                  <a:pt x="717623" y="324153"/>
                </a:cubicBezTo>
                <a:lnTo>
                  <a:pt x="4893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ULA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1" name="Conector reto 33"/>
          <p:cNvCxnSpPr/>
          <p:nvPr/>
        </p:nvCxnSpPr>
        <p:spPr>
          <a:xfrm flipH="1">
            <a:off x="6972703" y="4185285"/>
            <a:ext cx="4186" cy="53985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2"/>
          <p:cNvCxnSpPr/>
          <p:nvPr/>
        </p:nvCxnSpPr>
        <p:spPr>
          <a:xfrm flipH="1">
            <a:off x="6883102" y="4362311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4"/>
          <p:cNvSpPr txBox="1"/>
          <p:nvPr/>
        </p:nvSpPr>
        <p:spPr>
          <a:xfrm>
            <a:off x="6715900" y="431249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4" name="Group 126"/>
          <p:cNvGrpSpPr/>
          <p:nvPr/>
        </p:nvGrpSpPr>
        <p:grpSpPr>
          <a:xfrm>
            <a:off x="4641898" y="2845911"/>
            <a:ext cx="1010222" cy="1735217"/>
            <a:chOff x="5940152" y="2845911"/>
            <a:chExt cx="1010222" cy="1735217"/>
          </a:xfrm>
        </p:grpSpPr>
        <p:sp>
          <p:nvSpPr>
            <p:cNvPr id="35" name="Retângulo 6"/>
            <p:cNvSpPr/>
            <p:nvPr/>
          </p:nvSpPr>
          <p:spPr>
            <a:xfrm>
              <a:off x="5940152" y="2845911"/>
              <a:ext cx="1008112" cy="17352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RF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CaixaDeTexto 10"/>
            <p:cNvSpPr txBox="1"/>
            <p:nvPr/>
          </p:nvSpPr>
          <p:spPr>
            <a:xfrm>
              <a:off x="5940152" y="291791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#r1</a:t>
              </a:r>
              <a:endParaRPr lang="pt-BR" sz="1400" b="1" dirty="0"/>
            </a:p>
          </p:txBody>
        </p:sp>
        <p:sp>
          <p:nvSpPr>
            <p:cNvPr id="37" name="CaixaDeTexto 21"/>
            <p:cNvSpPr txBox="1"/>
            <p:nvPr/>
          </p:nvSpPr>
          <p:spPr>
            <a:xfrm>
              <a:off x="5940152" y="3308439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#r2</a:t>
              </a:r>
              <a:endParaRPr lang="pt-BR" sz="1400" b="1" dirty="0"/>
            </a:p>
          </p:txBody>
        </p:sp>
        <p:sp>
          <p:nvSpPr>
            <p:cNvPr id="38" name="CaixaDeTexto 25"/>
            <p:cNvSpPr txBox="1"/>
            <p:nvPr/>
          </p:nvSpPr>
          <p:spPr>
            <a:xfrm>
              <a:off x="5940152" y="3717032"/>
              <a:ext cx="472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#</a:t>
              </a:r>
              <a:r>
                <a:rPr lang="pt-BR" sz="1400" b="1" dirty="0" err="1" smtClean="0"/>
                <a:t>rw</a:t>
              </a:r>
              <a:endParaRPr lang="pt-BR" sz="1400" b="1" dirty="0"/>
            </a:p>
          </p:txBody>
        </p:sp>
        <p:sp>
          <p:nvSpPr>
            <p:cNvPr id="39" name="CaixaDeTexto 26"/>
            <p:cNvSpPr txBox="1"/>
            <p:nvPr/>
          </p:nvSpPr>
          <p:spPr>
            <a:xfrm>
              <a:off x="5940152" y="4214063"/>
              <a:ext cx="412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err="1" smtClean="0"/>
                <a:t>wd</a:t>
              </a:r>
              <a:endParaRPr lang="pt-BR" sz="1400" b="1" dirty="0"/>
            </a:p>
          </p:txBody>
        </p:sp>
        <p:sp>
          <p:nvSpPr>
            <p:cNvPr id="40" name="CaixaDeTexto 30"/>
            <p:cNvSpPr txBox="1"/>
            <p:nvPr/>
          </p:nvSpPr>
          <p:spPr>
            <a:xfrm>
              <a:off x="6516216" y="306193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rd1</a:t>
              </a:r>
              <a:endParaRPr lang="pt-BR" sz="1400" b="1" dirty="0"/>
            </a:p>
          </p:txBody>
        </p:sp>
        <p:sp>
          <p:nvSpPr>
            <p:cNvPr id="41" name="CaixaDeTexto 31"/>
            <p:cNvSpPr txBox="1"/>
            <p:nvPr/>
          </p:nvSpPr>
          <p:spPr>
            <a:xfrm>
              <a:off x="6516216" y="3782015"/>
              <a:ext cx="434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 smtClean="0"/>
                <a:t>rd2</a:t>
              </a:r>
              <a:endParaRPr lang="pt-BR" sz="1400" b="1" dirty="0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6300192" y="4437112"/>
              <a:ext cx="144016" cy="144016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" name="CaixaDeTexto 36"/>
          <p:cNvSpPr txBox="1"/>
          <p:nvPr/>
        </p:nvSpPr>
        <p:spPr>
          <a:xfrm>
            <a:off x="6574940" y="465130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70C0"/>
                </a:solidFill>
              </a:rPr>
              <a:t>ULA_OP</a:t>
            </a:r>
          </a:p>
        </p:txBody>
      </p:sp>
      <p:cxnSp>
        <p:nvCxnSpPr>
          <p:cNvPr id="44" name="Elbow Connector 43"/>
          <p:cNvCxnSpPr>
            <a:stCxn id="11" idx="3"/>
            <a:endCxn id="62" idx="1"/>
          </p:cNvCxnSpPr>
          <p:nvPr/>
        </p:nvCxnSpPr>
        <p:spPr>
          <a:xfrm>
            <a:off x="2926264" y="3582890"/>
            <a:ext cx="1190704" cy="197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34"/>
          <p:cNvSpPr txBox="1"/>
          <p:nvPr/>
        </p:nvSpPr>
        <p:spPr>
          <a:xfrm>
            <a:off x="3491880" y="285293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rs:25-21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CaixaDeTexto 34"/>
          <p:cNvSpPr txBox="1"/>
          <p:nvPr/>
        </p:nvSpPr>
        <p:spPr>
          <a:xfrm>
            <a:off x="3488812" y="377380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CaixaDeTexto 34"/>
          <p:cNvSpPr txBox="1"/>
          <p:nvPr/>
        </p:nvSpPr>
        <p:spPr>
          <a:xfrm>
            <a:off x="3461561" y="357301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rd:15-11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121781" y="5685451"/>
            <a:ext cx="2090179" cy="1051141"/>
          </a:xfrm>
          <a:prstGeom prst="ellipse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49" name="CaixaDeTexto 34"/>
          <p:cNvSpPr txBox="1"/>
          <p:nvPr/>
        </p:nvSpPr>
        <p:spPr>
          <a:xfrm>
            <a:off x="3077476" y="5229200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op:31-26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Elbow Connector 101"/>
          <p:cNvCxnSpPr>
            <a:stCxn id="48" idx="6"/>
            <a:endCxn id="29" idx="2"/>
          </p:cNvCxnSpPr>
          <p:nvPr/>
        </p:nvCxnSpPr>
        <p:spPr>
          <a:xfrm flipV="1">
            <a:off x="4211960" y="5825009"/>
            <a:ext cx="1229804" cy="38601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05"/>
          <p:cNvCxnSpPr>
            <a:stCxn id="98" idx="6"/>
            <a:endCxn id="43" idx="2"/>
          </p:cNvCxnSpPr>
          <p:nvPr/>
        </p:nvCxnSpPr>
        <p:spPr>
          <a:xfrm flipV="1">
            <a:off x="3995936" y="4959083"/>
            <a:ext cx="2975908" cy="156626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08"/>
          <p:cNvCxnSpPr>
            <a:stCxn id="48" idx="2"/>
            <a:endCxn id="10" idx="2"/>
          </p:cNvCxnSpPr>
          <p:nvPr/>
        </p:nvCxnSpPr>
        <p:spPr>
          <a:xfrm rot="10800000">
            <a:off x="1305141" y="4295944"/>
            <a:ext cx="816640" cy="191507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2126546" y="4077072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sosceles Triangle 53"/>
          <p:cNvSpPr/>
          <p:nvPr/>
        </p:nvSpPr>
        <p:spPr>
          <a:xfrm>
            <a:off x="1205992" y="3633250"/>
            <a:ext cx="144016" cy="14401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reto 33"/>
          <p:cNvCxnSpPr/>
          <p:nvPr/>
        </p:nvCxnSpPr>
        <p:spPr>
          <a:xfrm flipH="1">
            <a:off x="6944504" y="2492896"/>
            <a:ext cx="3760" cy="534149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32"/>
          <p:cNvCxnSpPr/>
          <p:nvPr/>
        </p:nvCxnSpPr>
        <p:spPr>
          <a:xfrm flipH="1">
            <a:off x="6876256" y="2780928"/>
            <a:ext cx="179201" cy="828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34"/>
          <p:cNvSpPr txBox="1"/>
          <p:nvPr/>
        </p:nvSpPr>
        <p:spPr>
          <a:xfrm>
            <a:off x="6948264" y="27089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endParaRPr lang="pt-BR" sz="11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8264" y="24836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&lt;</a:t>
            </a:r>
            <a:endParaRPr lang="pt-BR" dirty="0"/>
          </a:p>
        </p:txBody>
      </p:sp>
      <p:sp>
        <p:nvSpPr>
          <p:cNvPr id="59" name="CaixaDeTexto 34"/>
          <p:cNvSpPr txBox="1"/>
          <p:nvPr/>
        </p:nvSpPr>
        <p:spPr>
          <a:xfrm>
            <a:off x="2378235" y="5229200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func:5-0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0" name="Group 133"/>
          <p:cNvGrpSpPr/>
          <p:nvPr/>
        </p:nvGrpSpPr>
        <p:grpSpPr>
          <a:xfrm>
            <a:off x="4116968" y="3619624"/>
            <a:ext cx="288032" cy="504056"/>
            <a:chOff x="2195736" y="5085184"/>
            <a:chExt cx="288032" cy="504056"/>
          </a:xfrm>
        </p:grpSpPr>
        <p:sp>
          <p:nvSpPr>
            <p:cNvPr id="61" name="Trapezoid 6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64" name="Straight Arrow Connector 63"/>
          <p:cNvCxnSpPr>
            <a:stCxn id="61" idx="0"/>
            <a:endCxn id="38" idx="1"/>
          </p:cNvCxnSpPr>
          <p:nvPr/>
        </p:nvCxnSpPr>
        <p:spPr>
          <a:xfrm flipV="1">
            <a:off x="4405000" y="3870921"/>
            <a:ext cx="236898" cy="7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1" idx="3"/>
            <a:endCxn id="63" idx="1"/>
          </p:cNvCxnSpPr>
          <p:nvPr/>
        </p:nvCxnSpPr>
        <p:spPr>
          <a:xfrm>
            <a:off x="2926264" y="3582890"/>
            <a:ext cx="1190704" cy="3908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915816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Oval 66"/>
          <p:cNvSpPr/>
          <p:nvPr/>
        </p:nvSpPr>
        <p:spPr>
          <a:xfrm>
            <a:off x="3131840" y="573325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Elbow Connector 81"/>
          <p:cNvCxnSpPr>
            <a:stCxn id="113" idx="6"/>
            <a:endCxn id="152" idx="1"/>
          </p:cNvCxnSpPr>
          <p:nvPr/>
        </p:nvCxnSpPr>
        <p:spPr>
          <a:xfrm flipV="1">
            <a:off x="2565639" y="1789874"/>
            <a:ext cx="3394833" cy="986800"/>
          </a:xfrm>
          <a:prstGeom prst="bentConnector3">
            <a:avLst>
              <a:gd name="adj1" fmla="val 46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85"/>
          <p:cNvCxnSpPr>
            <a:stCxn id="11" idx="3"/>
            <a:endCxn id="67" idx="0"/>
          </p:cNvCxnSpPr>
          <p:nvPr/>
        </p:nvCxnSpPr>
        <p:spPr>
          <a:xfrm>
            <a:off x="2926264" y="3582890"/>
            <a:ext cx="277584" cy="2150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11" idx="3"/>
            <a:endCxn id="36" idx="1"/>
          </p:cNvCxnSpPr>
          <p:nvPr/>
        </p:nvCxnSpPr>
        <p:spPr>
          <a:xfrm flipV="1">
            <a:off x="2926264" y="3071808"/>
            <a:ext cx="1715634" cy="511082"/>
          </a:xfrm>
          <a:prstGeom prst="bentConnector3">
            <a:avLst>
              <a:gd name="adj1" fmla="val 346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1" idx="3"/>
          </p:cNvCxnSpPr>
          <p:nvPr/>
        </p:nvCxnSpPr>
        <p:spPr>
          <a:xfrm flipV="1">
            <a:off x="2926264" y="3429000"/>
            <a:ext cx="1717744" cy="153890"/>
          </a:xfrm>
          <a:prstGeom prst="bentConnector3">
            <a:avLst>
              <a:gd name="adj1" fmla="val 34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34"/>
          <p:cNvSpPr txBox="1"/>
          <p:nvPr/>
        </p:nvSpPr>
        <p:spPr>
          <a:xfrm>
            <a:off x="3491880" y="3212976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rt:20-16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Elbow Connector 101"/>
          <p:cNvCxnSpPr>
            <a:stCxn id="74" idx="6"/>
            <a:endCxn id="99" idx="2"/>
          </p:cNvCxnSpPr>
          <p:nvPr/>
        </p:nvCxnSpPr>
        <p:spPr>
          <a:xfrm flipV="1">
            <a:off x="3995936" y="4816897"/>
            <a:ext cx="208100" cy="113238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3851920" y="58772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Straight Arrow Connector 74"/>
          <p:cNvCxnSpPr>
            <a:stCxn id="41" idx="3"/>
            <a:endCxn id="87" idx="1"/>
          </p:cNvCxnSpPr>
          <p:nvPr/>
        </p:nvCxnSpPr>
        <p:spPr>
          <a:xfrm>
            <a:off x="5652120" y="3935904"/>
            <a:ext cx="504056" cy="20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804248" y="395744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Oval 76"/>
          <p:cNvSpPr/>
          <p:nvPr/>
        </p:nvSpPr>
        <p:spPr>
          <a:xfrm>
            <a:off x="6804248" y="31409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Straight Arrow Connector 77"/>
          <p:cNvCxnSpPr>
            <a:stCxn id="40" idx="3"/>
            <a:endCxn id="77" idx="2"/>
          </p:cNvCxnSpPr>
          <p:nvPr/>
        </p:nvCxnSpPr>
        <p:spPr>
          <a:xfrm flipV="1">
            <a:off x="5652120" y="3212976"/>
            <a:ext cx="1152128" cy="28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177"/>
          <p:cNvGrpSpPr/>
          <p:nvPr/>
        </p:nvGrpSpPr>
        <p:grpSpPr>
          <a:xfrm>
            <a:off x="539552" y="5013176"/>
            <a:ext cx="600447" cy="360040"/>
            <a:chOff x="1691680" y="4869160"/>
            <a:chExt cx="600447" cy="360040"/>
          </a:xfrm>
        </p:grpSpPr>
        <p:sp>
          <p:nvSpPr>
            <p:cNvPr id="80" name="Oval 79"/>
            <p:cNvSpPr/>
            <p:nvPr/>
          </p:nvSpPr>
          <p:spPr>
            <a:xfrm>
              <a:off x="1691680" y="4869160"/>
              <a:ext cx="576064" cy="36004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696965" y="4890115"/>
              <a:ext cx="595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>
                  <a:solidFill>
                    <a:schemeClr val="accent3">
                      <a:lumMod val="75000"/>
                    </a:schemeClr>
                  </a:solidFill>
                </a:rPr>
                <a:t>clock</a:t>
              </a:r>
              <a:endParaRPr lang="pt-BR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cxnSp>
        <p:nvCxnSpPr>
          <p:cNvPr id="82" name="Shape 81"/>
          <p:cNvCxnSpPr>
            <a:stCxn id="81" idx="3"/>
            <a:endCxn id="53" idx="3"/>
          </p:cNvCxnSpPr>
          <p:nvPr/>
        </p:nvCxnSpPr>
        <p:spPr>
          <a:xfrm flipV="1">
            <a:off x="1139999" y="4221088"/>
            <a:ext cx="1058555" cy="96693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81" idx="3"/>
            <a:endCxn id="42" idx="3"/>
          </p:cNvCxnSpPr>
          <p:nvPr/>
        </p:nvCxnSpPr>
        <p:spPr>
          <a:xfrm flipV="1">
            <a:off x="1139999" y="4581128"/>
            <a:ext cx="3933947" cy="60689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84"/>
          <p:cNvCxnSpPr>
            <a:stCxn id="80" idx="0"/>
            <a:endCxn id="54" idx="3"/>
          </p:cNvCxnSpPr>
          <p:nvPr/>
        </p:nvCxnSpPr>
        <p:spPr>
          <a:xfrm rot="5400000" flipH="1" flipV="1">
            <a:off x="434837" y="4170013"/>
            <a:ext cx="1235910" cy="450416"/>
          </a:xfrm>
          <a:prstGeom prst="bentConnector3">
            <a:avLst>
              <a:gd name="adj1" fmla="val 86376"/>
            </a:avLst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133"/>
          <p:cNvGrpSpPr/>
          <p:nvPr/>
        </p:nvGrpSpPr>
        <p:grpSpPr>
          <a:xfrm>
            <a:off x="6156176" y="3776848"/>
            <a:ext cx="288032" cy="504056"/>
            <a:chOff x="2195736" y="5085184"/>
            <a:chExt cx="288032" cy="504056"/>
          </a:xfrm>
        </p:grpSpPr>
        <p:sp>
          <p:nvSpPr>
            <p:cNvPr id="86" name="Trapezoid 85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89" name="Straight Arrow Connector 88"/>
          <p:cNvCxnSpPr>
            <a:stCxn id="86" idx="0"/>
            <a:endCxn id="76" idx="2"/>
          </p:cNvCxnSpPr>
          <p:nvPr/>
        </p:nvCxnSpPr>
        <p:spPr>
          <a:xfrm>
            <a:off x="6444208" y="4028876"/>
            <a:ext cx="360040" cy="5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1"/>
          <p:cNvCxnSpPr>
            <a:stCxn id="97" idx="3"/>
            <a:endCxn id="88" idx="1"/>
          </p:cNvCxnSpPr>
          <p:nvPr/>
        </p:nvCxnSpPr>
        <p:spPr>
          <a:xfrm flipV="1">
            <a:off x="5004048" y="4130962"/>
            <a:ext cx="1152128" cy="846210"/>
          </a:xfrm>
          <a:prstGeom prst="bentConnector3">
            <a:avLst>
              <a:gd name="adj1" fmla="val 68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33"/>
          <p:cNvCxnSpPr>
            <a:stCxn id="88" idx="2"/>
          </p:cNvCxnSpPr>
          <p:nvPr/>
        </p:nvCxnSpPr>
        <p:spPr>
          <a:xfrm>
            <a:off x="6228184" y="4257920"/>
            <a:ext cx="0" cy="322064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36"/>
          <p:cNvSpPr txBox="1"/>
          <p:nvPr/>
        </p:nvSpPr>
        <p:spPr>
          <a:xfrm>
            <a:off x="5868144" y="4581128"/>
            <a:ext cx="70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ALUSrc</a:t>
            </a:r>
            <a:endParaRPr lang="pt-BR" sz="1400" b="1" dirty="0">
              <a:solidFill>
                <a:srgbClr val="0070C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4004320" y="630932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101"/>
          <p:cNvCxnSpPr>
            <a:stCxn id="93" idx="6"/>
            <a:endCxn id="92" idx="2"/>
          </p:cNvCxnSpPr>
          <p:nvPr/>
        </p:nvCxnSpPr>
        <p:spPr>
          <a:xfrm flipV="1">
            <a:off x="4148336" y="4888905"/>
            <a:ext cx="2071571" cy="14924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1" idx="3"/>
            <a:endCxn id="97" idx="1"/>
          </p:cNvCxnSpPr>
          <p:nvPr/>
        </p:nvCxnSpPr>
        <p:spPr>
          <a:xfrm>
            <a:off x="2926264" y="3582890"/>
            <a:ext cx="1645736" cy="1394282"/>
          </a:xfrm>
          <a:prstGeom prst="bentConnector3">
            <a:avLst>
              <a:gd name="adj1" fmla="val 280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33"/>
          <p:cNvCxnSpPr>
            <a:stCxn id="63" idx="2"/>
          </p:cNvCxnSpPr>
          <p:nvPr/>
        </p:nvCxnSpPr>
        <p:spPr>
          <a:xfrm flipH="1">
            <a:off x="4187071" y="4100696"/>
            <a:ext cx="1905" cy="410455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572000" y="4797152"/>
            <a:ext cx="4320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16:32</a:t>
            </a:r>
            <a:endParaRPr lang="pt-BR" dirty="0"/>
          </a:p>
        </p:txBody>
      </p:sp>
      <p:sp>
        <p:nvSpPr>
          <p:cNvPr id="98" name="Oval 97"/>
          <p:cNvSpPr/>
          <p:nvPr/>
        </p:nvSpPr>
        <p:spPr>
          <a:xfrm>
            <a:off x="3851920" y="645333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CaixaDeTexto 36"/>
          <p:cNvSpPr txBox="1"/>
          <p:nvPr/>
        </p:nvSpPr>
        <p:spPr>
          <a:xfrm>
            <a:off x="3851920" y="4509120"/>
            <a:ext cx="704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RegDst</a:t>
            </a:r>
            <a:endParaRPr lang="pt-BR" sz="1400" b="1" dirty="0">
              <a:solidFill>
                <a:srgbClr val="0070C0"/>
              </a:solidFill>
            </a:endParaRPr>
          </a:p>
        </p:txBody>
      </p:sp>
      <p:grpSp>
        <p:nvGrpSpPr>
          <p:cNvPr id="100" name="Group 133"/>
          <p:cNvGrpSpPr/>
          <p:nvPr/>
        </p:nvGrpSpPr>
        <p:grpSpPr>
          <a:xfrm flipH="1">
            <a:off x="7524328" y="5157192"/>
            <a:ext cx="288032" cy="504056"/>
            <a:chOff x="2195736" y="5085184"/>
            <a:chExt cx="288032" cy="504056"/>
          </a:xfrm>
        </p:grpSpPr>
        <p:sp>
          <p:nvSpPr>
            <p:cNvPr id="101" name="Trapezoid 10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sp>
        <p:nvSpPr>
          <p:cNvPr id="104" name="Oval 103"/>
          <p:cNvSpPr/>
          <p:nvPr/>
        </p:nvSpPr>
        <p:spPr>
          <a:xfrm>
            <a:off x="7452320" y="357301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5" name="Elbow Connector 81"/>
          <p:cNvCxnSpPr>
            <a:stCxn id="104" idx="6"/>
            <a:endCxn id="102" idx="1"/>
          </p:cNvCxnSpPr>
          <p:nvPr/>
        </p:nvCxnSpPr>
        <p:spPr>
          <a:xfrm>
            <a:off x="7596336" y="3645024"/>
            <a:ext cx="216024" cy="1673242"/>
          </a:xfrm>
          <a:prstGeom prst="bentConnector3">
            <a:avLst>
              <a:gd name="adj1" fmla="val 205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81"/>
          <p:cNvCxnSpPr>
            <a:stCxn id="101" idx="0"/>
            <a:endCxn id="39" idx="1"/>
          </p:cNvCxnSpPr>
          <p:nvPr/>
        </p:nvCxnSpPr>
        <p:spPr>
          <a:xfrm rot="10800000">
            <a:off x="4641898" y="4367952"/>
            <a:ext cx="2882430" cy="1041268"/>
          </a:xfrm>
          <a:prstGeom prst="bentConnector3">
            <a:avLst>
              <a:gd name="adj1" fmla="val 107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491880" y="659735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Elbow Connector 105"/>
          <p:cNvCxnSpPr>
            <a:stCxn id="107" idx="6"/>
            <a:endCxn id="109" idx="2"/>
          </p:cNvCxnSpPr>
          <p:nvPr/>
        </p:nvCxnSpPr>
        <p:spPr>
          <a:xfrm flipV="1">
            <a:off x="3635896" y="6185049"/>
            <a:ext cx="4110188" cy="4843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36"/>
          <p:cNvSpPr txBox="1"/>
          <p:nvPr/>
        </p:nvSpPr>
        <p:spPr>
          <a:xfrm>
            <a:off x="7479023" y="587727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M2R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10" name="Conector reto 33"/>
          <p:cNvCxnSpPr>
            <a:stCxn id="103" idx="2"/>
          </p:cNvCxnSpPr>
          <p:nvPr/>
        </p:nvCxnSpPr>
        <p:spPr>
          <a:xfrm>
            <a:off x="7740352" y="5638264"/>
            <a:ext cx="0" cy="273040"/>
          </a:xfrm>
          <a:prstGeom prst="line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85"/>
          <p:cNvCxnSpPr>
            <a:stCxn id="11" idx="3"/>
            <a:endCxn id="66" idx="0"/>
          </p:cNvCxnSpPr>
          <p:nvPr/>
        </p:nvCxnSpPr>
        <p:spPr>
          <a:xfrm>
            <a:off x="2926264" y="3582890"/>
            <a:ext cx="61560" cy="21503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637647" y="205659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Oval 112"/>
          <p:cNvSpPr/>
          <p:nvPr/>
        </p:nvSpPr>
        <p:spPr>
          <a:xfrm>
            <a:off x="2421623" y="270466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4" name="Elbow Connector 81"/>
          <p:cNvCxnSpPr>
            <a:stCxn id="151" idx="0"/>
            <a:endCxn id="19" idx="1"/>
          </p:cNvCxnSpPr>
          <p:nvPr/>
        </p:nvCxnSpPr>
        <p:spPr>
          <a:xfrm flipH="1">
            <a:off x="1177042" y="1880828"/>
            <a:ext cx="5071462" cy="1556762"/>
          </a:xfrm>
          <a:prstGeom prst="bentConnector5">
            <a:avLst>
              <a:gd name="adj1" fmla="val -4508"/>
              <a:gd name="adj2" fmla="val -24508"/>
              <a:gd name="adj3" fmla="val 1045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6" idx="3"/>
            <a:endCxn id="116" idx="2"/>
          </p:cNvCxnSpPr>
          <p:nvPr/>
        </p:nvCxnSpPr>
        <p:spPr>
          <a:xfrm>
            <a:off x="1538909" y="2487124"/>
            <a:ext cx="450666" cy="15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989575" y="241663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Oval 116"/>
          <p:cNvSpPr/>
          <p:nvPr/>
        </p:nvSpPr>
        <p:spPr>
          <a:xfrm>
            <a:off x="1989575" y="292069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8" name="Elbow Connector 81"/>
          <p:cNvCxnSpPr>
            <a:stCxn id="19" idx="3"/>
            <a:endCxn id="117" idx="2"/>
          </p:cNvCxnSpPr>
          <p:nvPr/>
        </p:nvCxnSpPr>
        <p:spPr>
          <a:xfrm flipV="1">
            <a:off x="1610052" y="2992698"/>
            <a:ext cx="379523" cy="4448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9" idx="3"/>
            <a:endCxn id="9" idx="1"/>
          </p:cNvCxnSpPr>
          <p:nvPr/>
        </p:nvCxnSpPr>
        <p:spPr>
          <a:xfrm>
            <a:off x="1610052" y="3437590"/>
            <a:ext cx="485178" cy="12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321"/>
          <p:cNvGrpSpPr/>
          <p:nvPr/>
        </p:nvGrpSpPr>
        <p:grpSpPr>
          <a:xfrm>
            <a:off x="7236296" y="2420888"/>
            <a:ext cx="720080" cy="648072"/>
            <a:chOff x="7596336" y="2420888"/>
            <a:chExt cx="720080" cy="648072"/>
          </a:xfrm>
        </p:grpSpPr>
        <p:sp>
          <p:nvSpPr>
            <p:cNvPr id="121" name="Flowchart: Decision 120"/>
            <p:cNvSpPr/>
            <p:nvPr/>
          </p:nvSpPr>
          <p:spPr>
            <a:xfrm>
              <a:off x="7596336" y="2420888"/>
              <a:ext cx="720080" cy="64807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30244" y="2587764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0</a:t>
              </a:r>
              <a:r>
                <a:rPr lang="pt-BR" sz="1400" baseline="30000" dirty="0" smtClean="0"/>
                <a:t>31</a:t>
              </a:r>
              <a:r>
                <a:rPr lang="pt-BR" sz="1400" dirty="0" smtClean="0"/>
                <a:t>|bit</a:t>
              </a:r>
              <a:endParaRPr lang="pt-BR" sz="1400" dirty="0"/>
            </a:p>
          </p:txBody>
        </p:sp>
      </p:grpSp>
      <p:sp>
        <p:nvSpPr>
          <p:cNvPr id="123" name="Oval 122"/>
          <p:cNvSpPr/>
          <p:nvPr/>
        </p:nvSpPr>
        <p:spPr>
          <a:xfrm>
            <a:off x="6876256" y="304267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4" name="Elbow Connector 101"/>
          <p:cNvCxnSpPr>
            <a:stCxn id="123" idx="0"/>
            <a:endCxn id="121" idx="1"/>
          </p:cNvCxnSpPr>
          <p:nvPr/>
        </p:nvCxnSpPr>
        <p:spPr>
          <a:xfrm rot="5400000" flipH="1" flipV="1">
            <a:off x="6943406" y="2749782"/>
            <a:ext cx="297748" cy="28803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1"/>
          <p:cNvCxnSpPr>
            <a:stCxn id="122" idx="3"/>
            <a:endCxn id="103" idx="1"/>
          </p:cNvCxnSpPr>
          <p:nvPr/>
        </p:nvCxnSpPr>
        <p:spPr>
          <a:xfrm flipH="1">
            <a:off x="7812360" y="2741653"/>
            <a:ext cx="136235" cy="2769653"/>
          </a:xfrm>
          <a:prstGeom prst="bentConnector3">
            <a:avLst>
              <a:gd name="adj1" fmla="val -1677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588224" y="2204864"/>
            <a:ext cx="781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FLAGS</a:t>
            </a:r>
            <a:endParaRPr lang="pt-BR" dirty="0"/>
          </a:p>
        </p:txBody>
      </p:sp>
      <p:cxnSp>
        <p:nvCxnSpPr>
          <p:cNvPr id="127" name="Elbow Connector 101"/>
          <p:cNvCxnSpPr>
            <a:stCxn id="123" idx="0"/>
            <a:endCxn id="132" idx="4"/>
          </p:cNvCxnSpPr>
          <p:nvPr/>
        </p:nvCxnSpPr>
        <p:spPr>
          <a:xfrm rot="16200000" flipV="1">
            <a:off x="6350293" y="2444701"/>
            <a:ext cx="333752" cy="86219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576174" y="263691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=</a:t>
            </a:r>
            <a:endParaRPr lang="pt-BR" dirty="0"/>
          </a:p>
        </p:txBody>
      </p:sp>
      <p:cxnSp>
        <p:nvCxnSpPr>
          <p:cNvPr id="135" name="Elbow Connector 101"/>
          <p:cNvCxnSpPr>
            <a:stCxn id="137" idx="6"/>
            <a:endCxn id="145" idx="2"/>
          </p:cNvCxnSpPr>
          <p:nvPr/>
        </p:nvCxnSpPr>
        <p:spPr>
          <a:xfrm flipV="1">
            <a:off x="4211960" y="5977409"/>
            <a:ext cx="1769137" cy="11588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4067944" y="602128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3" name="Group 142"/>
          <p:cNvGrpSpPr/>
          <p:nvPr/>
        </p:nvGrpSpPr>
        <p:grpSpPr>
          <a:xfrm>
            <a:off x="5910816" y="2420888"/>
            <a:ext cx="245360" cy="288032"/>
            <a:chOff x="5580112" y="1988840"/>
            <a:chExt cx="504056" cy="504056"/>
          </a:xfrm>
        </p:grpSpPr>
        <p:sp>
          <p:nvSpPr>
            <p:cNvPr id="131" name="Flowchart: Delay 130"/>
            <p:cNvSpPr/>
            <p:nvPr/>
          </p:nvSpPr>
          <p:spPr>
            <a:xfrm rot="16200000">
              <a:off x="5580112" y="1988840"/>
              <a:ext cx="504056" cy="504056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5868144" y="234888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Oval 139"/>
            <p:cNvSpPr/>
            <p:nvPr/>
          </p:nvSpPr>
          <p:spPr>
            <a:xfrm>
              <a:off x="5652120" y="2348880"/>
              <a:ext cx="144016" cy="14401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CaixaDeTexto 36"/>
          <p:cNvSpPr txBox="1"/>
          <p:nvPr/>
        </p:nvSpPr>
        <p:spPr>
          <a:xfrm>
            <a:off x="5734010" y="5669632"/>
            <a:ext cx="494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0070C0"/>
                </a:solidFill>
              </a:rPr>
              <a:t>BEQ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47" name="Elbow Connector 101"/>
          <p:cNvCxnSpPr>
            <a:stCxn id="145" idx="0"/>
            <a:endCxn id="140" idx="4"/>
          </p:cNvCxnSpPr>
          <p:nvPr/>
        </p:nvCxnSpPr>
        <p:spPr>
          <a:xfrm rot="16200000" flipV="1">
            <a:off x="4500652" y="4189187"/>
            <a:ext cx="2960712" cy="17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33"/>
          <p:cNvGrpSpPr/>
          <p:nvPr/>
        </p:nvGrpSpPr>
        <p:grpSpPr>
          <a:xfrm>
            <a:off x="5960472" y="1628800"/>
            <a:ext cx="288032" cy="504056"/>
            <a:chOff x="2195736" y="5085184"/>
            <a:chExt cx="288032" cy="504056"/>
          </a:xfrm>
        </p:grpSpPr>
        <p:sp>
          <p:nvSpPr>
            <p:cNvPr id="151" name="Trapezoid 150"/>
            <p:cNvSpPr/>
            <p:nvPr/>
          </p:nvSpPr>
          <p:spPr>
            <a:xfrm rot="5400000">
              <a:off x="2087724" y="5193196"/>
              <a:ext cx="504056" cy="288032"/>
            </a:xfrm>
            <a:prstGeom prst="trapezoid">
              <a:avLst>
                <a:gd name="adj" fmla="val 5674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195736" y="511930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0</a:t>
              </a:r>
              <a:endParaRPr lang="pt-BR" sz="1050" b="1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195736" y="5312340"/>
              <a:ext cx="1440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b="1" dirty="0" smtClean="0"/>
                <a:t>1</a:t>
              </a:r>
              <a:endParaRPr lang="pt-BR" sz="1050" b="1" dirty="0"/>
            </a:p>
          </p:txBody>
        </p:sp>
      </p:grpSp>
      <p:cxnSp>
        <p:nvCxnSpPr>
          <p:cNvPr id="158" name="Straight Arrow Connector 157"/>
          <p:cNvCxnSpPr>
            <a:stCxn id="131" idx="3"/>
            <a:endCxn id="153" idx="2"/>
          </p:cNvCxnSpPr>
          <p:nvPr/>
        </p:nvCxnSpPr>
        <p:spPr>
          <a:xfrm flipH="1" flipV="1">
            <a:off x="6032480" y="2109872"/>
            <a:ext cx="1016" cy="31101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4499992" y="1881272"/>
            <a:ext cx="504056" cy="204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Branch Unit</a:t>
            </a:r>
            <a:endParaRPr lang="pt-BR" dirty="0"/>
          </a:p>
        </p:txBody>
      </p:sp>
      <p:cxnSp>
        <p:nvCxnSpPr>
          <p:cNvPr id="178" name="Elbow Connector 81"/>
          <p:cNvCxnSpPr>
            <a:stCxn id="11" idx="3"/>
            <a:endCxn id="177" idx="1"/>
          </p:cNvCxnSpPr>
          <p:nvPr/>
        </p:nvCxnSpPr>
        <p:spPr>
          <a:xfrm flipV="1">
            <a:off x="2926264" y="1983760"/>
            <a:ext cx="1573728" cy="1599130"/>
          </a:xfrm>
          <a:prstGeom prst="bentConnector3">
            <a:avLst>
              <a:gd name="adj1" fmla="val 293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7" idx="3"/>
            <a:endCxn id="153" idx="1"/>
          </p:cNvCxnSpPr>
          <p:nvPr/>
        </p:nvCxnSpPr>
        <p:spPr>
          <a:xfrm flipV="1">
            <a:off x="5004048" y="1982914"/>
            <a:ext cx="956424" cy="8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CaixaDeTexto 34"/>
          <p:cNvSpPr txBox="1"/>
          <p:nvPr/>
        </p:nvSpPr>
        <p:spPr>
          <a:xfrm>
            <a:off x="3337704" y="4782046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imm:15-0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1" name="CaixaDeTexto 34"/>
          <p:cNvSpPr txBox="1"/>
          <p:nvPr/>
        </p:nvSpPr>
        <p:spPr>
          <a:xfrm>
            <a:off x="3347864" y="1799238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imm:15-0</a:t>
            </a:r>
            <a:endParaRPr lang="pt-BR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5" name="Elbow Connector 81"/>
          <p:cNvCxnSpPr>
            <a:endCxn id="177" idx="0"/>
          </p:cNvCxnSpPr>
          <p:nvPr/>
        </p:nvCxnSpPr>
        <p:spPr>
          <a:xfrm flipV="1">
            <a:off x="2555776" y="1881272"/>
            <a:ext cx="2196244" cy="899656"/>
          </a:xfrm>
          <a:prstGeom prst="bentConnector4">
            <a:avLst>
              <a:gd name="adj1" fmla="val 7485"/>
              <a:gd name="adj2" fmla="val 1107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Extenção do datapath para a instrução </a:t>
            </a:r>
            <a:r>
              <a:rPr lang="pt-BR" b="1" dirty="0" smtClean="0"/>
              <a:t>j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8280920" cy="3629000"/>
          </a:xfrm>
        </p:spPr>
        <p:txBody>
          <a:bodyPr>
            <a:normAutofit fontScale="85000" lnSpcReduction="20000"/>
          </a:bodyPr>
          <a:lstStyle/>
          <a:p>
            <a:r>
              <a:rPr lang="pt-BR" sz="3000" dirty="0" smtClean="0"/>
              <a:t>A instrução </a:t>
            </a:r>
            <a:r>
              <a:rPr lang="pt-BR" sz="3000" b="1" dirty="0" smtClean="0"/>
              <a:t>j</a:t>
            </a:r>
            <a:r>
              <a:rPr lang="pt-BR" sz="3000" dirty="0" smtClean="0"/>
              <a:t> é um salto absoluto incondicional;</a:t>
            </a:r>
          </a:p>
          <a:p>
            <a:r>
              <a:rPr lang="pt-BR" sz="3000" dirty="0" smtClean="0"/>
              <a:t>26 bits são reservados para o endereço do salto;</a:t>
            </a:r>
          </a:p>
          <a:p>
            <a:r>
              <a:rPr lang="pt-BR" sz="3000" dirty="0" smtClean="0"/>
              <a:t>Como a memória é alinhada os dois bits menos significativos são sempre zero e não precisam ser armazenados;</a:t>
            </a:r>
          </a:p>
          <a:p>
            <a:r>
              <a:rPr lang="pt-BR" sz="3000" dirty="0" smtClean="0"/>
              <a:t>Os 4 bits mais significativos segmentam a memória em 16 segmentos;</a:t>
            </a:r>
          </a:p>
          <a:p>
            <a:r>
              <a:rPr lang="pt-BR" sz="3000" dirty="0" smtClean="0"/>
              <a:t>Isto significa que um jump alcança um segmento de 256M endereços ou 64M palavras a partir do endereço do PC;</a:t>
            </a:r>
          </a:p>
          <a:p>
            <a:endParaRPr lang="pt-BR" sz="3000" dirty="0" smtClean="0"/>
          </a:p>
          <a:p>
            <a:endParaRPr lang="pt-BR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7" name="Rectangle 66"/>
          <p:cNvSpPr/>
          <p:nvPr/>
        </p:nvSpPr>
        <p:spPr>
          <a:xfrm>
            <a:off x="1547664" y="5445224"/>
            <a:ext cx="216024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763688" y="5445224"/>
            <a:ext cx="216024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79712" y="5445224"/>
            <a:ext cx="216024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95736" y="5445224"/>
            <a:ext cx="216024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11760" y="5445224"/>
            <a:ext cx="216024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27784" y="5445224"/>
            <a:ext cx="216024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843808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59832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75856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91880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07904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923928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39952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55976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572000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788024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004048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20072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36096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52120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868144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084168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300192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516216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732240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948264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64288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380312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596336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812360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028384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244408" y="544522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47664" y="5229200"/>
            <a:ext cx="698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31   30  29   28   27   26   25   24   23   22   21   20   19   18   17   16   15   14   13   12   11   10   09   08   07   06   05   04   03   02   01   00</a:t>
            </a:r>
            <a:endParaRPr lang="pt-BR" sz="1000" dirty="0"/>
          </a:p>
        </p:txBody>
      </p:sp>
      <p:sp>
        <p:nvSpPr>
          <p:cNvPr id="100" name="Rectangle 99"/>
          <p:cNvSpPr/>
          <p:nvPr/>
        </p:nvSpPr>
        <p:spPr>
          <a:xfrm>
            <a:off x="1547664" y="6165304"/>
            <a:ext cx="21602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763688" y="6165304"/>
            <a:ext cx="21602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79712" y="6165304"/>
            <a:ext cx="21602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195736" y="6165304"/>
            <a:ext cx="216024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411760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627784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43808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059832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275856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91880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707904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923928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139952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355976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572000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788024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004048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20072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436096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652120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868144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084168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300192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16216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732240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948264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164288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380312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596336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812360" y="6165304"/>
            <a:ext cx="216024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028384" y="6165304"/>
            <a:ext cx="21602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244408" y="6165304"/>
            <a:ext cx="216024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2" name="Right Brace 131"/>
          <p:cNvSpPr/>
          <p:nvPr/>
        </p:nvSpPr>
        <p:spPr>
          <a:xfrm rot="5400000">
            <a:off x="1907704" y="6093296"/>
            <a:ext cx="144016" cy="864096"/>
          </a:xfrm>
          <a:prstGeom prst="rightBrace">
            <a:avLst>
              <a:gd name="adj1" fmla="val 35714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3" name="Straight Arrow Connector 132"/>
          <p:cNvCxnSpPr>
            <a:stCxn id="98" idx="2"/>
            <a:endCxn id="129" idx="0"/>
          </p:cNvCxnSpPr>
          <p:nvPr/>
        </p:nvCxnSpPr>
        <p:spPr>
          <a:xfrm flipH="1">
            <a:off x="7920372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7" idx="2"/>
            <a:endCxn id="128" idx="0"/>
          </p:cNvCxnSpPr>
          <p:nvPr/>
        </p:nvCxnSpPr>
        <p:spPr>
          <a:xfrm flipH="1">
            <a:off x="7704348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6" idx="2"/>
            <a:endCxn id="127" idx="0"/>
          </p:cNvCxnSpPr>
          <p:nvPr/>
        </p:nvCxnSpPr>
        <p:spPr>
          <a:xfrm flipH="1">
            <a:off x="7488324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95" idx="2"/>
            <a:endCxn id="126" idx="0"/>
          </p:cNvCxnSpPr>
          <p:nvPr/>
        </p:nvCxnSpPr>
        <p:spPr>
          <a:xfrm flipH="1">
            <a:off x="7272300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4" idx="2"/>
            <a:endCxn id="125" idx="0"/>
          </p:cNvCxnSpPr>
          <p:nvPr/>
        </p:nvCxnSpPr>
        <p:spPr>
          <a:xfrm flipH="1">
            <a:off x="7056276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3" idx="2"/>
            <a:endCxn id="124" idx="0"/>
          </p:cNvCxnSpPr>
          <p:nvPr/>
        </p:nvCxnSpPr>
        <p:spPr>
          <a:xfrm flipH="1">
            <a:off x="6840252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2" idx="2"/>
            <a:endCxn id="123" idx="0"/>
          </p:cNvCxnSpPr>
          <p:nvPr/>
        </p:nvCxnSpPr>
        <p:spPr>
          <a:xfrm flipH="1">
            <a:off x="6624228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91" idx="2"/>
            <a:endCxn id="122" idx="0"/>
          </p:cNvCxnSpPr>
          <p:nvPr/>
        </p:nvCxnSpPr>
        <p:spPr>
          <a:xfrm flipH="1">
            <a:off x="6408204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90" idx="2"/>
            <a:endCxn id="121" idx="0"/>
          </p:cNvCxnSpPr>
          <p:nvPr/>
        </p:nvCxnSpPr>
        <p:spPr>
          <a:xfrm flipH="1">
            <a:off x="6192180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827584" y="6525344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4 bits mais significativos do PC</a:t>
            </a:r>
            <a:endParaRPr lang="pt-BR" sz="1400" dirty="0"/>
          </a:p>
        </p:txBody>
      </p:sp>
      <p:cxnSp>
        <p:nvCxnSpPr>
          <p:cNvPr id="143" name="Straight Arrow Connector 142"/>
          <p:cNvCxnSpPr/>
          <p:nvPr/>
        </p:nvCxnSpPr>
        <p:spPr>
          <a:xfrm flipH="1">
            <a:off x="5940152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5724128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87" idx="2"/>
            <a:endCxn id="118" idx="0"/>
          </p:cNvCxnSpPr>
          <p:nvPr/>
        </p:nvCxnSpPr>
        <p:spPr>
          <a:xfrm flipH="1">
            <a:off x="5544108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86" idx="2"/>
            <a:endCxn id="117" idx="0"/>
          </p:cNvCxnSpPr>
          <p:nvPr/>
        </p:nvCxnSpPr>
        <p:spPr>
          <a:xfrm flipH="1">
            <a:off x="5328084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85" idx="2"/>
            <a:endCxn id="116" idx="0"/>
          </p:cNvCxnSpPr>
          <p:nvPr/>
        </p:nvCxnSpPr>
        <p:spPr>
          <a:xfrm flipH="1">
            <a:off x="5112060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4" idx="2"/>
            <a:endCxn id="115" idx="0"/>
          </p:cNvCxnSpPr>
          <p:nvPr/>
        </p:nvCxnSpPr>
        <p:spPr>
          <a:xfrm flipH="1">
            <a:off x="4896036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83" idx="2"/>
            <a:endCxn id="114" idx="0"/>
          </p:cNvCxnSpPr>
          <p:nvPr/>
        </p:nvCxnSpPr>
        <p:spPr>
          <a:xfrm flipH="1">
            <a:off x="4680012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2" idx="2"/>
            <a:endCxn id="113" idx="0"/>
          </p:cNvCxnSpPr>
          <p:nvPr/>
        </p:nvCxnSpPr>
        <p:spPr>
          <a:xfrm flipH="1">
            <a:off x="4463988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3" idx="2"/>
            <a:endCxn id="104" idx="0"/>
          </p:cNvCxnSpPr>
          <p:nvPr/>
        </p:nvCxnSpPr>
        <p:spPr>
          <a:xfrm flipH="1">
            <a:off x="2519772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74" idx="2"/>
            <a:endCxn id="105" idx="0"/>
          </p:cNvCxnSpPr>
          <p:nvPr/>
        </p:nvCxnSpPr>
        <p:spPr>
          <a:xfrm flipH="1">
            <a:off x="2735796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5" idx="2"/>
            <a:endCxn id="106" idx="0"/>
          </p:cNvCxnSpPr>
          <p:nvPr/>
        </p:nvCxnSpPr>
        <p:spPr>
          <a:xfrm flipH="1">
            <a:off x="2951820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76" idx="2"/>
            <a:endCxn id="107" idx="0"/>
          </p:cNvCxnSpPr>
          <p:nvPr/>
        </p:nvCxnSpPr>
        <p:spPr>
          <a:xfrm flipH="1">
            <a:off x="3167844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7" idx="2"/>
            <a:endCxn id="108" idx="0"/>
          </p:cNvCxnSpPr>
          <p:nvPr/>
        </p:nvCxnSpPr>
        <p:spPr>
          <a:xfrm flipH="1">
            <a:off x="3383868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8" idx="2"/>
            <a:endCxn id="109" idx="0"/>
          </p:cNvCxnSpPr>
          <p:nvPr/>
        </p:nvCxnSpPr>
        <p:spPr>
          <a:xfrm flipH="1">
            <a:off x="3599892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79" idx="2"/>
            <a:endCxn id="110" idx="0"/>
          </p:cNvCxnSpPr>
          <p:nvPr/>
        </p:nvCxnSpPr>
        <p:spPr>
          <a:xfrm flipH="1">
            <a:off x="3815916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80" idx="2"/>
            <a:endCxn id="111" idx="0"/>
          </p:cNvCxnSpPr>
          <p:nvPr/>
        </p:nvCxnSpPr>
        <p:spPr>
          <a:xfrm flipH="1">
            <a:off x="4031940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81" idx="2"/>
            <a:endCxn id="112" idx="0"/>
          </p:cNvCxnSpPr>
          <p:nvPr/>
        </p:nvCxnSpPr>
        <p:spPr>
          <a:xfrm flipH="1">
            <a:off x="4247964" y="5733256"/>
            <a:ext cx="432048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cessador&amp;quot;&quot;/&gt;&lt;property id=&quot;20303&quot; value=&quot;None&quot;/&gt;&lt;property id=&quot;20307&quot; value=&quot;256&quot;/&gt;&lt;/object&gt;&lt;object type=&quot;3&quot; unique_id=&quot;10379&quot;&gt;&lt;property id=&quot;20148&quot; value=&quot;5&quot;/&gt;&lt;property id=&quot;20300&quot; value=&quot;Slide 27 - &amp;quot;Bibliografia Comentada&amp;quot;&quot;/&gt;&lt;property id=&quot;20307&quot; value=&quot;266&quot;/&gt;&lt;/object&gt;&lt;object type=&quot;3&quot; unique_id=&quot;10504&quot;&gt;&lt;property id=&quot;20148&quot; value=&quot;5&quot;/&gt;&lt;property id=&quot;20300&quot; value=&quot;Slide 28 - &amp;quot;Bibliografia Comentada&amp;quot;&quot;/&gt;&lt;property id=&quot;20307&quot; value=&quot;278&quot;/&gt;&lt;/object&gt;&lt;object type=&quot;3&quot; unique_id=&quot;10505&quot;&gt;&lt;property id=&quot;20148&quot; value=&quot;5&quot;/&gt;&lt;property id=&quot;20300&quot; value=&quot;Slide 29 - &amp;quot;Bibliografia Comentada&amp;quot;&quot;/&gt;&lt;property id=&quot;20307&quot; value=&quot;277&quot;/&gt;&lt;/object&gt;&lt;object type=&quot;3&quot; unique_id=&quot;12058&quot;&gt;&lt;property id=&quot;20148&quot; value=&quot;5&quot;/&gt;&lt;property id=&quot;20300&quot; value=&quot;Slide 2 - &amp;quot;Na Aula Anterior ...&amp;quot;&quot;/&gt;&lt;property id=&quot;20307&quot; value=&quot;309&quot;/&gt;&lt;/object&gt;&lt;object type=&quot;3&quot; unique_id=&quot;12689&quot;&gt;&lt;property id=&quot;20148&quot; value=&quot;5&quot;/&gt;&lt;property id=&quot;20300&quot; value=&quot;Slide 3 - &amp;quot;Nesta Aula&amp;quot;&quot;/&gt;&lt;property id=&quot;20307&quot; value=&quot;310&quot;/&gt;&lt;/object&gt;&lt;object type=&quot;3&quot; unique_id=&quot;12690&quot;&gt;&lt;property id=&quot;20148&quot; value=&quot;5&quot;/&gt;&lt;property id=&quot;20300&quot; value=&quot;Slide 11 - &amp;quot;Ciclo Básico de Execução de Instruções&amp;quot;&quot;/&gt;&lt;property id=&quot;20307&quot; value=&quot;311&quot;/&gt;&lt;/object&gt;&lt;object type=&quot;3&quot; unique_id=&quot;12691&quot;&gt;&lt;property id=&quot;20148&quot; value=&quot;5&quot;/&gt;&lt;property id=&quot;20300&quot; value=&quot;Slide 12 - &amp;quot;Ciclo de instrução&amp;quot;&quot;/&gt;&lt;property id=&quot;20307&quot; value=&quot;312&quot;/&gt;&lt;/object&gt;&lt;object type=&quot;3&quot; unique_id=&quot;12692&quot;&gt;&lt;property id=&quot;20148&quot; value=&quot;5&quot;/&gt;&lt;property id=&quot;20300&quot; value=&quot;Slide 15 - &amp;quot;Abstração do Processador&amp;quot;&quot;/&gt;&lt;property id=&quot;20307&quot; value=&quot;313&quot;/&gt;&lt;/object&gt;&lt;object type=&quot;3&quot; unique_id=&quot;12694&quot;&gt;&lt;property id=&quot;20148&quot; value=&quot;5&quot;/&gt;&lt;property id=&quot;20300&quot; value=&quot;Slide 26 - &amp;quot;Pro Lar&amp;quot;&quot;/&gt;&lt;property id=&quot;20307&quot; value=&quot;315&quot;/&gt;&lt;/object&gt;&lt;object type=&quot;3&quot; unique_id=&quot;13352&quot;&gt;&lt;property id=&quot;20148&quot; value=&quot;5&quot;/&gt;&lt;property id=&quot;20300&quot; value=&quot;Slide 4 - &amp;quot;Porque μProcessador?&amp;quot;&quot;/&gt;&lt;property id=&quot;20307&quot; value=&quot;329&quot;/&gt;&lt;/object&gt;&lt;object type=&quot;3&quot; unique_id=&quot;13353&quot;&gt;&lt;property id=&quot;20148&quot; value=&quot;5&quot;/&gt;&lt;property id=&quot;20300&quot; value=&quot;Slide 5 - &amp;quot;Visões do μProcessador &amp;quot;&quot;/&gt;&lt;property id=&quot;20307&quot; value=&quot;331&quot;/&gt;&lt;/object&gt;&lt;object type=&quot;3&quot; unique_id=&quot;13354&quot;&gt;&lt;property id=&quot;20148&quot; value=&quot;5&quot;/&gt;&lt;property id=&quot;20300&quot; value=&quot;Slide 6 - &amp;quot;CISC&amp;quot;&quot;/&gt;&lt;property id=&quot;20307&quot; value=&quot;337&quot;/&gt;&lt;/object&gt;&lt;object type=&quot;3&quot; unique_id=&quot;13355&quot;&gt;&lt;property id=&quot;20148&quot; value=&quot;5&quot;/&gt;&lt;property id=&quot;20300&quot; value=&quot;Slide 7 - &amp;quot;CISC&amp;quot;&quot;/&gt;&lt;property id=&quot;20307&quot; value=&quot;338&quot;/&gt;&lt;/object&gt;&lt;object type=&quot;3&quot; unique_id=&quot;13356&quot;&gt;&lt;property id=&quot;20148&quot; value=&quot;5&quot;/&gt;&lt;property id=&quot;20300&quot; value=&quot;Slide 8 - &amp;quot;RISC &amp;quot;&quot;/&gt;&lt;property id=&quot;20307&quot; value=&quot;332&quot;/&gt;&lt;/object&gt;&lt;object type=&quot;3&quot; unique_id=&quot;13357&quot;&gt;&lt;property id=&quot;20148&quot; value=&quot;5&quot;/&gt;&lt;property id=&quot;20300&quot; value=&quot;Slide 9 - &amp;quot;MIPS&amp;quot;&quot;/&gt;&lt;property id=&quot;20307&quot; value=&quot;333&quot;/&gt;&lt;/object&gt;&lt;object type=&quot;3&quot; unique_id=&quot;13358&quot;&gt;&lt;property id=&quot;20148&quot; value=&quot;5&quot;/&gt;&lt;property id=&quot;20300&quot; value=&quot;Slide 10 - &amp;quot;MIPS&amp;quot;&quot;/&gt;&lt;property id=&quot;20307&quot; value=&quot;334&quot;/&gt;&lt;/object&gt;&lt;object type=&quot;3&quot; unique_id=&quot;13359&quot;&gt;&lt;property id=&quot;20148&quot; value=&quot;5&quot;/&gt;&lt;property id=&quot;20300&quot; value=&quot;Slide 13 - &amp;quot;Ciclo Expandido de Execução de Instruções&amp;quot;&quot;/&gt;&lt;property id=&quot;20307&quot; value=&quot;330&quot;/&gt;&lt;/object&gt;&lt;object type=&quot;3&quot; unique_id=&quot;13360&quot;&gt;&lt;property id=&quot;20148&quot; value=&quot;5&quot;/&gt;&lt;property id=&quot;20300&quot; value=&quot;Slide 14 - &amp;quot;Abstração do Processador&amp;quot;&quot;/&gt;&lt;property id=&quot;20307&quot; value=&quot;318&quot;/&gt;&lt;/object&gt;&lt;object type=&quot;3&quot; unique_id=&quot;13361&quot;&gt;&lt;property id=&quot;20148&quot; value=&quot;5&quot;/&gt;&lt;property id=&quot;20300&quot; value=&quot;Slide 16 - &amp;quot;Abstração do Processador: DataPath&amp;quot;&quot;/&gt;&lt;property id=&quot;20307&quot; value=&quot;317&quot;/&gt;&lt;/object&gt;&lt;object type=&quot;3&quot; unique_id=&quot;13362&quot;&gt;&lt;property id=&quot;20148&quot; value=&quot;5&quot;/&gt;&lt;property id=&quot;20300&quot; value=&quot;Slide 17 - &amp;quot;Formatos de Instrução MIPS&amp;quot;&quot;/&gt;&lt;property id=&quot;20307&quot; value=&quot;339&quot;/&gt;&lt;/object&gt;&lt;object type=&quot;3&quot; unique_id=&quot;13363&quot;&gt;&lt;property id=&quot;20148&quot; value=&quot;5&quot;/&gt;&lt;property id=&quot;20300&quot; value=&quot;Slide 18 - &amp;quot;Busca de Instruções&amp;quot;&quot;/&gt;&lt;property id=&quot;20307&quot; value=&quot;341&quot;/&gt;&lt;/object&gt;&lt;object type=&quot;3&quot; unique_id=&quot;13364&quot;&gt;&lt;property id=&quot;20148&quot; value=&quot;5&quot;/&gt;&lt;property id=&quot;20300&quot; value=&quot;Slide 19 - &amp;quot;Memória de Programa&amp;quot;&quot;/&gt;&lt;property id=&quot;20307&quot; value=&quot;342&quot;/&gt;&lt;/object&gt;&lt;object type=&quot;3&quot; unique_id=&quot;13365&quot;&gt;&lt;property id=&quot;20148&quot; value=&quot;5&quot;/&gt;&lt;property id=&quot;20300&quot; value=&quot;Slide 20 - &amp;quot;Banco de Registradores&amp;quot;&quot;/&gt;&lt;property id=&quot;20307&quot; value=&quot;343&quot;/&gt;&lt;/object&gt;&lt;object type=&quot;3&quot; unique_id=&quot;13366&quot;&gt;&lt;property id=&quot;20148&quot; value=&quot;5&quot;/&gt;&lt;property id=&quot;20300&quot; value=&quot;Slide 21 - &amp;quot;Register File&amp;quot;&quot;/&gt;&lt;property id=&quot;20307&quot; value=&quot;344&quot;/&gt;&lt;/object&gt;&lt;object type=&quot;3&quot; unique_id=&quot;13367&quot;&gt;&lt;property id=&quot;20148&quot; value=&quot;5&quot;/&gt;&lt;property id=&quot;20300&quot; value=&quot;Slide 22 - &amp;quot;Visão da Arquitetura (Comportamento)&amp;quot;&quot;/&gt;&lt;property id=&quot;20307&quot; value=&quot;321&quot;/&gt;&lt;/object&gt;&lt;object type=&quot;3&quot; unique_id=&quot;13368&quot;&gt;&lt;property id=&quot;20148&quot; value=&quot;5&quot;/&gt;&lt;property id=&quot;20300&quot; value=&quot;Slide 23 - &amp;quot;Subconjunto da ISA – MIPS-32&amp;quot;&quot;/&gt;&lt;property id=&quot;20307&quot; value=&quot;340&quot;/&gt;&lt;/object&gt;&lt;object type=&quot;3&quot; unique_id=&quot;13369&quot;&gt;&lt;property id=&quot;20148&quot; value=&quot;5&quot;/&gt;&lt;property id=&quot;20300&quot; value=&quot;Slide 24 - &amp;quot;Exemplo - Assembly&amp;quot;&quot;/&gt;&lt;property id=&quot;20307&quot; value=&quot;322&quot;/&gt;&lt;/object&gt;&lt;object type=&quot;3&quot; unique_id=&quot;13370&quot;&gt;&lt;property id=&quot;20148&quot; value=&quot;5&quot;/&gt;&lt;property id=&quot;20300&quot; value=&quot;Slide 25 - &amp;quot;Abstração do Processador&amp;quot;&quot;/&gt;&lt;property id=&quot;20307&quot; value=&quot;345&quot;/&gt;&lt;/object&gt;&lt;/object&gt;&lt;object type=&quot;4&quot; unique_id=&quot;1036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fu_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AFD5F07F3FC64AAD44602F67EC4313" ma:contentTypeVersion="4" ma:contentTypeDescription="Crie um novo documento." ma:contentTypeScope="" ma:versionID="cba4b265ca2bfdb3127e00938b484c98">
  <xsd:schema xmlns:xsd="http://www.w3.org/2001/XMLSchema" xmlns:xs="http://www.w3.org/2001/XMLSchema" xmlns:p="http://schemas.microsoft.com/office/2006/metadata/properties" xmlns:ns2="cb05e33e-e134-44a3-b7ad-ac42a6694721" targetNamespace="http://schemas.microsoft.com/office/2006/metadata/properties" ma:root="true" ma:fieldsID="aabdf89fc0f5d09f56b460834ec4835b" ns2:_="">
    <xsd:import namespace="cb05e33e-e134-44a3-b7ad-ac42a66947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5e33e-e134-44a3-b7ad-ac42a6694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8F7CE4-8F9F-4A3E-AD0A-6A1EDEBE7575}"/>
</file>

<file path=customXml/itemProps2.xml><?xml version="1.0" encoding="utf-8"?>
<ds:datastoreItem xmlns:ds="http://schemas.openxmlformats.org/officeDocument/2006/customXml" ds:itemID="{DA228C6D-6D26-4718-8932-865FDEDE502D}"/>
</file>

<file path=customXml/itemProps3.xml><?xml version="1.0" encoding="utf-8"?>
<ds:datastoreItem xmlns:ds="http://schemas.openxmlformats.org/officeDocument/2006/customXml" ds:itemID="{5989B49D-AB8E-4CBA-8EA3-831DEB1CA20D}"/>
</file>

<file path=docProps/app.xml><?xml version="1.0" encoding="utf-8"?>
<Properties xmlns="http://schemas.openxmlformats.org/officeDocument/2006/extended-properties" xmlns:vt="http://schemas.openxmlformats.org/officeDocument/2006/docPropsVTypes">
  <Template>ufu_modelo</Template>
  <TotalTime>7264</TotalTime>
  <Words>1291</Words>
  <Application>Microsoft Office PowerPoint</Application>
  <PresentationFormat>On-screen Show (4:3)</PresentationFormat>
  <Paragraphs>614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ufu_modelo</vt:lpstr>
      <vt:lpstr>Implementação das Instruções beq, j, lw e sw</vt:lpstr>
      <vt:lpstr>Na Aula Anterior ...</vt:lpstr>
      <vt:lpstr>Nesta Aula</vt:lpstr>
      <vt:lpstr>Instruções Implementadas Nesta Aula</vt:lpstr>
      <vt:lpstr>Datapath para Instruções do tipo R, Aritméticas Imediatas e slt</vt:lpstr>
      <vt:lpstr>Extenção do datapath para a instrução beq</vt:lpstr>
      <vt:lpstr>Espaço de Endereços do beq</vt:lpstr>
      <vt:lpstr>Extensão para beq</vt:lpstr>
      <vt:lpstr>Extenção do datapath para a instrução j</vt:lpstr>
      <vt:lpstr>Instrução j</vt:lpstr>
      <vt:lpstr>Calculando o endereço de label</vt:lpstr>
      <vt:lpstr>Extensão para j</vt:lpstr>
      <vt:lpstr>Modo Absoluto (subsistema)</vt:lpstr>
      <vt:lpstr>Extensão para o sw</vt:lpstr>
      <vt:lpstr>Extensão para o lw</vt:lpstr>
      <vt:lpstr>Extensão para o lw</vt:lpstr>
      <vt:lpstr>Extensão para lw/sw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Duarte Abdala</dc:creator>
  <cp:lastModifiedBy>Daniel Duarte Abdala</cp:lastModifiedBy>
  <cp:revision>550</cp:revision>
  <dcterms:created xsi:type="dcterms:W3CDTF">2012-07-13T23:11:31Z</dcterms:created>
  <dcterms:modified xsi:type="dcterms:W3CDTF">2016-10-24T19:36:16Z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0x0101007CAFD5F07F3FC64AAD44602F67EC4313</vt:lpwstr>
  </property>
</Properties>
</file>