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9" r:id="rId3"/>
    <p:sldId id="377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</p:sldIdLst>
  <p:sldSz cx="9144000" cy="6858000" type="screen4x3"/>
  <p:notesSz cx="6858000" cy="9144000"/>
  <p:custDataLst>
    <p:tags r:id="rId23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9" autoAdjust="0"/>
    <p:restoredTop sz="94660"/>
  </p:normalViewPr>
  <p:slideViewPr>
    <p:cSldViewPr>
      <p:cViewPr varScale="1">
        <p:scale>
          <a:sx n="88" d="100"/>
          <a:sy n="88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337A-892A-4EC5-A59E-B3C25F0C9056}" type="datetimeFigureOut">
              <a:rPr lang="pt-BR" smtClean="0"/>
              <a:pPr/>
              <a:t>26/10/2016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297F-E645-4F87-AB89-E3D33ADC05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167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9648-15FD-4422-9253-D14034A8D6F5}" type="datetimeFigureOut">
              <a:rPr lang="pt-BR" smtClean="0"/>
              <a:pPr/>
              <a:t>26/10/2016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1B5A-FBF1-4691-9CAF-814E7E2CDFC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970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00392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1720" y="2132856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de cantos arredondados 7"/>
          <p:cNvSpPr/>
          <p:nvPr userDrawn="1"/>
        </p:nvSpPr>
        <p:spPr>
          <a:xfrm>
            <a:off x="1043608" y="1916832"/>
            <a:ext cx="810039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2025" y="0"/>
            <a:ext cx="561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7402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22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6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95936" y="273050"/>
            <a:ext cx="469086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360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8388424" cy="1470025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</a:rPr>
              <a:t>Considerações Acerca da Implementação Monociclo </a:t>
            </a:r>
            <a:endParaRPr lang="pt-B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5736" y="486916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Universidade Federal de Uberlândia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Faculdade de Computação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nat. Daniel D. Abdala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3150305" y="3122921"/>
            <a:ext cx="688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 smtClean="0">
                <a:solidFill>
                  <a:schemeClr val="tx2"/>
                </a:solidFill>
              </a:rPr>
              <a:t>GBC036–Arq. e Org. de Computadores I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55576" y="19888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7976" y="21412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3568" y="2174999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Introdução a Técnica de Pipelining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Mono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Multi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6228184" y="1586904"/>
            <a:ext cx="2736304" cy="155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$t0, 0($s7)</a:t>
            </a:r>
          </a:p>
          <a:p>
            <a:r>
              <a:rPr lang="pt-B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pt-B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$s0, $zero, 40</a:t>
            </a:r>
          </a:p>
          <a:p>
            <a:r>
              <a:rPr lang="pt-B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pt-B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$s1, $zero, 2</a:t>
            </a:r>
          </a:p>
          <a:p>
            <a:r>
              <a:rPr lang="pt-B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$s2, $s0, $s1</a:t>
            </a:r>
          </a:p>
          <a:p>
            <a:r>
              <a:rPr lang="pt-B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pt-B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$t0, 0($s7</a:t>
            </a:r>
            <a:r>
              <a:rPr lang="pt-B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12493" y="3388133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96269" y="3388133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00325" y="3388133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04381" y="3388133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08437" y="3388133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MEM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16549" y="3748173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20605" y="3748173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24661" y="3748173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28717" y="3748173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" name="Cloud 21"/>
          <p:cNvSpPr/>
          <p:nvPr/>
        </p:nvSpPr>
        <p:spPr>
          <a:xfrm>
            <a:off x="6032773" y="3748173"/>
            <a:ext cx="504056" cy="36004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6529028" y="4138301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33084" y="4138301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537140" y="4138301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41196" y="4138301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>
            <a:off x="8545252" y="4138301"/>
            <a:ext cx="504056" cy="36004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ounded Rectangle 27"/>
          <p:cNvSpPr/>
          <p:nvPr/>
        </p:nvSpPr>
        <p:spPr>
          <a:xfrm>
            <a:off x="3504580" y="4695056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88356" y="4695056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92412" y="4695056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96468" y="4695056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00524" y="4695056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MEM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995936" y="5055096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99992" y="5055096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04048" y="5055096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08104" y="5055096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12160" y="5426174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16216" y="5426174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20272" y="5426174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524328" y="5426174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475656" y="3212976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95936" y="3212976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526522" y="3310233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046801" y="3310233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028382" y="3310233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540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Considerações Acerca da Implementação </a:t>
            </a:r>
            <a:r>
              <a:rPr lang="pt-BR" dirty="0" err="1" smtClean="0"/>
              <a:t>Multiciclo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Sinais podem se perder na implementação </a:t>
            </a:r>
            <a:r>
              <a:rPr lang="pt-BR" dirty="0" err="1" smtClean="0"/>
              <a:t>Multiciclo</a:t>
            </a:r>
            <a:r>
              <a:rPr lang="pt-BR" dirty="0" smtClean="0"/>
              <a:t>;</a:t>
            </a:r>
          </a:p>
          <a:p>
            <a:r>
              <a:rPr lang="pt-BR" dirty="0" smtClean="0"/>
              <a:t>Introdução de registradores e sinais de controle adicionais;</a:t>
            </a:r>
          </a:p>
          <a:p>
            <a:r>
              <a:rPr lang="pt-BR" dirty="0" smtClean="0"/>
              <a:t>É possível implementar utilizando apenas uma memória texto&amp;dados, no entanto não é recomendado;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8262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Implementação de Alto Nível </a:t>
            </a:r>
            <a:r>
              <a:rPr lang="pt-BR" dirty="0" err="1" smtClean="0"/>
              <a:t>Multiciclo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Freeform 7"/>
          <p:cNvSpPr/>
          <p:nvPr/>
        </p:nvSpPr>
        <p:spPr>
          <a:xfrm>
            <a:off x="1437449" y="2348880"/>
            <a:ext cx="581543" cy="808954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reto 30"/>
          <p:cNvCxnSpPr/>
          <p:nvPr/>
        </p:nvCxnSpPr>
        <p:spPr>
          <a:xfrm flipH="1">
            <a:off x="1258288" y="335683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33"/>
          <p:cNvSpPr txBox="1"/>
          <p:nvPr/>
        </p:nvSpPr>
        <p:spPr>
          <a:xfrm>
            <a:off x="1149417" y="3140969"/>
            <a:ext cx="266561" cy="1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5" name="CaixaDeTexto 26"/>
          <p:cNvSpPr txBox="1"/>
          <p:nvPr/>
        </p:nvSpPr>
        <p:spPr>
          <a:xfrm>
            <a:off x="772952" y="2372069"/>
            <a:ext cx="223694" cy="23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4</a:t>
            </a:r>
            <a:endParaRPr lang="pt-BR" sz="1400" b="1" dirty="0"/>
          </a:p>
        </p:txBody>
      </p:sp>
      <p:cxnSp>
        <p:nvCxnSpPr>
          <p:cNvPr id="16" name="Conector reto 30"/>
          <p:cNvCxnSpPr/>
          <p:nvPr/>
        </p:nvCxnSpPr>
        <p:spPr>
          <a:xfrm flipH="1">
            <a:off x="1089620" y="239249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33"/>
          <p:cNvSpPr txBox="1"/>
          <p:nvPr/>
        </p:nvSpPr>
        <p:spPr>
          <a:xfrm>
            <a:off x="1020451" y="2254722"/>
            <a:ext cx="266561" cy="195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8" name="Rectangle 17"/>
          <p:cNvSpPr/>
          <p:nvPr/>
        </p:nvSpPr>
        <p:spPr>
          <a:xfrm>
            <a:off x="634779" y="3212976"/>
            <a:ext cx="298614" cy="493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chemeClr val="tx1"/>
                </a:solidFill>
              </a:rPr>
              <a:t>PC</a:t>
            </a: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061157" y="2924944"/>
            <a:ext cx="815099" cy="1313009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ULA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33" name="Group 126"/>
          <p:cNvGrpSpPr/>
          <p:nvPr/>
        </p:nvGrpSpPr>
        <p:grpSpPr>
          <a:xfrm>
            <a:off x="4099635" y="2845911"/>
            <a:ext cx="1010222" cy="1735217"/>
            <a:chOff x="5940152" y="2845911"/>
            <a:chExt cx="1010222" cy="1735217"/>
          </a:xfrm>
        </p:grpSpPr>
        <p:sp>
          <p:nvSpPr>
            <p:cNvPr id="178" name="Retângulo 6"/>
            <p:cNvSpPr/>
            <p:nvPr/>
          </p:nvSpPr>
          <p:spPr>
            <a:xfrm>
              <a:off x="5940152" y="2845911"/>
              <a:ext cx="1008112" cy="17352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RF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CaixaDeTexto 10"/>
            <p:cNvSpPr txBox="1"/>
            <p:nvPr/>
          </p:nvSpPr>
          <p:spPr>
            <a:xfrm>
              <a:off x="5940152" y="291791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#r1</a:t>
              </a:r>
              <a:endParaRPr lang="pt-BR" sz="1400" b="1" dirty="0"/>
            </a:p>
          </p:txBody>
        </p:sp>
        <p:sp>
          <p:nvSpPr>
            <p:cNvPr id="180" name="CaixaDeTexto 21"/>
            <p:cNvSpPr txBox="1"/>
            <p:nvPr/>
          </p:nvSpPr>
          <p:spPr>
            <a:xfrm>
              <a:off x="5940152" y="330843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#r2</a:t>
              </a:r>
              <a:endParaRPr lang="pt-BR" sz="1400" b="1" dirty="0"/>
            </a:p>
          </p:txBody>
        </p:sp>
        <p:sp>
          <p:nvSpPr>
            <p:cNvPr id="181" name="CaixaDeTexto 25"/>
            <p:cNvSpPr txBox="1"/>
            <p:nvPr/>
          </p:nvSpPr>
          <p:spPr>
            <a:xfrm>
              <a:off x="5940152" y="3717032"/>
              <a:ext cx="472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</a:t>
              </a:r>
              <a:r>
                <a:rPr lang="pt-BR" sz="1400" b="1" dirty="0" err="1" smtClean="0"/>
                <a:t>rw</a:t>
              </a:r>
              <a:endParaRPr lang="pt-BR" sz="1400" b="1" dirty="0"/>
            </a:p>
          </p:txBody>
        </p:sp>
        <p:sp>
          <p:nvSpPr>
            <p:cNvPr id="182" name="CaixaDeTexto 26"/>
            <p:cNvSpPr txBox="1"/>
            <p:nvPr/>
          </p:nvSpPr>
          <p:spPr>
            <a:xfrm>
              <a:off x="5940152" y="4214063"/>
              <a:ext cx="412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/>
                <a:t>wd</a:t>
              </a:r>
              <a:endParaRPr lang="pt-BR" sz="1400" b="1" dirty="0"/>
            </a:p>
          </p:txBody>
        </p:sp>
        <p:sp>
          <p:nvSpPr>
            <p:cNvPr id="183" name="CaixaDeTexto 30"/>
            <p:cNvSpPr txBox="1"/>
            <p:nvPr/>
          </p:nvSpPr>
          <p:spPr>
            <a:xfrm>
              <a:off x="6516216" y="306193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rd1</a:t>
              </a:r>
              <a:endParaRPr lang="pt-BR" sz="1400" b="1" dirty="0"/>
            </a:p>
          </p:txBody>
        </p:sp>
        <p:sp>
          <p:nvSpPr>
            <p:cNvPr id="184" name="CaixaDeTexto 31"/>
            <p:cNvSpPr txBox="1"/>
            <p:nvPr/>
          </p:nvSpPr>
          <p:spPr>
            <a:xfrm>
              <a:off x="6516216" y="378201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rd2</a:t>
              </a:r>
              <a:endParaRPr lang="pt-BR" sz="1400" b="1" dirty="0"/>
            </a:p>
          </p:txBody>
        </p:sp>
        <p:sp>
          <p:nvSpPr>
            <p:cNvPr id="185" name="Isosceles Triangle 184"/>
            <p:cNvSpPr/>
            <p:nvPr/>
          </p:nvSpPr>
          <p:spPr>
            <a:xfrm>
              <a:off x="6300192" y="4437112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5" name="Elbow Connector 34"/>
          <p:cNvCxnSpPr>
            <a:stCxn id="195" idx="3"/>
            <a:endCxn id="181" idx="1"/>
          </p:cNvCxnSpPr>
          <p:nvPr/>
        </p:nvCxnSpPr>
        <p:spPr>
          <a:xfrm>
            <a:off x="3077588" y="3603493"/>
            <a:ext cx="1022047" cy="2674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07904" y="5301208"/>
            <a:ext cx="1728192" cy="1051141"/>
          </a:xfrm>
          <a:prstGeom prst="ellipse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</a:t>
            </a:r>
            <a:endParaRPr lang="pt-BR" dirty="0"/>
          </a:p>
        </p:txBody>
      </p:sp>
      <p:grpSp>
        <p:nvGrpSpPr>
          <p:cNvPr id="44" name="Group 170"/>
          <p:cNvGrpSpPr/>
          <p:nvPr/>
        </p:nvGrpSpPr>
        <p:grpSpPr>
          <a:xfrm>
            <a:off x="1686042" y="3230732"/>
            <a:ext cx="697959" cy="1017903"/>
            <a:chOff x="1686042" y="3212977"/>
            <a:chExt cx="697959" cy="1017903"/>
          </a:xfrm>
        </p:grpSpPr>
        <p:sp>
          <p:nvSpPr>
            <p:cNvPr id="174" name="Retângulo 6"/>
            <p:cNvSpPr/>
            <p:nvPr/>
          </p:nvSpPr>
          <p:spPr>
            <a:xfrm>
              <a:off x="1691680" y="3212977"/>
              <a:ext cx="681874" cy="10179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 smtClean="0">
                <a:solidFill>
                  <a:schemeClr val="tx1"/>
                </a:solidFill>
              </a:endParaRPr>
            </a:p>
            <a:p>
              <a:pPr algn="ctr"/>
              <a:endParaRPr lang="pt-BR" b="1" dirty="0">
                <a:solidFill>
                  <a:schemeClr val="tx1"/>
                </a:solidFill>
              </a:endParaRP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TEXT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MEM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5" name="CaixaDeTexto 26"/>
            <p:cNvSpPr txBox="1"/>
            <p:nvPr/>
          </p:nvSpPr>
          <p:spPr>
            <a:xfrm>
              <a:off x="1686042" y="328498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A</a:t>
              </a:r>
              <a:endParaRPr lang="pt-BR" sz="1400" b="1" dirty="0"/>
            </a:p>
          </p:txBody>
        </p:sp>
        <p:sp>
          <p:nvSpPr>
            <p:cNvPr id="176" name="CaixaDeTexto 28"/>
            <p:cNvSpPr txBox="1"/>
            <p:nvPr/>
          </p:nvSpPr>
          <p:spPr>
            <a:xfrm>
              <a:off x="2085521" y="34290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D</a:t>
              </a:r>
              <a:endParaRPr lang="pt-BR" sz="1400" b="1" dirty="0"/>
            </a:p>
          </p:txBody>
        </p:sp>
        <p:sp>
          <p:nvSpPr>
            <p:cNvPr id="177" name="Isosceles Triangle 52"/>
            <p:cNvSpPr/>
            <p:nvPr/>
          </p:nvSpPr>
          <p:spPr>
            <a:xfrm>
              <a:off x="1691680" y="4077072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Isosceles Triangle 44"/>
          <p:cNvSpPr/>
          <p:nvPr/>
        </p:nvSpPr>
        <p:spPr>
          <a:xfrm>
            <a:off x="663729" y="3555260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Straight Arrow Connector 51"/>
          <p:cNvCxnSpPr>
            <a:stCxn id="183" idx="3"/>
            <a:endCxn id="207" idx="1"/>
          </p:cNvCxnSpPr>
          <p:nvPr/>
        </p:nvCxnSpPr>
        <p:spPr>
          <a:xfrm>
            <a:off x="5109857" y="3215824"/>
            <a:ext cx="398247" cy="1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1" idx="3"/>
            <a:endCxn id="150" idx="1"/>
          </p:cNvCxnSpPr>
          <p:nvPr/>
        </p:nvCxnSpPr>
        <p:spPr>
          <a:xfrm flipH="1">
            <a:off x="7236296" y="3568989"/>
            <a:ext cx="792088" cy="1526068"/>
          </a:xfrm>
          <a:prstGeom prst="bentConnector5">
            <a:avLst>
              <a:gd name="adj1" fmla="val -28860"/>
              <a:gd name="adj2" fmla="val 53034"/>
              <a:gd name="adj3" fmla="val 1288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95" idx="3"/>
            <a:endCxn id="179" idx="1"/>
          </p:cNvCxnSpPr>
          <p:nvPr/>
        </p:nvCxnSpPr>
        <p:spPr>
          <a:xfrm flipV="1">
            <a:off x="3077588" y="3071808"/>
            <a:ext cx="1022047" cy="531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95" idx="3"/>
          </p:cNvCxnSpPr>
          <p:nvPr/>
        </p:nvCxnSpPr>
        <p:spPr>
          <a:xfrm flipV="1">
            <a:off x="3077588" y="3429000"/>
            <a:ext cx="1024157" cy="174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1" idx="3"/>
            <a:endCxn id="238" idx="1"/>
          </p:cNvCxnSpPr>
          <p:nvPr/>
        </p:nvCxnSpPr>
        <p:spPr>
          <a:xfrm>
            <a:off x="8131450" y="5075312"/>
            <a:ext cx="328982" cy="1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462057" y="630932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>
            <a:off x="3309657" y="645333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Oval 82"/>
          <p:cNvSpPr/>
          <p:nvPr/>
        </p:nvSpPr>
        <p:spPr>
          <a:xfrm>
            <a:off x="6732240" y="35010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val 85"/>
          <p:cNvSpPr/>
          <p:nvPr/>
        </p:nvSpPr>
        <p:spPr>
          <a:xfrm>
            <a:off x="3203848" y="652534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Oval 90"/>
          <p:cNvSpPr/>
          <p:nvPr/>
        </p:nvSpPr>
        <p:spPr>
          <a:xfrm>
            <a:off x="2095384" y="205659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Oval 91"/>
          <p:cNvSpPr/>
          <p:nvPr/>
        </p:nvSpPr>
        <p:spPr>
          <a:xfrm>
            <a:off x="1879360" y="270466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Elbow Connector 81"/>
          <p:cNvCxnSpPr>
            <a:stCxn id="92" idx="6"/>
            <a:endCxn id="18" idx="1"/>
          </p:cNvCxnSpPr>
          <p:nvPr/>
        </p:nvCxnSpPr>
        <p:spPr>
          <a:xfrm flipH="1">
            <a:off x="634779" y="2776674"/>
            <a:ext cx="1388597" cy="682803"/>
          </a:xfrm>
          <a:prstGeom prst="bentConnector5">
            <a:avLst>
              <a:gd name="adj1" fmla="val -16463"/>
              <a:gd name="adj2" fmla="val -95397"/>
              <a:gd name="adj3" fmla="val 1164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" idx="3"/>
            <a:endCxn id="95" idx="2"/>
          </p:cNvCxnSpPr>
          <p:nvPr/>
        </p:nvCxnSpPr>
        <p:spPr>
          <a:xfrm>
            <a:off x="996646" y="2487124"/>
            <a:ext cx="450666" cy="15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447312" y="241663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Oval 95"/>
          <p:cNvSpPr/>
          <p:nvPr/>
        </p:nvSpPr>
        <p:spPr>
          <a:xfrm>
            <a:off x="1447312" y="292069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" name="Elbow Connector 81"/>
          <p:cNvCxnSpPr>
            <a:stCxn id="18" idx="3"/>
            <a:endCxn id="96" idx="2"/>
          </p:cNvCxnSpPr>
          <p:nvPr/>
        </p:nvCxnSpPr>
        <p:spPr>
          <a:xfrm flipV="1">
            <a:off x="933393" y="2992698"/>
            <a:ext cx="513919" cy="4667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3"/>
            <a:endCxn id="175" idx="1"/>
          </p:cNvCxnSpPr>
          <p:nvPr/>
        </p:nvCxnSpPr>
        <p:spPr>
          <a:xfrm flipV="1">
            <a:off x="933393" y="3456629"/>
            <a:ext cx="752649" cy="28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525681" y="623731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Oval 123"/>
          <p:cNvSpPr/>
          <p:nvPr/>
        </p:nvSpPr>
        <p:spPr>
          <a:xfrm>
            <a:off x="3047640" y="6580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9" name="Group 171"/>
          <p:cNvGrpSpPr/>
          <p:nvPr/>
        </p:nvGrpSpPr>
        <p:grpSpPr>
          <a:xfrm>
            <a:off x="7236296" y="4869160"/>
            <a:ext cx="895154" cy="1027857"/>
            <a:chOff x="8143902" y="2996952"/>
            <a:chExt cx="895154" cy="1027857"/>
          </a:xfrm>
        </p:grpSpPr>
        <p:sp>
          <p:nvSpPr>
            <p:cNvPr id="149" name="Retângulo 6"/>
            <p:cNvSpPr/>
            <p:nvPr/>
          </p:nvSpPr>
          <p:spPr>
            <a:xfrm>
              <a:off x="8172400" y="2996952"/>
              <a:ext cx="828644" cy="10179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 smtClean="0">
                <a:solidFill>
                  <a:schemeClr val="tx1"/>
                </a:solidFill>
              </a:endParaRPr>
            </a:p>
            <a:p>
              <a:pPr algn="ctr"/>
              <a:endParaRPr lang="pt-BR" b="1" dirty="0">
                <a:solidFill>
                  <a:schemeClr val="tx1"/>
                </a:solidFill>
              </a:endParaRP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MEM</a:t>
              </a:r>
            </a:p>
            <a:p>
              <a:pPr algn="ctr"/>
              <a:endParaRPr lang="pt-BR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CaixaDeTexto 26"/>
            <p:cNvSpPr txBox="1"/>
            <p:nvPr/>
          </p:nvSpPr>
          <p:spPr>
            <a:xfrm>
              <a:off x="8143902" y="306896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A</a:t>
              </a:r>
              <a:endParaRPr lang="pt-BR" sz="1400" b="1" dirty="0"/>
            </a:p>
          </p:txBody>
        </p:sp>
        <p:sp>
          <p:nvSpPr>
            <p:cNvPr id="151" name="CaixaDeTexto 28"/>
            <p:cNvSpPr txBox="1"/>
            <p:nvPr/>
          </p:nvSpPr>
          <p:spPr>
            <a:xfrm>
              <a:off x="8676456" y="3049215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D</a:t>
              </a:r>
              <a:r>
                <a:rPr lang="pt-BR" sz="1400" b="1" baseline="-25000" dirty="0" smtClean="0"/>
                <a:t>o</a:t>
              </a:r>
              <a:endParaRPr lang="pt-BR" sz="1400" b="1" baseline="-25000" dirty="0"/>
            </a:p>
          </p:txBody>
        </p:sp>
        <p:sp>
          <p:nvSpPr>
            <p:cNvPr id="152" name="CaixaDeTexto 28"/>
            <p:cNvSpPr txBox="1"/>
            <p:nvPr/>
          </p:nvSpPr>
          <p:spPr>
            <a:xfrm>
              <a:off x="8172400" y="3645024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D</a:t>
              </a:r>
              <a:r>
                <a:rPr lang="pt-BR" sz="1400" b="1" baseline="-25000" dirty="0" smtClean="0"/>
                <a:t>i</a:t>
              </a:r>
              <a:endParaRPr lang="pt-BR" sz="1400" b="1" baseline="-25000" dirty="0"/>
            </a:p>
          </p:txBody>
        </p:sp>
        <p:sp>
          <p:nvSpPr>
            <p:cNvPr id="153" name="CaixaDeTexto 26"/>
            <p:cNvSpPr txBox="1"/>
            <p:nvPr/>
          </p:nvSpPr>
          <p:spPr>
            <a:xfrm>
              <a:off x="8388424" y="3717032"/>
              <a:ext cx="248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</a:t>
              </a:r>
              <a:endParaRPr lang="pt-BR" sz="1400" b="1" dirty="0"/>
            </a:p>
          </p:txBody>
        </p:sp>
        <p:sp>
          <p:nvSpPr>
            <p:cNvPr id="154" name="CaixaDeTexto 26"/>
            <p:cNvSpPr txBox="1"/>
            <p:nvPr/>
          </p:nvSpPr>
          <p:spPr>
            <a:xfrm>
              <a:off x="8643694" y="371703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w</a:t>
              </a:r>
              <a:endParaRPr lang="pt-BR" sz="1400" b="1" dirty="0"/>
            </a:p>
          </p:txBody>
        </p:sp>
      </p:grpSp>
      <p:sp>
        <p:nvSpPr>
          <p:cNvPr id="136" name="Isosceles Triangle 135"/>
          <p:cNvSpPr/>
          <p:nvPr/>
        </p:nvSpPr>
        <p:spPr>
          <a:xfrm>
            <a:off x="7308304" y="5733256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Oval 140"/>
          <p:cNvSpPr/>
          <p:nvPr/>
        </p:nvSpPr>
        <p:spPr>
          <a:xfrm>
            <a:off x="2891432" y="662783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Oval 141"/>
          <p:cNvSpPr/>
          <p:nvPr/>
        </p:nvSpPr>
        <p:spPr>
          <a:xfrm>
            <a:off x="2614448" y="666936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6" name="Straight Arrow Connector 195"/>
          <p:cNvCxnSpPr>
            <a:stCxn id="176" idx="3"/>
            <a:endCxn id="195" idx="1"/>
          </p:cNvCxnSpPr>
          <p:nvPr/>
        </p:nvCxnSpPr>
        <p:spPr>
          <a:xfrm>
            <a:off x="2384001" y="3600645"/>
            <a:ext cx="333547" cy="28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2717548" y="3356992"/>
            <a:ext cx="360040" cy="494684"/>
            <a:chOff x="2717548" y="3356992"/>
            <a:chExt cx="360040" cy="494684"/>
          </a:xfrm>
        </p:grpSpPr>
        <p:sp>
          <p:nvSpPr>
            <p:cNvPr id="195" name="Rectangle 194"/>
            <p:cNvSpPr/>
            <p:nvPr/>
          </p:nvSpPr>
          <p:spPr>
            <a:xfrm>
              <a:off x="2717548" y="3356992"/>
              <a:ext cx="360040" cy="4930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IR</a:t>
              </a:r>
              <a:endParaRPr lang="pt-BR" sz="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9" name="Isosceles Triangle 198"/>
            <p:cNvSpPr/>
            <p:nvPr/>
          </p:nvSpPr>
          <p:spPr>
            <a:xfrm>
              <a:off x="2717548" y="3707660"/>
              <a:ext cx="144016" cy="144016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508104" y="2970812"/>
            <a:ext cx="360040" cy="494684"/>
            <a:chOff x="2717548" y="3356992"/>
            <a:chExt cx="360040" cy="494684"/>
          </a:xfrm>
        </p:grpSpPr>
        <p:sp>
          <p:nvSpPr>
            <p:cNvPr id="207" name="Rectangle 206"/>
            <p:cNvSpPr/>
            <p:nvPr/>
          </p:nvSpPr>
          <p:spPr>
            <a:xfrm>
              <a:off x="2717548" y="3356992"/>
              <a:ext cx="360040" cy="4930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endParaRPr lang="pt-BR" sz="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8" name="Isosceles Triangle 207"/>
            <p:cNvSpPr/>
            <p:nvPr/>
          </p:nvSpPr>
          <p:spPr>
            <a:xfrm>
              <a:off x="2717548" y="3707660"/>
              <a:ext cx="144016" cy="144016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5508104" y="3689414"/>
            <a:ext cx="360040" cy="494684"/>
            <a:chOff x="2717548" y="3356992"/>
            <a:chExt cx="360040" cy="494684"/>
          </a:xfrm>
        </p:grpSpPr>
        <p:sp>
          <p:nvSpPr>
            <p:cNvPr id="210" name="Rectangle 209"/>
            <p:cNvSpPr/>
            <p:nvPr/>
          </p:nvSpPr>
          <p:spPr>
            <a:xfrm>
              <a:off x="2717548" y="3356992"/>
              <a:ext cx="360040" cy="4930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endParaRPr lang="pt-BR" sz="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Isosceles Triangle 210"/>
            <p:cNvSpPr/>
            <p:nvPr/>
          </p:nvSpPr>
          <p:spPr>
            <a:xfrm>
              <a:off x="2717548" y="3707660"/>
              <a:ext cx="144016" cy="144016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14" name="Straight Arrow Connector 213"/>
          <p:cNvCxnSpPr>
            <a:stCxn id="184" idx="3"/>
            <a:endCxn id="210" idx="1"/>
          </p:cNvCxnSpPr>
          <p:nvPr/>
        </p:nvCxnSpPr>
        <p:spPr>
          <a:xfrm>
            <a:off x="5109857" y="3935904"/>
            <a:ext cx="398247" cy="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7" idx="3"/>
          </p:cNvCxnSpPr>
          <p:nvPr/>
        </p:nvCxnSpPr>
        <p:spPr>
          <a:xfrm flipV="1">
            <a:off x="5868144" y="3212976"/>
            <a:ext cx="216024" cy="43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10" idx="3"/>
          </p:cNvCxnSpPr>
          <p:nvPr/>
        </p:nvCxnSpPr>
        <p:spPr>
          <a:xfrm flipV="1">
            <a:off x="5868144" y="3933056"/>
            <a:ext cx="216024" cy="28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7668344" y="3322488"/>
            <a:ext cx="360040" cy="494684"/>
            <a:chOff x="2717548" y="3356992"/>
            <a:chExt cx="360040" cy="494684"/>
          </a:xfrm>
        </p:grpSpPr>
        <p:sp>
          <p:nvSpPr>
            <p:cNvPr id="231" name="Rectangle 230"/>
            <p:cNvSpPr/>
            <p:nvPr/>
          </p:nvSpPr>
          <p:spPr>
            <a:xfrm>
              <a:off x="2717548" y="3356992"/>
              <a:ext cx="360040" cy="4930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ALUout</a:t>
              </a:r>
              <a:endParaRPr lang="pt-BR" sz="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2717548" y="3707660"/>
              <a:ext cx="144016" cy="144016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83" idx="6"/>
            <a:endCxn id="231" idx="1"/>
          </p:cNvCxnSpPr>
          <p:nvPr/>
        </p:nvCxnSpPr>
        <p:spPr>
          <a:xfrm flipV="1">
            <a:off x="6876256" y="3568989"/>
            <a:ext cx="792088" cy="4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8460432" y="4830057"/>
            <a:ext cx="576064" cy="494684"/>
            <a:chOff x="2717548" y="3356992"/>
            <a:chExt cx="360040" cy="494684"/>
          </a:xfrm>
        </p:grpSpPr>
        <p:sp>
          <p:nvSpPr>
            <p:cNvPr id="238" name="Rectangle 237"/>
            <p:cNvSpPr/>
            <p:nvPr/>
          </p:nvSpPr>
          <p:spPr>
            <a:xfrm>
              <a:off x="2717548" y="3356992"/>
              <a:ext cx="360040" cy="4930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Datareg</a:t>
              </a:r>
              <a:endParaRPr lang="pt-BR" sz="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2717548" y="3707660"/>
              <a:ext cx="144016" cy="144016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44" name="Elbow Connector 52"/>
          <p:cNvCxnSpPr>
            <a:stCxn id="231" idx="3"/>
            <a:endCxn id="182" idx="1"/>
          </p:cNvCxnSpPr>
          <p:nvPr/>
        </p:nvCxnSpPr>
        <p:spPr>
          <a:xfrm flipH="1">
            <a:off x="4099635" y="3568989"/>
            <a:ext cx="3928749" cy="798963"/>
          </a:xfrm>
          <a:prstGeom prst="bentConnector5">
            <a:avLst>
              <a:gd name="adj1" fmla="val -5819"/>
              <a:gd name="adj2" fmla="val 151889"/>
              <a:gd name="adj3" fmla="val 105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52"/>
          <p:cNvCxnSpPr>
            <a:stCxn id="238" idx="3"/>
            <a:endCxn id="182" idx="1"/>
          </p:cNvCxnSpPr>
          <p:nvPr/>
        </p:nvCxnSpPr>
        <p:spPr>
          <a:xfrm flipH="1" flipV="1">
            <a:off x="4099635" y="4367952"/>
            <a:ext cx="4936861" cy="708606"/>
          </a:xfrm>
          <a:prstGeom prst="bentConnector5">
            <a:avLst>
              <a:gd name="adj1" fmla="val -1660"/>
              <a:gd name="adj2" fmla="val 56535"/>
              <a:gd name="adj3" fmla="val 1046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3635896" y="1628720"/>
            <a:ext cx="1800200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Instruction</a:t>
            </a:r>
            <a:r>
              <a:rPr lang="pt-BR" sz="1600" dirty="0" smtClean="0"/>
              <a:t> </a:t>
            </a:r>
            <a:r>
              <a:rPr lang="pt-BR" sz="1600" dirty="0" err="1" smtClean="0"/>
              <a:t>Decode</a:t>
            </a:r>
            <a:endParaRPr lang="pt-BR" sz="1600" dirty="0"/>
          </a:p>
        </p:txBody>
      </p:sp>
      <p:sp>
        <p:nvSpPr>
          <p:cNvPr id="256" name="Rounded Rectangle 255"/>
          <p:cNvSpPr/>
          <p:nvPr/>
        </p:nvSpPr>
        <p:spPr>
          <a:xfrm>
            <a:off x="3637929" y="1916832"/>
            <a:ext cx="1797485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Register</a:t>
            </a:r>
            <a:r>
              <a:rPr lang="pt-BR" sz="1600" dirty="0" smtClean="0"/>
              <a:t> </a:t>
            </a:r>
            <a:r>
              <a:rPr lang="pt-BR" sz="1600" dirty="0" err="1" smtClean="0"/>
              <a:t>Read</a:t>
            </a:r>
            <a:endParaRPr lang="pt-BR" sz="1600" dirty="0"/>
          </a:p>
        </p:txBody>
      </p:sp>
      <p:sp>
        <p:nvSpPr>
          <p:cNvPr id="257" name="Rounded Rectangle 256"/>
          <p:cNvSpPr/>
          <p:nvPr/>
        </p:nvSpPr>
        <p:spPr>
          <a:xfrm>
            <a:off x="395536" y="1628800"/>
            <a:ext cx="1944216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Instruction</a:t>
            </a:r>
            <a:r>
              <a:rPr lang="pt-BR" sz="1600" dirty="0" smtClean="0"/>
              <a:t> </a:t>
            </a:r>
            <a:r>
              <a:rPr lang="pt-BR" sz="1600" dirty="0" err="1" smtClean="0"/>
              <a:t>Fetch</a:t>
            </a:r>
            <a:endParaRPr lang="pt-BR" sz="1600" dirty="0"/>
          </a:p>
        </p:txBody>
      </p:sp>
      <p:sp>
        <p:nvSpPr>
          <p:cNvPr id="258" name="Rounded Rectangle 257"/>
          <p:cNvSpPr/>
          <p:nvPr/>
        </p:nvSpPr>
        <p:spPr>
          <a:xfrm>
            <a:off x="5868144" y="1628720"/>
            <a:ext cx="1152128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Execution</a:t>
            </a:r>
            <a:endParaRPr lang="pt-BR" sz="1600" dirty="0"/>
          </a:p>
        </p:txBody>
      </p:sp>
      <p:sp>
        <p:nvSpPr>
          <p:cNvPr id="259" name="Rounded Rectangle 258"/>
          <p:cNvSpPr/>
          <p:nvPr/>
        </p:nvSpPr>
        <p:spPr>
          <a:xfrm>
            <a:off x="7092280" y="1628800"/>
            <a:ext cx="1512168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Memory</a:t>
            </a:r>
            <a:r>
              <a:rPr lang="pt-BR" sz="1600" dirty="0" smtClean="0"/>
              <a:t> Access</a:t>
            </a:r>
            <a:endParaRPr lang="pt-BR" sz="1600" dirty="0"/>
          </a:p>
        </p:txBody>
      </p:sp>
      <p:sp>
        <p:nvSpPr>
          <p:cNvPr id="270" name="Rectangle 269"/>
          <p:cNvSpPr/>
          <p:nvPr/>
        </p:nvSpPr>
        <p:spPr>
          <a:xfrm>
            <a:off x="323528" y="2060848"/>
            <a:ext cx="2232248" cy="24482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Rectangle 270"/>
          <p:cNvSpPr/>
          <p:nvPr/>
        </p:nvSpPr>
        <p:spPr>
          <a:xfrm>
            <a:off x="3635896" y="2636912"/>
            <a:ext cx="1872208" cy="39604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Rectangle 271"/>
          <p:cNvSpPr/>
          <p:nvPr/>
        </p:nvSpPr>
        <p:spPr>
          <a:xfrm>
            <a:off x="5940152" y="2780928"/>
            <a:ext cx="1080120" cy="158417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Rectangle 272"/>
          <p:cNvSpPr/>
          <p:nvPr/>
        </p:nvSpPr>
        <p:spPr>
          <a:xfrm>
            <a:off x="7092280" y="4581128"/>
            <a:ext cx="1152128" cy="158417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610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Datapath</a:t>
            </a:r>
            <a:r>
              <a:rPr lang="pt-BR" dirty="0" smtClean="0"/>
              <a:t> – Instruções </a:t>
            </a:r>
            <a:r>
              <a:rPr lang="pt-BR" dirty="0" err="1" smtClean="0"/>
              <a:t>Tipo-R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650" y="1994005"/>
            <a:ext cx="7931150" cy="373835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6581001"/>
            <a:ext cx="755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*Patterson, A. Hennesy J. Arquitetura e Organização de Computadores: Interface Hardware/Software. 3rd Ed. Pearson.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xmlns="" val="399085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Tipo-R</a:t>
            </a:r>
            <a:r>
              <a:rPr lang="pt-BR" dirty="0" smtClean="0"/>
              <a:t> + Sinais de Controle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8744" y="1600200"/>
            <a:ext cx="7544962" cy="452596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6581001"/>
            <a:ext cx="755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*Patterson, A. Hennesy J. Arquitetura e Organização de Computadores: Interface Hardware/Software. 3rd Ed. Pearson.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xmlns="" val="150958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Datapath</a:t>
            </a:r>
            <a:r>
              <a:rPr lang="pt-BR" dirty="0" smtClean="0"/>
              <a:t> Completo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1693" y="1600200"/>
            <a:ext cx="6019064" cy="45259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6581001"/>
            <a:ext cx="755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*Patterson, A. Hennesy J. Arquitetura e Organização de Computadores: Interface Hardware/Software. 3rd Ed. Pearson.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xmlns="" val="49615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Implementação do Controle </a:t>
            </a:r>
            <a:r>
              <a:rPr lang="pt-BR" dirty="0" err="1" smtClean="0"/>
              <a:t>Multiciclo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5141168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A implementação Monociclo requer um subsistema de controle muito simples;</a:t>
            </a:r>
          </a:p>
          <a:p>
            <a:r>
              <a:rPr lang="pt-BR" dirty="0" smtClean="0"/>
              <a:t>O circuito pode ser todo confeccionado usando apenas lógica combinacional;</a:t>
            </a:r>
          </a:p>
          <a:p>
            <a:r>
              <a:rPr lang="pt-BR" dirty="0" smtClean="0"/>
              <a:t>A implementação multiciclo requer no entanto um subsistema de controle consideravelmente mais complexo;</a:t>
            </a:r>
          </a:p>
          <a:p>
            <a:r>
              <a:rPr lang="pt-BR" dirty="0" smtClean="0"/>
              <a:t>Faz-se necessário que o subsistema de controle saiba em que passo da execução da instrução ele se encontra para poder gerar os sinais de controle adequados para cada passo;</a:t>
            </a:r>
          </a:p>
          <a:p>
            <a:r>
              <a:rPr lang="pt-BR" dirty="0" smtClean="0"/>
              <a:t>Ex: Para executar um add os seguintes subsistemas são necessários: IF, ID, EXE, WB;</a:t>
            </a:r>
          </a:p>
          <a:p>
            <a:pPr lvl="1"/>
            <a:r>
              <a:rPr lang="pt-BR" dirty="0" smtClean="0"/>
              <a:t>No primeiro passo o controle deve desabilitar todos os subsistemas menos o de busca de instrução;</a:t>
            </a:r>
          </a:p>
          <a:p>
            <a:pPr lvl="1"/>
            <a:r>
              <a:rPr lang="pt-BR" dirty="0" smtClean="0"/>
              <a:t>No segundo passo o controle deve habilitar apenas o subsistema de decodificação e leitura de registradores;</a:t>
            </a:r>
          </a:p>
          <a:p>
            <a:pPr lvl="1"/>
            <a:r>
              <a:rPr lang="pt-BR" dirty="0" smtClean="0"/>
              <a:t>No terceiro passo apenas a execução deve estar em funcionamento;</a:t>
            </a:r>
          </a:p>
          <a:p>
            <a:pPr lvl="1"/>
            <a:r>
              <a:rPr lang="pt-BR" dirty="0" smtClean="0"/>
              <a:t>Por fim, no quarto passo apenas o subsistema de escrita de registradores pode estar habilitado;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4695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Intuição Acerca da Técnica de </a:t>
            </a:r>
            <a:r>
              <a:rPr lang="pt-BR" dirty="0" err="1" smtClean="0"/>
              <a:t>Pipelining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 organização do processador em subsistemas funcionais resolve o problema de ociosidade devido a diferença de tempo de execução entre instruções;</a:t>
            </a:r>
          </a:p>
          <a:p>
            <a:r>
              <a:rPr lang="pt-BR" dirty="0" smtClean="0"/>
              <a:t>No entanto, deixa claro outro fator </a:t>
            </a:r>
            <a:r>
              <a:rPr lang="pt-BR" dirty="0" smtClean="0">
                <a:latin typeface="Calibri" panose="020F0502020204030204" pitchFamily="34" charset="0"/>
              </a:rPr>
              <a:t>→ durante a execução de uma instrução, apenas um dos subsistemas é utilizado por vez, gerando outro tipo de ociosidade;</a:t>
            </a:r>
          </a:p>
          <a:p>
            <a:pPr lvl="1"/>
            <a:r>
              <a:rPr lang="pt-BR" dirty="0" smtClean="0">
                <a:latin typeface="Calibri" panose="020F0502020204030204" pitchFamily="34" charset="0"/>
              </a:rPr>
              <a:t>Ociosidade entre subsistemas;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Solução</a:t>
            </a:r>
          </a:p>
          <a:p>
            <a:pPr lvl="1"/>
            <a:r>
              <a:rPr lang="pt-BR" dirty="0" smtClean="0">
                <a:latin typeface="Calibri" panose="020F0502020204030204" pitchFamily="34" charset="0"/>
              </a:rPr>
              <a:t>Executar instruções seguindo o mesmo modelo de linhas de produção;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7455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</p:spPr>
        <p:txBody>
          <a:bodyPr/>
          <a:lstStyle/>
          <a:p>
            <a:fld id="{E9362642-CEA4-4E8E-A6BF-BD3C0BE6234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991963" y="2138962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96019" y="2138962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00075" y="2138962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04131" y="2138962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6008187" y="2138962"/>
            <a:ext cx="504056" cy="36004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ounded Rectangle 15"/>
          <p:cNvSpPr/>
          <p:nvPr/>
        </p:nvSpPr>
        <p:spPr>
          <a:xfrm>
            <a:off x="6504442" y="252909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08498" y="252909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12554" y="252909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016610" y="252909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8520666" y="2529090"/>
            <a:ext cx="504056" cy="36004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unded Rectangle 29"/>
          <p:cNvSpPr/>
          <p:nvPr/>
        </p:nvSpPr>
        <p:spPr>
          <a:xfrm>
            <a:off x="5483518" y="3563075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7574" y="3563075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91630" y="3563075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95686" y="3563075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451070" y="1603765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971350" y="1603765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501936" y="1701022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022215" y="1701022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003796" y="1701022"/>
            <a:ext cx="20613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949973" y="471649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454029" y="471649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958085" y="471649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62141" y="471649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454029" y="507653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958085" y="507653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462141" y="507653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966197" y="507653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54966" y="1793344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959022" y="1793344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463078" y="1793344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67134" y="1793344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6" name="Cloud 55"/>
          <p:cNvSpPr/>
          <p:nvPr/>
        </p:nvSpPr>
        <p:spPr>
          <a:xfrm>
            <a:off x="3471190" y="1793344"/>
            <a:ext cx="504056" cy="36004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ounded Rectangle 56"/>
          <p:cNvSpPr/>
          <p:nvPr/>
        </p:nvSpPr>
        <p:spPr>
          <a:xfrm>
            <a:off x="1471683" y="2831957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975739" y="2831957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479795" y="2831957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983851" y="2831957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87907" y="3203035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991963" y="3203035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496019" y="3203035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000075" y="3203035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436787" y="435645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IF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940843" y="435645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ID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444899" y="435645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EXE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948955" y="4356450"/>
            <a:ext cx="50405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WB</a:t>
            </a:r>
            <a:endParaRPr lang="pt-B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626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Caminho de Dados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554" y="6601123"/>
            <a:ext cx="504540" cy="252503"/>
          </a:xfrm>
        </p:spPr>
        <p:txBody>
          <a:bodyPr/>
          <a:lstStyle/>
          <a:p>
            <a:fld id="{E9362642-CEA4-4E8E-A6BF-BD3C0BE62342}" type="slidenum">
              <a:rPr lang="pt-BR" sz="1000" smtClean="0"/>
              <a:pPr/>
              <a:t>19</a:t>
            </a:fld>
            <a:endParaRPr lang="pt-BR" sz="1000" dirty="0"/>
          </a:p>
        </p:txBody>
      </p:sp>
      <p:grpSp>
        <p:nvGrpSpPr>
          <p:cNvPr id="3" name="Group 103"/>
          <p:cNvGrpSpPr/>
          <p:nvPr/>
        </p:nvGrpSpPr>
        <p:grpSpPr>
          <a:xfrm>
            <a:off x="3617699" y="3820786"/>
            <a:ext cx="1110920" cy="1401508"/>
            <a:chOff x="4289449" y="2613994"/>
            <a:chExt cx="1110920" cy="1401508"/>
          </a:xfrm>
        </p:grpSpPr>
        <p:sp>
          <p:nvSpPr>
            <p:cNvPr id="35" name="Retângulo 6"/>
            <p:cNvSpPr/>
            <p:nvPr/>
          </p:nvSpPr>
          <p:spPr>
            <a:xfrm>
              <a:off x="4342527" y="2613994"/>
              <a:ext cx="1057842" cy="1401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00" b="1" dirty="0">
                <a:solidFill>
                  <a:schemeClr val="tx1"/>
                </a:solidFill>
              </a:endParaRPr>
            </a:p>
            <a:p>
              <a:pPr algn="ctr"/>
              <a:endParaRPr lang="pt-B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00" b="1" dirty="0">
                <a:solidFill>
                  <a:schemeClr val="tx1"/>
                </a:solidFill>
              </a:endParaRPr>
            </a:p>
            <a:p>
              <a:pPr algn="ctr"/>
              <a:endParaRPr lang="pt-B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pt-BR" sz="1000" b="1" dirty="0" smtClean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pt-BR" sz="1000" b="1" dirty="0" smtClean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39" name="CaixaDeTexto 10"/>
            <p:cNvSpPr txBox="1"/>
            <p:nvPr/>
          </p:nvSpPr>
          <p:spPr>
            <a:xfrm>
              <a:off x="4289449" y="2659516"/>
              <a:ext cx="239987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#r1</a:t>
              </a:r>
              <a:endParaRPr lang="pt-BR" sz="1000" b="1" dirty="0"/>
            </a:p>
          </p:txBody>
        </p:sp>
        <p:sp>
          <p:nvSpPr>
            <p:cNvPr id="49" name="CaixaDeTexto 21"/>
            <p:cNvSpPr txBox="1"/>
            <p:nvPr/>
          </p:nvSpPr>
          <p:spPr>
            <a:xfrm>
              <a:off x="4289449" y="2902182"/>
              <a:ext cx="239987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#r2</a:t>
              </a:r>
              <a:endParaRPr lang="pt-BR" sz="1000" b="1" dirty="0"/>
            </a:p>
          </p:txBody>
        </p:sp>
        <p:sp>
          <p:nvSpPr>
            <p:cNvPr id="53" name="CaixaDeTexto 25"/>
            <p:cNvSpPr txBox="1"/>
            <p:nvPr/>
          </p:nvSpPr>
          <p:spPr>
            <a:xfrm>
              <a:off x="4289645" y="3221645"/>
              <a:ext cx="260324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#</a:t>
              </a:r>
              <a:r>
                <a:rPr lang="pt-BR" sz="1000" b="1" dirty="0" err="1" smtClean="0"/>
                <a:t>rw</a:t>
              </a:r>
              <a:endParaRPr lang="pt-BR" sz="1000" b="1" dirty="0"/>
            </a:p>
          </p:txBody>
        </p:sp>
        <p:sp>
          <p:nvSpPr>
            <p:cNvPr id="54" name="CaixaDeTexto 26"/>
            <p:cNvSpPr txBox="1"/>
            <p:nvPr/>
          </p:nvSpPr>
          <p:spPr>
            <a:xfrm>
              <a:off x="5023424" y="3787025"/>
              <a:ext cx="233565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 smtClean="0"/>
                <a:t>wd</a:t>
              </a:r>
              <a:endParaRPr lang="pt-BR" sz="1000" b="1" dirty="0"/>
            </a:p>
          </p:txBody>
        </p:sp>
        <p:sp>
          <p:nvSpPr>
            <p:cNvPr id="58" name="CaixaDeTexto 30"/>
            <p:cNvSpPr txBox="1"/>
            <p:nvPr/>
          </p:nvSpPr>
          <p:spPr>
            <a:xfrm>
              <a:off x="5111866" y="2763386"/>
              <a:ext cx="243198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rd1</a:t>
              </a:r>
              <a:endParaRPr lang="pt-BR" sz="1000" b="1" dirty="0"/>
            </a:p>
          </p:txBody>
        </p:sp>
        <p:sp>
          <p:nvSpPr>
            <p:cNvPr id="59" name="CaixaDeTexto 31"/>
            <p:cNvSpPr txBox="1"/>
            <p:nvPr/>
          </p:nvSpPr>
          <p:spPr>
            <a:xfrm>
              <a:off x="5111866" y="3261358"/>
              <a:ext cx="243198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rd2</a:t>
              </a:r>
              <a:endParaRPr lang="pt-BR" sz="1000" b="1" dirty="0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4389901" y="3910232"/>
              <a:ext cx="96167" cy="99594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3791442" y="2576633"/>
            <a:ext cx="770273" cy="916455"/>
            <a:chOff x="2779326" y="2217232"/>
            <a:chExt cx="770273" cy="916455"/>
          </a:xfrm>
        </p:grpSpPr>
        <p:sp>
          <p:nvSpPr>
            <p:cNvPr id="96" name="Oval 95"/>
            <p:cNvSpPr/>
            <p:nvPr/>
          </p:nvSpPr>
          <p:spPr>
            <a:xfrm>
              <a:off x="2779326" y="2217232"/>
              <a:ext cx="754779" cy="916455"/>
            </a:xfrm>
            <a:prstGeom prst="ellipse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44" name="CaixaDeTexto 34"/>
            <p:cNvSpPr txBox="1"/>
            <p:nvPr/>
          </p:nvSpPr>
          <p:spPr>
            <a:xfrm>
              <a:off x="2786248" y="2564904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>
                  <a:solidFill>
                    <a:schemeClr val="bg1"/>
                  </a:solidFill>
                </a:rPr>
                <a:t>CONTROLE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Freeform 61"/>
          <p:cNvSpPr/>
          <p:nvPr/>
        </p:nvSpPr>
        <p:spPr>
          <a:xfrm>
            <a:off x="5843911" y="4067534"/>
            <a:ext cx="736621" cy="908013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</a:endParaRPr>
          </a:p>
          <a:p>
            <a:pPr algn="ctr"/>
            <a:endParaRPr lang="pt-BR" sz="1000" dirty="0">
              <a:solidFill>
                <a:schemeClr val="tx1"/>
              </a:solidFill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ALU</a:t>
            </a:r>
            <a:endParaRPr lang="pt-BR" sz="1000" dirty="0">
              <a:solidFill>
                <a:schemeClr val="tx1"/>
              </a:solidFill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1332183" y="2636097"/>
            <a:ext cx="1569091" cy="2411111"/>
            <a:chOff x="868164" y="2157324"/>
            <a:chExt cx="1569091" cy="2411111"/>
          </a:xfrm>
        </p:grpSpPr>
        <p:sp>
          <p:nvSpPr>
            <p:cNvPr id="7" name="Freeform 6"/>
            <p:cNvSpPr/>
            <p:nvPr/>
          </p:nvSpPr>
          <p:spPr>
            <a:xfrm>
              <a:off x="1845095" y="2445625"/>
              <a:ext cx="388328" cy="559432"/>
            </a:xfrm>
            <a:custGeom>
              <a:avLst/>
              <a:gdLst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889462 h 1022465"/>
                <a:gd name="connsiteX5" fmla="*/ 66501 w 606829"/>
                <a:gd name="connsiteY5" fmla="*/ 1022465 h 1022465"/>
                <a:gd name="connsiteX6" fmla="*/ 606829 w 606829"/>
                <a:gd name="connsiteY6" fmla="*/ 806334 h 1022465"/>
                <a:gd name="connsiteX7" fmla="*/ 598516 w 606829"/>
                <a:gd name="connsiteY7" fmla="*/ 349134 h 1022465"/>
                <a:gd name="connsiteX8" fmla="*/ 0 w 606829"/>
                <a:gd name="connsiteY8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332509 w 606829"/>
                <a:gd name="connsiteY2" fmla="*/ 548639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31767"/>
                <a:gd name="connsiteY0" fmla="*/ 0 h 1022465"/>
                <a:gd name="connsiteX1" fmla="*/ 24938 w 631767"/>
                <a:gd name="connsiteY1" fmla="*/ 365760 h 1022465"/>
                <a:gd name="connsiteX2" fmla="*/ 332509 w 631767"/>
                <a:gd name="connsiteY2" fmla="*/ 548639 h 1022465"/>
                <a:gd name="connsiteX3" fmla="*/ 49876 w 631767"/>
                <a:gd name="connsiteY3" fmla="*/ 665018 h 1022465"/>
                <a:gd name="connsiteX4" fmla="*/ 66501 w 631767"/>
                <a:gd name="connsiteY4" fmla="*/ 1022465 h 1022465"/>
                <a:gd name="connsiteX5" fmla="*/ 606829 w 631767"/>
                <a:gd name="connsiteY5" fmla="*/ 806334 h 1022465"/>
                <a:gd name="connsiteX6" fmla="*/ 631767 w 631767"/>
                <a:gd name="connsiteY6" fmla="*/ 340821 h 1022465"/>
                <a:gd name="connsiteX7" fmla="*/ 0 w 631767"/>
                <a:gd name="connsiteY7" fmla="*/ 0 h 1022465"/>
                <a:gd name="connsiteX0" fmla="*/ 0 w 631767"/>
                <a:gd name="connsiteY0" fmla="*/ 0 h 1089140"/>
                <a:gd name="connsiteX1" fmla="*/ 24938 w 631767"/>
                <a:gd name="connsiteY1" fmla="*/ 365760 h 1089140"/>
                <a:gd name="connsiteX2" fmla="*/ 332509 w 631767"/>
                <a:gd name="connsiteY2" fmla="*/ 548639 h 1089140"/>
                <a:gd name="connsiteX3" fmla="*/ 49876 w 631767"/>
                <a:gd name="connsiteY3" fmla="*/ 665018 h 1089140"/>
                <a:gd name="connsiteX4" fmla="*/ 4589 w 631767"/>
                <a:gd name="connsiteY4" fmla="*/ 1089140 h 1089140"/>
                <a:gd name="connsiteX5" fmla="*/ 606829 w 631767"/>
                <a:gd name="connsiteY5" fmla="*/ 806334 h 1089140"/>
                <a:gd name="connsiteX6" fmla="*/ 631767 w 631767"/>
                <a:gd name="connsiteY6" fmla="*/ 340821 h 1089140"/>
                <a:gd name="connsiteX7" fmla="*/ 0 w 631767"/>
                <a:gd name="connsiteY7" fmla="*/ 0 h 1089140"/>
                <a:gd name="connsiteX0" fmla="*/ 2511 w 634278"/>
                <a:gd name="connsiteY0" fmla="*/ 0 h 1089140"/>
                <a:gd name="connsiteX1" fmla="*/ 27449 w 634278"/>
                <a:gd name="connsiteY1" fmla="*/ 365760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634278"/>
                <a:gd name="connsiteY0" fmla="*/ 0 h 1089140"/>
                <a:gd name="connsiteX1" fmla="*/ 3637 w 634278"/>
                <a:gd name="connsiteY1" fmla="*/ 370522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609340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711733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4893 w 717623"/>
                <a:gd name="connsiteY0" fmla="*/ 0 h 1089140"/>
                <a:gd name="connsiteX1" fmla="*/ 6019 w 717623"/>
                <a:gd name="connsiteY1" fmla="*/ 370522 h 1089140"/>
                <a:gd name="connsiteX2" fmla="*/ 337402 w 717623"/>
                <a:gd name="connsiteY2" fmla="*/ 548639 h 1089140"/>
                <a:gd name="connsiteX3" fmla="*/ 0 w 717623"/>
                <a:gd name="connsiteY3" fmla="*/ 719786 h 1089140"/>
                <a:gd name="connsiteX4" fmla="*/ 9482 w 717623"/>
                <a:gd name="connsiteY4" fmla="*/ 1089140 h 1089140"/>
                <a:gd name="connsiteX5" fmla="*/ 714115 w 717623"/>
                <a:gd name="connsiteY5" fmla="*/ 806334 h 1089140"/>
                <a:gd name="connsiteX6" fmla="*/ 717623 w 717623"/>
                <a:gd name="connsiteY6" fmla="*/ 324153 h 1089140"/>
                <a:gd name="connsiteX7" fmla="*/ 4893 w 717623"/>
                <a:gd name="connsiteY7" fmla="*/ 0 h 1089140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4719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6496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623" h="1081996">
                  <a:moveTo>
                    <a:pt x="4893" y="0"/>
                  </a:moveTo>
                  <a:cubicBezTo>
                    <a:pt x="5268" y="123507"/>
                    <a:pt x="5644" y="247015"/>
                    <a:pt x="6019" y="370522"/>
                  </a:cubicBezTo>
                  <a:lnTo>
                    <a:pt x="337402" y="548639"/>
                  </a:lnTo>
                  <a:lnTo>
                    <a:pt x="0" y="719786"/>
                  </a:lnTo>
                  <a:lnTo>
                    <a:pt x="2337" y="1081996"/>
                  </a:lnTo>
                  <a:lnTo>
                    <a:pt x="716496" y="772997"/>
                  </a:lnTo>
                  <a:cubicBezTo>
                    <a:pt x="717665" y="612270"/>
                    <a:pt x="716454" y="484880"/>
                    <a:pt x="717623" y="324153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 smtClean="0">
                <a:solidFill>
                  <a:schemeClr val="tx1"/>
                </a:solidFill>
              </a:endParaRPr>
            </a:p>
            <a:p>
              <a:pPr algn="ctr"/>
              <a:endParaRPr lang="pt-BR" sz="1000" dirty="0">
                <a:solidFill>
                  <a:schemeClr val="tx1"/>
                </a:solidFill>
              </a:endParaRPr>
            </a:p>
            <a:p>
              <a:pPr algn="ctr"/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6"/>
            <p:cNvSpPr/>
            <p:nvPr/>
          </p:nvSpPr>
          <p:spPr>
            <a:xfrm>
              <a:off x="1696905" y="3520599"/>
              <a:ext cx="740350" cy="10478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00" b="1" dirty="0">
                <a:solidFill>
                  <a:schemeClr val="tx1"/>
                </a:solidFill>
              </a:endParaRPr>
            </a:p>
            <a:p>
              <a:pPr algn="ctr"/>
              <a:endParaRPr lang="pt-B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pt-BR" sz="1000" b="1" dirty="0" smtClean="0">
                  <a:solidFill>
                    <a:schemeClr val="tx1"/>
                  </a:solidFill>
                </a:rPr>
                <a:t>TEXT</a:t>
              </a:r>
            </a:p>
            <a:p>
              <a:pPr algn="ctr"/>
              <a:r>
                <a:rPr lang="pt-BR" sz="1000" b="1" dirty="0" smtClean="0">
                  <a:solidFill>
                    <a:schemeClr val="tx1"/>
                  </a:solidFill>
                </a:rPr>
                <a:t>MEM</a:t>
              </a:r>
              <a:endParaRPr lang="pt-BR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ector reto 10"/>
            <p:cNvCxnSpPr/>
            <p:nvPr/>
          </p:nvCxnSpPr>
          <p:spPr>
            <a:xfrm flipH="1">
              <a:off x="1385178" y="3823819"/>
              <a:ext cx="3117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6"/>
            <p:cNvSpPr txBox="1"/>
            <p:nvPr/>
          </p:nvSpPr>
          <p:spPr>
            <a:xfrm>
              <a:off x="1669526" y="3626508"/>
              <a:ext cx="455140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endereço</a:t>
              </a:r>
              <a:endParaRPr lang="pt-BR" sz="1000" b="1" dirty="0"/>
            </a:p>
          </p:txBody>
        </p:sp>
        <p:sp>
          <p:nvSpPr>
            <p:cNvPr id="27" name="CaixaDeTexto 28"/>
            <p:cNvSpPr txBox="1"/>
            <p:nvPr/>
          </p:nvSpPr>
          <p:spPr>
            <a:xfrm>
              <a:off x="1779354" y="3795391"/>
              <a:ext cx="454069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instrução</a:t>
              </a:r>
              <a:endParaRPr lang="pt-BR" sz="1000" b="1" dirty="0"/>
            </a:p>
          </p:txBody>
        </p:sp>
        <p:cxnSp>
          <p:nvCxnSpPr>
            <p:cNvPr id="28" name="Conector reto 30"/>
            <p:cNvCxnSpPr/>
            <p:nvPr/>
          </p:nvCxnSpPr>
          <p:spPr>
            <a:xfrm flipH="1">
              <a:off x="1505512" y="3764799"/>
              <a:ext cx="38966" cy="111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3"/>
            <p:cNvSpPr txBox="1"/>
            <p:nvPr/>
          </p:nvSpPr>
          <p:spPr>
            <a:xfrm>
              <a:off x="1380300" y="3586509"/>
              <a:ext cx="211086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32</a:t>
              </a:r>
              <a:endParaRPr lang="pt-BR" sz="1000" b="1" dirty="0"/>
            </a:p>
          </p:txBody>
        </p:sp>
        <p:cxnSp>
          <p:nvCxnSpPr>
            <p:cNvPr id="9" name="Conector reto 10"/>
            <p:cNvCxnSpPr/>
            <p:nvPr/>
          </p:nvCxnSpPr>
          <p:spPr>
            <a:xfrm flipH="1">
              <a:off x="1533368" y="2535964"/>
              <a:ext cx="3117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26"/>
            <p:cNvSpPr txBox="1"/>
            <p:nvPr/>
          </p:nvSpPr>
          <p:spPr>
            <a:xfrm>
              <a:off x="1299291" y="2355345"/>
              <a:ext cx="16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4</a:t>
              </a:r>
              <a:endParaRPr lang="pt-BR" sz="1400" b="1" dirty="0"/>
            </a:p>
          </p:txBody>
        </p:sp>
        <p:cxnSp>
          <p:nvCxnSpPr>
            <p:cNvPr id="11" name="Conector reto 30"/>
            <p:cNvCxnSpPr/>
            <p:nvPr/>
          </p:nvCxnSpPr>
          <p:spPr>
            <a:xfrm flipH="1">
              <a:off x="1612830" y="2475786"/>
              <a:ext cx="38966" cy="111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33"/>
            <p:cNvSpPr txBox="1"/>
            <p:nvPr/>
          </p:nvSpPr>
          <p:spPr>
            <a:xfrm>
              <a:off x="1498224" y="2296368"/>
              <a:ext cx="3224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/>
                <a:t>32</a:t>
              </a:r>
              <a:endParaRPr lang="pt-BR" sz="10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89161" y="3585245"/>
              <a:ext cx="289145" cy="470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b="1" dirty="0" smtClean="0">
                  <a:solidFill>
                    <a:schemeClr val="tx1"/>
                  </a:solidFill>
                </a:rPr>
                <a:t>PC</a:t>
              </a:r>
              <a:endParaRPr lang="pt-BR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to 10"/>
            <p:cNvCxnSpPr/>
            <p:nvPr/>
          </p:nvCxnSpPr>
          <p:spPr>
            <a:xfrm flipH="1">
              <a:off x="1445438" y="2882647"/>
              <a:ext cx="3968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459325" y="2882647"/>
              <a:ext cx="4606" cy="937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68164" y="2157324"/>
              <a:ext cx="8731" cy="166332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0"/>
            <p:cNvCxnSpPr>
              <a:stCxn id="13" idx="1"/>
            </p:cNvCxnSpPr>
            <p:nvPr/>
          </p:nvCxnSpPr>
          <p:spPr>
            <a:xfrm flipH="1" flipV="1">
              <a:off x="871212" y="3820645"/>
              <a:ext cx="217949" cy="1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Isosceles Triangle 111"/>
            <p:cNvSpPr/>
            <p:nvPr/>
          </p:nvSpPr>
          <p:spPr>
            <a:xfrm>
              <a:off x="1723197" y="4467364"/>
              <a:ext cx="96167" cy="99594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sp>
          <p:nvSpPr>
            <p:cNvPr id="113" name="Isosceles Triangle 112"/>
            <p:cNvSpPr/>
            <p:nvPr/>
          </p:nvSpPr>
          <p:spPr>
            <a:xfrm>
              <a:off x="1094207" y="3951700"/>
              <a:ext cx="96167" cy="99594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/>
            </a:p>
          </p:txBody>
        </p:sp>
        <p:cxnSp>
          <p:nvCxnSpPr>
            <p:cNvPr id="260" name="Elbow Connector 259"/>
            <p:cNvCxnSpPr/>
            <p:nvPr/>
          </p:nvCxnSpPr>
          <p:spPr>
            <a:xfrm rot="10800000">
              <a:off x="868164" y="2157324"/>
              <a:ext cx="1380998" cy="551394"/>
            </a:xfrm>
            <a:prstGeom prst="bentConnector3">
              <a:avLst>
                <a:gd name="adj1" fmla="val -23386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8"/>
          <p:cNvGrpSpPr/>
          <p:nvPr/>
        </p:nvGrpSpPr>
        <p:grpSpPr>
          <a:xfrm>
            <a:off x="7566352" y="4016454"/>
            <a:ext cx="854091" cy="1068824"/>
            <a:chOff x="7233783" y="3820645"/>
            <a:chExt cx="854091" cy="1068824"/>
          </a:xfrm>
        </p:grpSpPr>
        <p:sp>
          <p:nvSpPr>
            <p:cNvPr id="145" name="Retângulo 6"/>
            <p:cNvSpPr/>
            <p:nvPr/>
          </p:nvSpPr>
          <p:spPr>
            <a:xfrm>
              <a:off x="7302054" y="3841633"/>
              <a:ext cx="740350" cy="10478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pt-BR" sz="1000" b="1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pt-BR" sz="1000" b="1" dirty="0" smtClean="0">
                  <a:solidFill>
                    <a:schemeClr val="tx1"/>
                  </a:solidFill>
                </a:rPr>
                <a:t>MEM</a:t>
              </a:r>
              <a:endParaRPr lang="pt-B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26"/>
            <p:cNvSpPr txBox="1"/>
            <p:nvPr/>
          </p:nvSpPr>
          <p:spPr>
            <a:xfrm>
              <a:off x="7233783" y="3820645"/>
              <a:ext cx="455140" cy="17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endereço</a:t>
              </a:r>
              <a:endParaRPr lang="pt-BR" sz="1000" b="1" dirty="0"/>
            </a:p>
          </p:txBody>
        </p:sp>
        <p:sp>
          <p:nvSpPr>
            <p:cNvPr id="147" name="CaixaDeTexto 28"/>
            <p:cNvSpPr txBox="1"/>
            <p:nvPr/>
          </p:nvSpPr>
          <p:spPr>
            <a:xfrm>
              <a:off x="7640316" y="410397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 smtClean="0"/>
                <a:t>Dout</a:t>
              </a:r>
              <a:endParaRPr lang="pt-BR" sz="1000" b="1" dirty="0"/>
            </a:p>
          </p:txBody>
        </p:sp>
        <p:sp>
          <p:nvSpPr>
            <p:cNvPr id="149" name="CaixaDeTexto 28"/>
            <p:cNvSpPr txBox="1"/>
            <p:nvPr/>
          </p:nvSpPr>
          <p:spPr>
            <a:xfrm>
              <a:off x="7267098" y="4607115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err="1" smtClean="0"/>
                <a:t>Din</a:t>
              </a:r>
              <a:endParaRPr lang="pt-BR" sz="1000" b="1" dirty="0"/>
            </a:p>
          </p:txBody>
        </p:sp>
      </p:grpSp>
      <p:sp>
        <p:nvSpPr>
          <p:cNvPr id="194" name="Rounded Rectangle 193"/>
          <p:cNvSpPr/>
          <p:nvPr/>
        </p:nvSpPr>
        <p:spPr>
          <a:xfrm>
            <a:off x="3203848" y="1628720"/>
            <a:ext cx="1780851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Instruction</a:t>
            </a:r>
            <a:r>
              <a:rPr lang="pt-BR" sz="1600" dirty="0" smtClean="0"/>
              <a:t> </a:t>
            </a:r>
            <a:r>
              <a:rPr lang="pt-BR" sz="1600" dirty="0" err="1" smtClean="0"/>
              <a:t>Decode</a:t>
            </a:r>
            <a:endParaRPr lang="pt-BR" sz="1600" dirty="0"/>
          </a:p>
        </p:txBody>
      </p:sp>
      <p:sp>
        <p:nvSpPr>
          <p:cNvPr id="197" name="Rounded Rectangle 196"/>
          <p:cNvSpPr/>
          <p:nvPr/>
        </p:nvSpPr>
        <p:spPr>
          <a:xfrm>
            <a:off x="3206533" y="1916832"/>
            <a:ext cx="1778165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Register</a:t>
            </a:r>
            <a:r>
              <a:rPr lang="pt-BR" sz="1600" dirty="0" smtClean="0"/>
              <a:t> </a:t>
            </a:r>
            <a:r>
              <a:rPr lang="pt-BR" sz="1600" dirty="0" err="1" smtClean="0"/>
              <a:t>Read</a:t>
            </a:r>
            <a:endParaRPr lang="pt-BR" sz="1600" dirty="0"/>
          </a:p>
        </p:txBody>
      </p:sp>
      <p:sp>
        <p:nvSpPr>
          <p:cNvPr id="200" name="Rounded Rectangle 199"/>
          <p:cNvSpPr/>
          <p:nvPr/>
        </p:nvSpPr>
        <p:spPr>
          <a:xfrm>
            <a:off x="1281667" y="1628800"/>
            <a:ext cx="1778165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Instruction</a:t>
            </a:r>
            <a:r>
              <a:rPr lang="pt-BR" sz="1600" dirty="0" smtClean="0"/>
              <a:t> </a:t>
            </a:r>
            <a:r>
              <a:rPr lang="pt-BR" sz="1600" dirty="0" err="1" smtClean="0"/>
              <a:t>Fetch</a:t>
            </a:r>
            <a:endParaRPr lang="pt-BR" sz="1600" dirty="0"/>
          </a:p>
        </p:txBody>
      </p:sp>
      <p:sp>
        <p:nvSpPr>
          <p:cNvPr id="201" name="Rounded Rectangle 200"/>
          <p:cNvSpPr/>
          <p:nvPr/>
        </p:nvSpPr>
        <p:spPr>
          <a:xfrm>
            <a:off x="5128715" y="1628720"/>
            <a:ext cx="1780851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Execution</a:t>
            </a:r>
            <a:endParaRPr lang="pt-BR" sz="1600" dirty="0"/>
          </a:p>
        </p:txBody>
      </p:sp>
      <p:sp>
        <p:nvSpPr>
          <p:cNvPr id="202" name="Rounded Rectangle 201"/>
          <p:cNvSpPr/>
          <p:nvPr/>
        </p:nvSpPr>
        <p:spPr>
          <a:xfrm>
            <a:off x="7102973" y="1628720"/>
            <a:ext cx="1780851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Memory</a:t>
            </a:r>
            <a:r>
              <a:rPr lang="pt-BR" sz="1600" dirty="0" smtClean="0"/>
              <a:t> Access</a:t>
            </a:r>
            <a:endParaRPr lang="pt-BR" sz="1600" dirty="0"/>
          </a:p>
        </p:txBody>
      </p:sp>
      <p:sp>
        <p:nvSpPr>
          <p:cNvPr id="203" name="Rounded Rectangle 202"/>
          <p:cNvSpPr/>
          <p:nvPr/>
        </p:nvSpPr>
        <p:spPr>
          <a:xfrm>
            <a:off x="3203848" y="5577687"/>
            <a:ext cx="1780851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Write Back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37239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Aula Anterior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Nesta Aula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352928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Problemas da implementação Monociclo</a:t>
            </a:r>
            <a:endParaRPr lang="pt-B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352928" cy="4997152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/>
              <a:t>Intuitivamente tendemos a pensar que a implementação MIPS32-Monociclo é mais rápida que a MIPS-32-Multiciclo</a:t>
            </a:r>
            <a:r>
              <a:rPr lang="pt-BR" sz="2800" b="1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pt-BR" sz="2400" b="1" dirty="0" smtClean="0">
                <a:solidFill>
                  <a:srgbClr val="FF0000"/>
                </a:solidFill>
              </a:rPr>
              <a:t>Processador que executa uma instrução por ciclo de clock deve ser mais rápido que um processador que executa uma instrução a cada vários ciclos de </a:t>
            </a:r>
            <a:r>
              <a:rPr lang="pt-BR" sz="2400" b="1" dirty="0" smtClean="0">
                <a:solidFill>
                  <a:srgbClr val="FF0000"/>
                </a:solidFill>
              </a:rPr>
              <a:t>clock, certo?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r>
              <a:rPr lang="pt-BR" sz="2800" dirty="0" smtClean="0"/>
              <a:t>Ciclo de </a:t>
            </a:r>
            <a:r>
              <a:rPr lang="pt-BR" sz="2800" dirty="0" err="1" smtClean="0"/>
              <a:t>Clock</a:t>
            </a:r>
            <a:r>
              <a:rPr lang="pt-BR" sz="2800" dirty="0" smtClean="0"/>
              <a:t> deve ser suficientemente longo para acomodar a instrução mais lenta!</a:t>
            </a:r>
          </a:p>
          <a:p>
            <a:pPr lvl="1"/>
            <a:r>
              <a:rPr lang="pt-BR" sz="2400" dirty="0" smtClean="0"/>
              <a:t>Geralmente a que utiliza mais “partes” do </a:t>
            </a:r>
            <a:r>
              <a:rPr lang="pt-BR" sz="2400" dirty="0" err="1" smtClean="0"/>
              <a:t>datapath</a:t>
            </a:r>
            <a:r>
              <a:rPr lang="pt-BR" sz="2400" dirty="0" smtClean="0"/>
              <a:t>;</a:t>
            </a:r>
          </a:p>
          <a:p>
            <a:pPr lvl="1"/>
            <a:r>
              <a:rPr lang="pt-BR" sz="2400" dirty="0" smtClean="0"/>
              <a:t>Acesso a memória </a:t>
            </a:r>
            <a:r>
              <a:rPr lang="pt-BR" sz="2400" dirty="0" smtClean="0"/>
              <a:t>(</a:t>
            </a:r>
            <a:r>
              <a:rPr lang="pt-BR" sz="2400" b="1" dirty="0" smtClean="0"/>
              <a:t>lw</a:t>
            </a:r>
            <a:r>
              <a:rPr lang="pt-BR" sz="2400" dirty="0" smtClean="0"/>
              <a:t>/</a:t>
            </a:r>
            <a:r>
              <a:rPr lang="pt-BR" sz="2400" b="1" dirty="0" smtClean="0"/>
              <a:t>sw</a:t>
            </a:r>
            <a:r>
              <a:rPr lang="pt-BR" sz="2400" dirty="0" smtClean="0"/>
              <a:t>);</a:t>
            </a:r>
            <a:endParaRPr lang="pt-BR" sz="2400" dirty="0" smtClean="0"/>
          </a:p>
          <a:p>
            <a:r>
              <a:rPr lang="pt-BR" sz="2800" dirty="0"/>
              <a:t>Ponto chave</a:t>
            </a:r>
          </a:p>
          <a:p>
            <a:pPr lvl="1"/>
            <a:r>
              <a:rPr lang="pt-BR" sz="2400" dirty="0"/>
              <a:t>Qual a duração dos ciclos de </a:t>
            </a:r>
            <a:r>
              <a:rPr lang="pt-BR" sz="2400" dirty="0" err="1"/>
              <a:t>clock</a:t>
            </a:r>
            <a:r>
              <a:rPr lang="pt-BR" sz="2400" dirty="0"/>
              <a:t> comparados</a:t>
            </a:r>
            <a:r>
              <a:rPr lang="pt-BR" sz="2400" dirty="0" smtClean="0"/>
              <a:t>?</a:t>
            </a:r>
            <a:endParaRPr lang="pt-BR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376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600200"/>
                <a:ext cx="8352928" cy="48926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Considere o fragmento de código:</a:t>
                </a:r>
              </a:p>
              <a:p>
                <a:pPr lvl="1"/>
                <a:r>
                  <a:rPr lang="pt-BR" dirty="0" err="1" smtClean="0"/>
                  <a:t>lw</a:t>
                </a:r>
                <a:r>
                  <a:rPr lang="pt-BR" dirty="0" smtClean="0"/>
                  <a:t>             </a:t>
                </a:r>
                <a:r>
                  <a:rPr lang="pt-BR" dirty="0" smtClean="0">
                    <a:latin typeface="Calibri" panose="020F0502020204030204" pitchFamily="34" charset="0"/>
                  </a:rPr>
                  <a:t>→ </a:t>
                </a:r>
                <a:r>
                  <a:rPr lang="pt-BR" dirty="0" smtClean="0"/>
                  <a:t>500</a:t>
                </a:r>
                <a:r>
                  <a:rPr lang="pt-BR" dirty="0" smtClean="0">
                    <a:latin typeface="Calibri" panose="020F0502020204030204" pitchFamily="34" charset="0"/>
                  </a:rPr>
                  <a:t>ɳs</a:t>
                </a:r>
              </a:p>
              <a:p>
                <a:pPr lvl="1"/>
                <a:r>
                  <a:rPr lang="pt-BR" dirty="0" err="1" smtClean="0">
                    <a:latin typeface="Calibri" panose="020F0502020204030204" pitchFamily="34" charset="0"/>
                  </a:rPr>
                  <a:t>add</a:t>
                </a:r>
                <a:r>
                  <a:rPr lang="pt-BR" dirty="0" smtClean="0">
                    <a:latin typeface="Calibri" panose="020F0502020204030204" pitchFamily="34" charset="0"/>
                  </a:rPr>
                  <a:t>/</a:t>
                </a:r>
                <a:r>
                  <a:rPr lang="pt-BR" dirty="0" err="1" smtClean="0">
                    <a:latin typeface="Calibri" panose="020F0502020204030204" pitchFamily="34" charset="0"/>
                  </a:rPr>
                  <a:t>addi</a:t>
                </a:r>
                <a:r>
                  <a:rPr lang="pt-BR" dirty="0" smtClean="0">
                    <a:latin typeface="Calibri" panose="020F0502020204030204" pitchFamily="34" charset="0"/>
                  </a:rPr>
                  <a:t> </a:t>
                </a:r>
                <a:r>
                  <a:rPr lang="pt-BR" dirty="0">
                    <a:latin typeface="Calibri" panose="020F0502020204030204" pitchFamily="34" charset="0"/>
                  </a:rPr>
                  <a:t>→ </a:t>
                </a:r>
                <a:r>
                  <a:rPr lang="pt-BR" dirty="0" smtClean="0">
                    <a:latin typeface="Calibri" panose="020F0502020204030204" pitchFamily="34" charset="0"/>
                  </a:rPr>
                  <a:t>400ɳs</a:t>
                </a:r>
              </a:p>
              <a:p>
                <a:r>
                  <a:rPr lang="pt-BR" dirty="0" smtClean="0"/>
                  <a:t>Cada instrução demanda exatamente 1 ciclo de </a:t>
                </a:r>
                <a:r>
                  <a:rPr lang="pt-BR" dirty="0" err="1" smtClean="0"/>
                  <a:t>clock</a:t>
                </a:r>
                <a:r>
                  <a:rPr lang="pt-BR" dirty="0" smtClean="0"/>
                  <a:t>;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 err="1" smtClean="0"/>
                  <a:t>clock</a:t>
                </a:r>
                <a:r>
                  <a:rPr lang="pt-BR" dirty="0" smtClean="0"/>
                  <a:t> de T = 500 </a:t>
                </a:r>
                <a:r>
                  <a:rPr lang="pt-BR" dirty="0" err="1" smtClean="0">
                    <a:latin typeface="Calibri" panose="020F0502020204030204" pitchFamily="34" charset="0"/>
                  </a:rPr>
                  <a:t>ɳs</a:t>
                </a:r>
                <a:r>
                  <a:rPr lang="pt-BR" dirty="0" smtClean="0">
                    <a:latin typeface="Calibri" panose="020F0502020204030204" pitchFamily="34" charset="0"/>
                  </a:rPr>
                  <a:t>, a execução do código demandaria 2µs;</a:t>
                </a:r>
              </a:p>
              <a:p>
                <a:r>
                  <a:rPr lang="pt-BR" dirty="0" smtClean="0">
                    <a:latin typeface="Calibri" panose="020F0502020204030204" pitchFamily="34" charset="0"/>
                  </a:rPr>
                  <a:t>Neste caos, o processador ficará ocioso 3</a:t>
                </a:r>
                <a:r>
                  <a:rPr lang="pt-BR" dirty="0" smtClean="0"/>
                  <a:t>00 </a:t>
                </a:r>
                <a:r>
                  <a:rPr lang="pt-BR" dirty="0" err="1" smtClean="0">
                    <a:latin typeface="Calibri" panose="020F0502020204030204" pitchFamily="34" charset="0"/>
                  </a:rPr>
                  <a:t>ɳs</a:t>
                </a:r>
                <a:r>
                  <a:rPr lang="pt-BR" dirty="0" smtClean="0">
                    <a:latin typeface="Calibri" panose="020F0502020204030204" pitchFamily="34" charset="0"/>
                  </a:rPr>
                  <a:t>;</a:t>
                </a:r>
              </a:p>
              <a:p>
                <a:r>
                  <a:rPr lang="pt-BR" dirty="0" smtClean="0">
                    <a:latin typeface="Calibri" panose="020F0502020204030204" pitchFamily="34" charset="0"/>
                  </a:rPr>
                  <a:t>Considere a execução de 100M instruções</a:t>
                </a:r>
                <a:r>
                  <a:rPr lang="pt-BR" dirty="0" smtClean="0"/>
                  <a:t> e uma taxa de ociosidade de 15%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×500×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=50000×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50 segundos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×0,15=7,5</m:t>
                    </m:r>
                  </m:oMath>
                </a14:m>
                <a:r>
                  <a:rPr lang="pt-BR" dirty="0" smtClean="0"/>
                  <a:t> segundos (ocioso)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600200"/>
                <a:ext cx="8352928" cy="4892675"/>
              </a:xfrm>
              <a:blipFill rotWithShape="0">
                <a:blip r:embed="rId2" cstate="print"/>
                <a:stretch>
                  <a:fillRect l="-1241" t="-1995" r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6228184" y="1586905"/>
            <a:ext cx="2736304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pt-B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$s0, $zero, 40</a:t>
            </a:r>
          </a:p>
          <a:p>
            <a:r>
              <a:rPr lang="pt-B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pt-B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$s1, $zero, 2</a:t>
            </a:r>
          </a:p>
          <a:p>
            <a:r>
              <a:rPr lang="pt-B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$s2, $s0, $s1</a:t>
            </a:r>
          </a:p>
          <a:p>
            <a:r>
              <a:rPr lang="pt-B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pt-B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$t0, 0($s7)</a:t>
            </a:r>
            <a:endParaRPr lang="pt-B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79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35292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Uma possível solução para o problema descrito acerca da organização Monociclo:</a:t>
            </a:r>
          </a:p>
          <a:p>
            <a:pPr lvl="1"/>
            <a:r>
              <a:rPr lang="pt-BR" dirty="0" smtClean="0"/>
              <a:t>Subdividir o </a:t>
            </a:r>
            <a:r>
              <a:rPr lang="pt-BR" dirty="0" err="1" smtClean="0"/>
              <a:t>datapath</a:t>
            </a:r>
            <a:r>
              <a:rPr lang="pt-BR" dirty="0" smtClean="0"/>
              <a:t> em subsistemas funcionais;</a:t>
            </a:r>
          </a:p>
          <a:p>
            <a:pPr lvl="1"/>
            <a:r>
              <a:rPr lang="pt-BR" dirty="0" smtClean="0"/>
              <a:t>Estimar o tempo necessário para cada subsistema;</a:t>
            </a:r>
          </a:p>
          <a:p>
            <a:pPr lvl="1"/>
            <a:r>
              <a:rPr lang="pt-BR" dirty="0" smtClean="0"/>
              <a:t>Definir como período de </a:t>
            </a:r>
            <a:r>
              <a:rPr lang="pt-BR" dirty="0" err="1" smtClean="0"/>
              <a:t>clock</a:t>
            </a:r>
            <a:r>
              <a:rPr lang="pt-BR" dirty="0" smtClean="0"/>
              <a:t> o subsistema mais lento;</a:t>
            </a:r>
          </a:p>
          <a:p>
            <a:pPr lvl="1"/>
            <a:r>
              <a:rPr lang="pt-BR" dirty="0" smtClean="0"/>
              <a:t>Executar cada instrução utilizando apenas o número exato de </a:t>
            </a:r>
            <a:r>
              <a:rPr lang="pt-BR" dirty="0" err="1" smtClean="0"/>
              <a:t>clocks</a:t>
            </a:r>
            <a:r>
              <a:rPr lang="pt-BR" dirty="0" smtClean="0"/>
              <a:t> necessários;</a:t>
            </a:r>
          </a:p>
          <a:p>
            <a:pPr lvl="1"/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9483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entre </a:t>
            </a:r>
            <a:r>
              <a:rPr lang="pt-BR" dirty="0" err="1" smtClean="0"/>
              <a:t>Clocks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7</a:t>
            </a:fld>
            <a:endParaRPr lang="pt-BR" dirty="0"/>
          </a:p>
        </p:txBody>
      </p:sp>
      <p:grpSp>
        <p:nvGrpSpPr>
          <p:cNvPr id="3" name="Group 118"/>
          <p:cNvGrpSpPr/>
          <p:nvPr/>
        </p:nvGrpSpPr>
        <p:grpSpPr>
          <a:xfrm>
            <a:off x="2141444" y="2100924"/>
            <a:ext cx="5166860" cy="3416308"/>
            <a:chOff x="1538958" y="1484784"/>
            <a:chExt cx="5166860" cy="3416308"/>
          </a:xfrm>
        </p:grpSpPr>
        <p:grpSp>
          <p:nvGrpSpPr>
            <p:cNvPr id="6" name="Grupo 66"/>
            <p:cNvGrpSpPr/>
            <p:nvPr/>
          </p:nvGrpSpPr>
          <p:grpSpPr>
            <a:xfrm>
              <a:off x="1547664" y="1484784"/>
              <a:ext cx="5158154" cy="1521460"/>
              <a:chOff x="1547664" y="4005064"/>
              <a:chExt cx="5158154" cy="1521460"/>
            </a:xfrm>
          </p:grpSpPr>
          <p:cxnSp>
            <p:nvCxnSpPr>
              <p:cNvPr id="7" name="Conector de seta reta 19"/>
              <p:cNvCxnSpPr/>
              <p:nvPr/>
            </p:nvCxnSpPr>
            <p:spPr>
              <a:xfrm>
                <a:off x="1691680" y="5373216"/>
                <a:ext cx="47525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20"/>
              <p:cNvCxnSpPr/>
              <p:nvPr/>
            </p:nvCxnSpPr>
            <p:spPr>
              <a:xfrm flipV="1">
                <a:off x="1835696" y="4221088"/>
                <a:ext cx="0" cy="1296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upo 65"/>
              <p:cNvGrpSpPr/>
              <p:nvPr/>
            </p:nvGrpSpPr>
            <p:grpSpPr>
              <a:xfrm>
                <a:off x="2195736" y="4581128"/>
                <a:ext cx="3960440" cy="936104"/>
                <a:chOff x="2195736" y="4077072"/>
                <a:chExt cx="3960440" cy="1440160"/>
              </a:xfrm>
            </p:grpSpPr>
            <p:cxnSp>
              <p:nvCxnSpPr>
                <p:cNvPr id="13" name="Conector reto 21"/>
                <p:cNvCxnSpPr/>
                <p:nvPr/>
              </p:nvCxnSpPr>
              <p:spPr>
                <a:xfrm>
                  <a:off x="219573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22"/>
                <p:cNvCxnSpPr/>
                <p:nvPr/>
              </p:nvCxnSpPr>
              <p:spPr>
                <a:xfrm>
                  <a:off x="255577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23"/>
                <p:cNvCxnSpPr/>
                <p:nvPr/>
              </p:nvCxnSpPr>
              <p:spPr>
                <a:xfrm>
                  <a:off x="291581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24"/>
                <p:cNvCxnSpPr/>
                <p:nvPr/>
              </p:nvCxnSpPr>
              <p:spPr>
                <a:xfrm>
                  <a:off x="327585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25"/>
                <p:cNvCxnSpPr/>
                <p:nvPr/>
              </p:nvCxnSpPr>
              <p:spPr>
                <a:xfrm>
                  <a:off x="363589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to 26"/>
                <p:cNvCxnSpPr/>
                <p:nvPr/>
              </p:nvCxnSpPr>
              <p:spPr>
                <a:xfrm>
                  <a:off x="399593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27"/>
                <p:cNvCxnSpPr/>
                <p:nvPr/>
              </p:nvCxnSpPr>
              <p:spPr>
                <a:xfrm>
                  <a:off x="435597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28"/>
                <p:cNvCxnSpPr/>
                <p:nvPr/>
              </p:nvCxnSpPr>
              <p:spPr>
                <a:xfrm>
                  <a:off x="471601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to 29"/>
                <p:cNvCxnSpPr/>
                <p:nvPr/>
              </p:nvCxnSpPr>
              <p:spPr>
                <a:xfrm>
                  <a:off x="507605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to 30"/>
                <p:cNvCxnSpPr/>
                <p:nvPr/>
              </p:nvCxnSpPr>
              <p:spPr>
                <a:xfrm>
                  <a:off x="543609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to 31"/>
                <p:cNvCxnSpPr/>
                <p:nvPr/>
              </p:nvCxnSpPr>
              <p:spPr>
                <a:xfrm>
                  <a:off x="579613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to 32"/>
                <p:cNvCxnSpPr/>
                <p:nvPr/>
              </p:nvCxnSpPr>
              <p:spPr>
                <a:xfrm>
                  <a:off x="6156176" y="4077072"/>
                  <a:ext cx="0" cy="1440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CaixaDeTexto 16"/>
              <p:cNvSpPr txBox="1"/>
              <p:nvPr/>
            </p:nvSpPr>
            <p:spPr>
              <a:xfrm>
                <a:off x="6444208" y="5157192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</a:t>
                </a:r>
                <a:endParaRPr lang="pt-BR" dirty="0"/>
              </a:p>
            </p:txBody>
          </p:sp>
          <p:sp>
            <p:nvSpPr>
              <p:cNvPr id="11" name="CaixaDeTexto 17"/>
              <p:cNvSpPr txBox="1"/>
              <p:nvPr/>
            </p:nvSpPr>
            <p:spPr>
              <a:xfrm>
                <a:off x="1547664" y="400506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v</a:t>
                </a:r>
                <a:endParaRPr lang="pt-BR" dirty="0"/>
              </a:p>
            </p:txBody>
          </p:sp>
          <p:cxnSp>
            <p:nvCxnSpPr>
              <p:cNvPr id="12" name="Conector reto 18"/>
              <p:cNvCxnSpPr/>
              <p:nvPr/>
            </p:nvCxnSpPr>
            <p:spPr>
              <a:xfrm>
                <a:off x="1691680" y="4797152"/>
                <a:ext cx="482453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ector reto 107"/>
            <p:cNvCxnSpPr/>
            <p:nvPr/>
          </p:nvCxnSpPr>
          <p:spPr>
            <a:xfrm>
              <a:off x="1835696" y="2852936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110"/>
            <p:cNvCxnSpPr/>
            <p:nvPr/>
          </p:nvCxnSpPr>
          <p:spPr>
            <a:xfrm>
              <a:off x="2195736" y="2852936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111"/>
            <p:cNvCxnSpPr/>
            <p:nvPr/>
          </p:nvCxnSpPr>
          <p:spPr>
            <a:xfrm>
              <a:off x="2555776" y="2854503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112"/>
            <p:cNvCxnSpPr/>
            <p:nvPr/>
          </p:nvCxnSpPr>
          <p:spPr>
            <a:xfrm>
              <a:off x="2915816" y="2854503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114"/>
            <p:cNvCxnSpPr/>
            <p:nvPr/>
          </p:nvCxnSpPr>
          <p:spPr>
            <a:xfrm>
              <a:off x="3275856" y="2852936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115"/>
            <p:cNvCxnSpPr/>
            <p:nvPr/>
          </p:nvCxnSpPr>
          <p:spPr>
            <a:xfrm flipV="1">
              <a:off x="3995936" y="2276872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116"/>
            <p:cNvCxnSpPr/>
            <p:nvPr/>
          </p:nvCxnSpPr>
          <p:spPr>
            <a:xfrm>
              <a:off x="3635896" y="2852936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117"/>
            <p:cNvCxnSpPr/>
            <p:nvPr/>
          </p:nvCxnSpPr>
          <p:spPr>
            <a:xfrm>
              <a:off x="3995936" y="2276872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118"/>
            <p:cNvCxnSpPr/>
            <p:nvPr/>
          </p:nvCxnSpPr>
          <p:spPr>
            <a:xfrm>
              <a:off x="4355976" y="2276872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120"/>
            <p:cNvCxnSpPr/>
            <p:nvPr/>
          </p:nvCxnSpPr>
          <p:spPr>
            <a:xfrm>
              <a:off x="4716016" y="2276872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121"/>
            <p:cNvCxnSpPr/>
            <p:nvPr/>
          </p:nvCxnSpPr>
          <p:spPr>
            <a:xfrm>
              <a:off x="5076056" y="2276872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159"/>
            <p:cNvCxnSpPr/>
            <p:nvPr/>
          </p:nvCxnSpPr>
          <p:spPr>
            <a:xfrm>
              <a:off x="5436096" y="2276872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160"/>
            <p:cNvCxnSpPr/>
            <p:nvPr/>
          </p:nvCxnSpPr>
          <p:spPr>
            <a:xfrm>
              <a:off x="5796136" y="2276872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115"/>
            <p:cNvCxnSpPr/>
            <p:nvPr/>
          </p:nvCxnSpPr>
          <p:spPr>
            <a:xfrm flipV="1">
              <a:off x="6156176" y="2276872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66"/>
            <p:cNvGrpSpPr/>
            <p:nvPr/>
          </p:nvGrpSpPr>
          <p:grpSpPr>
            <a:xfrm>
              <a:off x="1538958" y="2851307"/>
              <a:ext cx="5158154" cy="1729821"/>
              <a:chOff x="1547664" y="4005064"/>
              <a:chExt cx="5158154" cy="1729821"/>
            </a:xfrm>
          </p:grpSpPr>
          <p:cxnSp>
            <p:nvCxnSpPr>
              <p:cNvPr id="44" name="Conector de seta reta 19"/>
              <p:cNvCxnSpPr/>
              <p:nvPr/>
            </p:nvCxnSpPr>
            <p:spPr>
              <a:xfrm>
                <a:off x="1691680" y="5373216"/>
                <a:ext cx="47525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65"/>
              <p:cNvGrpSpPr/>
              <p:nvPr/>
            </p:nvGrpSpPr>
            <p:grpSpPr>
              <a:xfrm>
                <a:off x="2204442" y="4005064"/>
                <a:ext cx="3951734" cy="1729821"/>
                <a:chOff x="2204442" y="3190820"/>
                <a:chExt cx="3951734" cy="2661263"/>
              </a:xfrm>
            </p:grpSpPr>
            <p:cxnSp>
              <p:nvCxnSpPr>
                <p:cNvPr id="50" name="Conector reto 21"/>
                <p:cNvCxnSpPr/>
                <p:nvPr/>
              </p:nvCxnSpPr>
              <p:spPr>
                <a:xfrm>
                  <a:off x="2204442" y="3190820"/>
                  <a:ext cx="830" cy="23264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to 22"/>
                <p:cNvCxnSpPr/>
                <p:nvPr/>
              </p:nvCxnSpPr>
              <p:spPr>
                <a:xfrm flipH="1">
                  <a:off x="2563652" y="3190820"/>
                  <a:ext cx="830" cy="26612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23"/>
                <p:cNvCxnSpPr/>
                <p:nvPr/>
              </p:nvCxnSpPr>
              <p:spPr>
                <a:xfrm flipH="1">
                  <a:off x="2915816" y="3190820"/>
                  <a:ext cx="8706" cy="23264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24"/>
                <p:cNvCxnSpPr/>
                <p:nvPr/>
              </p:nvCxnSpPr>
              <p:spPr>
                <a:xfrm flipH="1">
                  <a:off x="3275856" y="3414889"/>
                  <a:ext cx="8706" cy="2102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25"/>
                <p:cNvCxnSpPr/>
                <p:nvPr/>
              </p:nvCxnSpPr>
              <p:spPr>
                <a:xfrm flipH="1">
                  <a:off x="3635896" y="3414889"/>
                  <a:ext cx="8706" cy="2102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26"/>
                <p:cNvCxnSpPr/>
                <p:nvPr/>
              </p:nvCxnSpPr>
              <p:spPr>
                <a:xfrm flipH="1">
                  <a:off x="3995936" y="3414889"/>
                  <a:ext cx="8706" cy="2102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27"/>
                <p:cNvCxnSpPr/>
                <p:nvPr/>
              </p:nvCxnSpPr>
              <p:spPr>
                <a:xfrm flipH="1">
                  <a:off x="4355976" y="3414889"/>
                  <a:ext cx="8706" cy="2102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28"/>
                <p:cNvCxnSpPr/>
                <p:nvPr/>
              </p:nvCxnSpPr>
              <p:spPr>
                <a:xfrm flipH="1">
                  <a:off x="4716016" y="3414889"/>
                  <a:ext cx="8706" cy="2102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29"/>
                <p:cNvCxnSpPr/>
                <p:nvPr/>
              </p:nvCxnSpPr>
              <p:spPr>
                <a:xfrm flipH="1">
                  <a:off x="5076056" y="3414889"/>
                  <a:ext cx="8706" cy="2102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30"/>
                <p:cNvCxnSpPr/>
                <p:nvPr/>
              </p:nvCxnSpPr>
              <p:spPr>
                <a:xfrm flipH="1">
                  <a:off x="5436096" y="3429185"/>
                  <a:ext cx="8706" cy="20880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to 31"/>
                <p:cNvCxnSpPr/>
                <p:nvPr/>
              </p:nvCxnSpPr>
              <p:spPr>
                <a:xfrm flipH="1">
                  <a:off x="5796136" y="3414889"/>
                  <a:ext cx="8706" cy="2102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to 32"/>
                <p:cNvCxnSpPr/>
                <p:nvPr/>
              </p:nvCxnSpPr>
              <p:spPr>
                <a:xfrm>
                  <a:off x="6156176" y="3414889"/>
                  <a:ext cx="0" cy="2102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CaixaDeTexto 16"/>
              <p:cNvSpPr txBox="1"/>
              <p:nvPr/>
            </p:nvSpPr>
            <p:spPr>
              <a:xfrm>
                <a:off x="6444208" y="5157192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</a:t>
                </a:r>
                <a:endParaRPr lang="pt-BR" dirty="0"/>
              </a:p>
            </p:txBody>
          </p:sp>
          <p:sp>
            <p:nvSpPr>
              <p:cNvPr id="48" name="CaixaDeTexto 17"/>
              <p:cNvSpPr txBox="1"/>
              <p:nvPr/>
            </p:nvSpPr>
            <p:spPr>
              <a:xfrm>
                <a:off x="1547664" y="400506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v</a:t>
                </a:r>
                <a:endParaRPr lang="pt-BR" dirty="0"/>
              </a:p>
            </p:txBody>
          </p:sp>
          <p:cxnSp>
            <p:nvCxnSpPr>
              <p:cNvPr id="49" name="Conector reto 18"/>
              <p:cNvCxnSpPr/>
              <p:nvPr/>
            </p:nvCxnSpPr>
            <p:spPr>
              <a:xfrm>
                <a:off x="1691680" y="4797152"/>
                <a:ext cx="482453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20"/>
              <p:cNvCxnSpPr/>
              <p:nvPr/>
            </p:nvCxnSpPr>
            <p:spPr>
              <a:xfrm flipV="1">
                <a:off x="1835696" y="4221088"/>
                <a:ext cx="0" cy="1296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Conector reto 107"/>
            <p:cNvCxnSpPr/>
            <p:nvPr/>
          </p:nvCxnSpPr>
          <p:spPr>
            <a:xfrm>
              <a:off x="1826990" y="4219459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110"/>
            <p:cNvCxnSpPr/>
            <p:nvPr/>
          </p:nvCxnSpPr>
          <p:spPr>
            <a:xfrm>
              <a:off x="2187030" y="3643395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111"/>
            <p:cNvCxnSpPr/>
            <p:nvPr/>
          </p:nvCxnSpPr>
          <p:spPr>
            <a:xfrm>
              <a:off x="2555776" y="4219459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112"/>
            <p:cNvCxnSpPr/>
            <p:nvPr/>
          </p:nvCxnSpPr>
          <p:spPr>
            <a:xfrm>
              <a:off x="2915816" y="3647486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114"/>
            <p:cNvCxnSpPr/>
            <p:nvPr/>
          </p:nvCxnSpPr>
          <p:spPr>
            <a:xfrm>
              <a:off x="3267150" y="4219459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115"/>
            <p:cNvCxnSpPr/>
            <p:nvPr/>
          </p:nvCxnSpPr>
          <p:spPr>
            <a:xfrm flipV="1">
              <a:off x="3987230" y="3643395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116"/>
            <p:cNvCxnSpPr/>
            <p:nvPr/>
          </p:nvCxnSpPr>
          <p:spPr>
            <a:xfrm>
              <a:off x="3635896" y="3643395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117"/>
            <p:cNvCxnSpPr/>
            <p:nvPr/>
          </p:nvCxnSpPr>
          <p:spPr>
            <a:xfrm>
              <a:off x="3987230" y="4219459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118"/>
            <p:cNvCxnSpPr/>
            <p:nvPr/>
          </p:nvCxnSpPr>
          <p:spPr>
            <a:xfrm>
              <a:off x="4347270" y="3643395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120"/>
            <p:cNvCxnSpPr/>
            <p:nvPr/>
          </p:nvCxnSpPr>
          <p:spPr>
            <a:xfrm>
              <a:off x="4707310" y="4219459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121"/>
            <p:cNvCxnSpPr/>
            <p:nvPr/>
          </p:nvCxnSpPr>
          <p:spPr>
            <a:xfrm>
              <a:off x="5067350" y="3643395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159"/>
            <p:cNvCxnSpPr/>
            <p:nvPr/>
          </p:nvCxnSpPr>
          <p:spPr>
            <a:xfrm>
              <a:off x="5427390" y="4219459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160"/>
            <p:cNvCxnSpPr/>
            <p:nvPr/>
          </p:nvCxnSpPr>
          <p:spPr>
            <a:xfrm>
              <a:off x="5787430" y="3643395"/>
              <a:ext cx="36004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115"/>
            <p:cNvCxnSpPr/>
            <p:nvPr/>
          </p:nvCxnSpPr>
          <p:spPr>
            <a:xfrm flipV="1">
              <a:off x="6147470" y="3643395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115"/>
            <p:cNvCxnSpPr/>
            <p:nvPr/>
          </p:nvCxnSpPr>
          <p:spPr>
            <a:xfrm flipV="1">
              <a:off x="435597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115"/>
            <p:cNvCxnSpPr/>
            <p:nvPr/>
          </p:nvCxnSpPr>
          <p:spPr>
            <a:xfrm flipV="1">
              <a:off x="471601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115"/>
            <p:cNvCxnSpPr/>
            <p:nvPr/>
          </p:nvCxnSpPr>
          <p:spPr>
            <a:xfrm flipV="1">
              <a:off x="507605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115"/>
            <p:cNvCxnSpPr/>
            <p:nvPr/>
          </p:nvCxnSpPr>
          <p:spPr>
            <a:xfrm flipV="1">
              <a:off x="543609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115"/>
            <p:cNvCxnSpPr/>
            <p:nvPr/>
          </p:nvCxnSpPr>
          <p:spPr>
            <a:xfrm flipV="1">
              <a:off x="579613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115"/>
            <p:cNvCxnSpPr/>
            <p:nvPr/>
          </p:nvCxnSpPr>
          <p:spPr>
            <a:xfrm flipV="1">
              <a:off x="219573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115"/>
            <p:cNvCxnSpPr/>
            <p:nvPr/>
          </p:nvCxnSpPr>
          <p:spPr>
            <a:xfrm flipV="1">
              <a:off x="255577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115"/>
            <p:cNvCxnSpPr/>
            <p:nvPr/>
          </p:nvCxnSpPr>
          <p:spPr>
            <a:xfrm flipV="1">
              <a:off x="291581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115"/>
            <p:cNvCxnSpPr/>
            <p:nvPr/>
          </p:nvCxnSpPr>
          <p:spPr>
            <a:xfrm flipV="1">
              <a:off x="327585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115"/>
            <p:cNvCxnSpPr/>
            <p:nvPr/>
          </p:nvCxnSpPr>
          <p:spPr>
            <a:xfrm flipV="1">
              <a:off x="3635896" y="3645024"/>
              <a:ext cx="0" cy="5760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21"/>
            <p:cNvCxnSpPr/>
            <p:nvPr/>
          </p:nvCxnSpPr>
          <p:spPr>
            <a:xfrm>
              <a:off x="1826171" y="3645024"/>
              <a:ext cx="0" cy="9361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691680" y="4437112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1791246" y="4365104"/>
              <a:ext cx="7200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2521868" y="4365104"/>
              <a:ext cx="7200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43957" y="2921112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Calibri" panose="020F0502020204030204" pitchFamily="34" charset="0"/>
                </a:rPr>
                <a:t>∆t = 600ɳs</a:t>
              </a:r>
              <a:endParaRPr lang="pt-BR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1830425" y="2996952"/>
              <a:ext cx="4325751" cy="1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802712" y="2929589"/>
              <a:ext cx="7200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6117246" y="2912990"/>
              <a:ext cx="7200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571586" y="4531760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Calibri" panose="020F0502020204030204" pitchFamily="34" charset="0"/>
                </a:rPr>
                <a:t>∆t = 100ɳs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2287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Visão das Unidades Funcionais - Subsistemas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554" y="6601123"/>
            <a:ext cx="504540" cy="252503"/>
          </a:xfrm>
        </p:spPr>
        <p:txBody>
          <a:bodyPr/>
          <a:lstStyle/>
          <a:p>
            <a:fld id="{E9362642-CEA4-4E8E-A6BF-BD3C0BE62342}" type="slidenum">
              <a:rPr lang="pt-BR" sz="1000" smtClean="0"/>
              <a:pPr/>
              <a:t>8</a:t>
            </a:fld>
            <a:endParaRPr lang="pt-BR" sz="1000" dirty="0"/>
          </a:p>
        </p:txBody>
      </p:sp>
      <p:sp>
        <p:nvSpPr>
          <p:cNvPr id="194" name="Rounded Rectangle 193"/>
          <p:cNvSpPr/>
          <p:nvPr/>
        </p:nvSpPr>
        <p:spPr>
          <a:xfrm>
            <a:off x="3203848" y="1628720"/>
            <a:ext cx="2232248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Instruction</a:t>
            </a:r>
            <a:r>
              <a:rPr lang="pt-BR" sz="1600" dirty="0" smtClean="0"/>
              <a:t> </a:t>
            </a:r>
            <a:r>
              <a:rPr lang="pt-BR" sz="1600" dirty="0" err="1" smtClean="0"/>
              <a:t>Decode</a:t>
            </a:r>
            <a:endParaRPr lang="pt-BR" sz="1600" dirty="0"/>
          </a:p>
        </p:txBody>
      </p:sp>
      <p:sp>
        <p:nvSpPr>
          <p:cNvPr id="197" name="Rounded Rectangle 196"/>
          <p:cNvSpPr/>
          <p:nvPr/>
        </p:nvSpPr>
        <p:spPr>
          <a:xfrm>
            <a:off x="3206533" y="1916832"/>
            <a:ext cx="2228881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Register</a:t>
            </a:r>
            <a:r>
              <a:rPr lang="pt-BR" sz="1600" dirty="0" smtClean="0"/>
              <a:t> </a:t>
            </a:r>
            <a:r>
              <a:rPr lang="pt-BR" sz="1600" dirty="0" err="1" smtClean="0"/>
              <a:t>Read</a:t>
            </a:r>
            <a:endParaRPr lang="pt-BR" sz="1600" dirty="0"/>
          </a:p>
        </p:txBody>
      </p:sp>
      <p:sp>
        <p:nvSpPr>
          <p:cNvPr id="200" name="Rounded Rectangle 199"/>
          <p:cNvSpPr/>
          <p:nvPr/>
        </p:nvSpPr>
        <p:spPr>
          <a:xfrm>
            <a:off x="1281667" y="1628800"/>
            <a:ext cx="1778165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Instruction</a:t>
            </a:r>
            <a:r>
              <a:rPr lang="pt-BR" sz="1600" dirty="0" smtClean="0"/>
              <a:t> </a:t>
            </a:r>
            <a:r>
              <a:rPr lang="pt-BR" sz="1600" dirty="0" err="1" smtClean="0"/>
              <a:t>Fetch</a:t>
            </a:r>
            <a:endParaRPr lang="pt-BR" sz="1600" dirty="0"/>
          </a:p>
        </p:txBody>
      </p:sp>
      <p:sp>
        <p:nvSpPr>
          <p:cNvPr id="201" name="Rounded Rectangle 200"/>
          <p:cNvSpPr/>
          <p:nvPr/>
        </p:nvSpPr>
        <p:spPr>
          <a:xfrm>
            <a:off x="5508104" y="1628720"/>
            <a:ext cx="1401462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Execution</a:t>
            </a:r>
            <a:endParaRPr lang="pt-BR" sz="1600" dirty="0"/>
          </a:p>
        </p:txBody>
      </p:sp>
      <p:sp>
        <p:nvSpPr>
          <p:cNvPr id="202" name="Rounded Rectangle 201"/>
          <p:cNvSpPr/>
          <p:nvPr/>
        </p:nvSpPr>
        <p:spPr>
          <a:xfrm>
            <a:off x="7102973" y="1628720"/>
            <a:ext cx="1780851" cy="216024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Memory</a:t>
            </a:r>
            <a:r>
              <a:rPr lang="pt-BR" sz="1600" dirty="0" smtClean="0"/>
              <a:t> Access</a:t>
            </a:r>
            <a:endParaRPr lang="pt-BR" sz="1600" dirty="0"/>
          </a:p>
        </p:txBody>
      </p:sp>
      <p:sp>
        <p:nvSpPr>
          <p:cNvPr id="50" name="CaixaDeTexto 36"/>
          <p:cNvSpPr txBox="1"/>
          <p:nvPr/>
        </p:nvSpPr>
        <p:spPr>
          <a:xfrm>
            <a:off x="7920804" y="5157192"/>
            <a:ext cx="69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0070C0"/>
                </a:solidFill>
              </a:rPr>
              <a:t>MemWr</a:t>
            </a:r>
            <a:endParaRPr lang="pt-BR" sz="1100" b="1" dirty="0">
              <a:solidFill>
                <a:srgbClr val="0070C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5576" y="2265682"/>
            <a:ext cx="7591898" cy="4521271"/>
            <a:chOff x="-2711" y="1583214"/>
            <a:chExt cx="8782233" cy="5230162"/>
          </a:xfrm>
        </p:grpSpPr>
        <p:sp>
          <p:nvSpPr>
            <p:cNvPr id="52" name="Freeform 51"/>
            <p:cNvSpPr/>
            <p:nvPr/>
          </p:nvSpPr>
          <p:spPr>
            <a:xfrm>
              <a:off x="1437449" y="2348880"/>
              <a:ext cx="581543" cy="808954"/>
            </a:xfrm>
            <a:custGeom>
              <a:avLst/>
              <a:gdLst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889462 h 1022465"/>
                <a:gd name="connsiteX5" fmla="*/ 66501 w 606829"/>
                <a:gd name="connsiteY5" fmla="*/ 1022465 h 1022465"/>
                <a:gd name="connsiteX6" fmla="*/ 606829 w 606829"/>
                <a:gd name="connsiteY6" fmla="*/ 806334 h 1022465"/>
                <a:gd name="connsiteX7" fmla="*/ 598516 w 606829"/>
                <a:gd name="connsiteY7" fmla="*/ 349134 h 1022465"/>
                <a:gd name="connsiteX8" fmla="*/ 0 w 606829"/>
                <a:gd name="connsiteY8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332509 w 606829"/>
                <a:gd name="connsiteY2" fmla="*/ 548639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31767"/>
                <a:gd name="connsiteY0" fmla="*/ 0 h 1022465"/>
                <a:gd name="connsiteX1" fmla="*/ 24938 w 631767"/>
                <a:gd name="connsiteY1" fmla="*/ 365760 h 1022465"/>
                <a:gd name="connsiteX2" fmla="*/ 332509 w 631767"/>
                <a:gd name="connsiteY2" fmla="*/ 548639 h 1022465"/>
                <a:gd name="connsiteX3" fmla="*/ 49876 w 631767"/>
                <a:gd name="connsiteY3" fmla="*/ 665018 h 1022465"/>
                <a:gd name="connsiteX4" fmla="*/ 66501 w 631767"/>
                <a:gd name="connsiteY4" fmla="*/ 1022465 h 1022465"/>
                <a:gd name="connsiteX5" fmla="*/ 606829 w 631767"/>
                <a:gd name="connsiteY5" fmla="*/ 806334 h 1022465"/>
                <a:gd name="connsiteX6" fmla="*/ 631767 w 631767"/>
                <a:gd name="connsiteY6" fmla="*/ 340821 h 1022465"/>
                <a:gd name="connsiteX7" fmla="*/ 0 w 631767"/>
                <a:gd name="connsiteY7" fmla="*/ 0 h 1022465"/>
                <a:gd name="connsiteX0" fmla="*/ 0 w 631767"/>
                <a:gd name="connsiteY0" fmla="*/ 0 h 1089140"/>
                <a:gd name="connsiteX1" fmla="*/ 24938 w 631767"/>
                <a:gd name="connsiteY1" fmla="*/ 365760 h 1089140"/>
                <a:gd name="connsiteX2" fmla="*/ 332509 w 631767"/>
                <a:gd name="connsiteY2" fmla="*/ 548639 h 1089140"/>
                <a:gd name="connsiteX3" fmla="*/ 49876 w 631767"/>
                <a:gd name="connsiteY3" fmla="*/ 665018 h 1089140"/>
                <a:gd name="connsiteX4" fmla="*/ 4589 w 631767"/>
                <a:gd name="connsiteY4" fmla="*/ 1089140 h 1089140"/>
                <a:gd name="connsiteX5" fmla="*/ 606829 w 631767"/>
                <a:gd name="connsiteY5" fmla="*/ 806334 h 1089140"/>
                <a:gd name="connsiteX6" fmla="*/ 631767 w 631767"/>
                <a:gd name="connsiteY6" fmla="*/ 340821 h 1089140"/>
                <a:gd name="connsiteX7" fmla="*/ 0 w 631767"/>
                <a:gd name="connsiteY7" fmla="*/ 0 h 1089140"/>
                <a:gd name="connsiteX0" fmla="*/ 2511 w 634278"/>
                <a:gd name="connsiteY0" fmla="*/ 0 h 1089140"/>
                <a:gd name="connsiteX1" fmla="*/ 27449 w 634278"/>
                <a:gd name="connsiteY1" fmla="*/ 365760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634278"/>
                <a:gd name="connsiteY0" fmla="*/ 0 h 1089140"/>
                <a:gd name="connsiteX1" fmla="*/ 3637 w 634278"/>
                <a:gd name="connsiteY1" fmla="*/ 370522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609340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711733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4893 w 717623"/>
                <a:gd name="connsiteY0" fmla="*/ 0 h 1089140"/>
                <a:gd name="connsiteX1" fmla="*/ 6019 w 717623"/>
                <a:gd name="connsiteY1" fmla="*/ 370522 h 1089140"/>
                <a:gd name="connsiteX2" fmla="*/ 337402 w 717623"/>
                <a:gd name="connsiteY2" fmla="*/ 548639 h 1089140"/>
                <a:gd name="connsiteX3" fmla="*/ 0 w 717623"/>
                <a:gd name="connsiteY3" fmla="*/ 719786 h 1089140"/>
                <a:gd name="connsiteX4" fmla="*/ 9482 w 717623"/>
                <a:gd name="connsiteY4" fmla="*/ 1089140 h 1089140"/>
                <a:gd name="connsiteX5" fmla="*/ 714115 w 717623"/>
                <a:gd name="connsiteY5" fmla="*/ 806334 h 1089140"/>
                <a:gd name="connsiteX6" fmla="*/ 717623 w 717623"/>
                <a:gd name="connsiteY6" fmla="*/ 324153 h 1089140"/>
                <a:gd name="connsiteX7" fmla="*/ 4893 w 717623"/>
                <a:gd name="connsiteY7" fmla="*/ 0 h 1089140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4719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6496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623" h="1081996">
                  <a:moveTo>
                    <a:pt x="4893" y="0"/>
                  </a:moveTo>
                  <a:cubicBezTo>
                    <a:pt x="5268" y="123507"/>
                    <a:pt x="5644" y="247015"/>
                    <a:pt x="6019" y="370522"/>
                  </a:cubicBezTo>
                  <a:lnTo>
                    <a:pt x="337402" y="548639"/>
                  </a:lnTo>
                  <a:lnTo>
                    <a:pt x="0" y="719786"/>
                  </a:lnTo>
                  <a:lnTo>
                    <a:pt x="2337" y="1081996"/>
                  </a:lnTo>
                  <a:lnTo>
                    <a:pt x="716496" y="772997"/>
                  </a:lnTo>
                  <a:cubicBezTo>
                    <a:pt x="717665" y="612270"/>
                    <a:pt x="716454" y="484880"/>
                    <a:pt x="717623" y="324153"/>
                  </a:cubicBezTo>
                  <a:lnTo>
                    <a:pt x="489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ector reto 24"/>
            <p:cNvCxnSpPr/>
            <p:nvPr/>
          </p:nvCxnSpPr>
          <p:spPr>
            <a:xfrm flipH="1">
              <a:off x="1078081" y="4142055"/>
              <a:ext cx="4668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27"/>
            <p:cNvSpPr txBox="1"/>
            <p:nvPr/>
          </p:nvSpPr>
          <p:spPr>
            <a:xfrm>
              <a:off x="402330" y="3988167"/>
              <a:ext cx="747372" cy="320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ProgRd</a:t>
              </a:r>
              <a:endParaRPr lang="pt-B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7" name="Conector reto 30"/>
            <p:cNvCxnSpPr/>
            <p:nvPr/>
          </p:nvCxnSpPr>
          <p:spPr>
            <a:xfrm flipH="1">
              <a:off x="1258288" y="3356834"/>
              <a:ext cx="58353" cy="161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32"/>
            <p:cNvCxnSpPr/>
            <p:nvPr/>
          </p:nvCxnSpPr>
          <p:spPr>
            <a:xfrm flipH="1">
              <a:off x="2530360" y="3494764"/>
              <a:ext cx="58353" cy="161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33"/>
            <p:cNvSpPr txBox="1"/>
            <p:nvPr/>
          </p:nvSpPr>
          <p:spPr>
            <a:xfrm>
              <a:off x="1149417" y="3140969"/>
              <a:ext cx="266561" cy="195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sp>
          <p:nvSpPr>
            <p:cNvPr id="63" name="CaixaDeTexto 34"/>
            <p:cNvSpPr txBox="1"/>
            <p:nvPr/>
          </p:nvSpPr>
          <p:spPr>
            <a:xfrm>
              <a:off x="2445561" y="3284984"/>
              <a:ext cx="266561" cy="195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sp>
          <p:nvSpPr>
            <p:cNvPr id="64" name="CaixaDeTexto 26"/>
            <p:cNvSpPr txBox="1"/>
            <p:nvPr/>
          </p:nvSpPr>
          <p:spPr>
            <a:xfrm>
              <a:off x="772952" y="2372069"/>
              <a:ext cx="223694" cy="23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4</a:t>
              </a:r>
              <a:endParaRPr lang="pt-BR" sz="1400" b="1" dirty="0"/>
            </a:p>
          </p:txBody>
        </p:sp>
        <p:cxnSp>
          <p:nvCxnSpPr>
            <p:cNvPr id="65" name="Conector reto 30"/>
            <p:cNvCxnSpPr/>
            <p:nvPr/>
          </p:nvCxnSpPr>
          <p:spPr>
            <a:xfrm flipH="1">
              <a:off x="1089620" y="2392494"/>
              <a:ext cx="58353" cy="161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33"/>
            <p:cNvSpPr txBox="1"/>
            <p:nvPr/>
          </p:nvSpPr>
          <p:spPr>
            <a:xfrm>
              <a:off x="1020451" y="2254722"/>
              <a:ext cx="266561" cy="195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34779" y="3212976"/>
              <a:ext cx="298614" cy="4930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 smtClean="0">
                  <a:solidFill>
                    <a:schemeClr val="tx1"/>
                  </a:solidFill>
                </a:rPr>
                <a:t>PC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ector reto 12"/>
            <p:cNvCxnSpPr/>
            <p:nvPr/>
          </p:nvCxnSpPr>
          <p:spPr>
            <a:xfrm flipH="1">
              <a:off x="3683043" y="2893194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14"/>
            <p:cNvCxnSpPr/>
            <p:nvPr/>
          </p:nvCxnSpPr>
          <p:spPr>
            <a:xfrm flipH="1">
              <a:off x="5282077" y="310921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15"/>
            <p:cNvSpPr txBox="1"/>
            <p:nvPr/>
          </p:nvSpPr>
          <p:spPr>
            <a:xfrm>
              <a:off x="3669697" y="278092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5</a:t>
              </a:r>
              <a:endParaRPr lang="pt-BR" sz="1100" b="1" dirty="0"/>
            </a:p>
          </p:txBody>
        </p:sp>
        <p:sp>
          <p:nvSpPr>
            <p:cNvPr id="71" name="CaixaDeTexto 16"/>
            <p:cNvSpPr txBox="1"/>
            <p:nvPr/>
          </p:nvSpPr>
          <p:spPr>
            <a:xfrm>
              <a:off x="5181865" y="292494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cxnSp>
          <p:nvCxnSpPr>
            <p:cNvPr id="72" name="Conector reto 19"/>
            <p:cNvCxnSpPr/>
            <p:nvPr/>
          </p:nvCxnSpPr>
          <p:spPr>
            <a:xfrm flipH="1">
              <a:off x="3683043" y="3284984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20"/>
            <p:cNvSpPr txBox="1"/>
            <p:nvPr/>
          </p:nvSpPr>
          <p:spPr>
            <a:xfrm>
              <a:off x="3669697" y="314096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5</a:t>
              </a:r>
              <a:endParaRPr lang="pt-BR" sz="1100" b="1" dirty="0"/>
            </a:p>
          </p:txBody>
        </p:sp>
        <p:cxnSp>
          <p:nvCxnSpPr>
            <p:cNvPr id="74" name="Conector reto 28"/>
            <p:cNvCxnSpPr/>
            <p:nvPr/>
          </p:nvCxnSpPr>
          <p:spPr>
            <a:xfrm flipH="1">
              <a:off x="5241173" y="3854023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29"/>
            <p:cNvSpPr txBox="1"/>
            <p:nvPr/>
          </p:nvSpPr>
          <p:spPr>
            <a:xfrm>
              <a:off x="5140961" y="366974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cxnSp>
          <p:nvCxnSpPr>
            <p:cNvPr id="76" name="Conector reto 33"/>
            <p:cNvCxnSpPr>
              <a:endCxn id="77" idx="0"/>
            </p:cNvCxnSpPr>
            <p:nvPr/>
          </p:nvCxnSpPr>
          <p:spPr>
            <a:xfrm flipH="1">
              <a:off x="4887542" y="4561383"/>
              <a:ext cx="11703" cy="648072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36"/>
            <p:cNvSpPr txBox="1"/>
            <p:nvPr/>
          </p:nvSpPr>
          <p:spPr>
            <a:xfrm>
              <a:off x="4461785" y="5209455"/>
              <a:ext cx="851512" cy="30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 smtClean="0">
                  <a:solidFill>
                    <a:srgbClr val="0070C0"/>
                  </a:solidFill>
                </a:rPr>
                <a:t>RegWrite</a:t>
              </a:r>
              <a:endParaRPr lang="pt-BR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238974" y="2958177"/>
              <a:ext cx="815099" cy="1313009"/>
            </a:xfrm>
            <a:custGeom>
              <a:avLst/>
              <a:gdLst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889462 h 1022465"/>
                <a:gd name="connsiteX5" fmla="*/ 66501 w 606829"/>
                <a:gd name="connsiteY5" fmla="*/ 1022465 h 1022465"/>
                <a:gd name="connsiteX6" fmla="*/ 606829 w 606829"/>
                <a:gd name="connsiteY6" fmla="*/ 806334 h 1022465"/>
                <a:gd name="connsiteX7" fmla="*/ 598516 w 606829"/>
                <a:gd name="connsiteY7" fmla="*/ 349134 h 1022465"/>
                <a:gd name="connsiteX8" fmla="*/ 0 w 606829"/>
                <a:gd name="connsiteY8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332509 w 606829"/>
                <a:gd name="connsiteY2" fmla="*/ 548639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31767"/>
                <a:gd name="connsiteY0" fmla="*/ 0 h 1022465"/>
                <a:gd name="connsiteX1" fmla="*/ 24938 w 631767"/>
                <a:gd name="connsiteY1" fmla="*/ 365760 h 1022465"/>
                <a:gd name="connsiteX2" fmla="*/ 332509 w 631767"/>
                <a:gd name="connsiteY2" fmla="*/ 548639 h 1022465"/>
                <a:gd name="connsiteX3" fmla="*/ 49876 w 631767"/>
                <a:gd name="connsiteY3" fmla="*/ 665018 h 1022465"/>
                <a:gd name="connsiteX4" fmla="*/ 66501 w 631767"/>
                <a:gd name="connsiteY4" fmla="*/ 1022465 h 1022465"/>
                <a:gd name="connsiteX5" fmla="*/ 606829 w 631767"/>
                <a:gd name="connsiteY5" fmla="*/ 806334 h 1022465"/>
                <a:gd name="connsiteX6" fmla="*/ 631767 w 631767"/>
                <a:gd name="connsiteY6" fmla="*/ 340821 h 1022465"/>
                <a:gd name="connsiteX7" fmla="*/ 0 w 631767"/>
                <a:gd name="connsiteY7" fmla="*/ 0 h 1022465"/>
                <a:gd name="connsiteX0" fmla="*/ 0 w 631767"/>
                <a:gd name="connsiteY0" fmla="*/ 0 h 1089140"/>
                <a:gd name="connsiteX1" fmla="*/ 24938 w 631767"/>
                <a:gd name="connsiteY1" fmla="*/ 365760 h 1089140"/>
                <a:gd name="connsiteX2" fmla="*/ 332509 w 631767"/>
                <a:gd name="connsiteY2" fmla="*/ 548639 h 1089140"/>
                <a:gd name="connsiteX3" fmla="*/ 49876 w 631767"/>
                <a:gd name="connsiteY3" fmla="*/ 665018 h 1089140"/>
                <a:gd name="connsiteX4" fmla="*/ 4589 w 631767"/>
                <a:gd name="connsiteY4" fmla="*/ 1089140 h 1089140"/>
                <a:gd name="connsiteX5" fmla="*/ 606829 w 631767"/>
                <a:gd name="connsiteY5" fmla="*/ 806334 h 1089140"/>
                <a:gd name="connsiteX6" fmla="*/ 631767 w 631767"/>
                <a:gd name="connsiteY6" fmla="*/ 340821 h 1089140"/>
                <a:gd name="connsiteX7" fmla="*/ 0 w 631767"/>
                <a:gd name="connsiteY7" fmla="*/ 0 h 1089140"/>
                <a:gd name="connsiteX0" fmla="*/ 2511 w 634278"/>
                <a:gd name="connsiteY0" fmla="*/ 0 h 1089140"/>
                <a:gd name="connsiteX1" fmla="*/ 27449 w 634278"/>
                <a:gd name="connsiteY1" fmla="*/ 365760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634278"/>
                <a:gd name="connsiteY0" fmla="*/ 0 h 1089140"/>
                <a:gd name="connsiteX1" fmla="*/ 3637 w 634278"/>
                <a:gd name="connsiteY1" fmla="*/ 370522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609340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711733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4893 w 717623"/>
                <a:gd name="connsiteY0" fmla="*/ 0 h 1089140"/>
                <a:gd name="connsiteX1" fmla="*/ 6019 w 717623"/>
                <a:gd name="connsiteY1" fmla="*/ 370522 h 1089140"/>
                <a:gd name="connsiteX2" fmla="*/ 337402 w 717623"/>
                <a:gd name="connsiteY2" fmla="*/ 548639 h 1089140"/>
                <a:gd name="connsiteX3" fmla="*/ 0 w 717623"/>
                <a:gd name="connsiteY3" fmla="*/ 719786 h 1089140"/>
                <a:gd name="connsiteX4" fmla="*/ 9482 w 717623"/>
                <a:gd name="connsiteY4" fmla="*/ 1089140 h 1089140"/>
                <a:gd name="connsiteX5" fmla="*/ 714115 w 717623"/>
                <a:gd name="connsiteY5" fmla="*/ 806334 h 1089140"/>
                <a:gd name="connsiteX6" fmla="*/ 717623 w 717623"/>
                <a:gd name="connsiteY6" fmla="*/ 324153 h 1089140"/>
                <a:gd name="connsiteX7" fmla="*/ 4893 w 717623"/>
                <a:gd name="connsiteY7" fmla="*/ 0 h 1089140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4719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6496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623" h="1081996">
                  <a:moveTo>
                    <a:pt x="4893" y="0"/>
                  </a:moveTo>
                  <a:cubicBezTo>
                    <a:pt x="5268" y="123507"/>
                    <a:pt x="5644" y="247015"/>
                    <a:pt x="6019" y="370522"/>
                  </a:cubicBezTo>
                  <a:lnTo>
                    <a:pt x="337402" y="548639"/>
                  </a:lnTo>
                  <a:lnTo>
                    <a:pt x="0" y="719786"/>
                  </a:lnTo>
                  <a:lnTo>
                    <a:pt x="2337" y="1081996"/>
                  </a:lnTo>
                  <a:lnTo>
                    <a:pt x="716496" y="772997"/>
                  </a:lnTo>
                  <a:cubicBezTo>
                    <a:pt x="717665" y="612270"/>
                    <a:pt x="716454" y="484880"/>
                    <a:pt x="717623" y="324153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ULA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ector reto 33"/>
            <p:cNvCxnSpPr/>
            <p:nvPr/>
          </p:nvCxnSpPr>
          <p:spPr>
            <a:xfrm flipH="1">
              <a:off x="6430440" y="4185285"/>
              <a:ext cx="4186" cy="539859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32"/>
            <p:cNvCxnSpPr/>
            <p:nvPr/>
          </p:nvCxnSpPr>
          <p:spPr>
            <a:xfrm flipH="1">
              <a:off x="6340839" y="4362311"/>
              <a:ext cx="179201" cy="8282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34"/>
            <p:cNvSpPr txBox="1"/>
            <p:nvPr/>
          </p:nvSpPr>
          <p:spPr>
            <a:xfrm>
              <a:off x="6173637" y="431249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endParaRPr lang="pt-BR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83" name="Group 126"/>
            <p:cNvGrpSpPr/>
            <p:nvPr/>
          </p:nvGrpSpPr>
          <p:grpSpPr>
            <a:xfrm>
              <a:off x="4099635" y="2845911"/>
              <a:ext cx="1010222" cy="1735217"/>
              <a:chOff x="5940152" y="2845911"/>
              <a:chExt cx="1010222" cy="1735217"/>
            </a:xfrm>
          </p:grpSpPr>
          <p:sp>
            <p:nvSpPr>
              <p:cNvPr id="242" name="Retângulo 6"/>
              <p:cNvSpPr/>
              <p:nvPr/>
            </p:nvSpPr>
            <p:spPr>
              <a:xfrm>
                <a:off x="5940152" y="2845911"/>
                <a:ext cx="1008112" cy="17352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RF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CaixaDeTexto 10"/>
              <p:cNvSpPr txBox="1"/>
              <p:nvPr/>
            </p:nvSpPr>
            <p:spPr>
              <a:xfrm>
                <a:off x="5940152" y="2917919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#r1</a:t>
                </a:r>
                <a:endParaRPr lang="pt-BR" sz="1400" b="1" dirty="0"/>
              </a:p>
            </p:txBody>
          </p:sp>
          <p:sp>
            <p:nvSpPr>
              <p:cNvPr id="244" name="CaixaDeTexto 21"/>
              <p:cNvSpPr txBox="1"/>
              <p:nvPr/>
            </p:nvSpPr>
            <p:spPr>
              <a:xfrm>
                <a:off x="5940152" y="3308439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#r2</a:t>
                </a:r>
                <a:endParaRPr lang="pt-BR" sz="1400" b="1" dirty="0"/>
              </a:p>
            </p:txBody>
          </p:sp>
          <p:sp>
            <p:nvSpPr>
              <p:cNvPr id="245" name="CaixaDeTexto 25"/>
              <p:cNvSpPr txBox="1"/>
              <p:nvPr/>
            </p:nvSpPr>
            <p:spPr>
              <a:xfrm>
                <a:off x="5940152" y="3717032"/>
                <a:ext cx="4726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#</a:t>
                </a:r>
                <a:r>
                  <a:rPr lang="pt-BR" sz="1400" b="1" dirty="0" err="1" smtClean="0"/>
                  <a:t>rw</a:t>
                </a:r>
                <a:endParaRPr lang="pt-BR" sz="1400" b="1" dirty="0"/>
              </a:p>
            </p:txBody>
          </p:sp>
          <p:sp>
            <p:nvSpPr>
              <p:cNvPr id="246" name="CaixaDeTexto 26"/>
              <p:cNvSpPr txBox="1"/>
              <p:nvPr/>
            </p:nvSpPr>
            <p:spPr>
              <a:xfrm>
                <a:off x="5940152" y="4214063"/>
                <a:ext cx="412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err="1" smtClean="0"/>
                  <a:t>wd</a:t>
                </a:r>
                <a:endParaRPr lang="pt-BR" sz="1400" b="1" dirty="0"/>
              </a:p>
            </p:txBody>
          </p:sp>
          <p:sp>
            <p:nvSpPr>
              <p:cNvPr id="247" name="CaixaDeTexto 30"/>
              <p:cNvSpPr txBox="1"/>
              <p:nvPr/>
            </p:nvSpPr>
            <p:spPr>
              <a:xfrm>
                <a:off x="6516216" y="3061935"/>
                <a:ext cx="434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rd1</a:t>
                </a:r>
                <a:endParaRPr lang="pt-BR" sz="1400" b="1" dirty="0"/>
              </a:p>
            </p:txBody>
          </p:sp>
          <p:sp>
            <p:nvSpPr>
              <p:cNvPr id="248" name="CaixaDeTexto 31"/>
              <p:cNvSpPr txBox="1"/>
              <p:nvPr/>
            </p:nvSpPr>
            <p:spPr>
              <a:xfrm>
                <a:off x="6516216" y="3782015"/>
                <a:ext cx="434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rd2</a:t>
                </a:r>
                <a:endParaRPr lang="pt-BR" sz="1400" b="1" dirty="0"/>
              </a:p>
            </p:txBody>
          </p:sp>
          <p:sp>
            <p:nvSpPr>
              <p:cNvPr id="249" name="Isosceles Triangle 248"/>
              <p:cNvSpPr/>
              <p:nvPr/>
            </p:nvSpPr>
            <p:spPr>
              <a:xfrm>
                <a:off x="6300192" y="4437112"/>
                <a:ext cx="144016" cy="14401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CaixaDeTexto 36"/>
            <p:cNvSpPr txBox="1"/>
            <p:nvPr/>
          </p:nvSpPr>
          <p:spPr>
            <a:xfrm>
              <a:off x="6032677" y="4651306"/>
              <a:ext cx="766213" cy="30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0070C0"/>
                  </a:solidFill>
                </a:rPr>
                <a:t>ULA_OP</a:t>
              </a:r>
            </a:p>
          </p:txBody>
        </p:sp>
        <p:cxnSp>
          <p:nvCxnSpPr>
            <p:cNvPr id="85" name="Elbow Connector 84"/>
            <p:cNvCxnSpPr>
              <a:stCxn id="240" idx="3"/>
              <a:endCxn id="236" idx="1"/>
            </p:cNvCxnSpPr>
            <p:nvPr/>
          </p:nvCxnSpPr>
          <p:spPr>
            <a:xfrm>
              <a:off x="2384001" y="3582890"/>
              <a:ext cx="1190704" cy="1978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aixaDeTexto 34"/>
            <p:cNvSpPr txBox="1"/>
            <p:nvPr/>
          </p:nvSpPr>
          <p:spPr>
            <a:xfrm>
              <a:off x="2949617" y="2852936"/>
              <a:ext cx="6591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rs:25-21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7" name="CaixaDeTexto 34"/>
            <p:cNvSpPr txBox="1"/>
            <p:nvPr/>
          </p:nvSpPr>
          <p:spPr>
            <a:xfrm>
              <a:off x="2946549" y="3773800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rt:20-16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CaixaDeTexto 34"/>
            <p:cNvSpPr txBox="1"/>
            <p:nvPr/>
          </p:nvSpPr>
          <p:spPr>
            <a:xfrm>
              <a:off x="2919298" y="3573016"/>
              <a:ext cx="6783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rd:15-11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496233" y="5677768"/>
              <a:ext cx="2090179" cy="1051141"/>
            </a:xfrm>
            <a:prstGeom prst="ellipse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CONTROLE</a:t>
              </a:r>
              <a:endParaRPr lang="pt-BR" dirty="0"/>
            </a:p>
          </p:txBody>
        </p:sp>
        <p:sp>
          <p:nvSpPr>
            <p:cNvPr id="90" name="CaixaDeTexto 34"/>
            <p:cNvSpPr txBox="1"/>
            <p:nvPr/>
          </p:nvSpPr>
          <p:spPr>
            <a:xfrm>
              <a:off x="2535213" y="5229200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op:31-26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1" name="Elbow Connector 101"/>
            <p:cNvCxnSpPr>
              <a:stCxn id="89" idx="6"/>
              <a:endCxn id="77" idx="2"/>
            </p:cNvCxnSpPr>
            <p:nvPr/>
          </p:nvCxnSpPr>
          <p:spPr>
            <a:xfrm flipV="1">
              <a:off x="4586412" y="5512083"/>
              <a:ext cx="301130" cy="691255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105"/>
            <p:cNvCxnSpPr>
              <a:stCxn id="134" idx="6"/>
              <a:endCxn id="84" idx="2"/>
            </p:cNvCxnSpPr>
            <p:nvPr/>
          </p:nvCxnSpPr>
          <p:spPr>
            <a:xfrm flipV="1">
              <a:off x="3453673" y="4953934"/>
              <a:ext cx="2962112" cy="1571409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108"/>
            <p:cNvCxnSpPr>
              <a:stCxn id="89" idx="2"/>
              <a:endCxn id="56" idx="2"/>
            </p:cNvCxnSpPr>
            <p:nvPr/>
          </p:nvCxnSpPr>
          <p:spPr>
            <a:xfrm rot="10800000">
              <a:off x="776017" y="4308597"/>
              <a:ext cx="1720218" cy="1894741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170"/>
            <p:cNvGrpSpPr/>
            <p:nvPr/>
          </p:nvGrpSpPr>
          <p:grpSpPr>
            <a:xfrm>
              <a:off x="1686042" y="3212977"/>
              <a:ext cx="697959" cy="1017903"/>
              <a:chOff x="1686042" y="3212977"/>
              <a:chExt cx="697959" cy="1017903"/>
            </a:xfrm>
          </p:grpSpPr>
          <p:sp>
            <p:nvSpPr>
              <p:cNvPr id="238" name="Retângulo 6"/>
              <p:cNvSpPr/>
              <p:nvPr/>
            </p:nvSpPr>
            <p:spPr>
              <a:xfrm>
                <a:off x="1691680" y="3212977"/>
                <a:ext cx="681874" cy="10179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 sz="1100" b="1" dirty="0" smtClean="0">
                    <a:solidFill>
                      <a:schemeClr val="tx1"/>
                    </a:solidFill>
                  </a:rPr>
                  <a:t>TEXT</a:t>
                </a:r>
              </a:p>
              <a:p>
                <a:pPr algn="ctr"/>
                <a:r>
                  <a:rPr lang="pt-BR" sz="1100" b="1" dirty="0" smtClean="0">
                    <a:solidFill>
                      <a:schemeClr val="tx1"/>
                    </a:solidFill>
                  </a:rPr>
                  <a:t>MEM</a:t>
                </a:r>
                <a:endParaRPr lang="pt-BR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CaixaDeTexto 26"/>
              <p:cNvSpPr txBox="1"/>
              <p:nvPr/>
            </p:nvSpPr>
            <p:spPr>
              <a:xfrm>
                <a:off x="1686042" y="3284985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A</a:t>
                </a:r>
                <a:endParaRPr lang="pt-BR" sz="1400" b="1" dirty="0"/>
              </a:p>
            </p:txBody>
          </p:sp>
          <p:sp>
            <p:nvSpPr>
              <p:cNvPr id="240" name="CaixaDeTexto 28"/>
              <p:cNvSpPr txBox="1"/>
              <p:nvPr/>
            </p:nvSpPr>
            <p:spPr>
              <a:xfrm>
                <a:off x="2085521" y="3429001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D</a:t>
                </a:r>
                <a:endParaRPr lang="pt-BR" sz="1400" b="1" dirty="0"/>
              </a:p>
            </p:txBody>
          </p:sp>
          <p:sp>
            <p:nvSpPr>
              <p:cNvPr id="241" name="Isosceles Triangle 52"/>
              <p:cNvSpPr/>
              <p:nvPr/>
            </p:nvSpPr>
            <p:spPr>
              <a:xfrm>
                <a:off x="1691680" y="4077072"/>
                <a:ext cx="144016" cy="14401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Isosceles Triangle 94"/>
            <p:cNvSpPr/>
            <p:nvPr/>
          </p:nvSpPr>
          <p:spPr>
            <a:xfrm>
              <a:off x="663729" y="35730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Conector reto 33"/>
            <p:cNvCxnSpPr/>
            <p:nvPr/>
          </p:nvCxnSpPr>
          <p:spPr>
            <a:xfrm flipH="1">
              <a:off x="6402241" y="2492896"/>
              <a:ext cx="3760" cy="534149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32"/>
            <p:cNvCxnSpPr/>
            <p:nvPr/>
          </p:nvCxnSpPr>
          <p:spPr>
            <a:xfrm flipH="1">
              <a:off x="6333993" y="2780928"/>
              <a:ext cx="179201" cy="8282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34"/>
            <p:cNvSpPr txBox="1"/>
            <p:nvPr/>
          </p:nvSpPr>
          <p:spPr>
            <a:xfrm>
              <a:off x="6406001" y="270892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endParaRPr lang="pt-BR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06001" y="248360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&lt;</a:t>
              </a:r>
              <a:endParaRPr lang="pt-BR" dirty="0"/>
            </a:p>
          </p:txBody>
        </p:sp>
        <p:sp>
          <p:nvSpPr>
            <p:cNvPr id="101" name="CaixaDeTexto 34"/>
            <p:cNvSpPr txBox="1"/>
            <p:nvPr/>
          </p:nvSpPr>
          <p:spPr>
            <a:xfrm>
              <a:off x="1835972" y="5229200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func:5-0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02" name="Group 133"/>
            <p:cNvGrpSpPr/>
            <p:nvPr/>
          </p:nvGrpSpPr>
          <p:grpSpPr>
            <a:xfrm>
              <a:off x="3574705" y="3619624"/>
              <a:ext cx="288032" cy="504056"/>
              <a:chOff x="2195736" y="5085184"/>
              <a:chExt cx="288032" cy="504056"/>
            </a:xfrm>
          </p:grpSpPr>
          <p:sp>
            <p:nvSpPr>
              <p:cNvPr id="235" name="Trapezoid 234"/>
              <p:cNvSpPr/>
              <p:nvPr/>
            </p:nvSpPr>
            <p:spPr>
              <a:xfrm rot="5400000">
                <a:off x="2087724" y="5193196"/>
                <a:ext cx="504056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2195736" y="511930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  <p:sp>
            <p:nvSpPr>
              <p:cNvPr id="237" name="TextBox 62"/>
              <p:cNvSpPr txBox="1"/>
              <p:nvPr/>
            </p:nvSpPr>
            <p:spPr>
              <a:xfrm>
                <a:off x="2195736" y="531234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</p:grpSp>
        <p:cxnSp>
          <p:nvCxnSpPr>
            <p:cNvPr id="103" name="Straight Arrow Connector 102"/>
            <p:cNvCxnSpPr>
              <a:stCxn id="235" idx="0"/>
              <a:endCxn id="245" idx="1"/>
            </p:cNvCxnSpPr>
            <p:nvPr/>
          </p:nvCxnSpPr>
          <p:spPr>
            <a:xfrm flipV="1">
              <a:off x="3862737" y="3870921"/>
              <a:ext cx="236898" cy="7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240" idx="3"/>
            </p:cNvCxnSpPr>
            <p:nvPr/>
          </p:nvCxnSpPr>
          <p:spPr>
            <a:xfrm>
              <a:off x="2384001" y="3582890"/>
              <a:ext cx="1190704" cy="3908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2373553" y="573325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2589577" y="573325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Elbow Connector 81"/>
            <p:cNvCxnSpPr>
              <a:stCxn id="150" idx="6"/>
              <a:endCxn id="223" idx="1"/>
            </p:cNvCxnSpPr>
            <p:nvPr/>
          </p:nvCxnSpPr>
          <p:spPr>
            <a:xfrm flipV="1">
              <a:off x="2023376" y="2005898"/>
              <a:ext cx="3610857" cy="770776"/>
            </a:xfrm>
            <a:prstGeom prst="bentConnector3">
              <a:avLst>
                <a:gd name="adj1" fmla="val 59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85"/>
            <p:cNvCxnSpPr>
              <a:stCxn id="240" idx="3"/>
              <a:endCxn id="89" idx="1"/>
            </p:cNvCxnSpPr>
            <p:nvPr/>
          </p:nvCxnSpPr>
          <p:spPr>
            <a:xfrm>
              <a:off x="2384000" y="3582890"/>
              <a:ext cx="418332" cy="224881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240" idx="3"/>
              <a:endCxn id="243" idx="1"/>
            </p:cNvCxnSpPr>
            <p:nvPr/>
          </p:nvCxnSpPr>
          <p:spPr>
            <a:xfrm flipV="1">
              <a:off x="2384001" y="3071808"/>
              <a:ext cx="1715634" cy="511082"/>
            </a:xfrm>
            <a:prstGeom prst="bentConnector3">
              <a:avLst>
                <a:gd name="adj1" fmla="val 346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40" idx="3"/>
            </p:cNvCxnSpPr>
            <p:nvPr/>
          </p:nvCxnSpPr>
          <p:spPr>
            <a:xfrm flipV="1">
              <a:off x="2384001" y="3429000"/>
              <a:ext cx="1717744" cy="153890"/>
            </a:xfrm>
            <a:prstGeom prst="bentConnector3">
              <a:avLst>
                <a:gd name="adj1" fmla="val 346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34"/>
            <p:cNvSpPr txBox="1"/>
            <p:nvPr/>
          </p:nvSpPr>
          <p:spPr>
            <a:xfrm>
              <a:off x="2949617" y="3212976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rt:20-16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14" name="Elbow Connector 101"/>
            <p:cNvCxnSpPr>
              <a:stCxn id="115" idx="6"/>
              <a:endCxn id="135" idx="2"/>
            </p:cNvCxnSpPr>
            <p:nvPr/>
          </p:nvCxnSpPr>
          <p:spPr>
            <a:xfrm flipV="1">
              <a:off x="3453673" y="4811748"/>
              <a:ext cx="201077" cy="1137532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3309657" y="5877272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>
              <a:stCxn id="248" idx="3"/>
              <a:endCxn id="231" idx="1"/>
            </p:cNvCxnSpPr>
            <p:nvPr/>
          </p:nvCxnSpPr>
          <p:spPr>
            <a:xfrm>
              <a:off x="5109857" y="3935904"/>
              <a:ext cx="648072" cy="20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6261985" y="395744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6261985" y="3140968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Arrow Connector 118"/>
            <p:cNvCxnSpPr>
              <a:endCxn id="118" idx="2"/>
            </p:cNvCxnSpPr>
            <p:nvPr/>
          </p:nvCxnSpPr>
          <p:spPr>
            <a:xfrm flipV="1">
              <a:off x="5109857" y="3212976"/>
              <a:ext cx="1152128" cy="28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77"/>
            <p:cNvGrpSpPr/>
            <p:nvPr/>
          </p:nvGrpSpPr>
          <p:grpSpPr>
            <a:xfrm>
              <a:off x="-2711" y="5013176"/>
              <a:ext cx="600447" cy="360040"/>
              <a:chOff x="1691680" y="4869160"/>
              <a:chExt cx="600447" cy="360040"/>
            </a:xfrm>
          </p:grpSpPr>
          <p:sp>
            <p:nvSpPr>
              <p:cNvPr id="233" name="Oval 232"/>
              <p:cNvSpPr/>
              <p:nvPr/>
            </p:nvSpPr>
            <p:spPr>
              <a:xfrm>
                <a:off x="1691680" y="4869160"/>
                <a:ext cx="576064" cy="36004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1696965" y="4890115"/>
                <a:ext cx="5951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clock</a:t>
                </a:r>
                <a:endParaRPr lang="pt-BR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21" name="Shape 120"/>
            <p:cNvCxnSpPr>
              <a:stCxn id="234" idx="3"/>
            </p:cNvCxnSpPr>
            <p:nvPr/>
          </p:nvCxnSpPr>
          <p:spPr>
            <a:xfrm flipV="1">
              <a:off x="597736" y="4221088"/>
              <a:ext cx="1165952" cy="966932"/>
            </a:xfrm>
            <a:prstGeom prst="bentConnector2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hape 121"/>
            <p:cNvCxnSpPr>
              <a:stCxn id="234" idx="3"/>
              <a:endCxn id="249" idx="3"/>
            </p:cNvCxnSpPr>
            <p:nvPr/>
          </p:nvCxnSpPr>
          <p:spPr>
            <a:xfrm flipV="1">
              <a:off x="597736" y="4581128"/>
              <a:ext cx="3933947" cy="606892"/>
            </a:xfrm>
            <a:prstGeom prst="bentConnector2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hape 284"/>
            <p:cNvCxnSpPr>
              <a:stCxn id="233" idx="0"/>
              <a:endCxn id="95" idx="3"/>
            </p:cNvCxnSpPr>
            <p:nvPr/>
          </p:nvCxnSpPr>
          <p:spPr>
            <a:xfrm rot="5400000" flipH="1" flipV="1">
              <a:off x="-137543" y="4139896"/>
              <a:ext cx="1296144" cy="450416"/>
            </a:xfrm>
            <a:prstGeom prst="bentConnector3">
              <a:avLst>
                <a:gd name="adj1" fmla="val 83943"/>
              </a:avLst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33"/>
            <p:cNvGrpSpPr/>
            <p:nvPr/>
          </p:nvGrpSpPr>
          <p:grpSpPr>
            <a:xfrm>
              <a:off x="5757929" y="3776848"/>
              <a:ext cx="288032" cy="504056"/>
              <a:chOff x="2195736" y="5085184"/>
              <a:chExt cx="288032" cy="504056"/>
            </a:xfrm>
          </p:grpSpPr>
          <p:sp>
            <p:nvSpPr>
              <p:cNvPr id="230" name="Trapezoid 229"/>
              <p:cNvSpPr/>
              <p:nvPr/>
            </p:nvSpPr>
            <p:spPr>
              <a:xfrm rot="5400000">
                <a:off x="2087724" y="5193196"/>
                <a:ext cx="504056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195736" y="511930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2195736" y="531234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</p:grpSp>
        <p:cxnSp>
          <p:nvCxnSpPr>
            <p:cNvPr id="125" name="Straight Arrow Connector 124"/>
            <p:cNvCxnSpPr>
              <a:stCxn id="230" idx="0"/>
              <a:endCxn id="117" idx="2"/>
            </p:cNvCxnSpPr>
            <p:nvPr/>
          </p:nvCxnSpPr>
          <p:spPr>
            <a:xfrm>
              <a:off x="6045961" y="4028876"/>
              <a:ext cx="216024" cy="5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81"/>
            <p:cNvCxnSpPr>
              <a:stCxn id="133" idx="3"/>
              <a:endCxn id="232" idx="1"/>
            </p:cNvCxnSpPr>
            <p:nvPr/>
          </p:nvCxnSpPr>
          <p:spPr>
            <a:xfrm flipV="1">
              <a:off x="4461785" y="4130962"/>
              <a:ext cx="1296144" cy="846210"/>
            </a:xfrm>
            <a:prstGeom prst="bentConnector3">
              <a:avLst>
                <a:gd name="adj1" fmla="val 666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33"/>
            <p:cNvCxnSpPr>
              <a:stCxn id="232" idx="2"/>
            </p:cNvCxnSpPr>
            <p:nvPr/>
          </p:nvCxnSpPr>
          <p:spPr>
            <a:xfrm>
              <a:off x="5829937" y="4257920"/>
              <a:ext cx="0" cy="322064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CaixaDeTexto 36"/>
            <p:cNvSpPr txBox="1"/>
            <p:nvPr/>
          </p:nvSpPr>
          <p:spPr>
            <a:xfrm>
              <a:off x="5486452" y="4581128"/>
              <a:ext cx="690185" cy="30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0070C0"/>
                  </a:solidFill>
                </a:rPr>
                <a:t>ALUSrc</a:t>
              </a:r>
              <a:endParaRPr lang="pt-BR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462057" y="630932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0" name="Elbow Connector 101"/>
            <p:cNvCxnSpPr>
              <a:stCxn id="129" idx="6"/>
              <a:endCxn id="128" idx="2"/>
            </p:cNvCxnSpPr>
            <p:nvPr/>
          </p:nvCxnSpPr>
          <p:spPr>
            <a:xfrm flipV="1">
              <a:off x="3606073" y="4883756"/>
              <a:ext cx="2225471" cy="1497571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stCxn id="240" idx="3"/>
              <a:endCxn id="133" idx="1"/>
            </p:cNvCxnSpPr>
            <p:nvPr/>
          </p:nvCxnSpPr>
          <p:spPr>
            <a:xfrm>
              <a:off x="2384001" y="3582890"/>
              <a:ext cx="1645736" cy="1394282"/>
            </a:xfrm>
            <a:prstGeom prst="bentConnector3">
              <a:avLst>
                <a:gd name="adj1" fmla="val 2808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33"/>
            <p:cNvCxnSpPr/>
            <p:nvPr/>
          </p:nvCxnSpPr>
          <p:spPr>
            <a:xfrm flipH="1">
              <a:off x="3644808" y="4100696"/>
              <a:ext cx="1905" cy="410455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4029737" y="4797152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16:32</a:t>
              </a:r>
              <a:endParaRPr lang="pt-BR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3309657" y="645333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36"/>
            <p:cNvSpPr txBox="1"/>
            <p:nvPr/>
          </p:nvSpPr>
          <p:spPr>
            <a:xfrm>
              <a:off x="3309657" y="4509120"/>
              <a:ext cx="690185" cy="30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0070C0"/>
                  </a:solidFill>
                </a:rPr>
                <a:t>RegDst</a:t>
              </a:r>
              <a:endParaRPr lang="pt-BR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6910057" y="357301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7" name="Elbow Connector 81"/>
            <p:cNvCxnSpPr>
              <a:stCxn id="136" idx="6"/>
              <a:endCxn id="210" idx="1"/>
            </p:cNvCxnSpPr>
            <p:nvPr/>
          </p:nvCxnSpPr>
          <p:spPr>
            <a:xfrm>
              <a:off x="7054073" y="3645024"/>
              <a:ext cx="216024" cy="1817258"/>
            </a:xfrm>
            <a:prstGeom prst="bentConnector3">
              <a:avLst>
                <a:gd name="adj1" fmla="val 2058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81"/>
            <p:cNvCxnSpPr>
              <a:stCxn id="209" idx="0"/>
              <a:endCxn id="246" idx="1"/>
            </p:cNvCxnSpPr>
            <p:nvPr/>
          </p:nvCxnSpPr>
          <p:spPr>
            <a:xfrm rot="10800000">
              <a:off x="4099635" y="4367952"/>
              <a:ext cx="2882430" cy="1257292"/>
            </a:xfrm>
            <a:prstGeom prst="bentConnector3">
              <a:avLst>
                <a:gd name="adj1" fmla="val 1079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3203848" y="6525344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0" name="Elbow Connector 105"/>
            <p:cNvCxnSpPr>
              <a:stCxn id="139" idx="6"/>
              <a:endCxn id="141" idx="2"/>
            </p:cNvCxnSpPr>
            <p:nvPr/>
          </p:nvCxnSpPr>
          <p:spPr>
            <a:xfrm flipV="1">
              <a:off x="3347863" y="6467932"/>
              <a:ext cx="3845019" cy="129421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CaixaDeTexto 36"/>
            <p:cNvSpPr txBox="1"/>
            <p:nvPr/>
          </p:nvSpPr>
          <p:spPr>
            <a:xfrm>
              <a:off x="6926600" y="6165304"/>
              <a:ext cx="532565" cy="30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0070C0"/>
                  </a:solidFill>
                </a:rPr>
                <a:t>M2R</a:t>
              </a:r>
              <a:endParaRPr lang="pt-BR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42" name="Conector reto 33"/>
            <p:cNvCxnSpPr>
              <a:stCxn id="212" idx="2"/>
              <a:endCxn id="141" idx="0"/>
            </p:cNvCxnSpPr>
            <p:nvPr/>
          </p:nvCxnSpPr>
          <p:spPr>
            <a:xfrm>
              <a:off x="7189689" y="5939120"/>
              <a:ext cx="3194" cy="226184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85"/>
            <p:cNvCxnSpPr>
              <a:stCxn id="240" idx="3"/>
            </p:cNvCxnSpPr>
            <p:nvPr/>
          </p:nvCxnSpPr>
          <p:spPr>
            <a:xfrm>
              <a:off x="2384000" y="3582890"/>
              <a:ext cx="195531" cy="23447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2095384" y="2056594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Oval 149"/>
            <p:cNvSpPr/>
            <p:nvPr/>
          </p:nvSpPr>
          <p:spPr>
            <a:xfrm>
              <a:off x="1879360" y="270466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1" name="Elbow Connector 81"/>
            <p:cNvCxnSpPr>
              <a:stCxn id="219" idx="0"/>
              <a:endCxn id="67" idx="1"/>
            </p:cNvCxnSpPr>
            <p:nvPr/>
          </p:nvCxnSpPr>
          <p:spPr>
            <a:xfrm flipH="1">
              <a:off x="634779" y="1896068"/>
              <a:ext cx="6419294" cy="1563409"/>
            </a:xfrm>
            <a:prstGeom prst="bentConnector5">
              <a:avLst>
                <a:gd name="adj1" fmla="val -3561"/>
                <a:gd name="adj2" fmla="val -23853"/>
                <a:gd name="adj3" fmla="val 1035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64" idx="3"/>
              <a:endCxn id="153" idx="2"/>
            </p:cNvCxnSpPr>
            <p:nvPr/>
          </p:nvCxnSpPr>
          <p:spPr>
            <a:xfrm>
              <a:off x="996646" y="2487124"/>
              <a:ext cx="450666" cy="15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1447312" y="2416634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Oval 153"/>
            <p:cNvSpPr/>
            <p:nvPr/>
          </p:nvSpPr>
          <p:spPr>
            <a:xfrm>
              <a:off x="1447312" y="292069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5" name="Elbow Connector 81"/>
            <p:cNvCxnSpPr>
              <a:stCxn id="67" idx="3"/>
              <a:endCxn id="154" idx="2"/>
            </p:cNvCxnSpPr>
            <p:nvPr/>
          </p:nvCxnSpPr>
          <p:spPr>
            <a:xfrm flipV="1">
              <a:off x="933393" y="2992698"/>
              <a:ext cx="513919" cy="4667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67" idx="3"/>
              <a:endCxn id="239" idx="1"/>
            </p:cNvCxnSpPr>
            <p:nvPr/>
          </p:nvCxnSpPr>
          <p:spPr>
            <a:xfrm flipV="1">
              <a:off x="933393" y="3438874"/>
              <a:ext cx="752649" cy="206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321"/>
            <p:cNvGrpSpPr/>
            <p:nvPr/>
          </p:nvGrpSpPr>
          <p:grpSpPr>
            <a:xfrm>
              <a:off x="6694033" y="2420888"/>
              <a:ext cx="720080" cy="648072"/>
              <a:chOff x="7596336" y="2420888"/>
              <a:chExt cx="720080" cy="648072"/>
            </a:xfrm>
          </p:grpSpPr>
          <p:sp>
            <p:nvSpPr>
              <p:cNvPr id="228" name="Flowchart: Decision 120"/>
              <p:cNvSpPr/>
              <p:nvPr/>
            </p:nvSpPr>
            <p:spPr>
              <a:xfrm>
                <a:off x="7596336" y="2420888"/>
                <a:ext cx="720080" cy="648072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9" name="TextBox 121"/>
              <p:cNvSpPr txBox="1"/>
              <p:nvPr/>
            </p:nvSpPr>
            <p:spPr>
              <a:xfrm>
                <a:off x="7630244" y="2587764"/>
                <a:ext cx="678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0</a:t>
                </a:r>
                <a:r>
                  <a:rPr lang="pt-BR" sz="1400" baseline="30000" dirty="0" smtClean="0"/>
                  <a:t>31</a:t>
                </a:r>
                <a:r>
                  <a:rPr lang="pt-BR" sz="1400" dirty="0" smtClean="0"/>
                  <a:t>|bit</a:t>
                </a:r>
                <a:endParaRPr lang="pt-BR" sz="1400" dirty="0"/>
              </a:p>
            </p:txBody>
          </p:sp>
        </p:grpSp>
        <p:sp>
          <p:nvSpPr>
            <p:cNvPr id="158" name="Oval 157"/>
            <p:cNvSpPr/>
            <p:nvPr/>
          </p:nvSpPr>
          <p:spPr>
            <a:xfrm>
              <a:off x="6333993" y="3042672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9" name="Elbow Connector 101"/>
            <p:cNvCxnSpPr>
              <a:stCxn id="158" idx="0"/>
            </p:cNvCxnSpPr>
            <p:nvPr/>
          </p:nvCxnSpPr>
          <p:spPr>
            <a:xfrm rot="5400000" flipH="1" flipV="1">
              <a:off x="6401143" y="2749782"/>
              <a:ext cx="297748" cy="288032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81"/>
            <p:cNvCxnSpPr>
              <a:endCxn id="211" idx="1"/>
            </p:cNvCxnSpPr>
            <p:nvPr/>
          </p:nvCxnSpPr>
          <p:spPr>
            <a:xfrm flipH="1">
              <a:off x="7270097" y="2741653"/>
              <a:ext cx="136235" cy="2913669"/>
            </a:xfrm>
            <a:prstGeom prst="bentConnector3">
              <a:avLst>
                <a:gd name="adj1" fmla="val -1677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6045961" y="2204864"/>
              <a:ext cx="748856" cy="356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FLAGS</a:t>
              </a:r>
              <a:endParaRPr lang="pt-BR" sz="1400" dirty="0"/>
            </a:p>
          </p:txBody>
        </p:sp>
        <p:cxnSp>
          <p:nvCxnSpPr>
            <p:cNvPr id="162" name="Elbow Connector 101"/>
            <p:cNvCxnSpPr>
              <a:stCxn id="158" idx="0"/>
              <a:endCxn id="226" idx="4"/>
            </p:cNvCxnSpPr>
            <p:nvPr/>
          </p:nvCxnSpPr>
          <p:spPr>
            <a:xfrm rot="16200000" flipV="1">
              <a:off x="5952046" y="2588717"/>
              <a:ext cx="261744" cy="6461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6033911" y="263691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=</a:t>
              </a:r>
              <a:endParaRPr lang="pt-BR" dirty="0"/>
            </a:p>
          </p:txBody>
        </p:sp>
        <p:cxnSp>
          <p:nvCxnSpPr>
            <p:cNvPr id="164" name="Elbow Connector 101"/>
            <p:cNvCxnSpPr>
              <a:stCxn id="165" idx="6"/>
              <a:endCxn id="167" idx="2"/>
            </p:cNvCxnSpPr>
            <p:nvPr/>
          </p:nvCxnSpPr>
          <p:spPr>
            <a:xfrm flipV="1">
              <a:off x="3669696" y="5972260"/>
              <a:ext cx="1769789" cy="337060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3525681" y="6237312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6" name="Group 142"/>
            <p:cNvGrpSpPr/>
            <p:nvPr/>
          </p:nvGrpSpPr>
          <p:grpSpPr>
            <a:xfrm>
              <a:off x="5584577" y="2492896"/>
              <a:ext cx="245360" cy="288032"/>
              <a:chOff x="5580112" y="1988840"/>
              <a:chExt cx="504056" cy="504056"/>
            </a:xfrm>
          </p:grpSpPr>
          <p:sp>
            <p:nvSpPr>
              <p:cNvPr id="225" name="Flowchart: Delay 131"/>
              <p:cNvSpPr/>
              <p:nvPr/>
            </p:nvSpPr>
            <p:spPr>
              <a:xfrm rot="16200000">
                <a:off x="5580112" y="1988840"/>
                <a:ext cx="504056" cy="504056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868144" y="2348880"/>
                <a:ext cx="144016" cy="14401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5652120" y="2348880"/>
                <a:ext cx="144016" cy="14401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7" name="CaixaDeTexto 36"/>
            <p:cNvSpPr txBox="1"/>
            <p:nvPr/>
          </p:nvSpPr>
          <p:spPr>
            <a:xfrm>
              <a:off x="5191747" y="5669632"/>
              <a:ext cx="495479" cy="30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0070C0"/>
                  </a:solidFill>
                </a:rPr>
                <a:t>BEQ</a:t>
              </a:r>
              <a:endParaRPr lang="pt-BR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68" name="Elbow Connector 101"/>
            <p:cNvCxnSpPr>
              <a:stCxn id="167" idx="0"/>
              <a:endCxn id="227" idx="4"/>
            </p:cNvCxnSpPr>
            <p:nvPr/>
          </p:nvCxnSpPr>
          <p:spPr>
            <a:xfrm rot="5400000" flipH="1" flipV="1">
              <a:off x="4102732" y="4117682"/>
              <a:ext cx="2888704" cy="2151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33"/>
            <p:cNvGrpSpPr/>
            <p:nvPr/>
          </p:nvGrpSpPr>
          <p:grpSpPr>
            <a:xfrm>
              <a:off x="5634233" y="1844824"/>
              <a:ext cx="288032" cy="504056"/>
              <a:chOff x="2195736" y="5085184"/>
              <a:chExt cx="288032" cy="504056"/>
            </a:xfrm>
          </p:grpSpPr>
          <p:sp>
            <p:nvSpPr>
              <p:cNvPr id="222" name="Trapezoid 221"/>
              <p:cNvSpPr/>
              <p:nvPr/>
            </p:nvSpPr>
            <p:spPr>
              <a:xfrm rot="5400000">
                <a:off x="2087724" y="5193196"/>
                <a:ext cx="504056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2195736" y="511930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195736" y="531234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</p:grpSp>
        <p:cxnSp>
          <p:nvCxnSpPr>
            <p:cNvPr id="170" name="Straight Arrow Connector 169"/>
            <p:cNvCxnSpPr>
              <a:endCxn id="224" idx="2"/>
            </p:cNvCxnSpPr>
            <p:nvPr/>
          </p:nvCxnSpPr>
          <p:spPr>
            <a:xfrm flipH="1" flipV="1">
              <a:off x="5706241" y="2325896"/>
              <a:ext cx="1016" cy="1670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4317769" y="2096408"/>
              <a:ext cx="504056" cy="204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Branch Unit</a:t>
              </a:r>
              <a:endParaRPr lang="pt-BR" dirty="0"/>
            </a:p>
          </p:txBody>
        </p:sp>
        <p:cxnSp>
          <p:nvCxnSpPr>
            <p:cNvPr id="172" name="Elbow Connector 81"/>
            <p:cNvCxnSpPr>
              <a:stCxn id="240" idx="3"/>
              <a:endCxn id="171" idx="1"/>
            </p:cNvCxnSpPr>
            <p:nvPr/>
          </p:nvCxnSpPr>
          <p:spPr>
            <a:xfrm flipV="1">
              <a:off x="2384001" y="2198896"/>
              <a:ext cx="1933768" cy="1383994"/>
            </a:xfrm>
            <a:prstGeom prst="bentConnector3">
              <a:avLst>
                <a:gd name="adj1" fmla="val 2412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71" idx="3"/>
              <a:endCxn id="224" idx="1"/>
            </p:cNvCxnSpPr>
            <p:nvPr/>
          </p:nvCxnSpPr>
          <p:spPr>
            <a:xfrm>
              <a:off x="4821825" y="2198896"/>
              <a:ext cx="812408" cy="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CaixaDeTexto 34"/>
            <p:cNvSpPr txBox="1"/>
            <p:nvPr/>
          </p:nvSpPr>
          <p:spPr>
            <a:xfrm>
              <a:off x="2795441" y="4782046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imm:15-0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5" name="CaixaDeTexto 34"/>
            <p:cNvSpPr txBox="1"/>
            <p:nvPr/>
          </p:nvSpPr>
          <p:spPr>
            <a:xfrm>
              <a:off x="2157529" y="1799238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imm:15-0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76" name="Elbow Connector 81"/>
            <p:cNvCxnSpPr>
              <a:endCxn id="171" idx="0"/>
            </p:cNvCxnSpPr>
            <p:nvPr/>
          </p:nvCxnSpPr>
          <p:spPr>
            <a:xfrm flipV="1">
              <a:off x="2013513" y="2096408"/>
              <a:ext cx="2556284" cy="684520"/>
            </a:xfrm>
            <a:prstGeom prst="bentConnector4">
              <a:avLst>
                <a:gd name="adj1" fmla="val 8902"/>
                <a:gd name="adj2" fmla="val 1133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5922265" y="1660168"/>
              <a:ext cx="57606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600" dirty="0" smtClean="0"/>
                <a:t>Absolute Mode</a:t>
              </a:r>
              <a:endParaRPr lang="pt-BR" sz="1400" dirty="0"/>
            </a:p>
          </p:txBody>
        </p:sp>
        <p:grpSp>
          <p:nvGrpSpPr>
            <p:cNvPr id="178" name="Group 133"/>
            <p:cNvGrpSpPr/>
            <p:nvPr/>
          </p:nvGrpSpPr>
          <p:grpSpPr>
            <a:xfrm>
              <a:off x="6766041" y="1644040"/>
              <a:ext cx="288032" cy="504056"/>
              <a:chOff x="2195736" y="5085184"/>
              <a:chExt cx="288032" cy="504056"/>
            </a:xfrm>
          </p:grpSpPr>
          <p:sp>
            <p:nvSpPr>
              <p:cNvPr id="219" name="Trapezoid 218"/>
              <p:cNvSpPr/>
              <p:nvPr/>
            </p:nvSpPr>
            <p:spPr>
              <a:xfrm rot="5400000">
                <a:off x="2087724" y="5193196"/>
                <a:ext cx="504056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195736" y="511930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2195736" y="531234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</p:grpSp>
        <p:cxnSp>
          <p:nvCxnSpPr>
            <p:cNvPr id="179" name="Straight Arrow Connector 178"/>
            <p:cNvCxnSpPr>
              <a:stCxn id="177" idx="3"/>
              <a:endCxn id="220" idx="1"/>
            </p:cNvCxnSpPr>
            <p:nvPr/>
          </p:nvCxnSpPr>
          <p:spPr>
            <a:xfrm>
              <a:off x="6498329" y="1804184"/>
              <a:ext cx="267712" cy="9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81"/>
            <p:cNvCxnSpPr>
              <a:stCxn id="222" idx="0"/>
              <a:endCxn id="221" idx="1"/>
            </p:cNvCxnSpPr>
            <p:nvPr/>
          </p:nvCxnSpPr>
          <p:spPr>
            <a:xfrm flipV="1">
              <a:off x="5922265" y="1998154"/>
              <a:ext cx="843776" cy="986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CaixaDeTexto 36"/>
            <p:cNvSpPr txBox="1"/>
            <p:nvPr/>
          </p:nvSpPr>
          <p:spPr>
            <a:xfrm>
              <a:off x="7486121" y="5877272"/>
              <a:ext cx="603031" cy="30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0070C0"/>
                  </a:solidFill>
                </a:rPr>
                <a:t>JUMP</a:t>
              </a:r>
              <a:endParaRPr lang="pt-BR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3047640" y="6580208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3" name="Elbow Connector 105"/>
            <p:cNvCxnSpPr>
              <a:stCxn id="182" idx="6"/>
              <a:endCxn id="181" idx="2"/>
            </p:cNvCxnSpPr>
            <p:nvPr/>
          </p:nvCxnSpPr>
          <p:spPr>
            <a:xfrm flipV="1">
              <a:off x="3191656" y="6179900"/>
              <a:ext cx="4595981" cy="472315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05"/>
            <p:cNvCxnSpPr>
              <a:stCxn id="181" idx="0"/>
              <a:endCxn id="221" idx="2"/>
            </p:cNvCxnSpPr>
            <p:nvPr/>
          </p:nvCxnSpPr>
          <p:spPr>
            <a:xfrm rot="16200000" flipV="1">
              <a:off x="5436764" y="3526399"/>
              <a:ext cx="3752159" cy="949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81"/>
            <p:cNvCxnSpPr>
              <a:stCxn id="240" idx="3"/>
              <a:endCxn id="177" idx="1"/>
            </p:cNvCxnSpPr>
            <p:nvPr/>
          </p:nvCxnSpPr>
          <p:spPr>
            <a:xfrm flipV="1">
              <a:off x="2384001" y="1804184"/>
              <a:ext cx="3538264" cy="1778706"/>
            </a:xfrm>
            <a:prstGeom prst="bentConnector3">
              <a:avLst>
                <a:gd name="adj1" fmla="val 14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CaixaDeTexto 34"/>
            <p:cNvSpPr txBox="1"/>
            <p:nvPr/>
          </p:nvSpPr>
          <p:spPr>
            <a:xfrm>
              <a:off x="2858384" y="1583214"/>
              <a:ext cx="7857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addr. 25:0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87" name="Group 171"/>
            <p:cNvGrpSpPr/>
            <p:nvPr/>
          </p:nvGrpSpPr>
          <p:grpSpPr>
            <a:xfrm>
              <a:off x="7884368" y="2996952"/>
              <a:ext cx="895154" cy="1027857"/>
              <a:chOff x="8143902" y="2996952"/>
              <a:chExt cx="895154" cy="1027857"/>
            </a:xfrm>
          </p:grpSpPr>
          <p:sp>
            <p:nvSpPr>
              <p:cNvPr id="213" name="Retângulo 6"/>
              <p:cNvSpPr/>
              <p:nvPr/>
            </p:nvSpPr>
            <p:spPr>
              <a:xfrm>
                <a:off x="8172400" y="2996952"/>
                <a:ext cx="828644" cy="10179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 sz="1100" b="1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pt-BR" sz="1100" b="1" dirty="0" smtClean="0">
                    <a:solidFill>
                      <a:schemeClr val="tx1"/>
                    </a:solidFill>
                  </a:rPr>
                  <a:t>MEM</a:t>
                </a:r>
                <a:endParaRPr lang="pt-BR" sz="14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sz="14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CaixaDeTexto 26"/>
              <p:cNvSpPr txBox="1"/>
              <p:nvPr/>
            </p:nvSpPr>
            <p:spPr>
              <a:xfrm>
                <a:off x="8143902" y="3068960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A</a:t>
                </a:r>
                <a:endParaRPr lang="pt-BR" sz="1400" b="1" dirty="0"/>
              </a:p>
            </p:txBody>
          </p:sp>
          <p:sp>
            <p:nvSpPr>
              <p:cNvPr id="215" name="CaixaDeTexto 28"/>
              <p:cNvSpPr txBox="1"/>
              <p:nvPr/>
            </p:nvSpPr>
            <p:spPr>
              <a:xfrm>
                <a:off x="8676456" y="3049215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D</a:t>
                </a:r>
                <a:r>
                  <a:rPr lang="pt-BR" sz="1400" b="1" baseline="-25000" dirty="0" smtClean="0"/>
                  <a:t>o</a:t>
                </a:r>
                <a:endParaRPr lang="pt-BR" sz="1400" b="1" baseline="-25000" dirty="0"/>
              </a:p>
            </p:txBody>
          </p:sp>
          <p:sp>
            <p:nvSpPr>
              <p:cNvPr id="216" name="CaixaDeTexto 28"/>
              <p:cNvSpPr txBox="1"/>
              <p:nvPr/>
            </p:nvSpPr>
            <p:spPr>
              <a:xfrm>
                <a:off x="8172400" y="3645024"/>
                <a:ext cx="327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D</a:t>
                </a:r>
                <a:r>
                  <a:rPr lang="pt-BR" sz="1400" b="1" baseline="-25000" dirty="0" smtClean="0"/>
                  <a:t>i</a:t>
                </a:r>
                <a:endParaRPr lang="pt-BR" sz="1400" b="1" baseline="-25000" dirty="0"/>
              </a:p>
            </p:txBody>
          </p:sp>
          <p:sp>
            <p:nvSpPr>
              <p:cNvPr id="217" name="CaixaDeTexto 26"/>
              <p:cNvSpPr txBox="1"/>
              <p:nvPr/>
            </p:nvSpPr>
            <p:spPr>
              <a:xfrm>
                <a:off x="8388424" y="3717032"/>
                <a:ext cx="2487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r</a:t>
                </a:r>
                <a:endParaRPr lang="pt-BR" sz="1400" b="1" dirty="0"/>
              </a:p>
            </p:txBody>
          </p:sp>
          <p:sp>
            <p:nvSpPr>
              <p:cNvPr id="218" name="CaixaDeTexto 26"/>
              <p:cNvSpPr txBox="1"/>
              <p:nvPr/>
            </p:nvSpPr>
            <p:spPr>
              <a:xfrm>
                <a:off x="8643694" y="3717032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w</a:t>
                </a:r>
                <a:endParaRPr lang="pt-BR" sz="1400" b="1" dirty="0"/>
              </a:p>
            </p:txBody>
          </p:sp>
        </p:grpSp>
        <p:cxnSp>
          <p:nvCxnSpPr>
            <p:cNvPr id="188" name="Elbow Connector 81"/>
            <p:cNvCxnSpPr>
              <a:stCxn id="136" idx="6"/>
              <a:endCxn id="214" idx="1"/>
            </p:cNvCxnSpPr>
            <p:nvPr/>
          </p:nvCxnSpPr>
          <p:spPr>
            <a:xfrm flipV="1">
              <a:off x="7054073" y="3222849"/>
              <a:ext cx="830295" cy="422175"/>
            </a:xfrm>
            <a:prstGeom prst="bentConnector3">
              <a:avLst>
                <a:gd name="adj1" fmla="val 530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81"/>
            <p:cNvCxnSpPr>
              <a:stCxn id="190" idx="2"/>
              <a:endCxn id="216" idx="1"/>
            </p:cNvCxnSpPr>
            <p:nvPr/>
          </p:nvCxnSpPr>
          <p:spPr>
            <a:xfrm rot="10800000" flipH="1">
              <a:off x="7020272" y="3798914"/>
              <a:ext cx="892594" cy="782215"/>
            </a:xfrm>
            <a:prstGeom prst="bentConnector3">
              <a:avLst>
                <a:gd name="adj1" fmla="val 267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7020272" y="450912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1" name="Elbow Connector 81"/>
            <p:cNvCxnSpPr>
              <a:stCxn id="248" idx="3"/>
              <a:endCxn id="190" idx="2"/>
            </p:cNvCxnSpPr>
            <p:nvPr/>
          </p:nvCxnSpPr>
          <p:spPr>
            <a:xfrm>
              <a:off x="5109857" y="3935904"/>
              <a:ext cx="1910415" cy="645224"/>
            </a:xfrm>
            <a:prstGeom prst="bentConnector3">
              <a:avLst>
                <a:gd name="adj1" fmla="val 20750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Elbow Connector 81"/>
            <p:cNvCxnSpPr>
              <a:stCxn id="215" idx="3"/>
              <a:endCxn id="212" idx="1"/>
            </p:cNvCxnSpPr>
            <p:nvPr/>
          </p:nvCxnSpPr>
          <p:spPr>
            <a:xfrm flipH="1">
              <a:off x="7261696" y="3203104"/>
              <a:ext cx="1517826" cy="2609058"/>
            </a:xfrm>
            <a:prstGeom prst="bentConnector3">
              <a:avLst>
                <a:gd name="adj1" fmla="val -150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203"/>
            <p:cNvGrpSpPr/>
            <p:nvPr/>
          </p:nvGrpSpPr>
          <p:grpSpPr>
            <a:xfrm>
              <a:off x="6982065" y="5301208"/>
              <a:ext cx="288032" cy="648072"/>
              <a:chOff x="6982065" y="5157192"/>
              <a:chExt cx="288032" cy="648072"/>
            </a:xfrm>
          </p:grpSpPr>
          <p:sp>
            <p:nvSpPr>
              <p:cNvPr id="209" name="Trapezoid 208"/>
              <p:cNvSpPr/>
              <p:nvPr/>
            </p:nvSpPr>
            <p:spPr>
              <a:xfrm rot="16200000" flipH="1">
                <a:off x="6802045" y="5337212"/>
                <a:ext cx="648072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 flipH="1">
                <a:off x="7126081" y="5191308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flipH="1">
                <a:off x="7126081" y="5384348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 flipH="1">
                <a:off x="7117680" y="5541188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2</a:t>
                </a:r>
                <a:endParaRPr lang="pt-BR" sz="1050" b="1" dirty="0"/>
              </a:p>
            </p:txBody>
          </p:sp>
        </p:grpSp>
        <p:sp>
          <p:nvSpPr>
            <p:cNvPr id="195" name="Isosceles Triangle 194"/>
            <p:cNvSpPr/>
            <p:nvPr/>
          </p:nvSpPr>
          <p:spPr>
            <a:xfrm>
              <a:off x="7901620" y="3861048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6" name="Shape 195"/>
            <p:cNvCxnSpPr>
              <a:stCxn id="233" idx="6"/>
              <a:endCxn id="195" idx="3"/>
            </p:cNvCxnSpPr>
            <p:nvPr/>
          </p:nvCxnSpPr>
          <p:spPr>
            <a:xfrm flipV="1">
              <a:off x="573353" y="4005064"/>
              <a:ext cx="7400275" cy="1188132"/>
            </a:xfrm>
            <a:prstGeom prst="bentConnector2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CaixaDeTexto 36"/>
            <p:cNvSpPr txBox="1"/>
            <p:nvPr/>
          </p:nvSpPr>
          <p:spPr>
            <a:xfrm>
              <a:off x="7812360" y="5229200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MemRd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99" name="Conector reto 33"/>
            <p:cNvCxnSpPr>
              <a:stCxn id="217" idx="2"/>
            </p:cNvCxnSpPr>
            <p:nvPr/>
          </p:nvCxnSpPr>
          <p:spPr>
            <a:xfrm>
              <a:off x="8253283" y="4024809"/>
              <a:ext cx="6797" cy="1229943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to 33"/>
            <p:cNvCxnSpPr>
              <a:stCxn id="218" idx="2"/>
            </p:cNvCxnSpPr>
            <p:nvPr/>
          </p:nvCxnSpPr>
          <p:spPr>
            <a:xfrm>
              <a:off x="8543018" y="4024809"/>
              <a:ext cx="3574" cy="894663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2891432" y="6627832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205"/>
            <p:cNvSpPr/>
            <p:nvPr/>
          </p:nvSpPr>
          <p:spPr>
            <a:xfrm>
              <a:off x="2614448" y="666936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7" name="Elbow Connector 105"/>
            <p:cNvCxnSpPr>
              <a:stCxn id="205" idx="6"/>
              <a:endCxn id="198" idx="2"/>
            </p:cNvCxnSpPr>
            <p:nvPr/>
          </p:nvCxnSpPr>
          <p:spPr>
            <a:xfrm flipV="1">
              <a:off x="3035448" y="5536977"/>
              <a:ext cx="5164198" cy="1162863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105"/>
            <p:cNvCxnSpPr>
              <a:stCxn id="206" idx="6"/>
              <a:endCxn id="50" idx="2"/>
            </p:cNvCxnSpPr>
            <p:nvPr/>
          </p:nvCxnSpPr>
          <p:spPr>
            <a:xfrm flipV="1">
              <a:off x="2758464" y="5230712"/>
              <a:ext cx="5927536" cy="1510656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184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Subsistemas Utilizados por Instrução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64696534"/>
              </p:ext>
            </p:extLst>
          </p:nvPr>
        </p:nvGraphicFramePr>
        <p:xfrm>
          <a:off x="2123728" y="1579588"/>
          <a:ext cx="5184665" cy="513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94130"/>
                <a:gridCol w="1071880"/>
                <a:gridCol w="563731"/>
                <a:gridCol w="563731"/>
                <a:gridCol w="563731"/>
                <a:gridCol w="563731"/>
                <a:gridCol w="563731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Instrução</a:t>
                      </a:r>
                      <a:endParaRPr lang="pt-B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Duração</a:t>
                      </a:r>
                      <a:endParaRPr lang="pt-B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Subsistemas</a:t>
                      </a:r>
                      <a:endParaRPr lang="pt-B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nor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xor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andi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ori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xori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endParaRPr lang="pt-BR" sz="15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endParaRPr lang="pt-BR" sz="15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</a:t>
                      </a:r>
                      <a:endParaRPr lang="pt-BR" sz="15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WB</a:t>
                      </a:r>
                      <a:endParaRPr lang="pt-BR" sz="15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75931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cessador&amp;quot;&quot;/&gt;&lt;property id=&quot;20303&quot; value=&quot;None&quot;/&gt;&lt;property id=&quot;20307&quot; value=&quot;256&quot;/&gt;&lt;/object&gt;&lt;object type=&quot;3&quot; unique_id=&quot;10379&quot;&gt;&lt;property id=&quot;20148&quot; value=&quot;5&quot;/&gt;&lt;property id=&quot;20300&quot; value=&quot;Slide 27 - &amp;quot;Bibliografia Comentada&amp;quot;&quot;/&gt;&lt;property id=&quot;20307&quot; value=&quot;266&quot;/&gt;&lt;/object&gt;&lt;object type=&quot;3&quot; unique_id=&quot;10504&quot;&gt;&lt;property id=&quot;20148&quot; value=&quot;5&quot;/&gt;&lt;property id=&quot;20300&quot; value=&quot;Slide 28 - &amp;quot;Bibliografia Comentada&amp;quot;&quot;/&gt;&lt;property id=&quot;20307&quot; value=&quot;278&quot;/&gt;&lt;/object&gt;&lt;object type=&quot;3&quot; unique_id=&quot;10505&quot;&gt;&lt;property id=&quot;20148&quot; value=&quot;5&quot;/&gt;&lt;property id=&quot;20300&quot; value=&quot;Slide 29 - &amp;quot;Bibliografia Comentada&amp;quot;&quot;/&gt;&lt;property id=&quot;20307&quot; value=&quot;277&quot;/&gt;&lt;/object&gt;&lt;object type=&quot;3&quot; unique_id=&quot;12058&quot;&gt;&lt;property id=&quot;20148&quot; value=&quot;5&quot;/&gt;&lt;property id=&quot;20300&quot; value=&quot;Slide 2 - &amp;quot;Na Aula Anterior ...&amp;quot;&quot;/&gt;&lt;property id=&quot;20307&quot; value=&quot;309&quot;/&gt;&lt;/object&gt;&lt;object type=&quot;3&quot; unique_id=&quot;12689&quot;&gt;&lt;property id=&quot;20148&quot; value=&quot;5&quot;/&gt;&lt;property id=&quot;20300&quot; value=&quot;Slide 3 - &amp;quot;Nesta Aula&amp;quot;&quot;/&gt;&lt;property id=&quot;20307&quot; value=&quot;310&quot;/&gt;&lt;/object&gt;&lt;object type=&quot;3&quot; unique_id=&quot;12690&quot;&gt;&lt;property id=&quot;20148&quot; value=&quot;5&quot;/&gt;&lt;property id=&quot;20300&quot; value=&quot;Slide 11 - &amp;quot;Ciclo Básico de Execução de Instruções&amp;quot;&quot;/&gt;&lt;property id=&quot;20307&quot; value=&quot;311&quot;/&gt;&lt;/object&gt;&lt;object type=&quot;3&quot; unique_id=&quot;12691&quot;&gt;&lt;property id=&quot;20148&quot; value=&quot;5&quot;/&gt;&lt;property id=&quot;20300&quot; value=&quot;Slide 12 - &amp;quot;Ciclo de instrução&amp;quot;&quot;/&gt;&lt;property id=&quot;20307&quot; value=&quot;312&quot;/&gt;&lt;/object&gt;&lt;object type=&quot;3&quot; unique_id=&quot;12692&quot;&gt;&lt;property id=&quot;20148&quot; value=&quot;5&quot;/&gt;&lt;property id=&quot;20300&quot; value=&quot;Slide 15 - &amp;quot;Abstração do Processador&amp;quot;&quot;/&gt;&lt;property id=&quot;20307&quot; value=&quot;313&quot;/&gt;&lt;/object&gt;&lt;object type=&quot;3&quot; unique_id=&quot;12694&quot;&gt;&lt;property id=&quot;20148&quot; value=&quot;5&quot;/&gt;&lt;property id=&quot;20300&quot; value=&quot;Slide 26 - &amp;quot;Pro Lar&amp;quot;&quot;/&gt;&lt;property id=&quot;20307&quot; value=&quot;315&quot;/&gt;&lt;/object&gt;&lt;object type=&quot;3&quot; unique_id=&quot;13352&quot;&gt;&lt;property id=&quot;20148&quot; value=&quot;5&quot;/&gt;&lt;property id=&quot;20300&quot; value=&quot;Slide 4 - &amp;quot;Porque μProcessador?&amp;quot;&quot;/&gt;&lt;property id=&quot;20307&quot; value=&quot;329&quot;/&gt;&lt;/object&gt;&lt;object type=&quot;3&quot; unique_id=&quot;13353&quot;&gt;&lt;property id=&quot;20148&quot; value=&quot;5&quot;/&gt;&lt;property id=&quot;20300&quot; value=&quot;Slide 5 - &amp;quot;Visões do μProcessador &amp;quot;&quot;/&gt;&lt;property id=&quot;20307&quot; value=&quot;331&quot;/&gt;&lt;/object&gt;&lt;object type=&quot;3&quot; unique_id=&quot;13354&quot;&gt;&lt;property id=&quot;20148&quot; value=&quot;5&quot;/&gt;&lt;property id=&quot;20300&quot; value=&quot;Slide 6 - &amp;quot;CISC&amp;quot;&quot;/&gt;&lt;property id=&quot;20307&quot; value=&quot;337&quot;/&gt;&lt;/object&gt;&lt;object type=&quot;3&quot; unique_id=&quot;13355&quot;&gt;&lt;property id=&quot;20148&quot; value=&quot;5&quot;/&gt;&lt;property id=&quot;20300&quot; value=&quot;Slide 7 - &amp;quot;CISC&amp;quot;&quot;/&gt;&lt;property id=&quot;20307&quot; value=&quot;338&quot;/&gt;&lt;/object&gt;&lt;object type=&quot;3&quot; unique_id=&quot;13356&quot;&gt;&lt;property id=&quot;20148&quot; value=&quot;5&quot;/&gt;&lt;property id=&quot;20300&quot; value=&quot;Slide 8 - &amp;quot;RISC &amp;quot;&quot;/&gt;&lt;property id=&quot;20307&quot; value=&quot;332&quot;/&gt;&lt;/object&gt;&lt;object type=&quot;3&quot; unique_id=&quot;13357&quot;&gt;&lt;property id=&quot;20148&quot; value=&quot;5&quot;/&gt;&lt;property id=&quot;20300&quot; value=&quot;Slide 9 - &amp;quot;MIPS&amp;quot;&quot;/&gt;&lt;property id=&quot;20307&quot; value=&quot;333&quot;/&gt;&lt;/object&gt;&lt;object type=&quot;3&quot; unique_id=&quot;13358&quot;&gt;&lt;property id=&quot;20148&quot; value=&quot;5&quot;/&gt;&lt;property id=&quot;20300&quot; value=&quot;Slide 10 - &amp;quot;MIPS&amp;quot;&quot;/&gt;&lt;property id=&quot;20307&quot; value=&quot;334&quot;/&gt;&lt;/object&gt;&lt;object type=&quot;3&quot; unique_id=&quot;13359&quot;&gt;&lt;property id=&quot;20148&quot; value=&quot;5&quot;/&gt;&lt;property id=&quot;20300&quot; value=&quot;Slide 13 - &amp;quot;Ciclo Expandido de Execução de Instruções&amp;quot;&quot;/&gt;&lt;property id=&quot;20307&quot; value=&quot;330&quot;/&gt;&lt;/object&gt;&lt;object type=&quot;3&quot; unique_id=&quot;13360&quot;&gt;&lt;property id=&quot;20148&quot; value=&quot;5&quot;/&gt;&lt;property id=&quot;20300&quot; value=&quot;Slide 14 - &amp;quot;Abstração do Processador&amp;quot;&quot;/&gt;&lt;property id=&quot;20307&quot; value=&quot;318&quot;/&gt;&lt;/object&gt;&lt;object type=&quot;3&quot; unique_id=&quot;13361&quot;&gt;&lt;property id=&quot;20148&quot; value=&quot;5&quot;/&gt;&lt;property id=&quot;20300&quot; value=&quot;Slide 16 - &amp;quot;Abstração do Processador: DataPath&amp;quot;&quot;/&gt;&lt;property id=&quot;20307&quot; value=&quot;317&quot;/&gt;&lt;/object&gt;&lt;object type=&quot;3&quot; unique_id=&quot;13362&quot;&gt;&lt;property id=&quot;20148&quot; value=&quot;5&quot;/&gt;&lt;property id=&quot;20300&quot; value=&quot;Slide 17 - &amp;quot;Formatos de Instrução MIPS&amp;quot;&quot;/&gt;&lt;property id=&quot;20307&quot; value=&quot;339&quot;/&gt;&lt;/object&gt;&lt;object type=&quot;3&quot; unique_id=&quot;13363&quot;&gt;&lt;property id=&quot;20148&quot; value=&quot;5&quot;/&gt;&lt;property id=&quot;20300&quot; value=&quot;Slide 18 - &amp;quot;Busca de Instruções&amp;quot;&quot;/&gt;&lt;property id=&quot;20307&quot; value=&quot;341&quot;/&gt;&lt;/object&gt;&lt;object type=&quot;3&quot; unique_id=&quot;13364&quot;&gt;&lt;property id=&quot;20148&quot; value=&quot;5&quot;/&gt;&lt;property id=&quot;20300&quot; value=&quot;Slide 19 - &amp;quot;Memória de Programa&amp;quot;&quot;/&gt;&lt;property id=&quot;20307&quot; value=&quot;342&quot;/&gt;&lt;/object&gt;&lt;object type=&quot;3&quot; unique_id=&quot;13365&quot;&gt;&lt;property id=&quot;20148&quot; value=&quot;5&quot;/&gt;&lt;property id=&quot;20300&quot; value=&quot;Slide 20 - &amp;quot;Banco de Registradores&amp;quot;&quot;/&gt;&lt;property id=&quot;20307&quot; value=&quot;343&quot;/&gt;&lt;/object&gt;&lt;object type=&quot;3&quot; unique_id=&quot;13366&quot;&gt;&lt;property id=&quot;20148&quot; value=&quot;5&quot;/&gt;&lt;property id=&quot;20300&quot; value=&quot;Slide 21 - &amp;quot;Register File&amp;quot;&quot;/&gt;&lt;property id=&quot;20307&quot; value=&quot;344&quot;/&gt;&lt;/object&gt;&lt;object type=&quot;3&quot; unique_id=&quot;13367&quot;&gt;&lt;property id=&quot;20148&quot; value=&quot;5&quot;/&gt;&lt;property id=&quot;20300&quot; value=&quot;Slide 22 - &amp;quot;Visão da Arquitetura (Comportamento)&amp;quot;&quot;/&gt;&lt;property id=&quot;20307&quot; value=&quot;321&quot;/&gt;&lt;/object&gt;&lt;object type=&quot;3&quot; unique_id=&quot;13368&quot;&gt;&lt;property id=&quot;20148&quot; value=&quot;5&quot;/&gt;&lt;property id=&quot;20300&quot; value=&quot;Slide 23 - &amp;quot;Subconjunto da ISA – MIPS-32&amp;quot;&quot;/&gt;&lt;property id=&quot;20307&quot; value=&quot;340&quot;/&gt;&lt;/object&gt;&lt;object type=&quot;3&quot; unique_id=&quot;13369&quot;&gt;&lt;property id=&quot;20148&quot; value=&quot;5&quot;/&gt;&lt;property id=&quot;20300&quot; value=&quot;Slide 24 - &amp;quot;Exemplo - Assembly&amp;quot;&quot;/&gt;&lt;property id=&quot;20307&quot; value=&quot;322&quot;/&gt;&lt;/object&gt;&lt;object type=&quot;3&quot; unique_id=&quot;13370&quot;&gt;&lt;property id=&quot;20148&quot; value=&quot;5&quot;/&gt;&lt;property id=&quot;20300&quot; value=&quot;Slide 25 - &amp;quot;Abstração do Processador&amp;quot;&quot;/&gt;&lt;property id=&quot;20307&quot; value=&quot;345&quot;/&gt;&lt;/object&gt;&lt;/object&gt;&lt;object type=&quot;4&quot; unique_id=&quot;1036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fu_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AFD5F07F3FC64AAD44602F67EC4313" ma:contentTypeVersion="4" ma:contentTypeDescription="Crie um novo documento." ma:contentTypeScope="" ma:versionID="cba4b265ca2bfdb3127e00938b484c98">
  <xsd:schema xmlns:xsd="http://www.w3.org/2001/XMLSchema" xmlns:xs="http://www.w3.org/2001/XMLSchema" xmlns:p="http://schemas.microsoft.com/office/2006/metadata/properties" xmlns:ns2="cb05e33e-e134-44a3-b7ad-ac42a6694721" targetNamespace="http://schemas.microsoft.com/office/2006/metadata/properties" ma:root="true" ma:fieldsID="aabdf89fc0f5d09f56b460834ec4835b" ns2:_="">
    <xsd:import namespace="cb05e33e-e134-44a3-b7ad-ac42a66947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5e33e-e134-44a3-b7ad-ac42a6694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597FB-3701-45CF-8F42-47A91D7342B4}"/>
</file>

<file path=customXml/itemProps2.xml><?xml version="1.0" encoding="utf-8"?>
<ds:datastoreItem xmlns:ds="http://schemas.openxmlformats.org/officeDocument/2006/customXml" ds:itemID="{A669838E-BA2F-4DC2-8D8B-EA8F2A64452D}"/>
</file>

<file path=customXml/itemProps3.xml><?xml version="1.0" encoding="utf-8"?>
<ds:datastoreItem xmlns:ds="http://schemas.openxmlformats.org/officeDocument/2006/customXml" ds:itemID="{D86C3BB8-1AB0-4058-849D-9C6D2857687B}"/>
</file>

<file path=docProps/app.xml><?xml version="1.0" encoding="utf-8"?>
<Properties xmlns="http://schemas.openxmlformats.org/officeDocument/2006/extended-properties" xmlns:vt="http://schemas.openxmlformats.org/officeDocument/2006/docPropsVTypes">
  <Template>ufu_modelo</Template>
  <TotalTime>7070</TotalTime>
  <Words>971</Words>
  <Application>Microsoft Office PowerPoint</Application>
  <PresentationFormat>On-screen Show (4:3)</PresentationFormat>
  <Paragraphs>408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ufu_modelo</vt:lpstr>
      <vt:lpstr>Considerações Acerca da Implementação Monociclo </vt:lpstr>
      <vt:lpstr>Na Aula Anterior ...</vt:lpstr>
      <vt:lpstr>Nesta Aula</vt:lpstr>
      <vt:lpstr>Problemas da implementação Monociclo</vt:lpstr>
      <vt:lpstr>Exemplo</vt:lpstr>
      <vt:lpstr>Solução</vt:lpstr>
      <vt:lpstr>Relação entre Clocks</vt:lpstr>
      <vt:lpstr>Visão das Unidades Funcionais - Subsistemas</vt:lpstr>
      <vt:lpstr>Subsistemas Utilizados por Instrução</vt:lpstr>
      <vt:lpstr>Comparação Mono vs Multi</vt:lpstr>
      <vt:lpstr>Considerações Acerca da Implementação Multiciclo</vt:lpstr>
      <vt:lpstr>Implementação de Alto Nível Multiciclo</vt:lpstr>
      <vt:lpstr>Datapath – Instruções Tipo-R</vt:lpstr>
      <vt:lpstr>Tipo-R + Sinais de Controle</vt:lpstr>
      <vt:lpstr>Datapath Completo</vt:lpstr>
      <vt:lpstr>Implementação do Controle Multiciclo</vt:lpstr>
      <vt:lpstr>Intuição Acerca da Técnica de Pipelining</vt:lpstr>
      <vt:lpstr>Intuição</vt:lpstr>
      <vt:lpstr>Caminho de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Duarte Abdala</dc:creator>
  <cp:lastModifiedBy>Daniel Duarte Abdala</cp:lastModifiedBy>
  <cp:revision>537</cp:revision>
  <dcterms:created xsi:type="dcterms:W3CDTF">2012-07-13T23:11:31Z</dcterms:created>
  <dcterms:modified xsi:type="dcterms:W3CDTF">2016-10-26T17:00:11Z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0x0101007CAFD5F07F3FC64AAD44602F67EC4313</vt:lpwstr>
  </property>
</Properties>
</file>