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</p:sldIdLst>
  <p:sldSz cx="9144000" cy="6858000" type="screen4x3"/>
  <p:notesSz cx="6858000" cy="9144000"/>
  <p:custDataLst>
    <p:tags r:id="rId24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9" autoAdjust="0"/>
    <p:restoredTop sz="94660"/>
  </p:normalViewPr>
  <p:slideViewPr>
    <p:cSldViewPr>
      <p:cViewPr varScale="1">
        <p:scale>
          <a:sx n="88" d="100"/>
          <a:sy n="88" d="100"/>
        </p:scale>
        <p:origin x="-135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337A-892A-4EC5-A59E-B3C25F0C9056}" type="datetimeFigureOut">
              <a:rPr lang="pt-BR" smtClean="0"/>
              <a:pPr/>
              <a:t>26/10/2016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4297F-E645-4F87-AB89-E3D33ADC05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91677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9648-15FD-4422-9253-D14034A8D6F5}" type="datetimeFigureOut">
              <a:rPr lang="pt-BR" smtClean="0"/>
              <a:pPr/>
              <a:t>26/10/2016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21B5A-FBF1-4691-9CAF-814E7E2CDFC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970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00392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1720" y="2132856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8" name="Retângulo de cantos arredondados 7"/>
          <p:cNvSpPr/>
          <p:nvPr userDrawn="1"/>
        </p:nvSpPr>
        <p:spPr>
          <a:xfrm>
            <a:off x="1043608" y="1916832"/>
            <a:ext cx="810039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361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2025" y="0"/>
            <a:ext cx="561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tângulo de cantos arredondados 6"/>
          <p:cNvSpPr/>
          <p:nvPr userDrawn="1"/>
        </p:nvSpPr>
        <p:spPr>
          <a:xfrm>
            <a:off x="1259632" y="1412776"/>
            <a:ext cx="7488832" cy="720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0" y="1628800"/>
            <a:ext cx="711696" cy="4453955"/>
          </a:xfrm>
        </p:spPr>
        <p:txBody>
          <a:bodyPr vert="vert270"/>
          <a:lstStyle>
            <a:lvl1pPr>
              <a:buNone/>
              <a:defRPr/>
            </a:lvl1pPr>
          </a:lstStyle>
          <a:p>
            <a:pPr lvl="0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576" y="1600200"/>
            <a:ext cx="374022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223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 algn="r">
              <a:defRPr sz="1800" b="1"/>
            </a:lvl1pPr>
          </a:lstStyle>
          <a:p>
            <a:fld id="{E9362642-CEA4-4E8E-A6BF-BD3C0BE62342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360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95936" y="273050"/>
            <a:ext cx="469086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3607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755576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/>
          <a:lstStyle>
            <a:lvl1pPr>
              <a:defRPr sz="1800" b="1"/>
            </a:lvl1pPr>
          </a:lstStyle>
          <a:p>
            <a:pPr algn="r"/>
            <a:fld id="{E9362642-CEA4-4E8E-A6BF-BD3C0BE62342}" type="slidenum">
              <a:rPr lang="pt-BR" smtClean="0"/>
              <a:pPr algn="r"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576" y="1600200"/>
            <a:ext cx="7931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755576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8388424" cy="1470025"/>
          </a:xfrm>
        </p:spPr>
        <p:txBody>
          <a:bodyPr/>
          <a:lstStyle/>
          <a:p>
            <a:r>
              <a:rPr lang="pt-BR" b="1" smtClean="0">
                <a:solidFill>
                  <a:schemeClr val="accent1">
                    <a:lumMod val="50000"/>
                  </a:schemeClr>
                </a:solidFill>
              </a:rPr>
              <a:t>Pipelining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5736" y="4869160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Universidade Federal de Uberlândia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Faculdade de Computação</a:t>
            </a:r>
          </a:p>
          <a:p>
            <a:pPr>
              <a:spcBef>
                <a:spcPts val="0"/>
              </a:spcBef>
            </a:pPr>
            <a:r>
              <a:rPr lang="pt-BR" dirty="0" smtClean="0"/>
              <a:t>Prof. Dr. </a:t>
            </a:r>
            <a:r>
              <a:rPr lang="pt-BR" dirty="0" err="1" smtClean="0"/>
              <a:t>rer</a:t>
            </a:r>
            <a:r>
              <a:rPr lang="pt-BR" dirty="0" smtClean="0"/>
              <a:t>. nat. Daniel D. Abdala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6200000">
            <a:off x="-3150305" y="3122921"/>
            <a:ext cx="6885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 smtClean="0">
                <a:solidFill>
                  <a:schemeClr val="tx2"/>
                </a:solidFill>
              </a:rPr>
              <a:t>GBC036–Arq. e Org. de Computadores I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55576" y="19888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07976" y="2141240"/>
            <a:ext cx="838842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Extrapolando ...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A execução de qualquer instrução leva </a:t>
            </a:r>
            <a:r>
              <a:rPr lang="pt-BR" dirty="0" smtClean="0">
                <a:latin typeface="Calibri" panose="020F0502020204030204" pitchFamily="34" charset="0"/>
              </a:rPr>
              <a:t>160ɳs</a:t>
            </a:r>
            <a:endParaRPr lang="pt-BR" dirty="0" smtClean="0"/>
          </a:p>
          <a:p>
            <a:r>
              <a:rPr lang="pt-BR" dirty="0" smtClean="0"/>
              <a:t> No MONO uma instrução só pode iniciar quando a anterior terminar</a:t>
            </a:r>
          </a:p>
          <a:p>
            <a:r>
              <a:rPr lang="pt-BR" dirty="0" smtClean="0"/>
              <a:t>No PIPELINING ela inicia a cada ciclo de clock</a:t>
            </a:r>
          </a:p>
          <a:p>
            <a:r>
              <a:rPr lang="pt-BR" dirty="0" smtClean="0"/>
              <a:t>Para três instruções vemos uma melhora de 50%</a:t>
            </a:r>
          </a:p>
          <a:p>
            <a:r>
              <a:rPr lang="pt-BR" dirty="0" smtClean="0"/>
              <a:t>Note que no PIPELINING uma nova instrução se inicia a cada ciclo de clock</a:t>
            </a:r>
          </a:p>
          <a:p>
            <a:r>
              <a:rPr lang="pt-BR" dirty="0" smtClean="0"/>
              <a:t>Considere 1000 instruções:</a:t>
            </a:r>
          </a:p>
          <a:p>
            <a:pPr lvl="1"/>
            <a:r>
              <a:rPr lang="pt-BR" dirty="0" smtClean="0"/>
              <a:t>MONO – 1000x160</a:t>
            </a:r>
            <a:r>
              <a:rPr lang="pt-BR" dirty="0" smtClean="0">
                <a:latin typeface="Calibri" panose="020F0502020204030204" pitchFamily="34" charset="0"/>
              </a:rPr>
              <a:t>ɳs</a:t>
            </a:r>
            <a:r>
              <a:rPr lang="pt-BR" dirty="0" smtClean="0"/>
              <a:t> = 160000</a:t>
            </a:r>
            <a:r>
              <a:rPr lang="pt-BR" dirty="0" smtClean="0">
                <a:latin typeface="Calibri" panose="020F0502020204030204" pitchFamily="34" charset="0"/>
              </a:rPr>
              <a:t>ɳs = 160</a:t>
            </a:r>
            <a:r>
              <a:rPr lang="el-GR" dirty="0" smtClean="0">
                <a:latin typeface="Calibri"/>
              </a:rPr>
              <a:t>μ</a:t>
            </a:r>
            <a:r>
              <a:rPr lang="pt-BR" dirty="0" smtClean="0">
                <a:latin typeface="Calibri"/>
              </a:rPr>
              <a:t>s </a:t>
            </a:r>
          </a:p>
          <a:p>
            <a:pPr lvl="1"/>
            <a:r>
              <a:rPr lang="pt-BR" dirty="0" smtClean="0">
                <a:latin typeface="Calibri"/>
              </a:rPr>
              <a:t>PIPELINING – 1000x40 + 160 </a:t>
            </a:r>
            <a:r>
              <a:rPr lang="pt-BR" dirty="0" smtClean="0">
                <a:latin typeface="Calibri" panose="020F0502020204030204" pitchFamily="34" charset="0"/>
              </a:rPr>
              <a:t>ɳs = 4160ɳs = 4,16</a:t>
            </a:r>
            <a:r>
              <a:rPr lang="el-GR" dirty="0" smtClean="0"/>
              <a:t> μ</a:t>
            </a:r>
            <a:r>
              <a:rPr lang="pt-BR" dirty="0" smtClean="0"/>
              <a:t>s (≈38,5)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Considere 1.000.000 instruções:</a:t>
            </a:r>
          </a:p>
          <a:p>
            <a:pPr lvl="1"/>
            <a:r>
              <a:rPr lang="pt-BR" dirty="0" smtClean="0">
                <a:latin typeface="Calibri" panose="020F0502020204030204" pitchFamily="34" charset="0"/>
              </a:rPr>
              <a:t> </a:t>
            </a:r>
            <a:r>
              <a:rPr lang="pt-BR" dirty="0" smtClean="0"/>
              <a:t>MONO – 1.000.000x160</a:t>
            </a:r>
            <a:r>
              <a:rPr lang="pt-BR" dirty="0" smtClean="0">
                <a:latin typeface="Calibri" panose="020F0502020204030204" pitchFamily="34" charset="0"/>
              </a:rPr>
              <a:t>ɳs</a:t>
            </a:r>
            <a:r>
              <a:rPr lang="pt-BR" dirty="0" smtClean="0"/>
              <a:t> = 160.000.000</a:t>
            </a:r>
            <a:r>
              <a:rPr lang="pt-BR" dirty="0" smtClean="0">
                <a:latin typeface="Calibri" panose="020F0502020204030204" pitchFamily="34" charset="0"/>
              </a:rPr>
              <a:t>ɳs = 160ms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PIPELINING – 1.000.000x40 + 160 </a:t>
            </a:r>
            <a:r>
              <a:rPr lang="pt-BR" dirty="0" smtClean="0">
                <a:latin typeface="Calibri" panose="020F0502020204030204" pitchFamily="34" charset="0"/>
              </a:rPr>
              <a:t>ɳs = 4.000.160ɳs = 4,000160</a:t>
            </a:r>
            <a:r>
              <a:rPr lang="el-GR" dirty="0" smtClean="0"/>
              <a:t> </a:t>
            </a:r>
            <a:r>
              <a:rPr lang="pt-BR" dirty="0" smtClean="0"/>
              <a:t>ms (</a:t>
            </a:r>
            <a:r>
              <a:rPr lang="pt-BR" dirty="0" smtClean="0">
                <a:latin typeface="Calibri"/>
              </a:rPr>
              <a:t>≈</a:t>
            </a:r>
            <a:r>
              <a:rPr lang="pt-BR" dirty="0" smtClean="0"/>
              <a:t>39,9)</a:t>
            </a:r>
          </a:p>
          <a:p>
            <a:r>
              <a:rPr lang="pt-BR" dirty="0" smtClean="0"/>
              <a:t>Considere 1.000.000.000</a:t>
            </a:r>
          </a:p>
          <a:p>
            <a:pPr lvl="1"/>
            <a:r>
              <a:rPr lang="pt-BR" dirty="0" smtClean="0"/>
              <a:t>MONO – 160.000.000.000</a:t>
            </a:r>
            <a:r>
              <a:rPr lang="pt-BR" dirty="0" smtClean="0">
                <a:latin typeface="Calibri" panose="020F0502020204030204" pitchFamily="34" charset="0"/>
              </a:rPr>
              <a:t>ɳs</a:t>
            </a:r>
            <a:r>
              <a:rPr lang="pt-BR" dirty="0" smtClean="0"/>
              <a:t> = 160s</a:t>
            </a:r>
          </a:p>
          <a:p>
            <a:pPr lvl="1"/>
            <a:r>
              <a:rPr lang="pt-BR" dirty="0" smtClean="0"/>
              <a:t>PIPELINING – 4.000.000.160</a:t>
            </a:r>
            <a:r>
              <a:rPr lang="pt-BR" dirty="0" smtClean="0">
                <a:latin typeface="Calibri" panose="020F0502020204030204" pitchFamily="34" charset="0"/>
              </a:rPr>
              <a:t>ɳs</a:t>
            </a:r>
            <a:r>
              <a:rPr lang="pt-BR" dirty="0" smtClean="0"/>
              <a:t> =4,000.000.160s (≈40)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10</a:t>
            </a:fld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Belo Mundo do Pipelining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Então ... Pipelining é mágico apresentando apenas PROS e nenhum CONTRA?</a:t>
            </a:r>
          </a:p>
          <a:p>
            <a:pPr lvl="1"/>
            <a:r>
              <a:rPr lang="pt-BR" dirty="0" smtClean="0"/>
              <a:t>Projeto da organização muito mais complexo;</a:t>
            </a:r>
          </a:p>
          <a:p>
            <a:pPr lvl="1"/>
            <a:r>
              <a:rPr lang="pt-BR" dirty="0" smtClean="0"/>
              <a:t>Controle muito mais complexo;</a:t>
            </a:r>
          </a:p>
          <a:p>
            <a:pPr lvl="1"/>
            <a:r>
              <a:rPr lang="pt-BR" dirty="0" smtClean="0"/>
              <a:t>Registradores extra para armazenas os resultados intermediários das instruções;</a:t>
            </a:r>
          </a:p>
          <a:p>
            <a:pPr lvl="1"/>
            <a:r>
              <a:rPr lang="pt-BR" dirty="0" smtClean="0"/>
              <a:t>Para funcionar bem, a ISA deve ser especificamente projetada para ser executada em uma organização em Pipelining;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Hazards</a:t>
            </a:r>
            <a:r>
              <a:rPr lang="pt-BR" dirty="0" smtClean="0"/>
              <a:t> ... Quando as coisas não saem como esperado!!!!!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11</a:t>
            </a:fld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Hazard – O que há de errado?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95" name="TextBox 94"/>
          <p:cNvSpPr txBox="1"/>
          <p:nvPr/>
        </p:nvSpPr>
        <p:spPr>
          <a:xfrm>
            <a:off x="7236296" y="651605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∆t = 40ɳs</a:t>
            </a:r>
            <a:endParaRPr lang="pt-BR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7380312" y="652534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7467560" y="6453336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919928" y="6453336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043608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475656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907704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339752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107504" y="2780928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addi1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07504" y="3068960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addi2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07504" y="3356992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2771800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203848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3635896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4067944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499991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4932039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5364087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796135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6228183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6660231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7092279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7524327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7956375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1043608" y="278092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475656" y="2780928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691680" y="278092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88" name="Rounded Rectangle 187"/>
          <p:cNvSpPr/>
          <p:nvPr/>
        </p:nvSpPr>
        <p:spPr>
          <a:xfrm>
            <a:off x="1907704" y="278092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339752" y="2780928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05" name="Cloud 204"/>
          <p:cNvSpPr/>
          <p:nvPr/>
        </p:nvSpPr>
        <p:spPr>
          <a:xfrm>
            <a:off x="2555776" y="278092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77" name="Rounded Rectangle 176"/>
          <p:cNvSpPr/>
          <p:nvPr/>
        </p:nvSpPr>
        <p:spPr>
          <a:xfrm>
            <a:off x="1475656" y="3068960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907704" y="3068960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3" name="Cloud 212"/>
          <p:cNvSpPr/>
          <p:nvPr/>
        </p:nvSpPr>
        <p:spPr>
          <a:xfrm>
            <a:off x="2123728" y="3068960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14" name="Rounded Rectangle 213"/>
          <p:cNvSpPr/>
          <p:nvPr/>
        </p:nvSpPr>
        <p:spPr>
          <a:xfrm>
            <a:off x="2339752" y="3068960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2771800" y="3068960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6" name="Cloud 215"/>
          <p:cNvSpPr/>
          <p:nvPr/>
        </p:nvSpPr>
        <p:spPr>
          <a:xfrm>
            <a:off x="2987824" y="3068960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17" name="Rounded Rectangle 216"/>
          <p:cNvSpPr/>
          <p:nvPr/>
        </p:nvSpPr>
        <p:spPr>
          <a:xfrm>
            <a:off x="1907704" y="335699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2339752" y="335699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9" name="Cloud 218"/>
          <p:cNvSpPr/>
          <p:nvPr/>
        </p:nvSpPr>
        <p:spPr>
          <a:xfrm>
            <a:off x="2555776" y="3356992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0" name="Rounded Rectangle 219"/>
          <p:cNvSpPr/>
          <p:nvPr/>
        </p:nvSpPr>
        <p:spPr>
          <a:xfrm>
            <a:off x="2771800" y="335699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3203848" y="335699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2" name="Cloud 221"/>
          <p:cNvSpPr/>
          <p:nvPr/>
        </p:nvSpPr>
        <p:spPr>
          <a:xfrm>
            <a:off x="3419872" y="3356992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4" name="TextBox 223"/>
          <p:cNvSpPr txBox="1"/>
          <p:nvPr/>
        </p:nvSpPr>
        <p:spPr>
          <a:xfrm>
            <a:off x="4355976" y="2276872"/>
            <a:ext cx="2880320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nsolas" pitchFamily="49" charset="0"/>
              </a:rPr>
              <a:t>addi $s0, $zero, 42</a:t>
            </a:r>
          </a:p>
          <a:p>
            <a:r>
              <a:rPr lang="pt-BR" dirty="0" smtClean="0">
                <a:latin typeface="Consolas" pitchFamily="49" charset="0"/>
              </a:rPr>
              <a:t>addi $s1, $zero, 41</a:t>
            </a:r>
          </a:p>
          <a:p>
            <a:r>
              <a:rPr lang="pt-BR" dirty="0" smtClean="0">
                <a:latin typeface="Consolas" pitchFamily="49" charset="0"/>
              </a:rPr>
              <a:t>add  $s2, $s0,   $s1</a:t>
            </a:r>
            <a:endParaRPr lang="pt-BR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54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Hazard de Dados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95" name="TextBox 94"/>
          <p:cNvSpPr txBox="1"/>
          <p:nvPr/>
        </p:nvSpPr>
        <p:spPr>
          <a:xfrm>
            <a:off x="7236296" y="651605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∆t = 40ɳs</a:t>
            </a:r>
            <a:endParaRPr lang="pt-BR" dirty="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7380312" y="652534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7467560" y="6453336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919928" y="6453336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1043608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475656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907704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339752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107504" y="2852936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addi1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07504" y="3140968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addi2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07504" y="3429000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2771800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203848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3635896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4067944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499991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4932039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5364087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796135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6228183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6660231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7092279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7524327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7956375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1043608" y="2852936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475656" y="2852936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691680" y="2852936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88" name="Rounded Rectangle 187"/>
          <p:cNvSpPr/>
          <p:nvPr/>
        </p:nvSpPr>
        <p:spPr>
          <a:xfrm>
            <a:off x="1907704" y="2852936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339752" y="2852936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05" name="Cloud 204"/>
          <p:cNvSpPr/>
          <p:nvPr/>
        </p:nvSpPr>
        <p:spPr>
          <a:xfrm>
            <a:off x="2555776" y="2852936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77" name="Rounded Rectangle 176"/>
          <p:cNvSpPr/>
          <p:nvPr/>
        </p:nvSpPr>
        <p:spPr>
          <a:xfrm>
            <a:off x="1475656" y="314096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1907704" y="3140968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3" name="Cloud 212"/>
          <p:cNvSpPr/>
          <p:nvPr/>
        </p:nvSpPr>
        <p:spPr>
          <a:xfrm>
            <a:off x="2123728" y="314096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14" name="Rounded Rectangle 213"/>
          <p:cNvSpPr/>
          <p:nvPr/>
        </p:nvSpPr>
        <p:spPr>
          <a:xfrm>
            <a:off x="2339752" y="314096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2771800" y="3140968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6" name="Cloud 215"/>
          <p:cNvSpPr/>
          <p:nvPr/>
        </p:nvSpPr>
        <p:spPr>
          <a:xfrm>
            <a:off x="2987824" y="314096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17" name="Rounded Rectangle 216"/>
          <p:cNvSpPr/>
          <p:nvPr/>
        </p:nvSpPr>
        <p:spPr>
          <a:xfrm>
            <a:off x="1907704" y="3429000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2339752" y="3429000"/>
            <a:ext cx="216024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9" name="Cloud 218"/>
          <p:cNvSpPr/>
          <p:nvPr/>
        </p:nvSpPr>
        <p:spPr>
          <a:xfrm>
            <a:off x="2555776" y="3429000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0" name="Rounded Rectangle 219"/>
          <p:cNvSpPr/>
          <p:nvPr/>
        </p:nvSpPr>
        <p:spPr>
          <a:xfrm>
            <a:off x="2771800" y="3429000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3203848" y="3429000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2" name="Cloud 221"/>
          <p:cNvSpPr/>
          <p:nvPr/>
        </p:nvSpPr>
        <p:spPr>
          <a:xfrm>
            <a:off x="3419872" y="3429000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4" name="TextBox 223"/>
          <p:cNvSpPr txBox="1"/>
          <p:nvPr/>
        </p:nvSpPr>
        <p:spPr>
          <a:xfrm>
            <a:off x="5940152" y="3645024"/>
            <a:ext cx="2880320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nsolas" pitchFamily="49" charset="0"/>
              </a:rPr>
              <a:t>addi $s0, $zero, 42</a:t>
            </a:r>
          </a:p>
          <a:p>
            <a:r>
              <a:rPr lang="pt-BR" dirty="0" smtClean="0">
                <a:latin typeface="Consolas" pitchFamily="49" charset="0"/>
              </a:rPr>
              <a:t>addi $s1, $zero, 41</a:t>
            </a:r>
          </a:p>
          <a:p>
            <a:r>
              <a:rPr lang="pt-BR" dirty="0" smtClean="0">
                <a:latin typeface="Consolas" pitchFamily="49" charset="0"/>
              </a:rPr>
              <a:t>add  $s2, $s0,   $s1</a:t>
            </a:r>
            <a:endParaRPr lang="pt-BR" dirty="0">
              <a:latin typeface="Consolas" pitchFamily="49" charset="0"/>
            </a:endParaRPr>
          </a:p>
        </p:txBody>
      </p:sp>
      <p:sp>
        <p:nvSpPr>
          <p:cNvPr id="47" name="Oval Callout 46"/>
          <p:cNvSpPr/>
          <p:nvPr/>
        </p:nvSpPr>
        <p:spPr>
          <a:xfrm>
            <a:off x="3635896" y="1988840"/>
            <a:ext cx="3888432" cy="1152128"/>
          </a:xfrm>
          <a:prstGeom prst="wedgeEllipseCallout">
            <a:avLst>
              <a:gd name="adj1" fmla="val -78659"/>
              <a:gd name="adj2" fmla="val 8361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Durante a leitura dos registradores os registradores S0 e S1 ainda têm o valor antigo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7504" y="4581128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addi1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7504" y="4869160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addi2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7504" y="5157192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043608" y="458112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475656" y="4581128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3" name="Cloud 52"/>
          <p:cNvSpPr/>
          <p:nvPr/>
        </p:nvSpPr>
        <p:spPr>
          <a:xfrm>
            <a:off x="1691680" y="458112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4" name="Rounded Rectangle 53"/>
          <p:cNvSpPr/>
          <p:nvPr/>
        </p:nvSpPr>
        <p:spPr>
          <a:xfrm>
            <a:off x="1907704" y="458112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339752" y="4581128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6" name="Cloud 55"/>
          <p:cNvSpPr/>
          <p:nvPr/>
        </p:nvSpPr>
        <p:spPr>
          <a:xfrm>
            <a:off x="2555776" y="458112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7" name="Rounded Rectangle 56"/>
          <p:cNvSpPr/>
          <p:nvPr/>
        </p:nvSpPr>
        <p:spPr>
          <a:xfrm>
            <a:off x="1475656" y="4869160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907704" y="4869160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9" name="Cloud 58"/>
          <p:cNvSpPr/>
          <p:nvPr/>
        </p:nvSpPr>
        <p:spPr>
          <a:xfrm>
            <a:off x="2123728" y="4869160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0" name="Rounded Rectangle 59"/>
          <p:cNvSpPr/>
          <p:nvPr/>
        </p:nvSpPr>
        <p:spPr>
          <a:xfrm>
            <a:off x="2339752" y="4869160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771800" y="4869160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2" name="Cloud 61"/>
          <p:cNvSpPr/>
          <p:nvPr/>
        </p:nvSpPr>
        <p:spPr>
          <a:xfrm>
            <a:off x="2987824" y="4869160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4" name="Rounded Rectangle 63"/>
          <p:cNvSpPr/>
          <p:nvPr/>
        </p:nvSpPr>
        <p:spPr>
          <a:xfrm>
            <a:off x="3203848" y="515719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5" name="Cloud 64"/>
          <p:cNvSpPr/>
          <p:nvPr/>
        </p:nvSpPr>
        <p:spPr>
          <a:xfrm>
            <a:off x="3419872" y="5157192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7" name="Rounded Rectangle 66"/>
          <p:cNvSpPr/>
          <p:nvPr/>
        </p:nvSpPr>
        <p:spPr>
          <a:xfrm>
            <a:off x="3635896" y="515719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067944" y="515719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9" name="Cloud 68"/>
          <p:cNvSpPr/>
          <p:nvPr/>
        </p:nvSpPr>
        <p:spPr>
          <a:xfrm>
            <a:off x="4283968" y="5157192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0" name="TextBox 69"/>
          <p:cNvSpPr txBox="1"/>
          <p:nvPr/>
        </p:nvSpPr>
        <p:spPr>
          <a:xfrm>
            <a:off x="5508104" y="4941168"/>
            <a:ext cx="2664296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latin typeface="Consolas" pitchFamily="49" charset="0"/>
              </a:rPr>
              <a:t>Três Tipos: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Consolas" pitchFamily="49" charset="0"/>
              </a:rPr>
              <a:t>Hazard Estrutural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Consolas" pitchFamily="49" charset="0"/>
              </a:rPr>
              <a:t>Hazard de Dados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latin typeface="Consolas" pitchFamily="49" charset="0"/>
              </a:rPr>
              <a:t>Hazard de Controle</a:t>
            </a:r>
            <a:endParaRPr lang="pt-BR" dirty="0">
              <a:latin typeface="Consolas" pitchFamily="49" charset="0"/>
            </a:endParaRPr>
          </a:p>
        </p:txBody>
      </p:sp>
      <p:sp>
        <p:nvSpPr>
          <p:cNvPr id="71" name="Cloud 70"/>
          <p:cNvSpPr/>
          <p:nvPr/>
        </p:nvSpPr>
        <p:spPr>
          <a:xfrm>
            <a:off x="1907704" y="5157192"/>
            <a:ext cx="864096" cy="216024"/>
          </a:xfrm>
          <a:prstGeom prst="cloud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3" name="Rounded Rectangle 62"/>
          <p:cNvSpPr/>
          <p:nvPr/>
        </p:nvSpPr>
        <p:spPr>
          <a:xfrm>
            <a:off x="2771800" y="515719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54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Projeto de uma ISA para Pipelining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Tamanho fixo de instruções;</a:t>
            </a:r>
          </a:p>
          <a:p>
            <a:r>
              <a:rPr lang="pt-BR" dirty="0" smtClean="0"/>
              <a:t>Poucos formatos de instruções;</a:t>
            </a:r>
          </a:p>
          <a:p>
            <a:r>
              <a:rPr lang="pt-BR" dirty="0" smtClean="0"/>
              <a:t>Operandos não podem estar na memória;</a:t>
            </a:r>
          </a:p>
          <a:p>
            <a:r>
              <a:rPr lang="pt-BR" dirty="0" smtClean="0"/>
              <a:t>Dados alinhados na memória.</a:t>
            </a:r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4581128"/>
            <a:ext cx="453650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Consolas" pitchFamily="49" charset="0"/>
              </a:rPr>
              <a:t>Como Pipelining Funciona na x86?</a:t>
            </a:r>
            <a:endParaRPr lang="pt-BR" b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Pipelining – Data Hazard Forwarding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636912"/>
            <a:ext cx="6505900" cy="227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Pipelining – Data Hazard Stalls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79" y="1988840"/>
            <a:ext cx="2986757" cy="3475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372470"/>
            <a:ext cx="2520280" cy="2072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Hazard de Controle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o nome sugere, ocorre quando instruções de controle entram no pipeline: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17</a:t>
            </a:fld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760341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Datapath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18</a:t>
            </a:fld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5575" y="1615281"/>
            <a:ext cx="65913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Datapath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808078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 Aula Anterior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Considerações acerca do desempenho da implementação monociclo;</a:t>
            </a:r>
          </a:p>
          <a:p>
            <a:r>
              <a:rPr lang="pt-BR" dirty="0"/>
              <a:t>Comparação MONO </a:t>
            </a:r>
            <a:r>
              <a:rPr lang="pt-BR" dirty="0" err="1"/>
              <a:t>vs</a:t>
            </a:r>
            <a:r>
              <a:rPr lang="pt-BR" dirty="0"/>
              <a:t> MULTI;</a:t>
            </a:r>
          </a:p>
          <a:p>
            <a:r>
              <a:rPr lang="pt-BR" dirty="0" err="1"/>
              <a:t>MEFs</a:t>
            </a:r>
            <a:r>
              <a:rPr lang="pt-BR" dirty="0"/>
              <a:t> e Controle </a:t>
            </a:r>
            <a:r>
              <a:rPr lang="pt-BR" dirty="0" err="1"/>
              <a:t>Multiciclo</a:t>
            </a:r>
            <a:r>
              <a:rPr lang="pt-BR" dirty="0"/>
              <a:t>;</a:t>
            </a:r>
          </a:p>
          <a:p>
            <a:r>
              <a:rPr lang="pt-BR" dirty="0"/>
              <a:t>Ociosidade de Subsistemas;</a:t>
            </a:r>
          </a:p>
          <a:p>
            <a:r>
              <a:rPr lang="pt-BR" dirty="0"/>
              <a:t>Uma noção intuitiva de </a:t>
            </a:r>
            <a:r>
              <a:rPr lang="pt-BR" dirty="0" err="1"/>
              <a:t>Pipelining</a:t>
            </a:r>
            <a:r>
              <a:rPr lang="pt-BR" dirty="0"/>
              <a:t>.</a:t>
            </a:r>
          </a:p>
          <a:p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20</a:t>
            </a:fld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1155" y="1708557"/>
            <a:ext cx="7365301" cy="46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Nesta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noção intuitiva de </a:t>
            </a:r>
            <a:r>
              <a:rPr lang="pt-BR" dirty="0" err="1" smtClean="0"/>
              <a:t>Pipelining</a:t>
            </a:r>
            <a:r>
              <a:rPr lang="pt-BR" dirty="0" smtClean="0"/>
              <a:t>;</a:t>
            </a:r>
          </a:p>
          <a:p>
            <a:r>
              <a:rPr lang="pt-BR" dirty="0" smtClean="0"/>
              <a:t>Caminho de Dados Usando </a:t>
            </a:r>
            <a:r>
              <a:rPr lang="pt-BR" dirty="0" err="1" smtClean="0"/>
              <a:t>Pipelining</a:t>
            </a:r>
            <a:r>
              <a:rPr lang="pt-BR" dirty="0" smtClean="0"/>
              <a:t>;</a:t>
            </a:r>
          </a:p>
          <a:p>
            <a:r>
              <a:rPr lang="pt-BR" dirty="0" smtClean="0"/>
              <a:t>Controle Usando </a:t>
            </a:r>
            <a:r>
              <a:rPr lang="pt-BR" dirty="0" err="1" smtClean="0"/>
              <a:t>Pipelining</a:t>
            </a:r>
            <a:r>
              <a:rPr lang="pt-BR" dirty="0" smtClean="0"/>
              <a:t>;</a:t>
            </a:r>
          </a:p>
          <a:p>
            <a:r>
              <a:rPr lang="pt-BR" dirty="0" smtClean="0"/>
              <a:t>Hazard Estrutural;</a:t>
            </a:r>
          </a:p>
          <a:p>
            <a:r>
              <a:rPr lang="pt-BR" dirty="0" smtClean="0"/>
              <a:t>Hazard de Dados:</a:t>
            </a:r>
          </a:p>
          <a:p>
            <a:pPr lvl="1"/>
            <a:r>
              <a:rPr lang="pt-BR" dirty="0" err="1" smtClean="0"/>
              <a:t>Forward</a:t>
            </a:r>
            <a:r>
              <a:rPr lang="pt-BR" dirty="0" smtClean="0"/>
              <a:t> x </a:t>
            </a:r>
            <a:r>
              <a:rPr lang="pt-BR" dirty="0" err="1" smtClean="0"/>
              <a:t>stalls</a:t>
            </a:r>
            <a:endParaRPr lang="pt-BR" dirty="0" smtClean="0"/>
          </a:p>
          <a:p>
            <a:r>
              <a:rPr lang="pt-BR" dirty="0" err="1" smtClean="0"/>
              <a:t>Hazards</a:t>
            </a:r>
            <a:r>
              <a:rPr lang="pt-BR" dirty="0" smtClean="0"/>
              <a:t> de Controle;</a:t>
            </a:r>
          </a:p>
          <a:p>
            <a:r>
              <a:rPr lang="pt-BR" dirty="0" smtClean="0"/>
              <a:t>Uma nota acerca de Paralelismo.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388424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Intuição Acerca da Técnica de </a:t>
            </a:r>
            <a:r>
              <a:rPr lang="pt-BR" dirty="0" err="1" smtClean="0"/>
              <a:t>Pipelining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A organização do processador em subsistemas funcionais resolve o problema de ociosidade devido a diferença de tempo de execução entre instruções;</a:t>
            </a:r>
          </a:p>
          <a:p>
            <a:r>
              <a:rPr lang="pt-BR" dirty="0" smtClean="0"/>
              <a:t>No entanto, deixa claro outro fator </a:t>
            </a:r>
            <a:r>
              <a:rPr lang="pt-BR" dirty="0" smtClean="0">
                <a:latin typeface="Calibri" panose="020F0502020204030204" pitchFamily="34" charset="0"/>
              </a:rPr>
              <a:t>→ durante a execução de uma instrução, apenas um dos subsistemas é utilizado por vez, gerando outro tipo de ociosidade;</a:t>
            </a:r>
          </a:p>
          <a:p>
            <a:pPr lvl="1"/>
            <a:r>
              <a:rPr lang="pt-BR" dirty="0" smtClean="0">
                <a:latin typeface="Calibri" panose="020F0502020204030204" pitchFamily="34" charset="0"/>
              </a:rPr>
              <a:t>Ociosidade entre subsistemas;</a:t>
            </a:r>
          </a:p>
          <a:p>
            <a:r>
              <a:rPr lang="pt-BR" dirty="0" smtClean="0">
                <a:latin typeface="Calibri" panose="020F0502020204030204" pitchFamily="34" charset="0"/>
              </a:rPr>
              <a:t>Solução</a:t>
            </a:r>
          </a:p>
          <a:p>
            <a:pPr lvl="1"/>
            <a:r>
              <a:rPr lang="pt-BR" dirty="0" smtClean="0">
                <a:latin typeface="Calibri" panose="020F0502020204030204" pitchFamily="34" charset="0"/>
              </a:rPr>
              <a:t>Executar instruções seguindo o mesmo modelo de linhas de produção;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2745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 sobre </a:t>
            </a:r>
            <a:r>
              <a:rPr lang="pt-BR" dirty="0" err="1" smtClean="0"/>
              <a:t>Pipelining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 conceito de </a:t>
            </a:r>
            <a:r>
              <a:rPr lang="pt-BR" dirty="0" err="1" smtClean="0"/>
              <a:t>pipelining</a:t>
            </a:r>
            <a:r>
              <a:rPr lang="pt-BR" dirty="0" smtClean="0"/>
              <a:t> foi inventado originalmente em supercomputadores;</a:t>
            </a:r>
          </a:p>
          <a:p>
            <a:r>
              <a:rPr lang="pt-BR" dirty="0" smtClean="0"/>
              <a:t>MIPS foi projetado para tirar o melhor proveito de </a:t>
            </a:r>
            <a:r>
              <a:rPr lang="pt-BR" dirty="0" err="1" smtClean="0"/>
              <a:t>pipelining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Tamanho fixo de instruções</a:t>
            </a:r>
          </a:p>
          <a:p>
            <a:pPr lvl="1"/>
            <a:r>
              <a:rPr lang="pt-BR" dirty="0" smtClean="0"/>
              <a:t>Favorecer o uso de registradores</a:t>
            </a:r>
          </a:p>
          <a:p>
            <a:pPr lvl="1"/>
            <a:r>
              <a:rPr lang="pt-BR" dirty="0" smtClean="0"/>
              <a:t>Operações atômicas de acesso a memória</a:t>
            </a:r>
          </a:p>
          <a:p>
            <a:pPr lvl="1"/>
            <a:r>
              <a:rPr lang="pt-BR" dirty="0" smtClean="0"/>
              <a:t>...</a:t>
            </a:r>
          </a:p>
          <a:p>
            <a:r>
              <a:rPr lang="pt-BR" dirty="0" smtClean="0"/>
              <a:t>Atualmente, virtualmente todos os processadores comerciais utilizam o conceito de </a:t>
            </a:r>
            <a:r>
              <a:rPr lang="pt-BR" dirty="0" err="1" smtClean="0"/>
              <a:t>pipelining</a:t>
            </a:r>
            <a:r>
              <a:rPr lang="pt-BR" dirty="0" smtClean="0"/>
              <a:t>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89399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Custo da Implementação </a:t>
            </a:r>
            <a:r>
              <a:rPr lang="pt-BR" dirty="0" err="1" smtClean="0"/>
              <a:t>Pipelining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997152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pt-BR" b="1" i="1" dirty="0" smtClean="0">
                <a:solidFill>
                  <a:srgbClr val="FF0000"/>
                </a:solidFill>
              </a:rPr>
              <a:t>“There is no free lunch!”</a:t>
            </a:r>
          </a:p>
          <a:p>
            <a:r>
              <a:rPr lang="pt-BR" dirty="0" smtClean="0"/>
              <a:t>Execução das instruções agora toma mais de um ciclo e ainda um número variável de ciclos;</a:t>
            </a:r>
          </a:p>
          <a:p>
            <a:r>
              <a:rPr lang="pt-BR" dirty="0" smtClean="0"/>
              <a:t>Como coordenar a execução de uma instrução por vários ciclos de clock?</a:t>
            </a:r>
          </a:p>
          <a:p>
            <a:pPr lvl="1"/>
            <a:r>
              <a:rPr lang="pt-BR" dirty="0" smtClean="0"/>
              <a:t>R: Gerar sinais de controle específicos para cada ciclo de clock em cada passo da execução da instrução;</a:t>
            </a:r>
          </a:p>
          <a:p>
            <a:r>
              <a:rPr lang="pt-BR" dirty="0" smtClean="0"/>
              <a:t>Requisitos:</a:t>
            </a:r>
          </a:p>
          <a:p>
            <a:pPr lvl="1"/>
            <a:r>
              <a:rPr lang="pt-BR" dirty="0" smtClean="0"/>
              <a:t>O subsistema de controle não pode ser mais um circuito combinacional, pois o </a:t>
            </a:r>
            <a:r>
              <a:rPr lang="pt-BR" dirty="0" smtClean="0">
                <a:solidFill>
                  <a:srgbClr val="FF0000"/>
                </a:solidFill>
              </a:rPr>
              <a:t>estado anterior </a:t>
            </a:r>
            <a:r>
              <a:rPr lang="pt-BR" dirty="0" smtClean="0"/>
              <a:t>do subsistema importa;</a:t>
            </a:r>
          </a:p>
          <a:p>
            <a:pPr lvl="1"/>
            <a:r>
              <a:rPr lang="pt-BR" dirty="0" smtClean="0"/>
              <a:t>Máquinas de estados finitos!</a:t>
            </a:r>
          </a:p>
          <a:p>
            <a:pPr lvl="1"/>
            <a:r>
              <a:rPr lang="pt-BR" dirty="0" smtClean="0"/>
              <a:t>Registradores adicionais para armazenar:</a:t>
            </a:r>
          </a:p>
          <a:p>
            <a:pPr lvl="2"/>
            <a:r>
              <a:rPr lang="pt-BR" dirty="0" smtClean="0"/>
              <a:t>Instrução sendo executada;</a:t>
            </a:r>
          </a:p>
          <a:p>
            <a:pPr lvl="2"/>
            <a:r>
              <a:rPr lang="pt-BR" dirty="0" smtClean="0"/>
              <a:t>Dado lido/escrito da memória;</a:t>
            </a:r>
          </a:p>
          <a:p>
            <a:pPr lvl="1"/>
            <a:r>
              <a:rPr lang="pt-BR" dirty="0" smtClean="0"/>
              <a:t>Novos sinais de controle;</a:t>
            </a:r>
          </a:p>
          <a:p>
            <a:pPr lvl="1"/>
            <a:r>
              <a:rPr lang="pt-BR" dirty="0" smtClean="0"/>
              <a:t>Unidades para detecção de </a:t>
            </a:r>
            <a:r>
              <a:rPr lang="pt-BR" dirty="0" err="1" smtClean="0"/>
              <a:t>Hazards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Revisitando o exemplo...</a:t>
            </a:r>
            <a:endParaRPr lang="pt-B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3"/>
          </p:nvPr>
        </p:nvGraphicFramePr>
        <p:xfrm>
          <a:off x="971600" y="1700808"/>
          <a:ext cx="4657058" cy="16743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{7E9639D4-E3E2-4D34-9284-5A2195B3D0D7}</a:tableStyleId>
              </a:tblPr>
              <a:tblGrid>
                <a:gridCol w="860686"/>
                <a:gridCol w="494030"/>
                <a:gridCol w="494030"/>
                <a:gridCol w="504056"/>
                <a:gridCol w="648072"/>
                <a:gridCol w="720080"/>
                <a:gridCol w="936104"/>
              </a:tblGrid>
              <a:tr h="14265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opcode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BI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ULA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MEM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TOTAL</a:t>
                      </a:r>
                      <a:endParaRPr lang="pt-BR" sz="1400" dirty="0"/>
                    </a:p>
                  </a:txBody>
                  <a:tcPr/>
                </a:tc>
              </a:tr>
              <a:tr h="342378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j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−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−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−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60</a:t>
                      </a:r>
                      <a:r>
                        <a:rPr lang="pt-BR" sz="1400" dirty="0" smtClean="0">
                          <a:latin typeface="Calibri" panose="020F0502020204030204" pitchFamily="34" charset="0"/>
                        </a:rPr>
                        <a:t>ɳs</a:t>
                      </a:r>
                      <a:endParaRPr lang="pt-BR" sz="1400" dirty="0"/>
                    </a:p>
                  </a:txBody>
                  <a:tcPr/>
                </a:tc>
              </a:tr>
              <a:tr h="342378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beq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accent3"/>
                          </a:solidFill>
                        </a:rPr>
                        <a:t>20*</a:t>
                      </a:r>
                      <a:endParaRPr lang="pt-BR" sz="1400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−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−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80</a:t>
                      </a:r>
                      <a:r>
                        <a:rPr lang="pt-BR" sz="1400" dirty="0" smtClean="0">
                          <a:latin typeface="Calibri" panose="020F0502020204030204" pitchFamily="34" charset="0"/>
                        </a:rPr>
                        <a:t>ɳs</a:t>
                      </a:r>
                      <a:endParaRPr lang="pt-BR" sz="1400" dirty="0"/>
                    </a:p>
                  </a:txBody>
                  <a:tcPr/>
                </a:tc>
              </a:tr>
              <a:tr h="342378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add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−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00B0F0"/>
                          </a:solidFill>
                        </a:rPr>
                        <a:t>20</a:t>
                      </a:r>
                      <a:r>
                        <a:rPr lang="pt-BR" sz="1400" dirty="0" smtClean="0">
                          <a:solidFill>
                            <a:srgbClr val="00B0F0"/>
                          </a:solidFill>
                          <a:latin typeface="Calibri"/>
                        </a:rPr>
                        <a:t>†</a:t>
                      </a:r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120</a:t>
                      </a:r>
                      <a:r>
                        <a:rPr lang="pt-BR" sz="1400" dirty="0" smtClean="0">
                          <a:latin typeface="Calibri" panose="020F0502020204030204" pitchFamily="34" charset="0"/>
                        </a:rPr>
                        <a:t>ɳs</a:t>
                      </a:r>
                      <a:endParaRPr lang="pt-BR" sz="1400" dirty="0"/>
                    </a:p>
                  </a:txBody>
                  <a:tcPr/>
                </a:tc>
              </a:tr>
              <a:tr h="342378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lw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pt-B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rgbClr val="00B0F0"/>
                          </a:solidFill>
                        </a:rPr>
                        <a:t>20</a:t>
                      </a:r>
                      <a:r>
                        <a:rPr lang="pt-BR" sz="1400" dirty="0" smtClean="0">
                          <a:solidFill>
                            <a:srgbClr val="00B0F0"/>
                          </a:solidFill>
                          <a:latin typeface="+mn-lt"/>
                        </a:rPr>
                        <a:t>†</a:t>
                      </a:r>
                      <a:endParaRPr lang="pt-BR" sz="14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160</a:t>
                      </a:r>
                      <a:r>
                        <a:rPr lang="pt-BR" sz="1400" dirty="0" smtClean="0">
                          <a:latin typeface="Calibri" panose="020F0502020204030204" pitchFamily="34" charset="0"/>
                        </a:rPr>
                        <a:t>ɳs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5576" y="3573016"/>
            <a:ext cx="8388424" cy="2952328"/>
          </a:xfrm>
        </p:spPr>
        <p:txBody>
          <a:bodyPr>
            <a:normAutofit/>
          </a:bodyPr>
          <a:lstStyle/>
          <a:p>
            <a:r>
              <a:rPr lang="pt-BR" sz="2000" dirty="0" smtClean="0"/>
              <a:t>Cinco subsistemas:</a:t>
            </a:r>
          </a:p>
          <a:p>
            <a:pPr lvl="1"/>
            <a:r>
              <a:rPr lang="pt-BR" sz="1800" dirty="0" smtClean="0">
                <a:latin typeface="Calibri" panose="020F0502020204030204" pitchFamily="34" charset="0"/>
              </a:rPr>
              <a:t>BI – Busca de Instrução (B);</a:t>
            </a:r>
          </a:p>
          <a:p>
            <a:pPr lvl="1"/>
            <a:r>
              <a:rPr lang="pt-BR" sz="1800" dirty="0" smtClean="0">
                <a:latin typeface="Calibri" panose="020F0502020204030204" pitchFamily="34" charset="0"/>
              </a:rPr>
              <a:t>DI – Decodificação da Instrução (D) e leitura dos registradores  (em paralelo);</a:t>
            </a:r>
          </a:p>
          <a:p>
            <a:pPr lvl="1"/>
            <a:r>
              <a:rPr lang="pt-BR" sz="1800" dirty="0" smtClean="0">
                <a:latin typeface="Calibri" panose="020F0502020204030204" pitchFamily="34" charset="0"/>
              </a:rPr>
              <a:t>ULA – Operação Lógica ou Aritmética (U);</a:t>
            </a:r>
          </a:p>
          <a:p>
            <a:pPr lvl="1"/>
            <a:r>
              <a:rPr lang="pt-BR" sz="1800" dirty="0" smtClean="0">
                <a:latin typeface="Calibri" panose="020F0502020204030204" pitchFamily="34" charset="0"/>
              </a:rPr>
              <a:t>MEM – Escrita/Leitura de Dado da Memória (M);</a:t>
            </a:r>
          </a:p>
          <a:p>
            <a:pPr lvl="1"/>
            <a:r>
              <a:rPr lang="pt-BR" sz="1800" dirty="0" smtClean="0">
                <a:latin typeface="Calibri" panose="020F0502020204030204" pitchFamily="34" charset="0"/>
              </a:rPr>
              <a:t>ER – Escrita do Resultado no Registrador (E).</a:t>
            </a:r>
          </a:p>
          <a:p>
            <a:r>
              <a:rPr lang="pt-BR" sz="2000" dirty="0" smtClean="0">
                <a:latin typeface="Calibri" panose="020F0502020204030204" pitchFamily="34" charset="0"/>
              </a:rPr>
              <a:t>BI, ULA e MEM são os subsistemas mais lentos. Todos levam 40 ɳs;</a:t>
            </a:r>
          </a:p>
          <a:p>
            <a:r>
              <a:rPr lang="pt-BR" sz="2000" dirty="0" smtClean="0">
                <a:latin typeface="Calibri" panose="020F0502020204030204" pitchFamily="34" charset="0"/>
              </a:rPr>
              <a:t>Período de clock = 40 ɳs </a:t>
            </a:r>
            <a:r>
              <a:rPr lang="pt-BR" sz="2000" dirty="0" smtClean="0">
                <a:latin typeface="Calibri"/>
              </a:rPr>
              <a:t>→ F = 25MHz.</a:t>
            </a:r>
            <a:endParaRPr lang="pt-BR" sz="2000" dirty="0" smtClean="0">
              <a:latin typeface="Calibri" panose="020F0502020204030204" pitchFamily="34" charset="0"/>
            </a:endParaRPr>
          </a:p>
          <a:p>
            <a:endParaRPr lang="pt-BR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68144" y="1916832"/>
            <a:ext cx="2880320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Consolas" pitchFamily="49" charset="0"/>
              </a:rPr>
              <a:t>addi $s0, $zero, 42</a:t>
            </a:r>
          </a:p>
          <a:p>
            <a:r>
              <a:rPr lang="pt-BR" dirty="0" smtClean="0">
                <a:latin typeface="Consolas" pitchFamily="49" charset="0"/>
              </a:rPr>
              <a:t>Lw   $s1, 0($s7)</a:t>
            </a:r>
          </a:p>
          <a:p>
            <a:r>
              <a:rPr lang="pt-BR" dirty="0" smtClean="0">
                <a:latin typeface="Consolas" pitchFamily="49" charset="0"/>
              </a:rPr>
              <a:t>beq  $s0, $s1, Label1</a:t>
            </a:r>
          </a:p>
          <a:p>
            <a:r>
              <a:rPr lang="pt-BR" dirty="0" smtClean="0">
                <a:latin typeface="Consolas" pitchFamily="49" charset="0"/>
              </a:rPr>
              <a:t>j    Label2</a:t>
            </a:r>
            <a:endParaRPr lang="pt-BR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17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Intuição e Comparativo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8</a:t>
            </a:fld>
            <a:endParaRPr lang="pt-BR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043608" y="1926124"/>
            <a:ext cx="20613" cy="295232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236296" y="651605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∆t = 40ɳs</a:t>
            </a:r>
            <a:endParaRPr lang="pt-BR" dirty="0"/>
          </a:p>
        </p:txBody>
      </p:sp>
      <p:sp>
        <p:nvSpPr>
          <p:cNvPr id="100" name="Rounded Rectangle 99"/>
          <p:cNvSpPr/>
          <p:nvPr/>
        </p:nvSpPr>
        <p:spPr>
          <a:xfrm>
            <a:off x="1043608" y="199813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7380312" y="652534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7467560" y="6453336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919928" y="6453336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0" y="3140968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loud 145"/>
          <p:cNvSpPr/>
          <p:nvPr/>
        </p:nvSpPr>
        <p:spPr>
          <a:xfrm>
            <a:off x="2555776" y="1998132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Rounded Rectangle 32"/>
          <p:cNvSpPr/>
          <p:nvPr/>
        </p:nvSpPr>
        <p:spPr>
          <a:xfrm>
            <a:off x="1475656" y="199813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91680" y="199813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5" name="Cloud 34"/>
          <p:cNvSpPr/>
          <p:nvPr/>
        </p:nvSpPr>
        <p:spPr>
          <a:xfrm>
            <a:off x="2123728" y="1998132"/>
            <a:ext cx="432048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6" name="Rounded Rectangle 35"/>
          <p:cNvSpPr/>
          <p:nvPr/>
        </p:nvSpPr>
        <p:spPr>
          <a:xfrm>
            <a:off x="2771800" y="199813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71800" y="228616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4283968" y="2286164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0" name="Rounded Rectangle 39"/>
          <p:cNvSpPr/>
          <p:nvPr/>
        </p:nvSpPr>
        <p:spPr>
          <a:xfrm>
            <a:off x="3203848" y="228616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19872" y="228616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499992" y="228616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51920" y="228616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M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99992" y="2574196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6012160" y="2574196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9" name="Rounded Rectangle 48"/>
          <p:cNvSpPr/>
          <p:nvPr/>
        </p:nvSpPr>
        <p:spPr>
          <a:xfrm>
            <a:off x="4932040" y="2574196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148064" y="2574196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207571" y="286222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54" name="Cloud 53"/>
          <p:cNvSpPr/>
          <p:nvPr/>
        </p:nvSpPr>
        <p:spPr>
          <a:xfrm>
            <a:off x="7719739" y="286222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5" name="Rounded Rectangle 54"/>
          <p:cNvSpPr/>
          <p:nvPr/>
        </p:nvSpPr>
        <p:spPr>
          <a:xfrm>
            <a:off x="6639619" y="2862228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4" name="Cloud 63"/>
          <p:cNvSpPr/>
          <p:nvPr/>
        </p:nvSpPr>
        <p:spPr>
          <a:xfrm>
            <a:off x="5364088" y="2574196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65" name="Cloud 64"/>
          <p:cNvSpPr/>
          <p:nvPr/>
        </p:nvSpPr>
        <p:spPr>
          <a:xfrm>
            <a:off x="5580112" y="2574196"/>
            <a:ext cx="432048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043608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1043608" y="379833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475656" y="379833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71" name="Cloud 70"/>
          <p:cNvSpPr/>
          <p:nvPr/>
        </p:nvSpPr>
        <p:spPr>
          <a:xfrm>
            <a:off x="1691680" y="3798332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2" name="Rounded Rectangle 71"/>
          <p:cNvSpPr/>
          <p:nvPr/>
        </p:nvSpPr>
        <p:spPr>
          <a:xfrm>
            <a:off x="1907704" y="379833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339752" y="379833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339752" y="408636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771800" y="408636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78" name="Cloud 77"/>
          <p:cNvSpPr/>
          <p:nvPr/>
        </p:nvSpPr>
        <p:spPr>
          <a:xfrm>
            <a:off x="2987824" y="4086364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79" name="Rounded Rectangle 78"/>
          <p:cNvSpPr/>
          <p:nvPr/>
        </p:nvSpPr>
        <p:spPr>
          <a:xfrm>
            <a:off x="3203848" y="408636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067944" y="408636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1475656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907704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339752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107504" y="1998132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addi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07504" y="2286164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lw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07504" y="2574196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beq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07504" y="2862228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j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07504" y="3798332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addi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07504" y="4086364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lw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07504" y="4374396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beq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107504" y="4662428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j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635896" y="408636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M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4067944" y="4374396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4499992" y="4374396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38" name="Cloud 137"/>
          <p:cNvSpPr/>
          <p:nvPr/>
        </p:nvSpPr>
        <p:spPr>
          <a:xfrm>
            <a:off x="4716016" y="4374396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39" name="Rounded Rectangle 138"/>
          <p:cNvSpPr/>
          <p:nvPr/>
        </p:nvSpPr>
        <p:spPr>
          <a:xfrm>
            <a:off x="4932040" y="4374396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40" name="Cloud 139"/>
          <p:cNvSpPr/>
          <p:nvPr/>
        </p:nvSpPr>
        <p:spPr>
          <a:xfrm>
            <a:off x="5148064" y="4374396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1" name="Cloud 140"/>
          <p:cNvSpPr/>
          <p:nvPr/>
        </p:nvSpPr>
        <p:spPr>
          <a:xfrm>
            <a:off x="7092280" y="2862228"/>
            <a:ext cx="432048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3" name="Cloud 142"/>
          <p:cNvSpPr/>
          <p:nvPr/>
        </p:nvSpPr>
        <p:spPr>
          <a:xfrm>
            <a:off x="6876256" y="286222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4" name="Cloud 143"/>
          <p:cNvSpPr/>
          <p:nvPr/>
        </p:nvSpPr>
        <p:spPr>
          <a:xfrm>
            <a:off x="7524328" y="286222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7" name="Right Brace 146"/>
          <p:cNvSpPr/>
          <p:nvPr/>
        </p:nvSpPr>
        <p:spPr>
          <a:xfrm rot="16200000">
            <a:off x="1799692" y="954016"/>
            <a:ext cx="216024" cy="1728192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ight Brace 147"/>
          <p:cNvSpPr/>
          <p:nvPr/>
        </p:nvSpPr>
        <p:spPr>
          <a:xfrm rot="16200000">
            <a:off x="3527885" y="954016"/>
            <a:ext cx="216024" cy="1728192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ight Brace 148"/>
          <p:cNvSpPr/>
          <p:nvPr/>
        </p:nvSpPr>
        <p:spPr>
          <a:xfrm rot="16200000">
            <a:off x="5256076" y="954017"/>
            <a:ext cx="216024" cy="1728192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ight Brace 149"/>
          <p:cNvSpPr/>
          <p:nvPr/>
        </p:nvSpPr>
        <p:spPr>
          <a:xfrm rot="16200000">
            <a:off x="6984269" y="954017"/>
            <a:ext cx="216024" cy="1728192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ight Brace 150"/>
          <p:cNvSpPr/>
          <p:nvPr/>
        </p:nvSpPr>
        <p:spPr>
          <a:xfrm rot="16200000">
            <a:off x="1583668" y="2970239"/>
            <a:ext cx="216024" cy="1296144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ight Brace 151"/>
          <p:cNvSpPr/>
          <p:nvPr/>
        </p:nvSpPr>
        <p:spPr>
          <a:xfrm rot="16200000">
            <a:off x="3095836" y="2754215"/>
            <a:ext cx="216024" cy="1728192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ight Brace 152"/>
          <p:cNvSpPr/>
          <p:nvPr/>
        </p:nvSpPr>
        <p:spPr>
          <a:xfrm rot="16200000">
            <a:off x="4608004" y="2970239"/>
            <a:ext cx="216024" cy="1296144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ounded Rectangle 153"/>
          <p:cNvSpPr/>
          <p:nvPr/>
        </p:nvSpPr>
        <p:spPr>
          <a:xfrm>
            <a:off x="5364088" y="466242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5796136" y="4662428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56" name="Cloud 155"/>
          <p:cNvSpPr/>
          <p:nvPr/>
        </p:nvSpPr>
        <p:spPr>
          <a:xfrm>
            <a:off x="6032773" y="466242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57" name="Right Brace 156"/>
          <p:cNvSpPr/>
          <p:nvPr/>
        </p:nvSpPr>
        <p:spPr>
          <a:xfrm rot="16200000">
            <a:off x="5688124" y="3186264"/>
            <a:ext cx="216024" cy="864096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ight Brace 157"/>
          <p:cNvSpPr/>
          <p:nvPr/>
        </p:nvSpPr>
        <p:spPr>
          <a:xfrm rot="16200000">
            <a:off x="6984268" y="2754215"/>
            <a:ext cx="216024" cy="1728192"/>
          </a:xfrm>
          <a:prstGeom prst="rightBrace">
            <a:avLst>
              <a:gd name="adj1" fmla="val 118750"/>
              <a:gd name="adj2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TextBox 158"/>
          <p:cNvSpPr txBox="1"/>
          <p:nvPr/>
        </p:nvSpPr>
        <p:spPr>
          <a:xfrm>
            <a:off x="1547664" y="14127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160ɳs</a:t>
            </a:r>
            <a:endParaRPr lang="pt-BR" dirty="0"/>
          </a:p>
        </p:txBody>
      </p:sp>
      <p:sp>
        <p:nvSpPr>
          <p:cNvPr id="160" name="TextBox 159"/>
          <p:cNvSpPr txBox="1"/>
          <p:nvPr/>
        </p:nvSpPr>
        <p:spPr>
          <a:xfrm>
            <a:off x="3275856" y="14127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160ɳs</a:t>
            </a:r>
            <a:endParaRPr lang="pt-BR" dirty="0"/>
          </a:p>
        </p:txBody>
      </p:sp>
      <p:sp>
        <p:nvSpPr>
          <p:cNvPr id="161" name="TextBox 160"/>
          <p:cNvSpPr txBox="1"/>
          <p:nvPr/>
        </p:nvSpPr>
        <p:spPr>
          <a:xfrm>
            <a:off x="5004048" y="14127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160ɳs</a:t>
            </a:r>
            <a:endParaRPr lang="pt-BR" dirty="0"/>
          </a:p>
        </p:txBody>
      </p:sp>
      <p:sp>
        <p:nvSpPr>
          <p:cNvPr id="162" name="TextBox 161"/>
          <p:cNvSpPr txBox="1"/>
          <p:nvPr/>
        </p:nvSpPr>
        <p:spPr>
          <a:xfrm>
            <a:off x="6732240" y="14127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160ɳs</a:t>
            </a:r>
            <a:endParaRPr lang="pt-BR" dirty="0"/>
          </a:p>
        </p:txBody>
      </p:sp>
      <p:sp>
        <p:nvSpPr>
          <p:cNvPr id="163" name="TextBox 162"/>
          <p:cNvSpPr txBox="1"/>
          <p:nvPr/>
        </p:nvSpPr>
        <p:spPr>
          <a:xfrm>
            <a:off x="2843808" y="31409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160ɳs</a:t>
            </a:r>
            <a:endParaRPr lang="pt-BR" dirty="0"/>
          </a:p>
        </p:txBody>
      </p:sp>
      <p:sp>
        <p:nvSpPr>
          <p:cNvPr id="164" name="TextBox 163"/>
          <p:cNvSpPr txBox="1"/>
          <p:nvPr/>
        </p:nvSpPr>
        <p:spPr>
          <a:xfrm>
            <a:off x="1331640" y="315026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120ɳs</a:t>
            </a:r>
            <a:endParaRPr lang="pt-BR" dirty="0"/>
          </a:p>
        </p:txBody>
      </p:sp>
      <p:sp>
        <p:nvSpPr>
          <p:cNvPr id="165" name="TextBox 164"/>
          <p:cNvSpPr txBox="1"/>
          <p:nvPr/>
        </p:nvSpPr>
        <p:spPr>
          <a:xfrm>
            <a:off x="4355976" y="315026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120ɳs</a:t>
            </a:r>
            <a:endParaRPr lang="pt-BR" dirty="0"/>
          </a:p>
        </p:txBody>
      </p:sp>
      <p:sp>
        <p:nvSpPr>
          <p:cNvPr id="166" name="TextBox 165"/>
          <p:cNvSpPr txBox="1"/>
          <p:nvPr/>
        </p:nvSpPr>
        <p:spPr>
          <a:xfrm>
            <a:off x="5525875" y="315026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80ɳs</a:t>
            </a:r>
            <a:endParaRPr lang="pt-BR" dirty="0"/>
          </a:p>
        </p:txBody>
      </p:sp>
      <p:sp>
        <p:nvSpPr>
          <p:cNvPr id="167" name="TextBox 166"/>
          <p:cNvSpPr txBox="1"/>
          <p:nvPr/>
        </p:nvSpPr>
        <p:spPr>
          <a:xfrm>
            <a:off x="6732240" y="315026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160ɳs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317144" y="3726324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Ganho relativo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100392" y="185411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" panose="020F0502020204030204" pitchFamily="34" charset="0"/>
              </a:rPr>
              <a:t>MONO</a:t>
            </a:r>
            <a:endParaRPr lang="pt-BR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8172400" y="3203684"/>
            <a:ext cx="7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" panose="020F0502020204030204" pitchFamily="34" charset="0"/>
              </a:rPr>
              <a:t>MULTI</a:t>
            </a:r>
            <a:endParaRPr lang="pt-BR" b="1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2771800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203848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3635896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4067944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499991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4932039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5364087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796135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6228183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6660231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7092279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7524327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7956375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35496" y="5013176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172400" y="500388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" panose="020F0502020204030204" pitchFamily="34" charset="0"/>
              </a:rPr>
              <a:t>PIPELINE</a:t>
            </a:r>
            <a:endParaRPr lang="pt-BR" b="1" dirty="0"/>
          </a:p>
        </p:txBody>
      </p:sp>
      <p:sp>
        <p:nvSpPr>
          <p:cNvPr id="181" name="Rounded Rectangle 180"/>
          <p:cNvSpPr/>
          <p:nvPr/>
        </p:nvSpPr>
        <p:spPr>
          <a:xfrm>
            <a:off x="107504" y="5157192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addi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07504" y="5445224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lw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07504" y="5733256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beq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07504" y="6021288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j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043608" y="515719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475656" y="515719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7" name="Cloud 186"/>
          <p:cNvSpPr/>
          <p:nvPr/>
        </p:nvSpPr>
        <p:spPr>
          <a:xfrm>
            <a:off x="1691680" y="5157192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88" name="Rounded Rectangle 187"/>
          <p:cNvSpPr/>
          <p:nvPr/>
        </p:nvSpPr>
        <p:spPr>
          <a:xfrm>
            <a:off x="1907704" y="515719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2339752" y="515719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475656" y="544522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907704" y="544522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92" name="Cloud 191"/>
          <p:cNvSpPr/>
          <p:nvPr/>
        </p:nvSpPr>
        <p:spPr>
          <a:xfrm>
            <a:off x="2123728" y="5445224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93" name="Rounded Rectangle 192"/>
          <p:cNvSpPr/>
          <p:nvPr/>
        </p:nvSpPr>
        <p:spPr>
          <a:xfrm>
            <a:off x="2339752" y="544522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3203848" y="544522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771800" y="544522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M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1907704" y="5733256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2339752" y="5733256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98" name="Cloud 197"/>
          <p:cNvSpPr/>
          <p:nvPr/>
        </p:nvSpPr>
        <p:spPr>
          <a:xfrm>
            <a:off x="2555776" y="5733256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99" name="Rounded Rectangle 198"/>
          <p:cNvSpPr/>
          <p:nvPr/>
        </p:nvSpPr>
        <p:spPr>
          <a:xfrm>
            <a:off x="2771800" y="5733256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00" name="Cloud 199"/>
          <p:cNvSpPr/>
          <p:nvPr/>
        </p:nvSpPr>
        <p:spPr>
          <a:xfrm>
            <a:off x="2987824" y="5733256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01" name="Rounded Rectangle 200"/>
          <p:cNvSpPr/>
          <p:nvPr/>
        </p:nvSpPr>
        <p:spPr>
          <a:xfrm>
            <a:off x="2339752" y="602128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2771800" y="6021288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03" name="Cloud 202"/>
          <p:cNvSpPr/>
          <p:nvPr/>
        </p:nvSpPr>
        <p:spPr>
          <a:xfrm>
            <a:off x="3008437" y="602128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04" name="Right Brace 203"/>
          <p:cNvSpPr/>
          <p:nvPr/>
        </p:nvSpPr>
        <p:spPr>
          <a:xfrm rot="5400000">
            <a:off x="2231740" y="5121188"/>
            <a:ext cx="216024" cy="2592288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5" name="Cloud 204"/>
          <p:cNvSpPr/>
          <p:nvPr/>
        </p:nvSpPr>
        <p:spPr>
          <a:xfrm>
            <a:off x="2555776" y="5157192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06" name="Cloud 205"/>
          <p:cNvSpPr/>
          <p:nvPr/>
        </p:nvSpPr>
        <p:spPr>
          <a:xfrm>
            <a:off x="3419872" y="5445224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07" name="TextBox 206"/>
          <p:cNvSpPr txBox="1"/>
          <p:nvPr/>
        </p:nvSpPr>
        <p:spPr>
          <a:xfrm>
            <a:off x="1979712" y="64886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240ɳs</a:t>
            </a:r>
            <a:endParaRPr lang="pt-BR" dirty="0"/>
          </a:p>
        </p:txBody>
      </p:sp>
      <p:sp>
        <p:nvSpPr>
          <p:cNvPr id="208" name="Right Brace 207"/>
          <p:cNvSpPr/>
          <p:nvPr/>
        </p:nvSpPr>
        <p:spPr>
          <a:xfrm rot="16200000">
            <a:off x="5688124" y="4031775"/>
            <a:ext cx="216024" cy="4320480"/>
          </a:xfrm>
          <a:prstGeom prst="rightBrace">
            <a:avLst>
              <a:gd name="adj1" fmla="val 118750"/>
              <a:gd name="adj2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TextBox 208"/>
          <p:cNvSpPr txBox="1"/>
          <p:nvPr/>
        </p:nvSpPr>
        <p:spPr>
          <a:xfrm>
            <a:off x="3779912" y="5157192"/>
            <a:ext cx="239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3"/>
                </a:solidFill>
                <a:latin typeface="Calibri" panose="020F0502020204030204" pitchFamily="34" charset="0"/>
              </a:rPr>
              <a:t>Ganho Relativo = 240ɳs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4688289" y="5733256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Ganho relativo = 400ɳs 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1" name="Right Brace 210"/>
          <p:cNvSpPr/>
          <p:nvPr/>
        </p:nvSpPr>
        <p:spPr>
          <a:xfrm rot="16200000">
            <a:off x="4824028" y="4329100"/>
            <a:ext cx="216024" cy="2592288"/>
          </a:xfrm>
          <a:prstGeom prst="rightBrace">
            <a:avLst>
              <a:gd name="adj1" fmla="val 118750"/>
              <a:gd name="adj2" fmla="val 50000"/>
            </a:avLst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554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Intuição e Comparativo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62642-CEA4-4E8E-A6BF-BD3C0BE62342}" type="slidenum">
              <a:rPr lang="pt-BR" smtClean="0"/>
              <a:pPr/>
              <a:t>9</a:t>
            </a:fld>
            <a:endParaRPr lang="pt-BR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043608" y="1926124"/>
            <a:ext cx="20613" cy="2952328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236296" y="6516052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∆t = 40ɳs</a:t>
            </a:r>
            <a:endParaRPr lang="pt-BR" dirty="0"/>
          </a:p>
        </p:txBody>
      </p:sp>
      <p:sp>
        <p:nvSpPr>
          <p:cNvPr id="100" name="Rounded Rectangle 99"/>
          <p:cNvSpPr/>
          <p:nvPr/>
        </p:nvSpPr>
        <p:spPr>
          <a:xfrm>
            <a:off x="1043608" y="199813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7380312" y="6525344"/>
            <a:ext cx="648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7467560" y="6453336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919928" y="6453336"/>
            <a:ext cx="7200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0" y="3140968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loud 145"/>
          <p:cNvSpPr/>
          <p:nvPr/>
        </p:nvSpPr>
        <p:spPr>
          <a:xfrm>
            <a:off x="2555776" y="1998132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3" name="Rounded Rectangle 32"/>
          <p:cNvSpPr/>
          <p:nvPr/>
        </p:nvSpPr>
        <p:spPr>
          <a:xfrm>
            <a:off x="1475656" y="199813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691680" y="1998132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5" name="Cloud 34"/>
          <p:cNvSpPr/>
          <p:nvPr/>
        </p:nvSpPr>
        <p:spPr>
          <a:xfrm>
            <a:off x="2123728" y="1998132"/>
            <a:ext cx="432048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6" name="Rounded Rectangle 35"/>
          <p:cNvSpPr/>
          <p:nvPr/>
        </p:nvSpPr>
        <p:spPr>
          <a:xfrm>
            <a:off x="2771800" y="1998132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71800" y="228616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4283968" y="2286164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0" name="Rounded Rectangle 39"/>
          <p:cNvSpPr/>
          <p:nvPr/>
        </p:nvSpPr>
        <p:spPr>
          <a:xfrm>
            <a:off x="3203848" y="228616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19872" y="228616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499992" y="228616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851920" y="228616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M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043608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475656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907704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2339752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107504" y="1998132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addi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07504" y="2286164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lw1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07504" y="2574196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lw2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47" name="Right Brace 146"/>
          <p:cNvSpPr/>
          <p:nvPr/>
        </p:nvSpPr>
        <p:spPr>
          <a:xfrm rot="16200000">
            <a:off x="1799692" y="954016"/>
            <a:ext cx="216024" cy="1728192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ight Brace 147"/>
          <p:cNvSpPr/>
          <p:nvPr/>
        </p:nvSpPr>
        <p:spPr>
          <a:xfrm rot="16200000">
            <a:off x="3527885" y="954016"/>
            <a:ext cx="216024" cy="1728192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ight Brace 148"/>
          <p:cNvSpPr/>
          <p:nvPr/>
        </p:nvSpPr>
        <p:spPr>
          <a:xfrm rot="16200000">
            <a:off x="5256076" y="954017"/>
            <a:ext cx="216024" cy="1728192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TextBox 158"/>
          <p:cNvSpPr txBox="1"/>
          <p:nvPr/>
        </p:nvSpPr>
        <p:spPr>
          <a:xfrm>
            <a:off x="1547664" y="14127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160ɳs</a:t>
            </a:r>
            <a:endParaRPr lang="pt-BR" dirty="0"/>
          </a:p>
        </p:txBody>
      </p:sp>
      <p:sp>
        <p:nvSpPr>
          <p:cNvPr id="160" name="TextBox 159"/>
          <p:cNvSpPr txBox="1"/>
          <p:nvPr/>
        </p:nvSpPr>
        <p:spPr>
          <a:xfrm>
            <a:off x="3275856" y="14127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160ɳs</a:t>
            </a:r>
            <a:endParaRPr lang="pt-BR" dirty="0"/>
          </a:p>
        </p:txBody>
      </p:sp>
      <p:sp>
        <p:nvSpPr>
          <p:cNvPr id="161" name="TextBox 160"/>
          <p:cNvSpPr txBox="1"/>
          <p:nvPr/>
        </p:nvSpPr>
        <p:spPr>
          <a:xfrm>
            <a:off x="5004048" y="14127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160ɳs</a:t>
            </a:r>
            <a:endParaRPr lang="pt-BR" dirty="0"/>
          </a:p>
        </p:txBody>
      </p:sp>
      <p:sp>
        <p:nvSpPr>
          <p:cNvPr id="169" name="TextBox 168"/>
          <p:cNvSpPr txBox="1"/>
          <p:nvPr/>
        </p:nvSpPr>
        <p:spPr>
          <a:xfrm>
            <a:off x="8100392" y="185411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" panose="020F0502020204030204" pitchFamily="34" charset="0"/>
              </a:rPr>
              <a:t>MONO</a:t>
            </a:r>
            <a:endParaRPr lang="pt-BR" b="1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2771800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203848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3635896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4067944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4499991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4932039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5364087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796135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6228183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6660231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7092279" y="2132856"/>
            <a:ext cx="2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7524327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7956375" y="2132856"/>
            <a:ext cx="1" cy="4536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172400" y="31409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Calibri" panose="020F0502020204030204" pitchFamily="34" charset="0"/>
              </a:rPr>
              <a:t>PIPELINE</a:t>
            </a:r>
            <a:endParaRPr lang="pt-BR" b="1" dirty="0"/>
          </a:p>
        </p:txBody>
      </p:sp>
      <p:sp>
        <p:nvSpPr>
          <p:cNvPr id="181" name="Rounded Rectangle 180"/>
          <p:cNvSpPr/>
          <p:nvPr/>
        </p:nvSpPr>
        <p:spPr>
          <a:xfrm>
            <a:off x="107504" y="3294276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addi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07504" y="3582308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lw1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07504" y="3870340"/>
            <a:ext cx="504056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lw2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04" name="Right Brace 203"/>
          <p:cNvSpPr/>
          <p:nvPr/>
        </p:nvSpPr>
        <p:spPr>
          <a:xfrm rot="5400000">
            <a:off x="2231740" y="3492388"/>
            <a:ext cx="216024" cy="2592288"/>
          </a:xfrm>
          <a:prstGeom prst="rightBrace">
            <a:avLst>
              <a:gd name="adj1" fmla="val 11875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7" name="TextBox 206"/>
          <p:cNvSpPr txBox="1"/>
          <p:nvPr/>
        </p:nvSpPr>
        <p:spPr>
          <a:xfrm>
            <a:off x="1979712" y="48598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</a:rPr>
              <a:t>240ɳs</a:t>
            </a:r>
            <a:endParaRPr lang="pt-BR" dirty="0"/>
          </a:p>
        </p:txBody>
      </p:sp>
      <p:sp>
        <p:nvSpPr>
          <p:cNvPr id="208" name="Right Brace 207"/>
          <p:cNvSpPr/>
          <p:nvPr/>
        </p:nvSpPr>
        <p:spPr>
          <a:xfrm rot="5400000">
            <a:off x="4824028" y="3465004"/>
            <a:ext cx="216024" cy="2592288"/>
          </a:xfrm>
          <a:prstGeom prst="rightBrace">
            <a:avLst>
              <a:gd name="adj1" fmla="val 118750"/>
              <a:gd name="adj2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0" name="TextBox 209"/>
          <p:cNvSpPr txBox="1"/>
          <p:nvPr/>
        </p:nvSpPr>
        <p:spPr>
          <a:xfrm>
            <a:off x="3752185" y="4355812"/>
            <a:ext cx="240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Ganho relativo = 240ɳs 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4499992" y="256490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177" name="Cloud 176"/>
          <p:cNvSpPr/>
          <p:nvPr/>
        </p:nvSpPr>
        <p:spPr>
          <a:xfrm>
            <a:off x="6012160" y="2564904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12" name="Rounded Rectangle 211"/>
          <p:cNvSpPr/>
          <p:nvPr/>
        </p:nvSpPr>
        <p:spPr>
          <a:xfrm>
            <a:off x="4932040" y="256490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5148064" y="256490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6228184" y="256490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5580112" y="256490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M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1043608" y="328498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7" name="Cloud 216"/>
          <p:cNvSpPr/>
          <p:nvPr/>
        </p:nvSpPr>
        <p:spPr>
          <a:xfrm>
            <a:off x="2555776" y="3284984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18" name="Rounded Rectangle 217"/>
          <p:cNvSpPr/>
          <p:nvPr/>
        </p:nvSpPr>
        <p:spPr>
          <a:xfrm>
            <a:off x="1475656" y="328498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1691680" y="3284984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0" name="Cloud 219"/>
          <p:cNvSpPr/>
          <p:nvPr/>
        </p:nvSpPr>
        <p:spPr>
          <a:xfrm>
            <a:off x="2123728" y="3284984"/>
            <a:ext cx="432048" cy="21602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1" name="Rounded Rectangle 220"/>
          <p:cNvSpPr/>
          <p:nvPr/>
        </p:nvSpPr>
        <p:spPr>
          <a:xfrm>
            <a:off x="2771800" y="3284984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1475656" y="3573016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3" name="Cloud 222"/>
          <p:cNvSpPr/>
          <p:nvPr/>
        </p:nvSpPr>
        <p:spPr>
          <a:xfrm>
            <a:off x="2987824" y="3573016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24" name="Rounded Rectangle 223"/>
          <p:cNvSpPr/>
          <p:nvPr/>
        </p:nvSpPr>
        <p:spPr>
          <a:xfrm>
            <a:off x="1907704" y="3573016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23728" y="3573016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3203848" y="3573016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2555776" y="3573016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M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1907704" y="386104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B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29" name="Cloud 228"/>
          <p:cNvSpPr/>
          <p:nvPr/>
        </p:nvSpPr>
        <p:spPr>
          <a:xfrm>
            <a:off x="3419872" y="3861048"/>
            <a:ext cx="216024" cy="216024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30" name="Rounded Rectangle 229"/>
          <p:cNvSpPr/>
          <p:nvPr/>
        </p:nvSpPr>
        <p:spPr>
          <a:xfrm>
            <a:off x="2339752" y="3861048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D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2555776" y="386104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U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3635896" y="3861048"/>
            <a:ext cx="216024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2987824" y="3861048"/>
            <a:ext cx="432048" cy="2160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M</a:t>
            </a:r>
            <a:endParaRPr lang="pt-B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54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cessador&amp;quot;&quot;/&gt;&lt;property id=&quot;20303&quot; value=&quot;None&quot;/&gt;&lt;property id=&quot;20307&quot; value=&quot;256&quot;/&gt;&lt;/object&gt;&lt;object type=&quot;3&quot; unique_id=&quot;10379&quot;&gt;&lt;property id=&quot;20148&quot; value=&quot;5&quot;/&gt;&lt;property id=&quot;20300&quot; value=&quot;Slide 27 - &amp;quot;Bibliografia Comentada&amp;quot;&quot;/&gt;&lt;property id=&quot;20307&quot; value=&quot;266&quot;/&gt;&lt;/object&gt;&lt;object type=&quot;3&quot; unique_id=&quot;10504&quot;&gt;&lt;property id=&quot;20148&quot; value=&quot;5&quot;/&gt;&lt;property id=&quot;20300&quot; value=&quot;Slide 28 - &amp;quot;Bibliografia Comentada&amp;quot;&quot;/&gt;&lt;property id=&quot;20307&quot; value=&quot;278&quot;/&gt;&lt;/object&gt;&lt;object type=&quot;3&quot; unique_id=&quot;10505&quot;&gt;&lt;property id=&quot;20148&quot; value=&quot;5&quot;/&gt;&lt;property id=&quot;20300&quot; value=&quot;Slide 29 - &amp;quot;Bibliografia Comentada&amp;quot;&quot;/&gt;&lt;property id=&quot;20307&quot; value=&quot;277&quot;/&gt;&lt;/object&gt;&lt;object type=&quot;3&quot; unique_id=&quot;12058&quot;&gt;&lt;property id=&quot;20148&quot; value=&quot;5&quot;/&gt;&lt;property id=&quot;20300&quot; value=&quot;Slide 2 - &amp;quot;Na Aula Anterior ...&amp;quot;&quot;/&gt;&lt;property id=&quot;20307&quot; value=&quot;309&quot;/&gt;&lt;/object&gt;&lt;object type=&quot;3&quot; unique_id=&quot;12689&quot;&gt;&lt;property id=&quot;20148&quot; value=&quot;5&quot;/&gt;&lt;property id=&quot;20300&quot; value=&quot;Slide 3 - &amp;quot;Nesta Aula&amp;quot;&quot;/&gt;&lt;property id=&quot;20307&quot; value=&quot;310&quot;/&gt;&lt;/object&gt;&lt;object type=&quot;3&quot; unique_id=&quot;12690&quot;&gt;&lt;property id=&quot;20148&quot; value=&quot;5&quot;/&gt;&lt;property id=&quot;20300&quot; value=&quot;Slide 11 - &amp;quot;Ciclo Básico de Execução de Instruções&amp;quot;&quot;/&gt;&lt;property id=&quot;20307&quot; value=&quot;311&quot;/&gt;&lt;/object&gt;&lt;object type=&quot;3&quot; unique_id=&quot;12691&quot;&gt;&lt;property id=&quot;20148&quot; value=&quot;5&quot;/&gt;&lt;property id=&quot;20300&quot; value=&quot;Slide 12 - &amp;quot;Ciclo de instrução&amp;quot;&quot;/&gt;&lt;property id=&quot;20307&quot; value=&quot;312&quot;/&gt;&lt;/object&gt;&lt;object type=&quot;3&quot; unique_id=&quot;12692&quot;&gt;&lt;property id=&quot;20148&quot; value=&quot;5&quot;/&gt;&lt;property id=&quot;20300&quot; value=&quot;Slide 15 - &amp;quot;Abstração do Processador&amp;quot;&quot;/&gt;&lt;property id=&quot;20307&quot; value=&quot;313&quot;/&gt;&lt;/object&gt;&lt;object type=&quot;3&quot; unique_id=&quot;12694&quot;&gt;&lt;property id=&quot;20148&quot; value=&quot;5&quot;/&gt;&lt;property id=&quot;20300&quot; value=&quot;Slide 26 - &amp;quot;Pro Lar&amp;quot;&quot;/&gt;&lt;property id=&quot;20307&quot; value=&quot;315&quot;/&gt;&lt;/object&gt;&lt;object type=&quot;3&quot; unique_id=&quot;13352&quot;&gt;&lt;property id=&quot;20148&quot; value=&quot;5&quot;/&gt;&lt;property id=&quot;20300&quot; value=&quot;Slide 4 - &amp;quot;Porque μProcessador?&amp;quot;&quot;/&gt;&lt;property id=&quot;20307&quot; value=&quot;329&quot;/&gt;&lt;/object&gt;&lt;object type=&quot;3&quot; unique_id=&quot;13353&quot;&gt;&lt;property id=&quot;20148&quot; value=&quot;5&quot;/&gt;&lt;property id=&quot;20300&quot; value=&quot;Slide 5 - &amp;quot;Visões do μProcessador &amp;quot;&quot;/&gt;&lt;property id=&quot;20307&quot; value=&quot;331&quot;/&gt;&lt;/object&gt;&lt;object type=&quot;3&quot; unique_id=&quot;13354&quot;&gt;&lt;property id=&quot;20148&quot; value=&quot;5&quot;/&gt;&lt;property id=&quot;20300&quot; value=&quot;Slide 6 - &amp;quot;CISC&amp;quot;&quot;/&gt;&lt;property id=&quot;20307&quot; value=&quot;337&quot;/&gt;&lt;/object&gt;&lt;object type=&quot;3&quot; unique_id=&quot;13355&quot;&gt;&lt;property id=&quot;20148&quot; value=&quot;5&quot;/&gt;&lt;property id=&quot;20300&quot; value=&quot;Slide 7 - &amp;quot;CISC&amp;quot;&quot;/&gt;&lt;property id=&quot;20307&quot; value=&quot;338&quot;/&gt;&lt;/object&gt;&lt;object type=&quot;3&quot; unique_id=&quot;13356&quot;&gt;&lt;property id=&quot;20148&quot; value=&quot;5&quot;/&gt;&lt;property id=&quot;20300&quot; value=&quot;Slide 8 - &amp;quot;RISC &amp;quot;&quot;/&gt;&lt;property id=&quot;20307&quot; value=&quot;332&quot;/&gt;&lt;/object&gt;&lt;object type=&quot;3&quot; unique_id=&quot;13357&quot;&gt;&lt;property id=&quot;20148&quot; value=&quot;5&quot;/&gt;&lt;property id=&quot;20300&quot; value=&quot;Slide 9 - &amp;quot;MIPS&amp;quot;&quot;/&gt;&lt;property id=&quot;20307&quot; value=&quot;333&quot;/&gt;&lt;/object&gt;&lt;object type=&quot;3&quot; unique_id=&quot;13358&quot;&gt;&lt;property id=&quot;20148&quot; value=&quot;5&quot;/&gt;&lt;property id=&quot;20300&quot; value=&quot;Slide 10 - &amp;quot;MIPS&amp;quot;&quot;/&gt;&lt;property id=&quot;20307&quot; value=&quot;334&quot;/&gt;&lt;/object&gt;&lt;object type=&quot;3&quot; unique_id=&quot;13359&quot;&gt;&lt;property id=&quot;20148&quot; value=&quot;5&quot;/&gt;&lt;property id=&quot;20300&quot; value=&quot;Slide 13 - &amp;quot;Ciclo Expandido de Execução de Instruções&amp;quot;&quot;/&gt;&lt;property id=&quot;20307&quot; value=&quot;330&quot;/&gt;&lt;/object&gt;&lt;object type=&quot;3&quot; unique_id=&quot;13360&quot;&gt;&lt;property id=&quot;20148&quot; value=&quot;5&quot;/&gt;&lt;property id=&quot;20300&quot; value=&quot;Slide 14 - &amp;quot;Abstração do Processador&amp;quot;&quot;/&gt;&lt;property id=&quot;20307&quot; value=&quot;318&quot;/&gt;&lt;/object&gt;&lt;object type=&quot;3&quot; unique_id=&quot;13361&quot;&gt;&lt;property id=&quot;20148&quot; value=&quot;5&quot;/&gt;&lt;property id=&quot;20300&quot; value=&quot;Slide 16 - &amp;quot;Abstração do Processador: DataPath&amp;quot;&quot;/&gt;&lt;property id=&quot;20307&quot; value=&quot;317&quot;/&gt;&lt;/object&gt;&lt;object type=&quot;3&quot; unique_id=&quot;13362&quot;&gt;&lt;property id=&quot;20148&quot; value=&quot;5&quot;/&gt;&lt;property id=&quot;20300&quot; value=&quot;Slide 17 - &amp;quot;Formatos de Instrução MIPS&amp;quot;&quot;/&gt;&lt;property id=&quot;20307&quot; value=&quot;339&quot;/&gt;&lt;/object&gt;&lt;object type=&quot;3&quot; unique_id=&quot;13363&quot;&gt;&lt;property id=&quot;20148&quot; value=&quot;5&quot;/&gt;&lt;property id=&quot;20300&quot; value=&quot;Slide 18 - &amp;quot;Busca de Instruções&amp;quot;&quot;/&gt;&lt;property id=&quot;20307&quot; value=&quot;341&quot;/&gt;&lt;/object&gt;&lt;object type=&quot;3&quot; unique_id=&quot;13364&quot;&gt;&lt;property id=&quot;20148&quot; value=&quot;5&quot;/&gt;&lt;property id=&quot;20300&quot; value=&quot;Slide 19 - &amp;quot;Memória de Programa&amp;quot;&quot;/&gt;&lt;property id=&quot;20307&quot; value=&quot;342&quot;/&gt;&lt;/object&gt;&lt;object type=&quot;3&quot; unique_id=&quot;13365&quot;&gt;&lt;property id=&quot;20148&quot; value=&quot;5&quot;/&gt;&lt;property id=&quot;20300&quot; value=&quot;Slide 20 - &amp;quot;Banco de Registradores&amp;quot;&quot;/&gt;&lt;property id=&quot;20307&quot; value=&quot;343&quot;/&gt;&lt;/object&gt;&lt;object type=&quot;3&quot; unique_id=&quot;13366&quot;&gt;&lt;property id=&quot;20148&quot; value=&quot;5&quot;/&gt;&lt;property id=&quot;20300&quot; value=&quot;Slide 21 - &amp;quot;Register File&amp;quot;&quot;/&gt;&lt;property id=&quot;20307&quot; value=&quot;344&quot;/&gt;&lt;/object&gt;&lt;object type=&quot;3&quot; unique_id=&quot;13367&quot;&gt;&lt;property id=&quot;20148&quot; value=&quot;5&quot;/&gt;&lt;property id=&quot;20300&quot; value=&quot;Slide 22 - &amp;quot;Visão da Arquitetura (Comportamento)&amp;quot;&quot;/&gt;&lt;property id=&quot;20307&quot; value=&quot;321&quot;/&gt;&lt;/object&gt;&lt;object type=&quot;3&quot; unique_id=&quot;13368&quot;&gt;&lt;property id=&quot;20148&quot; value=&quot;5&quot;/&gt;&lt;property id=&quot;20300&quot; value=&quot;Slide 23 - &amp;quot;Subconjunto da ISA – MIPS-32&amp;quot;&quot;/&gt;&lt;property id=&quot;20307&quot; value=&quot;340&quot;/&gt;&lt;/object&gt;&lt;object type=&quot;3&quot; unique_id=&quot;13369&quot;&gt;&lt;property id=&quot;20148&quot; value=&quot;5&quot;/&gt;&lt;property id=&quot;20300&quot; value=&quot;Slide 24 - &amp;quot;Exemplo - Assembly&amp;quot;&quot;/&gt;&lt;property id=&quot;20307&quot; value=&quot;322&quot;/&gt;&lt;/object&gt;&lt;object type=&quot;3&quot; unique_id=&quot;13370&quot;&gt;&lt;property id=&quot;20148&quot; value=&quot;5&quot;/&gt;&lt;property id=&quot;20300&quot; value=&quot;Slide 25 - &amp;quot;Abstração do Processador&amp;quot;&quot;/&gt;&lt;property id=&quot;20307&quot; value=&quot;345&quot;/&gt;&lt;/object&gt;&lt;/object&gt;&lt;object type=&quot;4&quot; unique_id=&quot;10361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ufu_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AFD5F07F3FC64AAD44602F67EC4313" ma:contentTypeVersion="4" ma:contentTypeDescription="Crie um novo documento." ma:contentTypeScope="" ma:versionID="cba4b265ca2bfdb3127e00938b484c98">
  <xsd:schema xmlns:xsd="http://www.w3.org/2001/XMLSchema" xmlns:xs="http://www.w3.org/2001/XMLSchema" xmlns:p="http://schemas.microsoft.com/office/2006/metadata/properties" xmlns:ns2="cb05e33e-e134-44a3-b7ad-ac42a6694721" targetNamespace="http://schemas.microsoft.com/office/2006/metadata/properties" ma:root="true" ma:fieldsID="aabdf89fc0f5d09f56b460834ec4835b" ns2:_="">
    <xsd:import namespace="cb05e33e-e134-44a3-b7ad-ac42a66947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5e33e-e134-44a3-b7ad-ac42a6694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56DC11-6C38-45FA-9D49-6BD970BD4615}"/>
</file>

<file path=customXml/itemProps2.xml><?xml version="1.0" encoding="utf-8"?>
<ds:datastoreItem xmlns:ds="http://schemas.openxmlformats.org/officeDocument/2006/customXml" ds:itemID="{E9F6E505-EC1F-4ADB-BC7B-271478397FCC}"/>
</file>

<file path=customXml/itemProps3.xml><?xml version="1.0" encoding="utf-8"?>
<ds:datastoreItem xmlns:ds="http://schemas.openxmlformats.org/officeDocument/2006/customXml" ds:itemID="{F0491A52-FCB7-4BF4-AD16-D790C1FAE990}"/>
</file>

<file path=docProps/app.xml><?xml version="1.0" encoding="utf-8"?>
<Properties xmlns="http://schemas.openxmlformats.org/officeDocument/2006/extended-properties" xmlns:vt="http://schemas.openxmlformats.org/officeDocument/2006/docPropsVTypes">
  <Template>ufu_modelo</Template>
  <TotalTime>6922</TotalTime>
  <Words>1041</Words>
  <Application>Microsoft Office PowerPoint</Application>
  <PresentationFormat>On-screen Show (4:3)</PresentationFormat>
  <Paragraphs>324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ufu_modelo</vt:lpstr>
      <vt:lpstr>Pipelining</vt:lpstr>
      <vt:lpstr>Na Aula Anterior ...</vt:lpstr>
      <vt:lpstr>Nesta Aula</vt:lpstr>
      <vt:lpstr>Intuição Acerca da Técnica de Pipelining</vt:lpstr>
      <vt:lpstr>Observações sobre Pipelining</vt:lpstr>
      <vt:lpstr>O Custo da Implementação Pipelining</vt:lpstr>
      <vt:lpstr>Revisitando o exemplo...</vt:lpstr>
      <vt:lpstr>Intuição e Comparativo</vt:lpstr>
      <vt:lpstr>Intuição e Comparativo</vt:lpstr>
      <vt:lpstr>Extrapolando ...</vt:lpstr>
      <vt:lpstr>O Belo Mundo do Pipelining</vt:lpstr>
      <vt:lpstr>Hazard – O que há de errado?</vt:lpstr>
      <vt:lpstr>Hazard de Dados</vt:lpstr>
      <vt:lpstr>Projeto de uma ISA para Pipelining</vt:lpstr>
      <vt:lpstr>Pipelining – Data Hazard Forwarding</vt:lpstr>
      <vt:lpstr>Pipelining – Data Hazard Stalls</vt:lpstr>
      <vt:lpstr>Hazard de Controle</vt:lpstr>
      <vt:lpstr>Datapath</vt:lpstr>
      <vt:lpstr>Datapath</vt:lpstr>
      <vt:lpstr>Controle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Duarte Abdala</dc:creator>
  <cp:lastModifiedBy>Daniel Duarte Abdala</cp:lastModifiedBy>
  <cp:revision>520</cp:revision>
  <dcterms:created xsi:type="dcterms:W3CDTF">2012-07-13T23:11:31Z</dcterms:created>
  <dcterms:modified xsi:type="dcterms:W3CDTF">2016-10-26T17:02:45Z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0x0101007CAFD5F07F3FC64AAD44602F67EC4313</vt:lpwstr>
  </property>
</Properties>
</file>