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Old Standard TT" panose="020B0604020202020204" charset="0"/>
      <p:regular r:id="rId43"/>
      <p:bold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58812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930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96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085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565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86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90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209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17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417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38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543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494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768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471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646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14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771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269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663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480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93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3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0817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7404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3490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8624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9356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2552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9411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391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221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58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79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554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583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80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b-engines.com/en/ranking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Victor Farias</a:t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7192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1.0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Bancos de Dados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Básicos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/>
              <a:t>Bancos de dados</a:t>
            </a: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Coleção de dados inter-relacionados entre si, representando informações sobre um domínio específico</a:t>
            </a:r>
            <a:endParaRPr/>
          </a:p>
          <a:p>
            <a:pPr marL="45720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Sistema de Gerenciamento de Banco de Dados</a:t>
            </a:r>
            <a:endParaRPr b="1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Um SGBD é uma coleção de programas que permite a definição, construção e manipulação de bancos de dados.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875" y="3749175"/>
            <a:ext cx="4856250" cy="24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3077850" y="6288675"/>
            <a:ext cx="29883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www.oficinadanet.com.br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Sistema de Gerenciamento de Banco de Dados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Objetivos de um SGBD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Abstração</a:t>
            </a:r>
            <a:endParaRPr/>
          </a:p>
          <a:p>
            <a: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Isolar usuário dos detalhes interno do SGBD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Camada de dados</a:t>
            </a:r>
            <a:endParaRPr/>
          </a:p>
          <a:p>
            <a: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Forneces independência de dados às aplicações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Sistema de Gerenciamento de Banco de Dados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Vantagens SGBD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Rapidez na manipulação dos dados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Redução da redundância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Redução dos problemas de integridade e consistência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Segurança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Compartilhamento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Natureza auto-descritiva</a:t>
            </a:r>
            <a:endParaRPr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Concorrência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SGBD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613" y="1574300"/>
            <a:ext cx="52673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Arquitetura SGBD</a:t>
            </a: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rtl="0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Apresentação dos dados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Abstração quanto ao interesse do usuário do BD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775" y="1849800"/>
            <a:ext cx="30480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Arquitetura SGBD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rtl="0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Modelo dos dados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Entidades envolvidas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Propriedades das entidades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Relacionamentos entre entidades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613" y="2068851"/>
            <a:ext cx="4662778" cy="8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SGBD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Armazenamento dos dados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Estruturas de dados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Tipos de dados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Tamanho das estruturas e variáveis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963" y="1638313"/>
            <a:ext cx="44100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Esquema de BD</a:t>
            </a: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b="1"/>
              <a:t>Esquema</a:t>
            </a:r>
            <a:endParaRPr b="1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Define estrutura do dado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Não muda com frequência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25" y="3593463"/>
            <a:ext cx="61055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Instância de BD</a:t>
            </a: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b="1"/>
              <a:t>Instância de BD</a:t>
            </a:r>
            <a:endParaRPr b="1"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Conjunto de dados de um BD em um determinado instante</a:t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3743325"/>
            <a:ext cx="83058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Consistência e Integridade</a:t>
            </a: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Consistência e integridade são propriedades desejadas em um BD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Ambos se apresentam de várias formas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Exemplo de inconsistência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Cliente saca dinheiro da conta corrente, operação é registrada mas saldo não é atualizado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Exemplo de falta de integridade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Telefone de cliente é “Rua Basílio Pinto”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SGBDs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Relacional</a:t>
            </a: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Modelo mais usado!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Linguagem SQL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Dados são modelados com tabelas (ou relações)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8" y="3500550"/>
            <a:ext cx="9085224" cy="2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642275" y="6378825"/>
            <a:ext cx="53454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Fonte:geobrainstorms.files.wordpress.com/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Relacional</a:t>
            </a: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Baseado em </a:t>
            </a:r>
            <a:r>
              <a:rPr lang="pt-BR" b="1"/>
              <a:t>transações</a:t>
            </a:r>
            <a:endParaRPr b="1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Conjunto de operações sobre o BD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Propriedade </a:t>
            </a:r>
            <a:r>
              <a:rPr lang="pt-BR" b="1"/>
              <a:t>ACID </a:t>
            </a:r>
            <a:r>
              <a:rPr lang="pt-BR"/>
              <a:t>sobre transações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b="1"/>
              <a:t>Atomicidade</a:t>
            </a:r>
            <a:endParaRPr b="1"/>
          </a:p>
          <a:p>
            <a: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Tudo ou nada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b="1"/>
              <a:t>Consistência</a:t>
            </a:r>
            <a:endParaRPr b="1"/>
          </a:p>
          <a:p>
            <a: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BD sai de um estado consistente para outro consistente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b="1"/>
              <a:t>Isolamento</a:t>
            </a:r>
            <a:endParaRPr b="1"/>
          </a:p>
          <a:p>
            <a: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Transação tem que executar como se estivesse executando só (execução serial)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Durabilidade</a:t>
            </a:r>
            <a:endParaRPr/>
          </a:p>
          <a:p>
            <a: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Ao terminar, modificações devem persistir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Relacional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Char char="●"/>
            </a:pPr>
            <a:r>
              <a:rPr lang="pt-BR"/>
              <a:t>Casos de uso</a:t>
            </a:r>
            <a:endParaRPr b="1"/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○"/>
            </a:pPr>
            <a:r>
              <a:rPr lang="pt-BR"/>
              <a:t>E-commerce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Sistemas bancários</a:t>
            </a:r>
            <a:endParaRPr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Exemplos de SGBD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MySQL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PostgreSQL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Oracle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NoSQL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b="1"/>
              <a:t>NoSQL </a:t>
            </a:r>
            <a:r>
              <a:rPr lang="pt-BR"/>
              <a:t>- “Not only SQL”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Projetado para ser </a:t>
            </a:r>
            <a:r>
              <a:rPr lang="pt-BR" b="1"/>
              <a:t>distribuído</a:t>
            </a:r>
            <a:endParaRPr b="1"/>
          </a:p>
          <a:p>
            <a: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Distribuído = rodar em várias máquinas</a:t>
            </a:r>
            <a:endParaRPr/>
          </a:p>
          <a:p>
            <a: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Melhora desempenho</a:t>
            </a:r>
            <a:endParaRPr/>
          </a:p>
          <a:p>
            <a: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Aumenta disponibilidade</a:t>
            </a:r>
            <a:endParaRPr/>
          </a:p>
          <a:p>
            <a: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Escalabilidade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Em geral, sacrifica </a:t>
            </a:r>
            <a:r>
              <a:rPr lang="pt-BR" b="1"/>
              <a:t>consistência</a:t>
            </a:r>
            <a:endParaRPr b="1"/>
          </a:p>
          <a:p>
            <a: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Consistência eventual</a:t>
            </a:r>
            <a:endParaRPr/>
          </a:p>
          <a:p>
            <a: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BD passa período de tempo inconsistente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Em geral, não possuem esquema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Big Data!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de dados NoSQL</a:t>
            </a: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/>
              <a:t>Chave-valor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/>
              <a:t>Coluna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/>
              <a:t>Documento</a:t>
            </a:r>
            <a:endParaRPr/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/>
              <a:t>Grafo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NoSQL - </a:t>
            </a:r>
            <a:r>
              <a:rPr lang="pt-BR" b="1"/>
              <a:t>Chave/Valor</a:t>
            </a:r>
            <a:endParaRPr b="1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Modelo de dado mais simples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Menos expressivo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Mais performático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Um registro é identificado por uma chave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Lembra muito um objeto JS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É possível recuperar o registro de um pessoa pelo CPF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NoSQL - </a:t>
            </a:r>
            <a:r>
              <a:rPr lang="pt-BR" b="1"/>
              <a:t>Chave/Valor</a:t>
            </a:r>
            <a:endParaRPr b="1"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Casos de uso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Armazenar imagens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Cache</a:t>
            </a:r>
            <a:endParaRPr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Exemplos de SGBD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Redis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Memcache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Riak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Toda aplicação tem dados a serem armazenados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Rede social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Dados de usuários, posts ...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Banco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Dados de clientes, contas, investimentos ...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e-commerce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Dados de clientes, produtos, cartão de crédito …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200" b="1"/>
              <a:t>Como armazenar esses dados?</a:t>
            </a:r>
            <a:endParaRPr sz="3200" b="1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NoSQL - </a:t>
            </a:r>
            <a:r>
              <a:rPr lang="pt-BR" b="1"/>
              <a:t>Documento</a:t>
            </a:r>
            <a:endParaRPr b="1"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Char char="●"/>
            </a:pPr>
            <a:r>
              <a:rPr lang="pt-BR"/>
              <a:t>Mais expressivo que chave/valor</a:t>
            </a:r>
            <a:endParaRPr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Char char="●"/>
            </a:pPr>
            <a:r>
              <a:rPr lang="pt-BR"/>
              <a:t>Dados são armazenados como coleção de documentos sem esquema</a:t>
            </a:r>
            <a:endParaRPr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Documento é uma coleção de atributo/valor 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MongoDB armazena documentos no formato JSON</a:t>
            </a:r>
            <a:endParaRPr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Entidades tem relacionamento implícito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037" y="4534100"/>
            <a:ext cx="3153925" cy="21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6286550" y="5614475"/>
            <a:ext cx="23757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http://www.differencebetween.info/sites/default/files/images/5/documentmodel.jpg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NoSQL - </a:t>
            </a:r>
            <a:r>
              <a:rPr lang="pt-BR" b="1"/>
              <a:t>Documento</a:t>
            </a: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Casos de uso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Dado com variabilidade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Busca de documentos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Sistemas em geral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Exemplos de SGBD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MongoDB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CouchDB</a:t>
            </a:r>
            <a:endParaRPr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CouchBase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NoSQL - </a:t>
            </a:r>
            <a:r>
              <a:rPr lang="pt-BR" b="1"/>
              <a:t>Grafos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Mais expressivo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Dado é representado como nós de uma rede</a:t>
            </a:r>
            <a:endParaRPr/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Cada nó se relaciona explicitamente com outro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375" y="3618975"/>
            <a:ext cx="3917400" cy="27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6171275" y="4742125"/>
            <a:ext cx="21621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https://upload.wikimedia.org/wikipedia/commons/thumb/3/3a/GraphDatabase_PropertyGraph.png/308px-GraphDatabase_PropertyGraph.png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NoSQL - </a:t>
            </a:r>
            <a:r>
              <a:rPr lang="pt-BR" b="1"/>
              <a:t>Grafos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Casos de uso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Redes sociais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Detecção de fraudes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Exemplos de SGBD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Neo4J</a:t>
            </a:r>
            <a:endParaRPr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InfiniteGraph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Panorama SGBDs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311700" y="210582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/>
              <a:t>DB-</a:t>
            </a:r>
            <a:r>
              <a:rPr lang="pt-BR" b="1" dirty="0" err="1"/>
              <a:t>Engines</a:t>
            </a:r>
            <a:r>
              <a:rPr lang="pt-BR" b="1" dirty="0"/>
              <a:t> Ranking</a:t>
            </a:r>
            <a:br>
              <a:rPr lang="pt-BR" b="1" dirty="0"/>
            </a:br>
            <a:endParaRPr dirty="0"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082"/>
            <a:ext cx="9144000" cy="5299464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264686" y="6471995"/>
            <a:ext cx="2879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4"/>
              </a:rPr>
              <a:t>https://db-engines.com/en/ranking</a:t>
            </a:r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Perguntas?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Prof. Victor Farias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	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Anos 60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Surge </a:t>
            </a:r>
            <a:r>
              <a:rPr lang="pt-BR" b="1"/>
              <a:t>sistema de arquivos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Dados podem ser armazenados em arquivo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Programador implementa manualmente a inserção, consulta, modificação e deleção dos dados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arquivos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Problemas sistema de arquivo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Eventual duplicação de dados</a:t>
            </a:r>
            <a:endParaRPr/>
          </a:p>
          <a:p>
            <a: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Inconsistência</a:t>
            </a:r>
            <a:endParaRPr/>
          </a:p>
          <a:p>
            <a: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Desperdício de espaço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Dependência entre programa e dados</a:t>
            </a:r>
            <a:endParaRPr/>
          </a:p>
          <a:p>
            <a: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Descrição de dados dentro dos programas</a:t>
            </a:r>
            <a:endParaRPr/>
          </a:p>
          <a:p>
            <a: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Integridade dos dados deve ser mantida pelos programas</a:t>
            </a:r>
            <a:endParaRPr/>
          </a:p>
          <a:p>
            <a: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Alteração de dados somente pelo programa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Ausência de processamento de transações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Ausência do controle de concorrência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	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Anos 70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Surgimento dos </a:t>
            </a:r>
            <a:r>
              <a:rPr lang="pt-BR" b="1"/>
              <a:t>Sistemas de Gerenciamento de Banco de Dados (SGBD)</a:t>
            </a:r>
            <a:endParaRPr b="1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b="1"/>
              <a:t>Codd</a:t>
            </a:r>
            <a:r>
              <a:rPr lang="pt-BR"/>
              <a:t> propôs o modelo de dados relacionais</a:t>
            </a:r>
            <a:endParaRPr/>
          </a:p>
          <a:p>
            <a: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 sz="2200" b="1"/>
              <a:t>Sistemas de Gerenciamento de Banco de Dados Relacionais (SGBDR)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	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Anos 80</a:t>
            </a:r>
            <a:endParaRPr/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○"/>
            </a:pPr>
            <a:r>
              <a:rPr lang="pt-BR"/>
              <a:t>SGBDs se difundem em empresas e na comunidade científica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Linguagem </a:t>
            </a:r>
            <a:r>
              <a:rPr lang="pt-BR" b="1"/>
              <a:t>SQL </a:t>
            </a:r>
            <a:r>
              <a:rPr lang="pt-BR"/>
              <a:t>se torna padrão para manipulação de dados em SGBDs</a:t>
            </a:r>
            <a:endParaRPr/>
          </a:p>
          <a:p>
            <a: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SQL = Structured Query Language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	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Anos 90</a:t>
            </a:r>
            <a:endParaRPr/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○"/>
            </a:pPr>
            <a:r>
              <a:rPr lang="pt-BR"/>
              <a:t>SGBDs dominantes</a:t>
            </a:r>
            <a:endParaRPr/>
          </a:p>
          <a:p>
            <a: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DB2 - IBM</a:t>
            </a:r>
            <a:endParaRPr/>
          </a:p>
          <a:p>
            <a: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SQL Server - Microsoft</a:t>
            </a:r>
            <a:endParaRPr/>
          </a:p>
          <a:p>
            <a: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Oracle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	</a:t>
            </a: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Século 21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Big Data</a:t>
            </a:r>
            <a:endParaRPr/>
          </a:p>
          <a:p>
            <a: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5 Vs: velocidade, volume, variedade, veracidade e valor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Bancos de dados distribuídos</a:t>
            </a:r>
            <a:endParaRPr/>
          </a:p>
          <a:p>
            <a: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SGBDs em nuvem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Aparecimento de novos modelos de dados</a:t>
            </a:r>
            <a:endParaRPr/>
          </a:p>
          <a:p>
            <a: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NoSQL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Microsoft Office PowerPoint</Application>
  <PresentationFormat>Apresentação na tela (4:3)</PresentationFormat>
  <Paragraphs>211</Paragraphs>
  <Slides>36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0" baseType="lpstr">
      <vt:lpstr>Consolas</vt:lpstr>
      <vt:lpstr>Arial</vt:lpstr>
      <vt:lpstr>Old Standard TT</vt:lpstr>
      <vt:lpstr>Paperback</vt:lpstr>
      <vt:lpstr>Introdução Bancos de Dados</vt:lpstr>
      <vt:lpstr>Introdução</vt:lpstr>
      <vt:lpstr>Introdução</vt:lpstr>
      <vt:lpstr>Histórico </vt:lpstr>
      <vt:lpstr>Sistema de arquivos</vt:lpstr>
      <vt:lpstr>Histórico </vt:lpstr>
      <vt:lpstr>Histórico </vt:lpstr>
      <vt:lpstr>Histórico </vt:lpstr>
      <vt:lpstr>Histórico </vt:lpstr>
      <vt:lpstr>Conceitos Básicos</vt:lpstr>
      <vt:lpstr>Conceitos</vt:lpstr>
      <vt:lpstr>Conceitos</vt:lpstr>
      <vt:lpstr>Sistema de Gerenciamento de Banco de Dados  </vt:lpstr>
      <vt:lpstr>Sistema de Gerenciamento de Banco de Dados </vt:lpstr>
      <vt:lpstr>Arquitetura SGBD</vt:lpstr>
      <vt:lpstr>Arquitetura SGBD</vt:lpstr>
      <vt:lpstr>Arquitetura SGBD </vt:lpstr>
      <vt:lpstr>Arquitetura SGBD </vt:lpstr>
      <vt:lpstr>Esquema de BD</vt:lpstr>
      <vt:lpstr>Instância de BD</vt:lpstr>
      <vt:lpstr>Consistência e Integridade</vt:lpstr>
      <vt:lpstr>Tipos de SGBDs</vt:lpstr>
      <vt:lpstr>Relacional</vt:lpstr>
      <vt:lpstr>Relacional</vt:lpstr>
      <vt:lpstr>Relacional</vt:lpstr>
      <vt:lpstr>NoSQL </vt:lpstr>
      <vt:lpstr>Modelos de dados NoSQL</vt:lpstr>
      <vt:lpstr>NoSQL - Chave/Valor</vt:lpstr>
      <vt:lpstr>NoSQL - Chave/Valor</vt:lpstr>
      <vt:lpstr>NoSQL - Documento</vt:lpstr>
      <vt:lpstr>NoSQL - Documento</vt:lpstr>
      <vt:lpstr>NoSQL - Grafos </vt:lpstr>
      <vt:lpstr>NoSQL - Grafos </vt:lpstr>
      <vt:lpstr>Panorama SGBDs</vt:lpstr>
      <vt:lpstr>DB-Engines Ranking </vt:lpstr>
      <vt:lpstr>  Perguntas?    Prof. Victor Farias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Bancos de Dados</dc:title>
  <cp:lastModifiedBy>manoelra</cp:lastModifiedBy>
  <cp:revision>1</cp:revision>
  <dcterms:modified xsi:type="dcterms:W3CDTF">2020-07-30T11:51:11Z</dcterms:modified>
</cp:coreProperties>
</file>