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9144000"/>
  <p:notesSz cx="6858000" cy="9144000"/>
  <p:embeddedFontLst>
    <p:embeddedFont>
      <p:font typeface="Old Standard TT"/>
      <p:regular r:id="rId41"/>
      <p:bold r:id="rId42"/>
      <p: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OldStandardTT-bold.fntdata"/><Relationship Id="rId41" Type="http://schemas.openxmlformats.org/officeDocument/2006/relationships/font" Target="fonts/OldStandardTT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ldStandardTT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55600" lvl="1" marL="914400" rtl="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556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29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7192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1.0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1" name="Shape 61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Bancos de Dados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Básicos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Bancos de dados</a:t>
            </a:r>
            <a:endParaRPr b="1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Coleção de dados inter-relacionados entre si, representando informações sobre um domínio específico</a:t>
            </a:r>
            <a:endParaRPr/>
          </a:p>
          <a:p>
            <a:pPr indent="0" lvl="0" marL="4572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Sistema de Gerenciamento de Banco de Dados</a:t>
            </a:r>
            <a:endParaRPr b="1"/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Um SGBD é uma coleção de programas que permite a definição, construção e manipulação de bancos de dados.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875" y="3749175"/>
            <a:ext cx="4856250" cy="24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077850" y="6288675"/>
            <a:ext cx="29883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www.oficinadanet.com.br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Sistema de Gerenciamento de Banco de Dados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Objetivos de um SGBD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Abstração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Isolar usuário dos detalhes interno do SGBD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Camada de dados</a:t>
            </a:r>
            <a:endParaRPr/>
          </a:p>
          <a:p>
            <a: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Forneces </a:t>
            </a:r>
            <a:r>
              <a:rPr lang="pt-BR"/>
              <a:t>independência</a:t>
            </a:r>
            <a:r>
              <a:rPr lang="pt-BR"/>
              <a:t> de dados às aplicações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Sistema de Gerenciamento de Banco de Dados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Vantagens SGBD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Rapidez na manipulação dos dados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Redução da redundância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Redução dos problemas de </a:t>
            </a:r>
            <a:r>
              <a:rPr lang="pt-BR"/>
              <a:t>integridade e consistência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Segurança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Compartilhamento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Natureza auto-descritiva</a:t>
            </a:r>
            <a:endParaRPr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Concorrência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SGBD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613" y="1574300"/>
            <a:ext cx="52673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Arquitetura SGBD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Apresentação dos dados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Abstração quanto ao interesse do usuário do BD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775" y="1849800"/>
            <a:ext cx="3048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Arquitetura SGBD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Modelo dos dados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Entidades envolvidas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Propriedades das entidades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Relacionamentos entre entidades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13" y="2068851"/>
            <a:ext cx="4662778" cy="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SGBD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Armazenamento dos dados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Estruturas de dados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Tipos de dados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Tamanho das estruturas e variáveis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63" y="1638313"/>
            <a:ext cx="44100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Esquema de BD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/>
              <a:t>Esquema</a:t>
            </a:r>
            <a:endParaRPr b="1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Define estrutura do dado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Não muda com frequência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25" y="3593463"/>
            <a:ext cx="61055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Instância de BD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/>
              <a:t>Instância de BD</a:t>
            </a:r>
            <a:endParaRPr b="1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Conjunto de dados de um BD em um determinado instante</a:t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3743325"/>
            <a:ext cx="83058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Consistência e Integridade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Consistência e integridade são propriedades desejadas em um BD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Ambos se apresentam de várias formas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 de inconsistência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Cliente saca dinheiro da conta corrente, operação é registrada mas saldo não é atualizado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 de falta de integridade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Telefone de cliente é “Rua Basílio Pinto”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SGBDs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Relacional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Modelo mais usado!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Linguagem SQL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Dados são modelados com tabelas (ou relações)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8" y="3500550"/>
            <a:ext cx="9085224" cy="2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642275" y="6378825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Fonte:geobrainstorms.files.wordpress.com/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Relacional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Baseado em </a:t>
            </a:r>
            <a:r>
              <a:rPr b="1" lang="pt-BR"/>
              <a:t>transações</a:t>
            </a:r>
            <a:endParaRPr b="1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Conjunto de operações sobre o BD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Propriedade </a:t>
            </a:r>
            <a:r>
              <a:rPr b="1" lang="pt-BR"/>
              <a:t>ACID </a:t>
            </a:r>
            <a:r>
              <a:rPr lang="pt-BR"/>
              <a:t>sobre transações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-BR"/>
              <a:t>Atomicidade</a:t>
            </a:r>
            <a:endParaRPr b="1"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Tudo ou nada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-BR"/>
              <a:t>Consistência</a:t>
            </a:r>
            <a:endParaRPr b="1"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BD sai de um estado consistente para outro consistente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-BR"/>
              <a:t>Isolamento</a:t>
            </a:r>
            <a:endParaRPr b="1"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Transação tem que executar como se estivesse executando só (execução serial)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Durabilidade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Ao terminar, modificações devem persistir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Relacional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lang="pt-BR"/>
              <a:t>Casos de uso</a:t>
            </a:r>
            <a:endParaRPr b="1"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○"/>
            </a:pPr>
            <a:r>
              <a:rPr lang="pt-BR"/>
              <a:t>E-commerce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Sistemas bancários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Exemplos de SGBD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MySQL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PostgreSQL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Oracle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NoSQL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/>
              <a:t>NoSQL </a:t>
            </a:r>
            <a:r>
              <a:rPr lang="pt-BR"/>
              <a:t>- “Not only SQL”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Projetado para ser </a:t>
            </a:r>
            <a:r>
              <a:rPr b="1" lang="pt-BR"/>
              <a:t>distribuído</a:t>
            </a:r>
            <a:endParaRPr b="1"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Distribuído = rodar em várias máquinas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Melhora desempenho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Aumenta disponibilidade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Escalabilidade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Em geral, sacrifica </a:t>
            </a:r>
            <a:r>
              <a:rPr b="1" lang="pt-BR"/>
              <a:t>consistência</a:t>
            </a:r>
            <a:endParaRPr b="1"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Consistência eventual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BD passa período de tempo inconsistente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Em geral, não possuem esquema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Big Data!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dados NoSQL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Chave-valor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Coluna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Documento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Grafo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NoSQL - </a:t>
            </a:r>
            <a:r>
              <a:rPr b="1" lang="pt-BR"/>
              <a:t>Chave/Valor</a:t>
            </a:r>
            <a:endParaRPr b="1"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Modelo de dado mais simples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Menos expressivo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Mais performático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Um registro é identificado por uma chave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Lembra muito um objeto JS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É possível recuperar o registro de um pessoa pelo CPF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NoSQL - </a:t>
            </a:r>
            <a:r>
              <a:rPr b="1" lang="pt-BR"/>
              <a:t>Chave/Valor</a:t>
            </a:r>
            <a:endParaRPr b="1"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Casos de uso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Armazenar imagens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Cache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Exemplos de SGBD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Redis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Memcache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Riak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Toda aplicação tem dados a serem armazenados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Rede social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Dados de </a:t>
            </a:r>
            <a:r>
              <a:rPr lang="pt-BR"/>
              <a:t>usuários</a:t>
            </a:r>
            <a:r>
              <a:rPr lang="pt-BR"/>
              <a:t>, posts ...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Banco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Dados de clientes, contas, investimentos ...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e-commerce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Dados de clientes, produtos, cartão de crédito …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200"/>
              <a:t>Como armazenar esses dados?</a:t>
            </a:r>
            <a:endParaRPr b="1" sz="3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NoSQL - </a:t>
            </a:r>
            <a:r>
              <a:rPr b="1" lang="pt-BR"/>
              <a:t>Documento</a:t>
            </a:r>
            <a:endParaRPr b="1"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lang="pt-BR"/>
              <a:t>Mais expressivo que chave/valor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Char char="●"/>
            </a:pPr>
            <a:r>
              <a:rPr lang="pt-BR"/>
              <a:t>Dados são armazenados como coleção de documentos s</a:t>
            </a:r>
            <a:r>
              <a:rPr lang="pt-BR"/>
              <a:t>em esquema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Documento é uma coleção de atributo/valor 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MongoDB armazena documentos no formato JSON</a:t>
            </a:r>
            <a:endParaRPr/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Entidades tem relacionamento implícito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037" y="4534100"/>
            <a:ext cx="3153925" cy="21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6286550" y="5614475"/>
            <a:ext cx="23757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http://www.differencebetween.info/sites/default/files/images/5/documentmodel.jpg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NoSQL - </a:t>
            </a:r>
            <a:r>
              <a:rPr b="1" lang="pt-BR"/>
              <a:t>Documento</a:t>
            </a:r>
            <a:endParaRPr/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Casos de uso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 com variabilidade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Busca de documentos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Sistemas em geral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Exemplos de SGBD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MongoDB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CouchDB</a:t>
            </a:r>
            <a:endParaRPr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CouchBase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NoSQL - </a:t>
            </a:r>
            <a:r>
              <a:rPr b="1" lang="pt-BR"/>
              <a:t>Grafos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Mais expressivo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Dado é representado como nós de uma rede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Cada nó se relaciona explicitamente com outro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375" y="3618975"/>
            <a:ext cx="3917400" cy="27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6171275" y="4742125"/>
            <a:ext cx="21621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https://upload.wikimedia.org/wikipedia/commons/thumb/3/3a/GraphDatabase_PropertyGraph.png/308px-GraphDatabase_PropertyGraph.png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NoSQL - </a:t>
            </a:r>
            <a:r>
              <a:rPr b="1" lang="pt-BR"/>
              <a:t>Grafos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Casos de uso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Redes sociais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Detecção</a:t>
            </a:r>
            <a:r>
              <a:rPr lang="pt-BR"/>
              <a:t> de fraudes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Exemplos de SGBD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Neo4J</a:t>
            </a:r>
            <a:endParaRPr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InfiniteGraph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Panorama SGBDs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m para 451 research database"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40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Anos 60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Surge </a:t>
            </a:r>
            <a:r>
              <a:rPr b="1" lang="pt-BR"/>
              <a:t>sistema de arquivos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Dados podem ser armazenados em arquivo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Programador implementa manualmente a inserção, consulta, modificação e deleção dos dados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arquivos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Problemas sistema de arquivo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Eventual duplicação de dados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Inconsistência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Desperdício de espaço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Dependência entre programa e dados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Descrição de dados dentro dos programas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Integridade dos dados deve ser mantida pelos programas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Alteração de dados somente pelo programa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Ausência de processamento de transações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Ausência do controle de concorrência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Anos 70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Surgimento dos </a:t>
            </a:r>
            <a:r>
              <a:rPr b="1" lang="pt-BR"/>
              <a:t>Sistemas de Gerenciamento de Banco de Dados (SGBD)</a:t>
            </a:r>
            <a:endParaRPr b="1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-BR"/>
              <a:t>Codd</a:t>
            </a:r>
            <a:r>
              <a:rPr lang="pt-BR"/>
              <a:t> propôs o modelo de dados relacionais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b="1" lang="pt-BR" sz="2200"/>
              <a:t>Sistemas de Gerenciamento de Banco de Dados Relacionais (SGBDR)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Anos 80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○"/>
            </a:pPr>
            <a:r>
              <a:rPr lang="pt-BR"/>
              <a:t>SGBDs se </a:t>
            </a:r>
            <a:r>
              <a:rPr lang="pt-BR"/>
              <a:t>difundem</a:t>
            </a:r>
            <a:r>
              <a:rPr lang="pt-BR"/>
              <a:t> em empresas e na comunidade científica</a:t>
            </a:r>
            <a:endParaRPr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Linguagem </a:t>
            </a:r>
            <a:r>
              <a:rPr b="1" lang="pt-BR"/>
              <a:t>SQL </a:t>
            </a:r>
            <a:r>
              <a:rPr lang="pt-BR"/>
              <a:t>se torna padrão para manipulação de dados em SGBDs</a:t>
            </a:r>
            <a:endParaRPr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SQL = Structured Query Language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Anos 90</a:t>
            </a:r>
            <a:endParaRPr/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○"/>
            </a:pPr>
            <a:r>
              <a:rPr lang="pt-BR"/>
              <a:t>SGBDs dominantes</a:t>
            </a:r>
            <a:endParaRPr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DB2 - IBM</a:t>
            </a:r>
            <a:endParaRPr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SQL Server - Microsoft</a:t>
            </a:r>
            <a:endParaRPr/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Oracle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	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/>
              <a:t>Século 21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Big Data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5 Vs: velocidade, volume, variedade, veracidade e valor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Bancos de dados distribuídos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SGBDs em nuvem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Aparecimento de novos modelos de dados</a:t>
            </a:r>
            <a:endParaRPr/>
          </a:p>
          <a:p>
            <a: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-BR"/>
              <a:t>NoSQL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