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6858000" cx="9144000"/>
  <p:notesSz cx="6858000" cy="9144000"/>
  <p:embeddedFontLst>
    <p:embeddedFont>
      <p:font typeface="Old Standard TT"/>
      <p:regular r:id="rId48"/>
      <p:bold r:id="rId49"/>
      <p: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ldStandardTT-regular.fntdata"/><Relationship Id="rId47" Type="http://schemas.openxmlformats.org/officeDocument/2006/relationships/slide" Target="slides/slide43.xml"/><Relationship Id="rId49" Type="http://schemas.openxmlformats.org/officeDocument/2006/relationships/font" Target="fonts/OldStandardT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OldStandardT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386200"/>
            <a:ext cx="8520600" cy="2808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 rtl="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55600" lvl="1" marL="914400" rtl="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556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429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■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subTitle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Victor Farias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Livro Texto cap. 6</a:t>
            </a: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7192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1.1</a:t>
            </a:r>
            <a:endParaRPr sz="16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" name="Shape 61"/>
          <p:cNvSpPr txBox="1"/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MongoDB</a:t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1512441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950" y="559675"/>
            <a:ext cx="4208050" cy="11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Coleções - MongoShell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Criar documento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FF"/>
                </a:solidFill>
              </a:rPr>
              <a:t>&gt; var aluno = {nome:"aluno"};</a:t>
            </a:r>
            <a:endParaRPr b="1" sz="2400"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Adicionar documento em coleção </a:t>
            </a:r>
            <a:r>
              <a:rPr b="1" lang="pt-BR" sz="2400"/>
              <a:t>alunos</a:t>
            </a:r>
            <a:endParaRPr b="1"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FF"/>
                </a:solidFill>
              </a:rPr>
              <a:t>&gt; db.alunos.insert(aluno);</a:t>
            </a:r>
            <a:endParaRPr b="1" sz="2400"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Mostrar todas coleções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FF"/>
                </a:solidFill>
              </a:rPr>
              <a:t>&gt; show collections</a:t>
            </a:r>
            <a:endParaRPr b="1" sz="2400"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Destruir banco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0000FF"/>
                </a:solidFill>
              </a:rPr>
              <a:t>&gt;	db.dropDatabase()</a:t>
            </a:r>
            <a:endParaRPr b="1" sz="2400"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Recuperando Documentos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Método find() no permite recuperar documentos de uma coleção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0000FF"/>
                </a:solidFill>
              </a:rPr>
              <a:t>&gt; db.alunos.find()</a:t>
            </a:r>
            <a:endParaRPr b="1" sz="2400"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Mongo cria identificador único para cada documento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find() retorna um cursor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FF"/>
                </a:solidFill>
              </a:rPr>
              <a:t>&gt; var cursor = db.test.find()</a:t>
            </a:r>
            <a:endParaRPr b="1" sz="2400">
              <a:solidFill>
                <a:srgbClr val="0000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FF"/>
                </a:solidFill>
              </a:rPr>
              <a:t>&gt; cursor.next()</a:t>
            </a:r>
            <a:endParaRPr b="1" sz="2400">
              <a:solidFill>
                <a:srgbClr val="0000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FF"/>
                </a:solidFill>
              </a:rPr>
              <a:t>&gt; cursor.next()</a:t>
            </a:r>
            <a:endParaRPr b="1" sz="24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0000FF"/>
                </a:solidFill>
              </a:rPr>
              <a:t>&gt; cursor.next()</a:t>
            </a:r>
            <a:endParaRPr b="1" sz="2400">
              <a:solidFill>
                <a:srgbClr val="0000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Recuperando Documentos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Retornar apenas o um objeto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&gt; db.alunos.findOne()</a:t>
            </a:r>
            <a:endParaRPr b="1">
              <a:solidFill>
                <a:srgbClr val="0000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Quantidade de objetos em coleção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&gt;	db.contatos.count()</a:t>
            </a:r>
            <a:endParaRPr b="1">
              <a:solidFill>
                <a:srgbClr val="0000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com Critério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É possível criar critérios de consulta a partir de operadores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MongoDB dispõe vários tipos de operadores: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Comparação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Lógicos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Expressão regular</a:t>
            </a:r>
            <a:endParaRPr/>
          </a:p>
          <a:p>
            <a: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Geoespacial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com Critérios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critério para busca por </a:t>
            </a:r>
            <a:r>
              <a:rPr b="1" lang="pt-BR"/>
              <a:t>igualdade</a:t>
            </a:r>
            <a:br>
              <a:rPr b="1" lang="pt-BR"/>
            </a:br>
            <a:r>
              <a:rPr b="1" lang="pt-BR"/>
              <a:t>Ex: </a:t>
            </a:r>
            <a:r>
              <a:rPr lang="pt-BR"/>
              <a:t>Buscamos documentos que tem nome igual a “jo”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FF"/>
                </a:solidFill>
              </a:rPr>
              <a:t>&gt; var criterio = {nome:"jo"}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FF"/>
                </a:solidFill>
              </a:rPr>
              <a:t>&gt; var cursor = db.alunos.find(criterio);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FF"/>
                </a:solidFill>
              </a:rPr>
              <a:t>&gt; cursor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FF"/>
                </a:solidFill>
              </a:rPr>
              <a:t>{ "_id" : ObjectId("5918f3f81e057cd74b129884"), "nome" : "jo", "matricula" : "123" }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de Comparação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Operadores de comparação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$eq - igualdade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$gt - maior que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$gte - maior ou igua que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$lt	- menor que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$lte - menor ou igual que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$ne	 - diferente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$in - casa com algum elemento de uma lista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$nin - casa com nenhum elemento de uma lista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de Comparação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Ex:</a:t>
            </a:r>
            <a:r>
              <a:rPr lang="pt-BR"/>
              <a:t> Alunos com IRA igual a 5000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&gt; var criterio = { ira: {"$eq":5000}}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&gt; db.alunos.find(criterio)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FF"/>
                </a:solidFill>
              </a:rPr>
              <a:t>{ "_id" : ObjectId("591908a61e057cd74b129887"), "nome" : "jo", "matricula" : "123", "ira" : 5000 }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Mesmo que:</a:t>
            </a:r>
            <a:br>
              <a:rPr lang="pt-BR"/>
            </a:br>
            <a:r>
              <a:rPr lang="pt-BR">
                <a:solidFill>
                  <a:srgbClr val="0000FF"/>
                </a:solidFill>
              </a:rPr>
              <a:t>&gt; var criterio = {ira:5000}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Operadores de Comparação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Ex: Alunos com IRA menor ou a igual a 5000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FF"/>
                </a:solidFill>
              </a:rPr>
              <a:t>&gt; var criterio = {ira:{"$lte":5000}}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FF"/>
                </a:solidFill>
              </a:rPr>
              <a:t>&gt; db.alunos.find(criterio)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FF"/>
                </a:solidFill>
              </a:rPr>
              <a:t>{ "_id" : ObjectId("591908a61e057cd74b129887"), "nome" : "jo", "matricula" : "123", "ira" : 5000 }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FF"/>
                </a:solidFill>
              </a:rPr>
              <a:t>{ "_id" : ObjectId("591908bb1e057cd74b129888"), "nome" : "sa", "matricula" : "434", "ira" : 3000 }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FF"/>
                </a:solidFill>
              </a:rPr>
              <a:t>{ "_id" : ObjectId("591908c91e057cd74b129889"), "nome" : "de", "matricula" : "853", "ira" : 1234 }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Operadores de Comparação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Ex: Alunos com nome “jo” ou “sa”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&gt; var criterio = {nome:{"$in":["jo","sa"]}}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&gt; db.alunos.find(criterio)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{ "_id" : ObjectId("591908a61e057cd74b129887"), "nome" : "jo", "matricula" : "123", "ira" : 5000 }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{ "_id" : ObjectId("591908bb1e057cd74b129888"), "nome" : "sa", "matricula" : "434", "ira" : 3000 }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 Lógicos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Operadores Lógicos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$or - OU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$and - E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$not - Não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$nor - Não OU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Ex: alunos cujo nome seja “jo” ou matrícula seja “453”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&gt; var criterio = {"$or":[</a:t>
            </a:r>
            <a:endParaRPr>
              <a:solidFill>
                <a:srgbClr val="0000FF"/>
              </a:solidFill>
            </a:endParaRPr>
          </a:p>
          <a:p>
            <a:pPr indent="457200" lvl="0" marL="2743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{nome:"jo"},</a:t>
            </a:r>
            <a:endParaRPr>
              <a:solidFill>
                <a:srgbClr val="0000FF"/>
              </a:solidFill>
            </a:endParaRPr>
          </a:p>
          <a:p>
            <a:pPr indent="457200" lvl="0" marL="2743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{matricula:"453"}</a:t>
            </a:r>
            <a:endParaRPr>
              <a:solidFill>
                <a:srgbClr val="0000FF"/>
              </a:solidFill>
            </a:endParaRPr>
          </a:p>
          <a:p>
            <a:pPr indent="457200" lvl="0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FF"/>
                </a:solidFill>
              </a:rPr>
              <a:t>]}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&gt; db.alunos.find(criterio)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</a:rPr>
              <a:t>{ "_id" : ObjectId("5918f3f81e057cd74b129884"), "nome" : "jo", "matricula" : "123" }</a:t>
            </a:r>
            <a:endParaRPr sz="20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F"/>
                </a:solidFill>
              </a:rPr>
              <a:t>{ "_id" : ObjectId("5918f4051e057cd74b129885"), "nome" : "sa", "matricula" : "453" }</a:t>
            </a:r>
            <a:endParaRPr sz="20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Ex: Alunos cujo nome é “jo” E </a:t>
            </a:r>
            <a:r>
              <a:rPr lang="pt-BR"/>
              <a:t>matrícula</a:t>
            </a:r>
            <a:r>
              <a:rPr lang="pt-BR"/>
              <a:t> é “123”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&gt; var criterio = {"$and":[{nome:"jo"},{matricula:"123"}]}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&gt; db.alunos.find(criterio)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{ "_id" : ObjectId("5918f3f81e057cd74b129884"), "nome" : "jo", "matricula" : "123" }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Ex: Alunos cujo nome é “jo” E IRA está entre 3000 e 7000 (incluso)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FF"/>
                </a:solidFill>
              </a:rPr>
              <a:t>&gt; </a:t>
            </a:r>
            <a:r>
              <a:rPr lang="pt-BR" sz="2400">
                <a:solidFill>
                  <a:srgbClr val="0000FF"/>
                </a:solidFill>
              </a:rPr>
              <a:t>var criterio = </a:t>
            </a:r>
            <a:endParaRPr sz="24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FF"/>
                </a:solidFill>
              </a:rPr>
              <a:t>{"$and":[</a:t>
            </a:r>
            <a:endParaRPr sz="2400">
              <a:solidFill>
                <a:srgbClr val="0000FF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FF"/>
                </a:solidFill>
              </a:rPr>
              <a:t>{nome:"jo"},</a:t>
            </a:r>
            <a:endParaRPr sz="2400">
              <a:solidFill>
                <a:srgbClr val="0000FF"/>
              </a:solidFill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FF"/>
                </a:solidFill>
              </a:rPr>
              <a:t>{"$and":[</a:t>
            </a:r>
            <a:endParaRPr sz="2400">
              <a:solidFill>
                <a:srgbClr val="0000FF"/>
              </a:solidFill>
            </a:endParaRPr>
          </a:p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FF"/>
                </a:solidFill>
              </a:rPr>
              <a:t>{ira:{"$lte":7000}},</a:t>
            </a:r>
            <a:endParaRPr sz="2400">
              <a:solidFill>
                <a:srgbClr val="0000FF"/>
              </a:solidFill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FF"/>
                </a:solidFill>
              </a:rPr>
              <a:t>{ira:{"$gte":4000}}</a:t>
            </a:r>
            <a:endParaRPr sz="2400">
              <a:solidFill>
                <a:srgbClr val="0000FF"/>
              </a:solidFill>
            </a:endParaRPr>
          </a:p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FF"/>
                </a:solidFill>
              </a:rPr>
              <a:t>]</a:t>
            </a:r>
            <a:endParaRPr sz="2400">
              <a:solidFill>
                <a:srgbClr val="0000FF"/>
              </a:solidFill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FF"/>
                </a:solidFill>
              </a:rPr>
              <a:t>}</a:t>
            </a:r>
            <a:endParaRPr sz="2400">
              <a:solidFill>
                <a:srgbClr val="0000FF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FF"/>
                </a:solidFill>
              </a:rPr>
              <a:t>]</a:t>
            </a:r>
            <a:endParaRPr sz="24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FF"/>
                </a:solidFill>
              </a:rPr>
              <a:t>}</a:t>
            </a:r>
            <a:endParaRPr sz="24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Removendo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Documentos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Remoção</a:t>
            </a:r>
            <a:r>
              <a:rPr lang="pt-BR"/>
              <a:t> de documentos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>
              <a:spcBef>
                <a:spcPts val="160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Função </a:t>
            </a:r>
            <a:r>
              <a:rPr b="1" lang="pt-BR"/>
              <a:t>remove(criterio)</a:t>
            </a:r>
            <a:endParaRPr b="1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pt-BR"/>
              <a:t>remove(criterio) </a:t>
            </a:r>
            <a:r>
              <a:rPr lang="pt-BR"/>
              <a:t>recebe</a:t>
            </a:r>
            <a:r>
              <a:rPr b="1" lang="pt-BR"/>
              <a:t> </a:t>
            </a:r>
            <a:r>
              <a:rPr lang="pt-BR"/>
              <a:t>critério como argumento igual a find()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Remove todos documentos que atendem ao critério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Remoção de documentos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Ex: Remover todos alunos com nome “jo”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FF"/>
                </a:solidFill>
              </a:rPr>
              <a:t>&gt; db.alunos.remove({nome:"jo"})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FF"/>
                </a:solidFill>
              </a:rPr>
              <a:t>WriteResult({ "nRemoved" : 4 })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Remoção de documentos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Ex: Remover todos documentos da coleção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&gt; db.alunos.remove()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Atualizando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Documentos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Atualização de Documentos	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Função </a:t>
            </a:r>
            <a:r>
              <a:rPr b="1" lang="pt-BR"/>
              <a:t>update(criterio, atualizacao)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pt-BR"/>
              <a:t>criterio </a:t>
            </a:r>
            <a:r>
              <a:rPr lang="pt-BR"/>
              <a:t>é um critério como usado anteriormente</a:t>
            </a:r>
            <a:endParaRPr/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/>
              <a:t>modifica apenas um documento (por padrão) que atende ao critério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pt-BR"/>
              <a:t>atualizacao</a:t>
            </a:r>
            <a:r>
              <a:rPr lang="pt-BR"/>
              <a:t> indica como documento vai ser modificado</a:t>
            </a:r>
            <a:endParaRPr/>
          </a:p>
          <a:p>
            <a: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/>
              <a:t>Document replacement ou Field update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MongoDB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NoSQL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Orientado a documentos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JSON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Comandos de administração em JavaScript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Baixa </a:t>
            </a:r>
            <a:r>
              <a:rPr lang="pt-BR"/>
              <a:t>impedância</a:t>
            </a:r>
            <a:r>
              <a:rPr lang="pt-BR"/>
              <a:t> com tecnologias WEB JS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 Replacement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Ex: Atualizar no ira de “jo” para 9000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&gt; var criterio = {nome:"jo"}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&gt; var aluno = db.alunos.findOne(criterio)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&gt; aluno.ira = 9000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9000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&gt; db.alunos.update(criterio, aluno)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WriteResult({ "nMatched" : 1, "nUpserted" : 0, "nModified" : 1 })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Field Update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Ex: Atualizar no ira de “jo” para 8000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&gt; var criterio = {nome:"jo"}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&gt; db.alunos.update( criterio, </a:t>
            </a:r>
            <a:endParaRPr>
              <a:solidFill>
                <a:srgbClr val="0000FF"/>
              </a:solidFill>
            </a:endParaRPr>
          </a:p>
          <a:p>
            <a:pPr indent="457200" lvl="0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{ "$set": </a:t>
            </a:r>
            <a:endParaRPr>
              <a:solidFill>
                <a:srgbClr val="0000FF"/>
              </a:solidFill>
            </a:endParaRPr>
          </a:p>
          <a:p>
            <a:pPr indent="457200" lvl="0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{ "ira":8000 } </a:t>
            </a:r>
            <a:endParaRPr>
              <a:solidFill>
                <a:srgbClr val="0000FF"/>
              </a:solidFill>
            </a:endParaRPr>
          </a:p>
          <a:p>
            <a:pPr indent="0" lvl="0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} </a:t>
            </a:r>
            <a:endParaRPr>
              <a:solidFill>
                <a:srgbClr val="0000FF"/>
              </a:solidFill>
            </a:endParaRPr>
          </a:p>
          <a:p>
            <a:pPr indent="457200" lvl="0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WriteResult({ "nMatched" : 1, "nUpserted" : 0, "nModified" : 1 })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Junção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Junção</a:t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Documentos podem se relacionar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Aluno pode estar matriculado em várias matrículas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Vários atletas jogam por um time de futebol</a:t>
            </a:r>
            <a:endParaRPr/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ld Standard TT"/>
              <a:buChar char="●"/>
            </a:pPr>
            <a:r>
              <a:rPr lang="pt-BR"/>
              <a:t>Em casos simples de composição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É possível aninhar um documento em outro</a:t>
            </a:r>
            <a:endParaRPr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/>
              <a:t>Pode gerar inconsistência</a:t>
            </a:r>
            <a:endParaRPr/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No caso geral, precisamos fazer junções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No MongoDB, a junções são feitas na aplicação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Temos que chamar find() várias vezes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Junção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>
              <a:spcBef>
                <a:spcPts val="160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Junção é implementada através da referência de documentos pelo id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Ex: Aluno ao se relacionar com disciplina deve conter id da disciplina matriculada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O modo de implementar a relação muda conforme o tipo da relação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Junção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Relações podem ser classificados quanto a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pt-BR"/>
              <a:t>Direção</a:t>
            </a:r>
            <a:r>
              <a:rPr lang="pt-BR"/>
              <a:t> </a:t>
            </a:r>
            <a:endParaRPr/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/>
              <a:t>unidirecional: aluno -&gt; disciplinas</a:t>
            </a:r>
            <a:endParaRPr/>
          </a:p>
          <a:p>
            <a: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Apenas aluno deve conter id das disciplinas matriculadas</a:t>
            </a:r>
            <a:endParaRPr/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/>
              <a:t> bidirecional: aluno &lt;-&gt; disciplinas</a:t>
            </a:r>
            <a:endParaRPr/>
          </a:p>
          <a:p>
            <a: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Aluno deve conter id das disciplinas matriculadas e a disciplina deve conter id dos alunos matriculados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/>
            </a:br>
            <a:r>
              <a:rPr b="1" lang="pt-BR"/>
              <a:t>Lembrete!</a:t>
            </a:r>
            <a:r>
              <a:rPr lang="pt-BR"/>
              <a:t> Em aluno -&gt; disciplinas é possível obter todas as disciplinas de um aluno mas não todos alunos de uma disciplina (embora na prática seja possível)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Junção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Relações podem ser classificados quanto a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pt-BR"/>
              <a:t>Multiplicidade</a:t>
            </a:r>
            <a:r>
              <a:rPr lang="pt-BR"/>
              <a:t> </a:t>
            </a:r>
            <a:endParaRPr/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/>
              <a:t>1x1: Professor - Endereço</a:t>
            </a:r>
            <a:endParaRPr/>
          </a:p>
          <a:p>
            <a: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Pessoa contém </a:t>
            </a:r>
            <a:r>
              <a:rPr b="1" lang="pt-BR"/>
              <a:t>uma </a:t>
            </a:r>
            <a:r>
              <a:rPr lang="pt-BR"/>
              <a:t>referência para endereço e/ou endereço contém </a:t>
            </a:r>
            <a:r>
              <a:rPr b="1" lang="pt-BR"/>
              <a:t>uma </a:t>
            </a:r>
            <a:r>
              <a:rPr lang="pt-BR"/>
              <a:t>referência para pessoa</a:t>
            </a:r>
            <a:endParaRPr/>
          </a:p>
          <a:p>
            <a: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Também pode-se aninhar documentos (colocar objeto endereço dentro de uma pessoa)</a:t>
            </a:r>
            <a:endParaRPr/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/>
              <a:t>1xN: Professor - Disciplina: </a:t>
            </a:r>
            <a:endParaRPr/>
          </a:p>
          <a:p>
            <a: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Professor contém uma </a:t>
            </a:r>
            <a:r>
              <a:rPr b="1" lang="pt-BR"/>
              <a:t>lista </a:t>
            </a:r>
            <a:r>
              <a:rPr lang="pt-BR"/>
              <a:t>de referências de disciplinas e/ou disciplinas contém </a:t>
            </a:r>
            <a:r>
              <a:rPr b="1" lang="pt-BR"/>
              <a:t>uma </a:t>
            </a:r>
            <a:r>
              <a:rPr lang="pt-BR"/>
              <a:t>referência para professor (mais comum)</a:t>
            </a:r>
            <a:endParaRPr/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t-BR"/>
              <a:t>NxN: Aluno - Disciplinas</a:t>
            </a:r>
            <a:endParaRPr/>
          </a:p>
          <a:p>
            <a: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Aluno contém uma </a:t>
            </a:r>
            <a:r>
              <a:rPr b="1" lang="pt-BR"/>
              <a:t>lista </a:t>
            </a:r>
            <a:r>
              <a:rPr lang="pt-BR"/>
              <a:t>de referências para disciplinas e/ou disciplinas contém um </a:t>
            </a:r>
            <a:r>
              <a:rPr b="1" lang="pt-BR"/>
              <a:t>lista</a:t>
            </a:r>
            <a:r>
              <a:rPr lang="pt-BR"/>
              <a:t> de referências para aluno</a:t>
            </a:r>
            <a:endParaRPr/>
          </a:p>
          <a:p>
            <a: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Caso relação tenha atributo, surge entidade intermediária (ex: matrícula)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3647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Junção 1xN</a:t>
            </a:r>
            <a:endParaRPr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181128"/>
            <a:ext cx="8520600" cy="26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Inserindo dados 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&gt; db.professores.insert({"nome":"Victor"})</a:t>
            </a:r>
            <a:endParaRPr>
              <a:solidFill>
                <a:srgbClr val="1155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&gt; victor=db.professores.findOne({"nome":"Victor"})</a:t>
            </a:r>
            <a:endParaRPr>
              <a:solidFill>
                <a:srgbClr val="1155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&gt; db.disciplinas.insert({nome:"LMS", codigo:"QXD4321", professor:victor._id})</a:t>
            </a:r>
            <a:endParaRPr>
              <a:solidFill>
                <a:srgbClr val="1155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155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7747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488600" y="4567575"/>
            <a:ext cx="1972200" cy="102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_id: 1432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Nome:Victor</a:t>
            </a:r>
            <a:endParaRPr sz="2400"/>
          </a:p>
        </p:txBody>
      </p:sp>
      <p:sp>
        <p:nvSpPr>
          <p:cNvPr id="274" name="Shape 274"/>
          <p:cNvSpPr txBox="1"/>
          <p:nvPr/>
        </p:nvSpPr>
        <p:spPr>
          <a:xfrm>
            <a:off x="4961975" y="3550075"/>
            <a:ext cx="2510100" cy="142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_id: 5234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nome: “LMS”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codigo: “QXD4321”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professor: </a:t>
            </a:r>
            <a:r>
              <a:rPr lang="pt-BR" sz="2000">
                <a:solidFill>
                  <a:schemeClr val="dk1"/>
                </a:solidFill>
              </a:rPr>
              <a:t>1432</a:t>
            </a:r>
            <a:r>
              <a:rPr lang="pt-BR" sz="2000"/>
              <a:t> </a:t>
            </a:r>
            <a:endParaRPr sz="2000"/>
          </a:p>
        </p:txBody>
      </p:sp>
      <p:cxnSp>
        <p:nvCxnSpPr>
          <p:cNvPr id="275" name="Shape 275"/>
          <p:cNvCxnSpPr/>
          <p:nvPr/>
        </p:nvCxnSpPr>
        <p:spPr>
          <a:xfrm flipH="1">
            <a:off x="2644475" y="4769225"/>
            <a:ext cx="2313000" cy="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Shape 276"/>
          <p:cNvSpPr txBox="1"/>
          <p:nvPr/>
        </p:nvSpPr>
        <p:spPr>
          <a:xfrm>
            <a:off x="4961975" y="5212975"/>
            <a:ext cx="2510100" cy="142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_id: 8263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nome: “PIW”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codigo: “QXD1234”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professor: </a:t>
            </a:r>
            <a:r>
              <a:rPr lang="pt-BR" sz="2000">
                <a:solidFill>
                  <a:schemeClr val="dk1"/>
                </a:solidFill>
              </a:rPr>
              <a:t>1432</a:t>
            </a:r>
            <a:r>
              <a:rPr lang="pt-BR" sz="2000"/>
              <a:t> </a:t>
            </a:r>
            <a:endParaRPr sz="2000"/>
          </a:p>
        </p:txBody>
      </p:sp>
      <p:cxnSp>
        <p:nvCxnSpPr>
          <p:cNvPr id="277" name="Shape 277"/>
          <p:cNvCxnSpPr/>
          <p:nvPr/>
        </p:nvCxnSpPr>
        <p:spPr>
          <a:xfrm rot="10800000">
            <a:off x="2608600" y="5181600"/>
            <a:ext cx="2393700" cy="121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Junção 1xN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Executando a junção manualmente</a:t>
            </a:r>
            <a:endParaRPr b="1"/>
          </a:p>
          <a:p>
            <a:pPr indent="-393700" lvl="0" marL="457200">
              <a:spcBef>
                <a:spcPts val="1600"/>
              </a:spcBef>
              <a:spcAft>
                <a:spcPts val="0"/>
              </a:spcAft>
              <a:buSzPts val="2600"/>
              <a:buChar char="-"/>
            </a:pPr>
            <a:r>
              <a:rPr lang="pt-BR"/>
              <a:t>Recuperar todas as disciplinas de um professor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1155CC"/>
                </a:solidFill>
              </a:rPr>
              <a:t>&gt; db.disciplinas.find({professor:victor._id})</a:t>
            </a:r>
            <a:endParaRPr>
              <a:solidFill>
                <a:srgbClr val="1155CC"/>
              </a:solidFill>
            </a:endParaRPr>
          </a:p>
          <a:p>
            <a:pPr indent="26035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pt-BR"/>
              <a:t>Recuperar o prof de uma dada disciplina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1155CC"/>
                </a:solidFill>
              </a:rPr>
              <a:t>&gt; db.professores.findOne({_id:lms.professor})</a:t>
            </a:r>
            <a:endParaRPr>
              <a:solidFill>
                <a:srgbClr val="1155CC"/>
              </a:solidFill>
            </a:endParaRPr>
          </a:p>
          <a:p>
            <a:pPr indent="26035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Junção 1xN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Executando a junção usando lookup</a:t>
            </a:r>
            <a:endParaRPr b="1"/>
          </a:p>
          <a:p>
            <a:pPr indent="-393700" lvl="0" marL="457200" rtl="0">
              <a:spcBef>
                <a:spcPts val="1600"/>
              </a:spcBef>
              <a:spcAft>
                <a:spcPts val="0"/>
              </a:spcAft>
              <a:buSzPts val="2600"/>
              <a:buChar char="-"/>
            </a:pPr>
            <a:r>
              <a:rPr lang="pt-BR"/>
              <a:t>Recuperar a coleção de todas as disciplinas com todos professores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&gt; db.disciplinas.aggregate([{</a:t>
            </a:r>
            <a:br>
              <a:rPr lang="pt-BR">
                <a:solidFill>
                  <a:srgbClr val="1155CC"/>
                </a:solidFill>
              </a:rPr>
            </a:br>
            <a:r>
              <a:rPr lang="pt-BR">
                <a:solidFill>
                  <a:srgbClr val="1155CC"/>
                </a:solidFill>
              </a:rPr>
              <a:t>       $lookup:</a:t>
            </a:r>
            <a:br>
              <a:rPr lang="pt-BR">
                <a:solidFill>
                  <a:srgbClr val="1155CC"/>
                </a:solidFill>
              </a:rPr>
            </a:br>
            <a:r>
              <a:rPr lang="pt-BR">
                <a:solidFill>
                  <a:srgbClr val="1155CC"/>
                </a:solidFill>
              </a:rPr>
              <a:t>               {from:"professor",</a:t>
            </a:r>
            <a:br>
              <a:rPr lang="pt-BR">
                <a:solidFill>
                  <a:srgbClr val="1155CC"/>
                </a:solidFill>
              </a:rPr>
            </a:br>
            <a:r>
              <a:rPr lang="pt-BR">
                <a:solidFill>
                  <a:srgbClr val="1155CC"/>
                </a:solidFill>
              </a:rPr>
              <a:t>                localField:"professor",</a:t>
            </a:r>
            <a:br>
              <a:rPr lang="pt-BR">
                <a:solidFill>
                  <a:srgbClr val="1155CC"/>
                </a:solidFill>
              </a:rPr>
            </a:br>
            <a:r>
              <a:rPr lang="pt-BR">
                <a:solidFill>
                  <a:srgbClr val="1155CC"/>
                </a:solidFill>
              </a:rPr>
              <a:t>                foreignField:"_id", </a:t>
            </a:r>
            <a:br>
              <a:rPr lang="pt-BR">
                <a:solidFill>
                  <a:srgbClr val="1155CC"/>
                </a:solidFill>
              </a:rPr>
            </a:br>
            <a:r>
              <a:rPr lang="pt-BR">
                <a:solidFill>
                  <a:srgbClr val="1155CC"/>
                </a:solidFill>
              </a:rPr>
              <a:t>                as:"prof"}</a:t>
            </a:r>
            <a:br>
              <a:rPr lang="pt-BR">
                <a:solidFill>
                  <a:srgbClr val="1155CC"/>
                </a:solidFill>
              </a:rPr>
            </a:br>
            <a:r>
              <a:rPr lang="pt-BR">
                <a:solidFill>
                  <a:srgbClr val="1155CC"/>
                </a:solidFill>
              </a:rPr>
              <a:t>}])</a:t>
            </a:r>
            <a:endParaRPr>
              <a:solidFill>
                <a:srgbClr val="1155CC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Junção - NxN - Unidirecional</a:t>
            </a:r>
            <a:endParaRPr/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Ex: Registrar que aluno “jo” está matriculado na disciplina “PIW” mas não registramos que “jo” na disciplina “PIW”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FF"/>
                </a:solidFill>
              </a:rPr>
              <a:t>&gt; var disciplina = {nome:"PIW", codigo:"QXD001"}</a:t>
            </a:r>
            <a:br>
              <a:rPr lang="pt-BR">
                <a:solidFill>
                  <a:srgbClr val="0000FF"/>
                </a:solidFill>
              </a:rPr>
            </a:br>
            <a:r>
              <a:rPr lang="pt-BR">
                <a:solidFill>
                  <a:srgbClr val="0000FF"/>
                </a:solidFill>
              </a:rPr>
              <a:t>&gt; db.disciplinas.insert(disciplina)</a:t>
            </a:r>
            <a:br>
              <a:rPr lang="pt-BR">
                <a:solidFill>
                  <a:srgbClr val="0000FF"/>
                </a:solidFill>
              </a:rPr>
            </a:br>
            <a:r>
              <a:rPr lang="pt-BR">
                <a:solidFill>
                  <a:srgbClr val="0000FF"/>
                </a:solidFill>
              </a:rPr>
              <a:t>&gt; disciplina = db.disciplinas.findOne(disciplina)</a:t>
            </a:r>
            <a:br>
              <a:rPr lang="pt-BR">
                <a:solidFill>
                  <a:srgbClr val="0000FF"/>
                </a:solidFill>
              </a:rPr>
            </a:br>
            <a:r>
              <a:rPr lang="pt-BR">
                <a:solidFill>
                  <a:srgbClr val="0000FF"/>
                </a:solidFill>
              </a:rPr>
              <a:t>&gt; var aluno = db.alunos.findOne({nome:"jo"})</a:t>
            </a:r>
            <a:br>
              <a:rPr lang="pt-BR">
                <a:solidFill>
                  <a:srgbClr val="0000FF"/>
                </a:solidFill>
              </a:rPr>
            </a:br>
            <a:r>
              <a:rPr lang="pt-BR">
                <a:solidFill>
                  <a:srgbClr val="0000FF"/>
                </a:solidFill>
              </a:rPr>
              <a:t>&gt; aluno.matriculado = []</a:t>
            </a:r>
            <a:br>
              <a:rPr lang="pt-BR">
                <a:solidFill>
                  <a:srgbClr val="0000FF"/>
                </a:solidFill>
              </a:rPr>
            </a:br>
            <a:r>
              <a:rPr lang="pt-BR">
                <a:solidFill>
                  <a:srgbClr val="0000FF"/>
                </a:solidFill>
              </a:rPr>
              <a:t>&gt; aluno.matriculado.push(disciplina._id)</a:t>
            </a:r>
            <a:br>
              <a:rPr lang="pt-BR">
                <a:solidFill>
                  <a:srgbClr val="0000FF"/>
                </a:solidFill>
              </a:rPr>
            </a:br>
            <a:r>
              <a:rPr lang="pt-BR">
                <a:solidFill>
                  <a:srgbClr val="0000FF"/>
                </a:solidFill>
              </a:rPr>
              <a:t>&gt; db.alunos.update({_id:aluno._id},aluno)</a:t>
            </a:r>
            <a:br>
              <a:rPr lang="pt-BR">
                <a:solidFill>
                  <a:srgbClr val="0000FF"/>
                </a:solidFill>
              </a:rPr>
            </a:br>
            <a:br>
              <a:rPr lang="pt-BR">
                <a:solidFill>
                  <a:srgbClr val="0000FF"/>
                </a:solidFill>
              </a:rPr>
            </a:b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Junção - NxN - Unidirecional</a:t>
            </a:r>
            <a:endParaRPr/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Ex: Recuperar todas as disciplinas de “jo”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&gt; var jo = db.alunos.findOne({nome:"jo"})</a:t>
            </a:r>
            <a:br>
              <a:rPr lang="pt-BR">
                <a:solidFill>
                  <a:srgbClr val="0000FF"/>
                </a:solidFill>
              </a:rPr>
            </a:br>
            <a:r>
              <a:rPr lang="pt-BR">
                <a:solidFill>
                  <a:srgbClr val="0000FF"/>
                </a:solidFill>
              </a:rPr>
              <a:t>&gt; db.disciplinas.find({_id:{"$in":jo.matriculado}})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{ "_id" : ObjectId("5919b9680afee2f96e6848b7"), "nome" : "PIW", "codigo" : "QXD001" }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{ "_id" : ObjectId("5919bb610afee2f96e6848b8"), "nome" : "POO", "codigo" : "QXD002" }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Junção - NxN - Unidirecional</a:t>
            </a:r>
            <a:endParaRPr/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Ex: Recuperar todos alunos de “PIW”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&gt; var piw = db.disciplinas.findOne({nome:"PIW"})</a:t>
            </a:r>
            <a:br>
              <a:rPr lang="pt-BR">
                <a:solidFill>
                  <a:srgbClr val="0000FF"/>
                </a:solidFill>
              </a:rPr>
            </a:br>
            <a:r>
              <a:rPr lang="pt-BR">
                <a:solidFill>
                  <a:srgbClr val="0000FF"/>
                </a:solidFill>
              </a:rPr>
              <a:t>&gt; db.alunos.find({matriculado:piw._id})</a:t>
            </a:r>
            <a:br>
              <a:rPr lang="pt-BR">
                <a:solidFill>
                  <a:srgbClr val="0000FF"/>
                </a:solidFill>
              </a:rPr>
            </a:br>
            <a:r>
              <a:rPr lang="pt-BR" sz="2400">
                <a:solidFill>
                  <a:srgbClr val="0000FF"/>
                </a:solidFill>
              </a:rPr>
              <a:t>{ "_id" : ObjectId("591908bb1e057cd74b129888"), "nome" : "sa", "matricula" : "434", "ira" : 3000, "matriculado" : [ ObjectId("5919b9680afee2f96e6848b7") ] }</a:t>
            </a:r>
            <a:br>
              <a:rPr lang="pt-BR" sz="2400">
                <a:solidFill>
                  <a:srgbClr val="0000FF"/>
                </a:solidFill>
              </a:rPr>
            </a:br>
            <a:r>
              <a:rPr lang="pt-BR" sz="2400">
                <a:solidFill>
                  <a:srgbClr val="0000FF"/>
                </a:solidFill>
              </a:rPr>
              <a:t>{ "_id" : ObjectId("5919af970afee2f96e6848b4"), "nome" : "jo", "matricula" : "2345", "ira" : 8000, "matriculado" : [ ObjectId("5919b9680afee2f96e6848b7"), ObjectId("5919bb610afee2f96e6848b8") ] }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pt-BR">
                <a:solidFill>
                  <a:srgbClr val="0000FF"/>
                </a:solidFill>
              </a:rPr>
            </a:b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Prof. Victor Farias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- Computadores do Lab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Baixar e descompactar binários do mongo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/>
              <a:t>$ curl -O https://fastdl.mongodb.org/linux/mongodb-linux-x86_64-3.4.4.tgz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/>
              <a:t>$ tar -zxvf mongodb-linux-x86_64-3.4.4.tgz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2. Criar diretório de dados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/>
              <a:t>$ mkdir datadir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3. Executar mongod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/>
              <a:t>$ cd mongodb-linux-x86_64-3.4.4/bin/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/>
              <a:t>$ ./mongod --dbpath ~/datadir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/>
              <a:t>Temos o mongo rodando e escutando na porta 27017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MongoShell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Mongo dispõe de um cliente em linha de comando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$</a:t>
            </a:r>
            <a:r>
              <a:rPr lang="pt-BR"/>
              <a:t> </a:t>
            </a:r>
            <a:r>
              <a:rPr b="1" lang="pt-BR"/>
              <a:t>./mongo</a:t>
            </a:r>
            <a:r>
              <a:rPr lang="pt-BR"/>
              <a:t> </a:t>
            </a:r>
            <a:r>
              <a:rPr lang="pt-BR"/>
              <a:t>(em ~/mongodb-linux-x86_64-3.4.4/bin)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Esse cliente oferece comandos para manipulação de dados e gerenciamento do banco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Bancos e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Coleções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MongoDB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Cada instância do MongoDB tem uma conjunto de bancos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Cada banco é uma conjunto de coleções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Cada coleção é um conjunto de documentos JSON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Bancos - </a:t>
            </a:r>
            <a:r>
              <a:rPr b="1" lang="pt-BR" sz="2400"/>
              <a:t>MongoShell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Listar todos bancos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FF"/>
                </a:solidFill>
              </a:rPr>
              <a:t>&gt;	show dbs</a:t>
            </a:r>
            <a:endParaRPr b="1" sz="2400">
              <a:solidFill>
                <a:srgbClr val="0000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Criar banco (também troca para banco existente)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FF"/>
                </a:solidFill>
              </a:rPr>
              <a:t>&gt; use sistemamatricula</a:t>
            </a:r>
            <a:endParaRPr b="1" sz="2400">
              <a:solidFill>
                <a:srgbClr val="0000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Variável que contém referência do banco atual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rgbClr val="0000FF"/>
                </a:solidFill>
              </a:rPr>
              <a:t>&gt;	db</a:t>
            </a:r>
            <a:endParaRPr b="1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