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3" r:id="rId6"/>
    <p:sldId id="288" r:id="rId7"/>
    <p:sldId id="275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83" r:id="rId18"/>
    <p:sldId id="285" r:id="rId19"/>
    <p:sldId id="260" r:id="rId20"/>
    <p:sldId id="286" r:id="rId21"/>
    <p:sldId id="287" r:id="rId22"/>
    <p:sldId id="289" r:id="rId23"/>
    <p:sldId id="290" r:id="rId24"/>
    <p:sldId id="291" r:id="rId25"/>
    <p:sldId id="271" r:id="rId26"/>
    <p:sldId id="272" r:id="rId27"/>
  </p:sldIdLst>
  <p:sldSz cx="19010313" cy="10693400"/>
  <p:notesSz cx="7556500" cy="10693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4">
          <p15:clr>
            <a:srgbClr val="A4A3A4"/>
          </p15:clr>
        </p15:guide>
        <p15:guide id="2" pos="11124">
          <p15:clr>
            <a:srgbClr val="A4A3A4"/>
          </p15:clr>
        </p15:guide>
        <p15:guide id="3" orient="horz" pos="6344">
          <p15:clr>
            <a:srgbClr val="A4A3A4"/>
          </p15:clr>
        </p15:guide>
        <p15:guide id="4" pos="6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8165FB-D93B-4F92-A8A6-39336424D41C}">
  <a:tblStyle styleId="{598165FB-D93B-4F92-A8A6-39336424D41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34" y="115"/>
      </p:cViewPr>
      <p:guideLst>
        <p:guide orient="horz" pos="344"/>
        <p:guide pos="11124"/>
        <p:guide orient="horz" pos="6344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79900" y="0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5432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6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7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0964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8297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4463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764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6112725" y="-1959143"/>
            <a:ext cx="6784864" cy="1639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11122724" y="3050857"/>
            <a:ext cx="9062162" cy="409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805712" y="-929427"/>
            <a:ext cx="9062162" cy="1205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5"/>
              <a:buFont typeface="Calibri"/>
              <a:buNone/>
              <a:defRPr sz="935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1pPr>
            <a:lvl2pPr lvl="1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2pPr>
            <a:lvl3pPr lvl="2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/>
            </a:lvl3pPr>
            <a:lvl4pPr lvl="3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4pPr>
            <a:lvl5pPr lvl="4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5pPr>
            <a:lvl6pPr lvl="5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6pPr>
            <a:lvl7pPr lvl="6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7pPr>
            <a:lvl8pPr lvl="7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8pPr>
            <a:lvl9pPr lvl="8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5"/>
              <a:buFont typeface="Calibri"/>
              <a:buNone/>
              <a:defRPr sz="935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118"/>
              <a:buNone/>
              <a:defRPr sz="3118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807"/>
              <a:buNone/>
              <a:defRPr sz="2807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8079383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9623971" y="2846623"/>
            <a:ext cx="8079383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 b="1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 b="1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1309436" y="3906061"/>
            <a:ext cx="8042253" cy="574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9623971" y="2621369"/>
            <a:ext cx="8081859" cy="128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 b="1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 b="1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9623971" y="3906061"/>
            <a:ext cx="8081859" cy="574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/>
              <a:buNone/>
              <a:defRPr sz="49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8081859" y="1539652"/>
            <a:ext cx="9623971" cy="759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45401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Char char="•"/>
              <a:defRPr sz="4989"/>
            </a:lvl1pPr>
            <a:lvl2pPr marL="914400" lvl="1" indent="-505841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4366"/>
              <a:buChar char="•"/>
              <a:defRPr sz="4366"/>
            </a:lvl2pPr>
            <a:lvl3pPr marL="1371600" lvl="2" indent="-466217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Char char="•"/>
              <a:defRPr sz="3741"/>
            </a:lvl3pPr>
            <a:lvl4pPr marL="1828800" lvl="3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4pPr>
            <a:lvl5pPr marL="2286000" lvl="4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5pPr>
            <a:lvl6pPr marL="2743200" lvl="5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6pPr>
            <a:lvl7pPr marL="3200400" lvl="6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7pPr>
            <a:lvl8pPr marL="3657600" lvl="7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8pPr>
            <a:lvl9pPr marL="4114800" lvl="8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309436" y="3208020"/>
            <a:ext cx="6131320" cy="594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3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/>
              <a:buNone/>
              <a:defRPr sz="49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8081859" y="1539652"/>
            <a:ext cx="9623971" cy="759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Font typeface="Arial"/>
              <a:buNone/>
              <a:defRPr sz="49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4366"/>
              <a:buFont typeface="Arial"/>
              <a:buNone/>
              <a:defRPr sz="43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None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309436" y="3208020"/>
            <a:ext cx="6131320" cy="594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3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AF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60"/>
              <a:buFont typeface="Calibri"/>
              <a:buNone/>
              <a:defRPr sz="6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05841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366"/>
              <a:buFont typeface="Arial"/>
              <a:buChar char="•"/>
              <a:defRPr sz="43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6217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Char char="•"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2659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3"/>
          <p:cNvGrpSpPr/>
          <p:nvPr/>
        </p:nvGrpSpPr>
        <p:grpSpPr>
          <a:xfrm>
            <a:off x="-3939" y="2070100"/>
            <a:ext cx="15071695" cy="827992"/>
            <a:chOff x="-16184" y="8640158"/>
            <a:chExt cx="4045716" cy="439420"/>
          </a:xfrm>
        </p:grpSpPr>
        <p:sp>
          <p:nvSpPr>
            <p:cNvPr id="90" name="Google Shape;90;p13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Health Planet</a:t>
              </a: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2" name="Google Shape;92;p13" descr="Icon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38047" y="881931"/>
            <a:ext cx="2952749" cy="1552576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3" name="Google Shape;93;p13"/>
          <p:cNvSpPr txBox="1"/>
          <p:nvPr/>
        </p:nvSpPr>
        <p:spPr>
          <a:xfrm>
            <a:off x="208756" y="698500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dirty="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Universidade</a:t>
            </a:r>
            <a:r>
              <a:rPr lang="en-US" sz="4000" dirty="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Minho</a:t>
            </a:r>
            <a:endParaRPr dirty="0"/>
          </a:p>
        </p:txBody>
      </p:sp>
      <p:grpSp>
        <p:nvGrpSpPr>
          <p:cNvPr id="94" name="Google Shape;94;p13"/>
          <p:cNvGrpSpPr/>
          <p:nvPr/>
        </p:nvGrpSpPr>
        <p:grpSpPr>
          <a:xfrm>
            <a:off x="-19843" y="4221843"/>
            <a:ext cx="4344956" cy="667645"/>
            <a:chOff x="601553" y="8642689"/>
            <a:chExt cx="3613133" cy="354323"/>
          </a:xfrm>
        </p:grpSpPr>
        <p:sp>
          <p:nvSpPr>
            <p:cNvPr id="95" name="Google Shape;95;p13"/>
            <p:cNvSpPr/>
            <p:nvPr/>
          </p:nvSpPr>
          <p:spPr>
            <a:xfrm>
              <a:off x="601553" y="8642693"/>
              <a:ext cx="3321810" cy="354319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  <a:r>
                <a:rPr lang="pt-PT" sz="3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Apresentado</a:t>
              </a:r>
              <a:r>
                <a:rPr lang="en-US" sz="3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pt-PT" sz="3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por</a:t>
              </a:r>
              <a:endPara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705227" y="8642689"/>
              <a:ext cx="509459" cy="354319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3"/>
          <p:cNvSpPr txBox="1"/>
          <p:nvPr/>
        </p:nvSpPr>
        <p:spPr>
          <a:xfrm>
            <a:off x="317578" y="5257923"/>
            <a:ext cx="4419600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João Barroso – A95195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João Silva – A91671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Luís Vilas – A91697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5085556" y="6650942"/>
            <a:ext cx="8044578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Trabalho Prático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Inteligência Artificial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Licenciatura em Engenharia Informática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3º ano 1º semestre</a:t>
            </a:r>
            <a:endParaRPr dirty="0"/>
          </a:p>
        </p:txBody>
      </p:sp>
      <p:grpSp>
        <p:nvGrpSpPr>
          <p:cNvPr id="103" name="Google Shape;103;p13"/>
          <p:cNvGrpSpPr/>
          <p:nvPr/>
        </p:nvGrpSpPr>
        <p:grpSpPr>
          <a:xfrm>
            <a:off x="16237" y="9568581"/>
            <a:ext cx="19010314" cy="1112119"/>
            <a:chOff x="-2" y="9568581"/>
            <a:chExt cx="19010314" cy="1112119"/>
          </a:xfrm>
        </p:grpSpPr>
        <p:grpSp>
          <p:nvGrpSpPr>
            <p:cNvPr id="104" name="Google Shape;104;p13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05" name="Google Shape;105;p13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7" name="Google Shape;107;p13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13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janeiro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Departamento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pt-PT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Engenharia</a:t>
            </a:r>
            <a:endParaRPr lang="pt-PT" dirty="0"/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" name="Imagem 2" descr="Uma imagem com Gráficos, captura de ecrã, símbolo, design&#10;&#10;Descrição gerada automaticamente">
            <a:extLst>
              <a:ext uri="{FF2B5EF4-FFF2-40B4-BE49-F238E27FC236}">
                <a16:creationId xmlns:a16="http://schemas.microsoft.com/office/drawing/2014/main" id="{CC021241-4FCA-E5F2-2CC4-4450EF3BB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8047" y="881931"/>
            <a:ext cx="2952750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57FDD7C-D0C2-789A-B4EC-5A119738A8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10" name="Google Shape;150;p16">
            <a:extLst>
              <a:ext uri="{FF2B5EF4-FFF2-40B4-BE49-F238E27FC236}">
                <a16:creationId xmlns:a16="http://schemas.microsoft.com/office/drawing/2014/main" id="{B31EDED4-A59F-61DA-D4E1-D65526E11FCC}"/>
              </a:ext>
            </a:extLst>
          </p:cNvPr>
          <p:cNvSpPr txBox="1">
            <a:spLocks/>
          </p:cNvSpPr>
          <p:nvPr/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z="3200" smtClean="0">
                <a:solidFill>
                  <a:schemeClr val="lt1"/>
                </a:solidFill>
              </a:rPr>
              <a:pPr/>
              <a:t>10</a:t>
            </a:fld>
            <a:endParaRPr lang="en-US" sz="3200">
              <a:solidFill>
                <a:schemeClr val="lt1"/>
              </a:solidFill>
            </a:endParaRPr>
          </a:p>
        </p:txBody>
      </p:sp>
      <p:grpSp>
        <p:nvGrpSpPr>
          <p:cNvPr id="11" name="Google Shape;151;p16">
            <a:extLst>
              <a:ext uri="{FF2B5EF4-FFF2-40B4-BE49-F238E27FC236}">
                <a16:creationId xmlns:a16="http://schemas.microsoft.com/office/drawing/2014/main" id="{6B6966A2-BDE2-2FA7-9F9D-4CF4857F5833}"/>
              </a:ext>
            </a:extLst>
          </p:cNvPr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2" name="Google Shape;152;p16">
              <a:extLst>
                <a:ext uri="{FF2B5EF4-FFF2-40B4-BE49-F238E27FC236}">
                  <a16:creationId xmlns:a16="http://schemas.microsoft.com/office/drawing/2014/main" id="{0E7E638D-96F9-DB42-9898-B25BF94B6167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4" name="Google Shape;153;p16">
                <a:extLst>
                  <a:ext uri="{FF2B5EF4-FFF2-40B4-BE49-F238E27FC236}">
                    <a16:creationId xmlns:a16="http://schemas.microsoft.com/office/drawing/2014/main" id="{CDDA2371-E115-9B56-F697-A6CC3BB9D716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4;p16">
                <a:extLst>
                  <a:ext uri="{FF2B5EF4-FFF2-40B4-BE49-F238E27FC236}">
                    <a16:creationId xmlns:a16="http://schemas.microsoft.com/office/drawing/2014/main" id="{1D1A9827-5FCB-BE10-C1F3-B3F1760E3EF8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" name="Google Shape;155;p16">
              <a:extLst>
                <a:ext uri="{FF2B5EF4-FFF2-40B4-BE49-F238E27FC236}">
                  <a16:creationId xmlns:a16="http://schemas.microsoft.com/office/drawing/2014/main" id="{6031729B-F7CD-E4F1-DA32-31231DE58FAD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56;p16">
            <a:extLst>
              <a:ext uri="{FF2B5EF4-FFF2-40B4-BE49-F238E27FC236}">
                <a16:creationId xmlns:a16="http://schemas.microsoft.com/office/drawing/2014/main" id="{2A4518D1-63CC-272E-E666-97057C0F1C58}"/>
              </a:ext>
            </a:extLst>
          </p:cNvPr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Health Planet</a:t>
            </a:r>
            <a:endParaRPr dirty="0"/>
          </a:p>
        </p:txBody>
      </p:sp>
      <p:sp>
        <p:nvSpPr>
          <p:cNvPr id="17" name="Google Shape;157;p16">
            <a:extLst>
              <a:ext uri="{FF2B5EF4-FFF2-40B4-BE49-F238E27FC236}">
                <a16:creationId xmlns:a16="http://schemas.microsoft.com/office/drawing/2014/main" id="{5030EAAE-854E-C6CD-BB16-4C9BEB64F170}"/>
              </a:ext>
            </a:extLst>
          </p:cNvPr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janeiro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58;p16">
            <a:extLst>
              <a:ext uri="{FF2B5EF4-FFF2-40B4-BE49-F238E27FC236}">
                <a16:creationId xmlns:a16="http://schemas.microsoft.com/office/drawing/2014/main" id="{412B7960-76DF-5552-E185-02B79B3C94C5}"/>
              </a:ext>
            </a:extLst>
          </p:cNvPr>
          <p:cNvSpPr txBox="1"/>
          <p:nvPr/>
        </p:nvSpPr>
        <p:spPr>
          <a:xfrm>
            <a:off x="18044968" y="9911199"/>
            <a:ext cx="645829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59;p16">
            <a:extLst>
              <a:ext uri="{FF2B5EF4-FFF2-40B4-BE49-F238E27FC236}">
                <a16:creationId xmlns:a16="http://schemas.microsoft.com/office/drawing/2014/main" id="{3840CF02-D949-7188-1281-4ECFA0FE9F18}"/>
              </a:ext>
            </a:extLst>
          </p:cNvPr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0" name="Google Shape;160;p16">
              <a:extLst>
                <a:ext uri="{FF2B5EF4-FFF2-40B4-BE49-F238E27FC236}">
                  <a16:creationId xmlns:a16="http://schemas.microsoft.com/office/drawing/2014/main" id="{E2CB2BB0-E3B3-8DF2-840A-15A6AF7488AB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7. </a:t>
              </a:r>
              <a:r>
                <a:rPr lang="en-US" sz="54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Fase</a:t>
              </a: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1</a:t>
              </a:r>
              <a:endParaRPr lang="pt-PT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61;p16">
              <a:extLst>
                <a:ext uri="{FF2B5EF4-FFF2-40B4-BE49-F238E27FC236}">
                  <a16:creationId xmlns:a16="http://schemas.microsoft.com/office/drawing/2014/main" id="{FA376D84-0368-F155-9E3D-D81AAB465F4A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A0D943-8E7B-F234-CE79-C3718FEB748C}"/>
              </a:ext>
            </a:extLst>
          </p:cNvPr>
          <p:cNvSpPr txBox="1"/>
          <p:nvPr/>
        </p:nvSpPr>
        <p:spPr>
          <a:xfrm>
            <a:off x="665956" y="2883617"/>
            <a:ext cx="150677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Implementação das classes adaptadas ao grafo gerado com ajuda do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OSMnx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Positions</a:t>
            </a:r>
            <a:endParaRPr lang="pt-PT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Ruas (arestas)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PT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B5AA483-0CD3-2706-C468-981CB36DF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87" y="6665976"/>
            <a:ext cx="7174561" cy="207184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FEB80F9-1D7B-6671-09BE-866FCD5C1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4104454"/>
            <a:ext cx="10393186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05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57FDD7C-D0C2-789A-B4EC-5A119738A8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10" name="Google Shape;150;p16">
            <a:extLst>
              <a:ext uri="{FF2B5EF4-FFF2-40B4-BE49-F238E27FC236}">
                <a16:creationId xmlns:a16="http://schemas.microsoft.com/office/drawing/2014/main" id="{B31EDED4-A59F-61DA-D4E1-D65526E11FCC}"/>
              </a:ext>
            </a:extLst>
          </p:cNvPr>
          <p:cNvSpPr txBox="1">
            <a:spLocks/>
          </p:cNvSpPr>
          <p:nvPr/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z="3200" smtClean="0">
                <a:solidFill>
                  <a:schemeClr val="lt1"/>
                </a:solidFill>
              </a:rPr>
              <a:pPr/>
              <a:t>11</a:t>
            </a:fld>
            <a:endParaRPr lang="en-US" sz="3200">
              <a:solidFill>
                <a:schemeClr val="lt1"/>
              </a:solidFill>
            </a:endParaRPr>
          </a:p>
        </p:txBody>
      </p:sp>
      <p:grpSp>
        <p:nvGrpSpPr>
          <p:cNvPr id="11" name="Google Shape;151;p16">
            <a:extLst>
              <a:ext uri="{FF2B5EF4-FFF2-40B4-BE49-F238E27FC236}">
                <a16:creationId xmlns:a16="http://schemas.microsoft.com/office/drawing/2014/main" id="{6B6966A2-BDE2-2FA7-9F9D-4CF4857F5833}"/>
              </a:ext>
            </a:extLst>
          </p:cNvPr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2" name="Google Shape;152;p16">
              <a:extLst>
                <a:ext uri="{FF2B5EF4-FFF2-40B4-BE49-F238E27FC236}">
                  <a16:creationId xmlns:a16="http://schemas.microsoft.com/office/drawing/2014/main" id="{0E7E638D-96F9-DB42-9898-B25BF94B6167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4" name="Google Shape;153;p16">
                <a:extLst>
                  <a:ext uri="{FF2B5EF4-FFF2-40B4-BE49-F238E27FC236}">
                    <a16:creationId xmlns:a16="http://schemas.microsoft.com/office/drawing/2014/main" id="{CDDA2371-E115-9B56-F697-A6CC3BB9D716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4;p16">
                <a:extLst>
                  <a:ext uri="{FF2B5EF4-FFF2-40B4-BE49-F238E27FC236}">
                    <a16:creationId xmlns:a16="http://schemas.microsoft.com/office/drawing/2014/main" id="{1D1A9827-5FCB-BE10-C1F3-B3F1760E3EF8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" name="Google Shape;155;p16">
              <a:extLst>
                <a:ext uri="{FF2B5EF4-FFF2-40B4-BE49-F238E27FC236}">
                  <a16:creationId xmlns:a16="http://schemas.microsoft.com/office/drawing/2014/main" id="{6031729B-F7CD-E4F1-DA32-31231DE58FAD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56;p16">
            <a:extLst>
              <a:ext uri="{FF2B5EF4-FFF2-40B4-BE49-F238E27FC236}">
                <a16:creationId xmlns:a16="http://schemas.microsoft.com/office/drawing/2014/main" id="{2A4518D1-63CC-272E-E666-97057C0F1C58}"/>
              </a:ext>
            </a:extLst>
          </p:cNvPr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Health Planet</a:t>
            </a:r>
            <a:endParaRPr dirty="0"/>
          </a:p>
        </p:txBody>
      </p:sp>
      <p:sp>
        <p:nvSpPr>
          <p:cNvPr id="17" name="Google Shape;157;p16">
            <a:extLst>
              <a:ext uri="{FF2B5EF4-FFF2-40B4-BE49-F238E27FC236}">
                <a16:creationId xmlns:a16="http://schemas.microsoft.com/office/drawing/2014/main" id="{5030EAAE-854E-C6CD-BB16-4C9BEB64F170}"/>
              </a:ext>
            </a:extLst>
          </p:cNvPr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janeiro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58;p16">
            <a:extLst>
              <a:ext uri="{FF2B5EF4-FFF2-40B4-BE49-F238E27FC236}">
                <a16:creationId xmlns:a16="http://schemas.microsoft.com/office/drawing/2014/main" id="{412B7960-76DF-5552-E185-02B79B3C94C5}"/>
              </a:ext>
            </a:extLst>
          </p:cNvPr>
          <p:cNvSpPr txBox="1"/>
          <p:nvPr/>
        </p:nvSpPr>
        <p:spPr>
          <a:xfrm>
            <a:off x="18115756" y="9911199"/>
            <a:ext cx="693452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59;p16">
            <a:extLst>
              <a:ext uri="{FF2B5EF4-FFF2-40B4-BE49-F238E27FC236}">
                <a16:creationId xmlns:a16="http://schemas.microsoft.com/office/drawing/2014/main" id="{3840CF02-D949-7188-1281-4ECFA0FE9F18}"/>
              </a:ext>
            </a:extLst>
          </p:cNvPr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0" name="Google Shape;160;p16">
              <a:extLst>
                <a:ext uri="{FF2B5EF4-FFF2-40B4-BE49-F238E27FC236}">
                  <a16:creationId xmlns:a16="http://schemas.microsoft.com/office/drawing/2014/main" id="{E2CB2BB0-E3B3-8DF2-840A-15A6AF7488AB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r>
                <a:rPr lang="pt-PT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Algoritmos de Procura não Informada</a:t>
              </a:r>
              <a:endParaRPr lang="pt-PT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61;p16">
              <a:extLst>
                <a:ext uri="{FF2B5EF4-FFF2-40B4-BE49-F238E27FC236}">
                  <a16:creationId xmlns:a16="http://schemas.microsoft.com/office/drawing/2014/main" id="{FA376D84-0368-F155-9E3D-D81AAB465F4A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A0D943-8E7B-F234-CE79-C3718FEB748C}"/>
              </a:ext>
            </a:extLst>
          </p:cNvPr>
          <p:cNvSpPr txBox="1"/>
          <p:nvPr/>
        </p:nvSpPr>
        <p:spPr>
          <a:xfrm>
            <a:off x="665956" y="3600477"/>
            <a:ext cx="128945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Algoritmo recursivo que explora as “profundezas” dos grafos antes de voltar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Mau desempenho pelo facto do grafo de uma cidade ter muitos níveis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 muito demorado pois a profundidade máxima do espaço de estados é, geralmente, maior do que a da solução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Devolve a primeira solução encontrada, não a melhor</a:t>
            </a:r>
          </a:p>
        </p:txBody>
      </p:sp>
      <p:sp>
        <p:nvSpPr>
          <p:cNvPr id="2" name="Google Shape;160;p16">
            <a:extLst>
              <a:ext uri="{FF2B5EF4-FFF2-40B4-BE49-F238E27FC236}">
                <a16:creationId xmlns:a16="http://schemas.microsoft.com/office/drawing/2014/main" id="{1B9B22D0-C9DF-0292-6E34-0B461754A344}"/>
              </a:ext>
            </a:extLst>
          </p:cNvPr>
          <p:cNvSpPr/>
          <p:nvPr/>
        </p:nvSpPr>
        <p:spPr>
          <a:xfrm>
            <a:off x="-2" y="1704340"/>
            <a:ext cx="11356850" cy="827992"/>
          </a:xfrm>
          <a:custGeom>
            <a:avLst/>
            <a:gdLst/>
            <a:ahLst/>
            <a:cxnLst/>
            <a:rect l="l" t="t" r="r" b="b"/>
            <a:pathLst>
              <a:path w="3844925" h="439420" extrusionOk="0">
                <a:moveTo>
                  <a:pt x="0" y="439204"/>
                </a:moveTo>
                <a:lnTo>
                  <a:pt x="3844798" y="439204"/>
                </a:lnTo>
                <a:lnTo>
                  <a:pt x="3844798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PT"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.1 DFS</a:t>
            </a:r>
            <a:endParaRPr lang="pt-PT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1;p16">
            <a:extLst>
              <a:ext uri="{FF2B5EF4-FFF2-40B4-BE49-F238E27FC236}">
                <a16:creationId xmlns:a16="http://schemas.microsoft.com/office/drawing/2014/main" id="{6F959E57-A068-CB1E-8F27-4EBC9781B489}"/>
              </a:ext>
            </a:extLst>
          </p:cNvPr>
          <p:cNvSpPr/>
          <p:nvPr/>
        </p:nvSpPr>
        <p:spPr>
          <a:xfrm>
            <a:off x="10841961" y="1704340"/>
            <a:ext cx="854442" cy="827992"/>
          </a:xfrm>
          <a:custGeom>
            <a:avLst/>
            <a:gdLst/>
            <a:ahLst/>
            <a:cxnLst/>
            <a:rect l="l" t="t" r="r" b="b"/>
            <a:pathLst>
              <a:path w="439420" h="439420" extrusionOk="0">
                <a:moveTo>
                  <a:pt x="219595" y="0"/>
                </a:moveTo>
                <a:lnTo>
                  <a:pt x="175337" y="4461"/>
                </a:lnTo>
                <a:lnTo>
                  <a:pt x="134116" y="17257"/>
                </a:lnTo>
                <a:lnTo>
                  <a:pt x="96815" y="37505"/>
                </a:lnTo>
                <a:lnTo>
                  <a:pt x="64315" y="64320"/>
                </a:lnTo>
                <a:lnTo>
                  <a:pt x="37502" y="96820"/>
                </a:lnTo>
                <a:lnTo>
                  <a:pt x="17256" y="134122"/>
                </a:lnTo>
                <a:lnTo>
                  <a:pt x="4461" y="175341"/>
                </a:lnTo>
                <a:lnTo>
                  <a:pt x="0" y="219595"/>
                </a:lnTo>
                <a:lnTo>
                  <a:pt x="4461" y="263854"/>
                </a:lnTo>
                <a:lnTo>
                  <a:pt x="17256" y="305076"/>
                </a:lnTo>
                <a:lnTo>
                  <a:pt x="37502" y="342380"/>
                </a:lnTo>
                <a:lnTo>
                  <a:pt x="64315" y="374881"/>
                </a:lnTo>
                <a:lnTo>
                  <a:pt x="96815" y="401698"/>
                </a:lnTo>
                <a:lnTo>
                  <a:pt x="134116" y="421945"/>
                </a:lnTo>
                <a:lnTo>
                  <a:pt x="175337" y="434742"/>
                </a:lnTo>
                <a:lnTo>
                  <a:pt x="219595" y="439204"/>
                </a:lnTo>
                <a:lnTo>
                  <a:pt x="263854" y="434742"/>
                </a:lnTo>
                <a:lnTo>
                  <a:pt x="305076" y="421945"/>
                </a:lnTo>
                <a:lnTo>
                  <a:pt x="342380" y="401698"/>
                </a:lnTo>
                <a:lnTo>
                  <a:pt x="374881" y="374881"/>
                </a:lnTo>
                <a:lnTo>
                  <a:pt x="401698" y="342380"/>
                </a:lnTo>
                <a:lnTo>
                  <a:pt x="421945" y="305076"/>
                </a:lnTo>
                <a:lnTo>
                  <a:pt x="434742" y="263854"/>
                </a:lnTo>
                <a:lnTo>
                  <a:pt x="439204" y="219595"/>
                </a:lnTo>
                <a:lnTo>
                  <a:pt x="434742" y="175341"/>
                </a:lnTo>
                <a:lnTo>
                  <a:pt x="421945" y="134122"/>
                </a:lnTo>
                <a:lnTo>
                  <a:pt x="401698" y="96820"/>
                </a:lnTo>
                <a:lnTo>
                  <a:pt x="374881" y="64320"/>
                </a:lnTo>
                <a:lnTo>
                  <a:pt x="342380" y="37505"/>
                </a:lnTo>
                <a:lnTo>
                  <a:pt x="305076" y="17257"/>
                </a:lnTo>
                <a:lnTo>
                  <a:pt x="263854" y="4461"/>
                </a:lnTo>
                <a:lnTo>
                  <a:pt x="2195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AEA50D-948C-B6CE-EB04-CBA2CDF46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809" y="3674208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5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57FDD7C-D0C2-789A-B4EC-5A119738A8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10" name="Google Shape;150;p16">
            <a:extLst>
              <a:ext uri="{FF2B5EF4-FFF2-40B4-BE49-F238E27FC236}">
                <a16:creationId xmlns:a16="http://schemas.microsoft.com/office/drawing/2014/main" id="{B31EDED4-A59F-61DA-D4E1-D65526E11FCC}"/>
              </a:ext>
            </a:extLst>
          </p:cNvPr>
          <p:cNvSpPr txBox="1">
            <a:spLocks/>
          </p:cNvSpPr>
          <p:nvPr/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z="3200" smtClean="0">
                <a:solidFill>
                  <a:schemeClr val="lt1"/>
                </a:solidFill>
              </a:rPr>
              <a:pPr/>
              <a:t>12</a:t>
            </a:fld>
            <a:endParaRPr lang="en-US" sz="3200">
              <a:solidFill>
                <a:schemeClr val="lt1"/>
              </a:solidFill>
            </a:endParaRPr>
          </a:p>
        </p:txBody>
      </p:sp>
      <p:grpSp>
        <p:nvGrpSpPr>
          <p:cNvPr id="11" name="Google Shape;151;p16">
            <a:extLst>
              <a:ext uri="{FF2B5EF4-FFF2-40B4-BE49-F238E27FC236}">
                <a16:creationId xmlns:a16="http://schemas.microsoft.com/office/drawing/2014/main" id="{6B6966A2-BDE2-2FA7-9F9D-4CF4857F5833}"/>
              </a:ext>
            </a:extLst>
          </p:cNvPr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2" name="Google Shape;152;p16">
              <a:extLst>
                <a:ext uri="{FF2B5EF4-FFF2-40B4-BE49-F238E27FC236}">
                  <a16:creationId xmlns:a16="http://schemas.microsoft.com/office/drawing/2014/main" id="{0E7E638D-96F9-DB42-9898-B25BF94B6167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4" name="Google Shape;153;p16">
                <a:extLst>
                  <a:ext uri="{FF2B5EF4-FFF2-40B4-BE49-F238E27FC236}">
                    <a16:creationId xmlns:a16="http://schemas.microsoft.com/office/drawing/2014/main" id="{CDDA2371-E115-9B56-F697-A6CC3BB9D716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4;p16">
                <a:extLst>
                  <a:ext uri="{FF2B5EF4-FFF2-40B4-BE49-F238E27FC236}">
                    <a16:creationId xmlns:a16="http://schemas.microsoft.com/office/drawing/2014/main" id="{1D1A9827-5FCB-BE10-C1F3-B3F1760E3EF8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" name="Google Shape;155;p16">
              <a:extLst>
                <a:ext uri="{FF2B5EF4-FFF2-40B4-BE49-F238E27FC236}">
                  <a16:creationId xmlns:a16="http://schemas.microsoft.com/office/drawing/2014/main" id="{6031729B-F7CD-E4F1-DA32-31231DE58FAD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56;p16">
            <a:extLst>
              <a:ext uri="{FF2B5EF4-FFF2-40B4-BE49-F238E27FC236}">
                <a16:creationId xmlns:a16="http://schemas.microsoft.com/office/drawing/2014/main" id="{2A4518D1-63CC-272E-E666-97057C0F1C58}"/>
              </a:ext>
            </a:extLst>
          </p:cNvPr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Health Planet</a:t>
            </a:r>
            <a:endParaRPr dirty="0"/>
          </a:p>
        </p:txBody>
      </p:sp>
      <p:sp>
        <p:nvSpPr>
          <p:cNvPr id="17" name="Google Shape;157;p16">
            <a:extLst>
              <a:ext uri="{FF2B5EF4-FFF2-40B4-BE49-F238E27FC236}">
                <a16:creationId xmlns:a16="http://schemas.microsoft.com/office/drawing/2014/main" id="{5030EAAE-854E-C6CD-BB16-4C9BEB64F170}"/>
              </a:ext>
            </a:extLst>
          </p:cNvPr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janeiro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58;p16">
            <a:extLst>
              <a:ext uri="{FF2B5EF4-FFF2-40B4-BE49-F238E27FC236}">
                <a16:creationId xmlns:a16="http://schemas.microsoft.com/office/drawing/2014/main" id="{412B7960-76DF-5552-E185-02B79B3C94C5}"/>
              </a:ext>
            </a:extLst>
          </p:cNvPr>
          <p:cNvSpPr txBox="1"/>
          <p:nvPr/>
        </p:nvSpPr>
        <p:spPr>
          <a:xfrm>
            <a:off x="18115756" y="9911199"/>
            <a:ext cx="693452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59;p16">
            <a:extLst>
              <a:ext uri="{FF2B5EF4-FFF2-40B4-BE49-F238E27FC236}">
                <a16:creationId xmlns:a16="http://schemas.microsoft.com/office/drawing/2014/main" id="{3840CF02-D949-7188-1281-4ECFA0FE9F18}"/>
              </a:ext>
            </a:extLst>
          </p:cNvPr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0" name="Google Shape;160;p16">
              <a:extLst>
                <a:ext uri="{FF2B5EF4-FFF2-40B4-BE49-F238E27FC236}">
                  <a16:creationId xmlns:a16="http://schemas.microsoft.com/office/drawing/2014/main" id="{E2CB2BB0-E3B3-8DF2-840A-15A6AF7488AB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r>
                <a:rPr lang="pt-PT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Algoritmos de Procura não Informada</a:t>
              </a:r>
              <a:endParaRPr lang="pt-PT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61;p16">
              <a:extLst>
                <a:ext uri="{FF2B5EF4-FFF2-40B4-BE49-F238E27FC236}">
                  <a16:creationId xmlns:a16="http://schemas.microsoft.com/office/drawing/2014/main" id="{FA376D84-0368-F155-9E3D-D81AAB465F4A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A0D943-8E7B-F234-CE79-C3718FEB748C}"/>
              </a:ext>
            </a:extLst>
          </p:cNvPr>
          <p:cNvSpPr txBox="1"/>
          <p:nvPr/>
        </p:nvSpPr>
        <p:spPr>
          <a:xfrm>
            <a:off x="665956" y="3600477"/>
            <a:ext cx="128945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Algoritmo que explora todos os vértices de um grafo até encontrar a solução, visitando os vizinhos antes de “descer” de nível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Procura muito sistemática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Garante encontrar uma solução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Encontra o caminho “mais próximo” do início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Ocupa muito espaço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Pode demorar muito tempo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Não garante encontrar a melhor solução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PT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PT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60;p16">
            <a:extLst>
              <a:ext uri="{FF2B5EF4-FFF2-40B4-BE49-F238E27FC236}">
                <a16:creationId xmlns:a16="http://schemas.microsoft.com/office/drawing/2014/main" id="{1B9B22D0-C9DF-0292-6E34-0B461754A344}"/>
              </a:ext>
            </a:extLst>
          </p:cNvPr>
          <p:cNvSpPr/>
          <p:nvPr/>
        </p:nvSpPr>
        <p:spPr>
          <a:xfrm>
            <a:off x="-2" y="1704340"/>
            <a:ext cx="11356850" cy="827992"/>
          </a:xfrm>
          <a:custGeom>
            <a:avLst/>
            <a:gdLst/>
            <a:ahLst/>
            <a:cxnLst/>
            <a:rect l="l" t="t" r="r" b="b"/>
            <a:pathLst>
              <a:path w="3844925" h="439420" extrusionOk="0">
                <a:moveTo>
                  <a:pt x="0" y="439204"/>
                </a:moveTo>
                <a:lnTo>
                  <a:pt x="3844798" y="439204"/>
                </a:lnTo>
                <a:lnTo>
                  <a:pt x="3844798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PT"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.2 BFS</a:t>
            </a:r>
            <a:endParaRPr lang="pt-PT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1;p16">
            <a:extLst>
              <a:ext uri="{FF2B5EF4-FFF2-40B4-BE49-F238E27FC236}">
                <a16:creationId xmlns:a16="http://schemas.microsoft.com/office/drawing/2014/main" id="{6F959E57-A068-CB1E-8F27-4EBC9781B489}"/>
              </a:ext>
            </a:extLst>
          </p:cNvPr>
          <p:cNvSpPr/>
          <p:nvPr/>
        </p:nvSpPr>
        <p:spPr>
          <a:xfrm>
            <a:off x="10841961" y="1704340"/>
            <a:ext cx="854442" cy="827992"/>
          </a:xfrm>
          <a:custGeom>
            <a:avLst/>
            <a:gdLst/>
            <a:ahLst/>
            <a:cxnLst/>
            <a:rect l="l" t="t" r="r" b="b"/>
            <a:pathLst>
              <a:path w="439420" h="439420" extrusionOk="0">
                <a:moveTo>
                  <a:pt x="219595" y="0"/>
                </a:moveTo>
                <a:lnTo>
                  <a:pt x="175337" y="4461"/>
                </a:lnTo>
                <a:lnTo>
                  <a:pt x="134116" y="17257"/>
                </a:lnTo>
                <a:lnTo>
                  <a:pt x="96815" y="37505"/>
                </a:lnTo>
                <a:lnTo>
                  <a:pt x="64315" y="64320"/>
                </a:lnTo>
                <a:lnTo>
                  <a:pt x="37502" y="96820"/>
                </a:lnTo>
                <a:lnTo>
                  <a:pt x="17256" y="134122"/>
                </a:lnTo>
                <a:lnTo>
                  <a:pt x="4461" y="175341"/>
                </a:lnTo>
                <a:lnTo>
                  <a:pt x="0" y="219595"/>
                </a:lnTo>
                <a:lnTo>
                  <a:pt x="4461" y="263854"/>
                </a:lnTo>
                <a:lnTo>
                  <a:pt x="17256" y="305076"/>
                </a:lnTo>
                <a:lnTo>
                  <a:pt x="37502" y="342380"/>
                </a:lnTo>
                <a:lnTo>
                  <a:pt x="64315" y="374881"/>
                </a:lnTo>
                <a:lnTo>
                  <a:pt x="96815" y="401698"/>
                </a:lnTo>
                <a:lnTo>
                  <a:pt x="134116" y="421945"/>
                </a:lnTo>
                <a:lnTo>
                  <a:pt x="175337" y="434742"/>
                </a:lnTo>
                <a:lnTo>
                  <a:pt x="219595" y="439204"/>
                </a:lnTo>
                <a:lnTo>
                  <a:pt x="263854" y="434742"/>
                </a:lnTo>
                <a:lnTo>
                  <a:pt x="305076" y="421945"/>
                </a:lnTo>
                <a:lnTo>
                  <a:pt x="342380" y="401698"/>
                </a:lnTo>
                <a:lnTo>
                  <a:pt x="374881" y="374881"/>
                </a:lnTo>
                <a:lnTo>
                  <a:pt x="401698" y="342380"/>
                </a:lnTo>
                <a:lnTo>
                  <a:pt x="421945" y="305076"/>
                </a:lnTo>
                <a:lnTo>
                  <a:pt x="434742" y="263854"/>
                </a:lnTo>
                <a:lnTo>
                  <a:pt x="439204" y="219595"/>
                </a:lnTo>
                <a:lnTo>
                  <a:pt x="434742" y="175341"/>
                </a:lnTo>
                <a:lnTo>
                  <a:pt x="421945" y="134122"/>
                </a:lnTo>
                <a:lnTo>
                  <a:pt x="401698" y="96820"/>
                </a:lnTo>
                <a:lnTo>
                  <a:pt x="374881" y="64320"/>
                </a:lnTo>
                <a:lnTo>
                  <a:pt x="342380" y="37505"/>
                </a:lnTo>
                <a:lnTo>
                  <a:pt x="305076" y="17257"/>
                </a:lnTo>
                <a:lnTo>
                  <a:pt x="263854" y="4461"/>
                </a:lnTo>
                <a:lnTo>
                  <a:pt x="2195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E9BD38-1E05-48C2-F337-5C1B6A879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7377" y="355111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67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57FDD7C-D0C2-789A-B4EC-5A119738A8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10" name="Google Shape;150;p16">
            <a:extLst>
              <a:ext uri="{FF2B5EF4-FFF2-40B4-BE49-F238E27FC236}">
                <a16:creationId xmlns:a16="http://schemas.microsoft.com/office/drawing/2014/main" id="{B31EDED4-A59F-61DA-D4E1-D65526E11FCC}"/>
              </a:ext>
            </a:extLst>
          </p:cNvPr>
          <p:cNvSpPr txBox="1">
            <a:spLocks/>
          </p:cNvSpPr>
          <p:nvPr/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z="3200" smtClean="0">
                <a:solidFill>
                  <a:schemeClr val="lt1"/>
                </a:solidFill>
              </a:rPr>
              <a:pPr/>
              <a:t>13</a:t>
            </a:fld>
            <a:endParaRPr lang="en-US" sz="3200">
              <a:solidFill>
                <a:schemeClr val="lt1"/>
              </a:solidFill>
            </a:endParaRPr>
          </a:p>
        </p:txBody>
      </p:sp>
      <p:grpSp>
        <p:nvGrpSpPr>
          <p:cNvPr id="11" name="Google Shape;151;p16">
            <a:extLst>
              <a:ext uri="{FF2B5EF4-FFF2-40B4-BE49-F238E27FC236}">
                <a16:creationId xmlns:a16="http://schemas.microsoft.com/office/drawing/2014/main" id="{6B6966A2-BDE2-2FA7-9F9D-4CF4857F5833}"/>
              </a:ext>
            </a:extLst>
          </p:cNvPr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2" name="Google Shape;152;p16">
              <a:extLst>
                <a:ext uri="{FF2B5EF4-FFF2-40B4-BE49-F238E27FC236}">
                  <a16:creationId xmlns:a16="http://schemas.microsoft.com/office/drawing/2014/main" id="{0E7E638D-96F9-DB42-9898-B25BF94B6167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4" name="Google Shape;153;p16">
                <a:extLst>
                  <a:ext uri="{FF2B5EF4-FFF2-40B4-BE49-F238E27FC236}">
                    <a16:creationId xmlns:a16="http://schemas.microsoft.com/office/drawing/2014/main" id="{CDDA2371-E115-9B56-F697-A6CC3BB9D716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4;p16">
                <a:extLst>
                  <a:ext uri="{FF2B5EF4-FFF2-40B4-BE49-F238E27FC236}">
                    <a16:creationId xmlns:a16="http://schemas.microsoft.com/office/drawing/2014/main" id="{1D1A9827-5FCB-BE10-C1F3-B3F1760E3EF8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" name="Google Shape;155;p16">
              <a:extLst>
                <a:ext uri="{FF2B5EF4-FFF2-40B4-BE49-F238E27FC236}">
                  <a16:creationId xmlns:a16="http://schemas.microsoft.com/office/drawing/2014/main" id="{6031729B-F7CD-E4F1-DA32-31231DE58FAD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56;p16">
            <a:extLst>
              <a:ext uri="{FF2B5EF4-FFF2-40B4-BE49-F238E27FC236}">
                <a16:creationId xmlns:a16="http://schemas.microsoft.com/office/drawing/2014/main" id="{2A4518D1-63CC-272E-E666-97057C0F1C58}"/>
              </a:ext>
            </a:extLst>
          </p:cNvPr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Health Planet</a:t>
            </a:r>
            <a:endParaRPr dirty="0"/>
          </a:p>
        </p:txBody>
      </p:sp>
      <p:sp>
        <p:nvSpPr>
          <p:cNvPr id="17" name="Google Shape;157;p16">
            <a:extLst>
              <a:ext uri="{FF2B5EF4-FFF2-40B4-BE49-F238E27FC236}">
                <a16:creationId xmlns:a16="http://schemas.microsoft.com/office/drawing/2014/main" id="{5030EAAE-854E-C6CD-BB16-4C9BEB64F170}"/>
              </a:ext>
            </a:extLst>
          </p:cNvPr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janeiro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58;p16">
            <a:extLst>
              <a:ext uri="{FF2B5EF4-FFF2-40B4-BE49-F238E27FC236}">
                <a16:creationId xmlns:a16="http://schemas.microsoft.com/office/drawing/2014/main" id="{412B7960-76DF-5552-E185-02B79B3C94C5}"/>
              </a:ext>
            </a:extLst>
          </p:cNvPr>
          <p:cNvSpPr txBox="1"/>
          <p:nvPr/>
        </p:nvSpPr>
        <p:spPr>
          <a:xfrm>
            <a:off x="18115756" y="9911199"/>
            <a:ext cx="693452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59;p16">
            <a:extLst>
              <a:ext uri="{FF2B5EF4-FFF2-40B4-BE49-F238E27FC236}">
                <a16:creationId xmlns:a16="http://schemas.microsoft.com/office/drawing/2014/main" id="{3840CF02-D949-7188-1281-4ECFA0FE9F18}"/>
              </a:ext>
            </a:extLst>
          </p:cNvPr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0" name="Google Shape;160;p16">
              <a:extLst>
                <a:ext uri="{FF2B5EF4-FFF2-40B4-BE49-F238E27FC236}">
                  <a16:creationId xmlns:a16="http://schemas.microsoft.com/office/drawing/2014/main" id="{E2CB2BB0-E3B3-8DF2-840A-15A6AF7488AB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r>
                <a:rPr lang="pt-PT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Algoritmos de Procura não Informada</a:t>
              </a:r>
              <a:endParaRPr lang="pt-PT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61;p16">
              <a:extLst>
                <a:ext uri="{FF2B5EF4-FFF2-40B4-BE49-F238E27FC236}">
                  <a16:creationId xmlns:a16="http://schemas.microsoft.com/office/drawing/2014/main" id="{FA376D84-0368-F155-9E3D-D81AAB465F4A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A0D943-8E7B-F234-CE79-C3718FEB748C}"/>
              </a:ext>
            </a:extLst>
          </p:cNvPr>
          <p:cNvSpPr txBox="1"/>
          <p:nvPr/>
        </p:nvSpPr>
        <p:spPr>
          <a:xfrm>
            <a:off x="665956" y="3600477"/>
            <a:ext cx="128945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Algoritmo que opera simultaneamente a partir do nodo inicial e final com o objetivo de encontrar o ponto de encontro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Resolve o problema de tempo do BFS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Melhora a utilização de espaço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Comportamento idêntico ao BFS, na nossa implementação</a:t>
            </a:r>
          </a:p>
        </p:txBody>
      </p:sp>
      <p:sp>
        <p:nvSpPr>
          <p:cNvPr id="2" name="Google Shape;160;p16">
            <a:extLst>
              <a:ext uri="{FF2B5EF4-FFF2-40B4-BE49-F238E27FC236}">
                <a16:creationId xmlns:a16="http://schemas.microsoft.com/office/drawing/2014/main" id="{1B9B22D0-C9DF-0292-6E34-0B461754A344}"/>
              </a:ext>
            </a:extLst>
          </p:cNvPr>
          <p:cNvSpPr/>
          <p:nvPr/>
        </p:nvSpPr>
        <p:spPr>
          <a:xfrm>
            <a:off x="-2" y="1704340"/>
            <a:ext cx="11356850" cy="827992"/>
          </a:xfrm>
          <a:custGeom>
            <a:avLst/>
            <a:gdLst/>
            <a:ahLst/>
            <a:cxnLst/>
            <a:rect l="l" t="t" r="r" b="b"/>
            <a:pathLst>
              <a:path w="3844925" h="439420" extrusionOk="0">
                <a:moveTo>
                  <a:pt x="0" y="439204"/>
                </a:moveTo>
                <a:lnTo>
                  <a:pt x="3844798" y="439204"/>
                </a:lnTo>
                <a:lnTo>
                  <a:pt x="3844798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PT"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.3 Procura Bidirecional</a:t>
            </a:r>
            <a:endParaRPr lang="pt-PT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1;p16">
            <a:extLst>
              <a:ext uri="{FF2B5EF4-FFF2-40B4-BE49-F238E27FC236}">
                <a16:creationId xmlns:a16="http://schemas.microsoft.com/office/drawing/2014/main" id="{6F959E57-A068-CB1E-8F27-4EBC9781B489}"/>
              </a:ext>
            </a:extLst>
          </p:cNvPr>
          <p:cNvSpPr/>
          <p:nvPr/>
        </p:nvSpPr>
        <p:spPr>
          <a:xfrm>
            <a:off x="10841961" y="1704340"/>
            <a:ext cx="854442" cy="827992"/>
          </a:xfrm>
          <a:custGeom>
            <a:avLst/>
            <a:gdLst/>
            <a:ahLst/>
            <a:cxnLst/>
            <a:rect l="l" t="t" r="r" b="b"/>
            <a:pathLst>
              <a:path w="439420" h="439420" extrusionOk="0">
                <a:moveTo>
                  <a:pt x="219595" y="0"/>
                </a:moveTo>
                <a:lnTo>
                  <a:pt x="175337" y="4461"/>
                </a:lnTo>
                <a:lnTo>
                  <a:pt x="134116" y="17257"/>
                </a:lnTo>
                <a:lnTo>
                  <a:pt x="96815" y="37505"/>
                </a:lnTo>
                <a:lnTo>
                  <a:pt x="64315" y="64320"/>
                </a:lnTo>
                <a:lnTo>
                  <a:pt x="37502" y="96820"/>
                </a:lnTo>
                <a:lnTo>
                  <a:pt x="17256" y="134122"/>
                </a:lnTo>
                <a:lnTo>
                  <a:pt x="4461" y="175341"/>
                </a:lnTo>
                <a:lnTo>
                  <a:pt x="0" y="219595"/>
                </a:lnTo>
                <a:lnTo>
                  <a:pt x="4461" y="263854"/>
                </a:lnTo>
                <a:lnTo>
                  <a:pt x="17256" y="305076"/>
                </a:lnTo>
                <a:lnTo>
                  <a:pt x="37502" y="342380"/>
                </a:lnTo>
                <a:lnTo>
                  <a:pt x="64315" y="374881"/>
                </a:lnTo>
                <a:lnTo>
                  <a:pt x="96815" y="401698"/>
                </a:lnTo>
                <a:lnTo>
                  <a:pt x="134116" y="421945"/>
                </a:lnTo>
                <a:lnTo>
                  <a:pt x="175337" y="434742"/>
                </a:lnTo>
                <a:lnTo>
                  <a:pt x="219595" y="439204"/>
                </a:lnTo>
                <a:lnTo>
                  <a:pt x="263854" y="434742"/>
                </a:lnTo>
                <a:lnTo>
                  <a:pt x="305076" y="421945"/>
                </a:lnTo>
                <a:lnTo>
                  <a:pt x="342380" y="401698"/>
                </a:lnTo>
                <a:lnTo>
                  <a:pt x="374881" y="374881"/>
                </a:lnTo>
                <a:lnTo>
                  <a:pt x="401698" y="342380"/>
                </a:lnTo>
                <a:lnTo>
                  <a:pt x="421945" y="305076"/>
                </a:lnTo>
                <a:lnTo>
                  <a:pt x="434742" y="263854"/>
                </a:lnTo>
                <a:lnTo>
                  <a:pt x="439204" y="219595"/>
                </a:lnTo>
                <a:lnTo>
                  <a:pt x="434742" y="175341"/>
                </a:lnTo>
                <a:lnTo>
                  <a:pt x="421945" y="134122"/>
                </a:lnTo>
                <a:lnTo>
                  <a:pt x="401698" y="96820"/>
                </a:lnTo>
                <a:lnTo>
                  <a:pt x="374881" y="64320"/>
                </a:lnTo>
                <a:lnTo>
                  <a:pt x="342380" y="37505"/>
                </a:lnTo>
                <a:lnTo>
                  <a:pt x="305076" y="17257"/>
                </a:lnTo>
                <a:lnTo>
                  <a:pt x="263854" y="4461"/>
                </a:lnTo>
                <a:lnTo>
                  <a:pt x="2195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 descr="Uma imagem com esboço, file, desenho, design&#10;&#10;Descrição gerada automaticamente">
            <a:extLst>
              <a:ext uri="{FF2B5EF4-FFF2-40B4-BE49-F238E27FC236}">
                <a16:creationId xmlns:a16="http://schemas.microsoft.com/office/drawing/2014/main" id="{84AA2778-2459-1890-E533-4D91A8BB3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3631" y="3600477"/>
            <a:ext cx="4827238" cy="482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9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57FDD7C-D0C2-789A-B4EC-5A119738A8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10" name="Google Shape;150;p16">
            <a:extLst>
              <a:ext uri="{FF2B5EF4-FFF2-40B4-BE49-F238E27FC236}">
                <a16:creationId xmlns:a16="http://schemas.microsoft.com/office/drawing/2014/main" id="{B31EDED4-A59F-61DA-D4E1-D65526E11FCC}"/>
              </a:ext>
            </a:extLst>
          </p:cNvPr>
          <p:cNvSpPr txBox="1">
            <a:spLocks/>
          </p:cNvSpPr>
          <p:nvPr/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z="3200" smtClean="0">
                <a:solidFill>
                  <a:schemeClr val="lt1"/>
                </a:solidFill>
              </a:rPr>
              <a:pPr/>
              <a:t>14</a:t>
            </a:fld>
            <a:endParaRPr lang="en-US" sz="3200">
              <a:solidFill>
                <a:schemeClr val="lt1"/>
              </a:solidFill>
            </a:endParaRPr>
          </a:p>
        </p:txBody>
      </p:sp>
      <p:grpSp>
        <p:nvGrpSpPr>
          <p:cNvPr id="11" name="Google Shape;151;p16">
            <a:extLst>
              <a:ext uri="{FF2B5EF4-FFF2-40B4-BE49-F238E27FC236}">
                <a16:creationId xmlns:a16="http://schemas.microsoft.com/office/drawing/2014/main" id="{6B6966A2-BDE2-2FA7-9F9D-4CF4857F5833}"/>
              </a:ext>
            </a:extLst>
          </p:cNvPr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2" name="Google Shape;152;p16">
              <a:extLst>
                <a:ext uri="{FF2B5EF4-FFF2-40B4-BE49-F238E27FC236}">
                  <a16:creationId xmlns:a16="http://schemas.microsoft.com/office/drawing/2014/main" id="{0E7E638D-96F9-DB42-9898-B25BF94B6167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4" name="Google Shape;153;p16">
                <a:extLst>
                  <a:ext uri="{FF2B5EF4-FFF2-40B4-BE49-F238E27FC236}">
                    <a16:creationId xmlns:a16="http://schemas.microsoft.com/office/drawing/2014/main" id="{CDDA2371-E115-9B56-F697-A6CC3BB9D716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4;p16">
                <a:extLst>
                  <a:ext uri="{FF2B5EF4-FFF2-40B4-BE49-F238E27FC236}">
                    <a16:creationId xmlns:a16="http://schemas.microsoft.com/office/drawing/2014/main" id="{1D1A9827-5FCB-BE10-C1F3-B3F1760E3EF8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" name="Google Shape;155;p16">
              <a:extLst>
                <a:ext uri="{FF2B5EF4-FFF2-40B4-BE49-F238E27FC236}">
                  <a16:creationId xmlns:a16="http://schemas.microsoft.com/office/drawing/2014/main" id="{6031729B-F7CD-E4F1-DA32-31231DE58FAD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56;p16">
            <a:extLst>
              <a:ext uri="{FF2B5EF4-FFF2-40B4-BE49-F238E27FC236}">
                <a16:creationId xmlns:a16="http://schemas.microsoft.com/office/drawing/2014/main" id="{2A4518D1-63CC-272E-E666-97057C0F1C58}"/>
              </a:ext>
            </a:extLst>
          </p:cNvPr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Health Planet</a:t>
            </a:r>
            <a:endParaRPr dirty="0"/>
          </a:p>
        </p:txBody>
      </p:sp>
      <p:sp>
        <p:nvSpPr>
          <p:cNvPr id="17" name="Google Shape;157;p16">
            <a:extLst>
              <a:ext uri="{FF2B5EF4-FFF2-40B4-BE49-F238E27FC236}">
                <a16:creationId xmlns:a16="http://schemas.microsoft.com/office/drawing/2014/main" id="{5030EAAE-854E-C6CD-BB16-4C9BEB64F170}"/>
              </a:ext>
            </a:extLst>
          </p:cNvPr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janeiro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58;p16">
            <a:extLst>
              <a:ext uri="{FF2B5EF4-FFF2-40B4-BE49-F238E27FC236}">
                <a16:creationId xmlns:a16="http://schemas.microsoft.com/office/drawing/2014/main" id="{412B7960-76DF-5552-E185-02B79B3C94C5}"/>
              </a:ext>
            </a:extLst>
          </p:cNvPr>
          <p:cNvSpPr txBox="1"/>
          <p:nvPr/>
        </p:nvSpPr>
        <p:spPr>
          <a:xfrm>
            <a:off x="18115756" y="9911199"/>
            <a:ext cx="693452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59;p16">
            <a:extLst>
              <a:ext uri="{FF2B5EF4-FFF2-40B4-BE49-F238E27FC236}">
                <a16:creationId xmlns:a16="http://schemas.microsoft.com/office/drawing/2014/main" id="{3840CF02-D949-7188-1281-4ECFA0FE9F18}"/>
              </a:ext>
            </a:extLst>
          </p:cNvPr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0" name="Google Shape;160;p16">
              <a:extLst>
                <a:ext uri="{FF2B5EF4-FFF2-40B4-BE49-F238E27FC236}">
                  <a16:creationId xmlns:a16="http://schemas.microsoft.com/office/drawing/2014/main" id="{E2CB2BB0-E3B3-8DF2-840A-15A6AF7488AB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r>
                <a:rPr lang="pt-PT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Algoritmos de Procura não Informada</a:t>
              </a:r>
              <a:endParaRPr lang="pt-PT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61;p16">
              <a:extLst>
                <a:ext uri="{FF2B5EF4-FFF2-40B4-BE49-F238E27FC236}">
                  <a16:creationId xmlns:a16="http://schemas.microsoft.com/office/drawing/2014/main" id="{FA376D84-0368-F155-9E3D-D81AAB465F4A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A0D943-8E7B-F234-CE79-C3718FEB748C}"/>
              </a:ext>
            </a:extLst>
          </p:cNvPr>
          <p:cNvSpPr txBox="1"/>
          <p:nvPr/>
        </p:nvSpPr>
        <p:spPr>
          <a:xfrm>
            <a:off x="665956" y="3600477"/>
            <a:ext cx="128945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Algoritmo que é uma variante do algoritmo de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Dijkstra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que procura o caminho com menor custo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 uma lista de prioridades ordenada pelo custo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Encontra o caminho mais curto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Apenas funciona com custo não negativos</a:t>
            </a:r>
          </a:p>
        </p:txBody>
      </p:sp>
      <p:sp>
        <p:nvSpPr>
          <p:cNvPr id="2" name="Google Shape;160;p16">
            <a:extLst>
              <a:ext uri="{FF2B5EF4-FFF2-40B4-BE49-F238E27FC236}">
                <a16:creationId xmlns:a16="http://schemas.microsoft.com/office/drawing/2014/main" id="{1B9B22D0-C9DF-0292-6E34-0B461754A344}"/>
              </a:ext>
            </a:extLst>
          </p:cNvPr>
          <p:cNvSpPr/>
          <p:nvPr/>
        </p:nvSpPr>
        <p:spPr>
          <a:xfrm>
            <a:off x="-2" y="1704340"/>
            <a:ext cx="11356850" cy="827992"/>
          </a:xfrm>
          <a:custGeom>
            <a:avLst/>
            <a:gdLst/>
            <a:ahLst/>
            <a:cxnLst/>
            <a:rect l="l" t="t" r="r" b="b"/>
            <a:pathLst>
              <a:path w="3844925" h="439420" extrusionOk="0">
                <a:moveTo>
                  <a:pt x="0" y="439204"/>
                </a:moveTo>
                <a:lnTo>
                  <a:pt x="3844798" y="439204"/>
                </a:lnTo>
                <a:lnTo>
                  <a:pt x="3844798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PT"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.4 Custo Uniforme</a:t>
            </a:r>
            <a:endParaRPr lang="pt-PT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1;p16">
            <a:extLst>
              <a:ext uri="{FF2B5EF4-FFF2-40B4-BE49-F238E27FC236}">
                <a16:creationId xmlns:a16="http://schemas.microsoft.com/office/drawing/2014/main" id="{6F959E57-A068-CB1E-8F27-4EBC9781B489}"/>
              </a:ext>
            </a:extLst>
          </p:cNvPr>
          <p:cNvSpPr/>
          <p:nvPr/>
        </p:nvSpPr>
        <p:spPr>
          <a:xfrm>
            <a:off x="10841961" y="1704340"/>
            <a:ext cx="854442" cy="827992"/>
          </a:xfrm>
          <a:custGeom>
            <a:avLst/>
            <a:gdLst/>
            <a:ahLst/>
            <a:cxnLst/>
            <a:rect l="l" t="t" r="r" b="b"/>
            <a:pathLst>
              <a:path w="439420" h="439420" extrusionOk="0">
                <a:moveTo>
                  <a:pt x="219595" y="0"/>
                </a:moveTo>
                <a:lnTo>
                  <a:pt x="175337" y="4461"/>
                </a:lnTo>
                <a:lnTo>
                  <a:pt x="134116" y="17257"/>
                </a:lnTo>
                <a:lnTo>
                  <a:pt x="96815" y="37505"/>
                </a:lnTo>
                <a:lnTo>
                  <a:pt x="64315" y="64320"/>
                </a:lnTo>
                <a:lnTo>
                  <a:pt x="37502" y="96820"/>
                </a:lnTo>
                <a:lnTo>
                  <a:pt x="17256" y="134122"/>
                </a:lnTo>
                <a:lnTo>
                  <a:pt x="4461" y="175341"/>
                </a:lnTo>
                <a:lnTo>
                  <a:pt x="0" y="219595"/>
                </a:lnTo>
                <a:lnTo>
                  <a:pt x="4461" y="263854"/>
                </a:lnTo>
                <a:lnTo>
                  <a:pt x="17256" y="305076"/>
                </a:lnTo>
                <a:lnTo>
                  <a:pt x="37502" y="342380"/>
                </a:lnTo>
                <a:lnTo>
                  <a:pt x="64315" y="374881"/>
                </a:lnTo>
                <a:lnTo>
                  <a:pt x="96815" y="401698"/>
                </a:lnTo>
                <a:lnTo>
                  <a:pt x="134116" y="421945"/>
                </a:lnTo>
                <a:lnTo>
                  <a:pt x="175337" y="434742"/>
                </a:lnTo>
                <a:lnTo>
                  <a:pt x="219595" y="439204"/>
                </a:lnTo>
                <a:lnTo>
                  <a:pt x="263854" y="434742"/>
                </a:lnTo>
                <a:lnTo>
                  <a:pt x="305076" y="421945"/>
                </a:lnTo>
                <a:lnTo>
                  <a:pt x="342380" y="401698"/>
                </a:lnTo>
                <a:lnTo>
                  <a:pt x="374881" y="374881"/>
                </a:lnTo>
                <a:lnTo>
                  <a:pt x="401698" y="342380"/>
                </a:lnTo>
                <a:lnTo>
                  <a:pt x="421945" y="305076"/>
                </a:lnTo>
                <a:lnTo>
                  <a:pt x="434742" y="263854"/>
                </a:lnTo>
                <a:lnTo>
                  <a:pt x="439204" y="219595"/>
                </a:lnTo>
                <a:lnTo>
                  <a:pt x="434742" y="175341"/>
                </a:lnTo>
                <a:lnTo>
                  <a:pt x="421945" y="134122"/>
                </a:lnTo>
                <a:lnTo>
                  <a:pt x="401698" y="96820"/>
                </a:lnTo>
                <a:lnTo>
                  <a:pt x="374881" y="64320"/>
                </a:lnTo>
                <a:lnTo>
                  <a:pt x="342380" y="37505"/>
                </a:lnTo>
                <a:lnTo>
                  <a:pt x="305076" y="17257"/>
                </a:lnTo>
                <a:lnTo>
                  <a:pt x="263854" y="4461"/>
                </a:lnTo>
                <a:lnTo>
                  <a:pt x="2195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Imagem 22" descr="Uma imagem com círculo, diagrama, file, captura de ecrã&#10;&#10;Descrição gerada automaticamente">
            <a:extLst>
              <a:ext uri="{FF2B5EF4-FFF2-40B4-BE49-F238E27FC236}">
                <a16:creationId xmlns:a16="http://schemas.microsoft.com/office/drawing/2014/main" id="{3B2225F3-1E34-3306-14E2-B430BCA33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0552" y="3600477"/>
            <a:ext cx="5180108" cy="568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87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57FDD7C-D0C2-789A-B4EC-5A119738A8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10" name="Google Shape;150;p16">
            <a:extLst>
              <a:ext uri="{FF2B5EF4-FFF2-40B4-BE49-F238E27FC236}">
                <a16:creationId xmlns:a16="http://schemas.microsoft.com/office/drawing/2014/main" id="{B31EDED4-A59F-61DA-D4E1-D65526E11FCC}"/>
              </a:ext>
            </a:extLst>
          </p:cNvPr>
          <p:cNvSpPr txBox="1">
            <a:spLocks/>
          </p:cNvSpPr>
          <p:nvPr/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z="3200" smtClean="0">
                <a:solidFill>
                  <a:schemeClr val="lt1"/>
                </a:solidFill>
              </a:rPr>
              <a:pPr/>
              <a:t>15</a:t>
            </a:fld>
            <a:endParaRPr lang="en-US" sz="3200">
              <a:solidFill>
                <a:schemeClr val="lt1"/>
              </a:solidFill>
            </a:endParaRPr>
          </a:p>
        </p:txBody>
      </p:sp>
      <p:grpSp>
        <p:nvGrpSpPr>
          <p:cNvPr id="11" name="Google Shape;151;p16">
            <a:extLst>
              <a:ext uri="{FF2B5EF4-FFF2-40B4-BE49-F238E27FC236}">
                <a16:creationId xmlns:a16="http://schemas.microsoft.com/office/drawing/2014/main" id="{6B6966A2-BDE2-2FA7-9F9D-4CF4857F5833}"/>
              </a:ext>
            </a:extLst>
          </p:cNvPr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2" name="Google Shape;152;p16">
              <a:extLst>
                <a:ext uri="{FF2B5EF4-FFF2-40B4-BE49-F238E27FC236}">
                  <a16:creationId xmlns:a16="http://schemas.microsoft.com/office/drawing/2014/main" id="{0E7E638D-96F9-DB42-9898-B25BF94B6167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4" name="Google Shape;153;p16">
                <a:extLst>
                  <a:ext uri="{FF2B5EF4-FFF2-40B4-BE49-F238E27FC236}">
                    <a16:creationId xmlns:a16="http://schemas.microsoft.com/office/drawing/2014/main" id="{CDDA2371-E115-9B56-F697-A6CC3BB9D716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4;p16">
                <a:extLst>
                  <a:ext uri="{FF2B5EF4-FFF2-40B4-BE49-F238E27FC236}">
                    <a16:creationId xmlns:a16="http://schemas.microsoft.com/office/drawing/2014/main" id="{1D1A9827-5FCB-BE10-C1F3-B3F1760E3EF8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" name="Google Shape;155;p16">
              <a:extLst>
                <a:ext uri="{FF2B5EF4-FFF2-40B4-BE49-F238E27FC236}">
                  <a16:creationId xmlns:a16="http://schemas.microsoft.com/office/drawing/2014/main" id="{6031729B-F7CD-E4F1-DA32-31231DE58FAD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56;p16">
            <a:extLst>
              <a:ext uri="{FF2B5EF4-FFF2-40B4-BE49-F238E27FC236}">
                <a16:creationId xmlns:a16="http://schemas.microsoft.com/office/drawing/2014/main" id="{2A4518D1-63CC-272E-E666-97057C0F1C58}"/>
              </a:ext>
            </a:extLst>
          </p:cNvPr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Health Planet</a:t>
            </a:r>
            <a:endParaRPr dirty="0"/>
          </a:p>
        </p:txBody>
      </p:sp>
      <p:sp>
        <p:nvSpPr>
          <p:cNvPr id="17" name="Google Shape;157;p16">
            <a:extLst>
              <a:ext uri="{FF2B5EF4-FFF2-40B4-BE49-F238E27FC236}">
                <a16:creationId xmlns:a16="http://schemas.microsoft.com/office/drawing/2014/main" id="{5030EAAE-854E-C6CD-BB16-4C9BEB64F170}"/>
              </a:ext>
            </a:extLst>
          </p:cNvPr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janeiro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58;p16">
            <a:extLst>
              <a:ext uri="{FF2B5EF4-FFF2-40B4-BE49-F238E27FC236}">
                <a16:creationId xmlns:a16="http://schemas.microsoft.com/office/drawing/2014/main" id="{412B7960-76DF-5552-E185-02B79B3C94C5}"/>
              </a:ext>
            </a:extLst>
          </p:cNvPr>
          <p:cNvSpPr txBox="1"/>
          <p:nvPr/>
        </p:nvSpPr>
        <p:spPr>
          <a:xfrm>
            <a:off x="18115756" y="9911199"/>
            <a:ext cx="693452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59;p16">
            <a:extLst>
              <a:ext uri="{FF2B5EF4-FFF2-40B4-BE49-F238E27FC236}">
                <a16:creationId xmlns:a16="http://schemas.microsoft.com/office/drawing/2014/main" id="{3840CF02-D949-7188-1281-4ECFA0FE9F18}"/>
              </a:ext>
            </a:extLst>
          </p:cNvPr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0" name="Google Shape;160;p16">
              <a:extLst>
                <a:ext uri="{FF2B5EF4-FFF2-40B4-BE49-F238E27FC236}">
                  <a16:creationId xmlns:a16="http://schemas.microsoft.com/office/drawing/2014/main" id="{E2CB2BB0-E3B3-8DF2-840A-15A6AF7488AB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r>
                <a:rPr lang="pt-PT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Algoritmos de Procura não Informada</a:t>
              </a:r>
              <a:endParaRPr lang="pt-PT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61;p16">
              <a:extLst>
                <a:ext uri="{FF2B5EF4-FFF2-40B4-BE49-F238E27FC236}">
                  <a16:creationId xmlns:a16="http://schemas.microsoft.com/office/drawing/2014/main" id="{FA376D84-0368-F155-9E3D-D81AAB465F4A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A0D943-8E7B-F234-CE79-C3718FEB748C}"/>
              </a:ext>
            </a:extLst>
          </p:cNvPr>
          <p:cNvSpPr txBox="1"/>
          <p:nvPr/>
        </p:nvSpPr>
        <p:spPr>
          <a:xfrm>
            <a:off x="665956" y="3600477"/>
            <a:ext cx="116052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Algoritmo que aperfeiçoa o DFS corrigindo uma das sua limitações, combina o BFS com o DFS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Complementa a busca da solução completa com o uso de pouco espaço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Encontra o primeiro caminho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 um desempenho mau quando não sabemos a profundidade</a:t>
            </a:r>
          </a:p>
        </p:txBody>
      </p:sp>
      <p:sp>
        <p:nvSpPr>
          <p:cNvPr id="2" name="Google Shape;160;p16">
            <a:extLst>
              <a:ext uri="{FF2B5EF4-FFF2-40B4-BE49-F238E27FC236}">
                <a16:creationId xmlns:a16="http://schemas.microsoft.com/office/drawing/2014/main" id="{1B9B22D0-C9DF-0292-6E34-0B461754A344}"/>
              </a:ext>
            </a:extLst>
          </p:cNvPr>
          <p:cNvSpPr/>
          <p:nvPr/>
        </p:nvSpPr>
        <p:spPr>
          <a:xfrm>
            <a:off x="-2" y="1704339"/>
            <a:ext cx="11356850" cy="1694881"/>
          </a:xfrm>
          <a:custGeom>
            <a:avLst/>
            <a:gdLst/>
            <a:ahLst/>
            <a:cxnLst/>
            <a:rect l="l" t="t" r="r" b="b"/>
            <a:pathLst>
              <a:path w="3844925" h="439420" extrusionOk="0">
                <a:moveTo>
                  <a:pt x="0" y="439204"/>
                </a:moveTo>
                <a:lnTo>
                  <a:pt x="3844798" y="439204"/>
                </a:lnTo>
                <a:lnTo>
                  <a:pt x="3844798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PT"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.5 Procura Iterativa – Aprofundamento Progressivo</a:t>
            </a:r>
            <a:endParaRPr lang="pt-PT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1;p16">
            <a:extLst>
              <a:ext uri="{FF2B5EF4-FFF2-40B4-BE49-F238E27FC236}">
                <a16:creationId xmlns:a16="http://schemas.microsoft.com/office/drawing/2014/main" id="{6F959E57-A068-CB1E-8F27-4EBC9781B489}"/>
              </a:ext>
            </a:extLst>
          </p:cNvPr>
          <p:cNvSpPr/>
          <p:nvPr/>
        </p:nvSpPr>
        <p:spPr>
          <a:xfrm>
            <a:off x="10841961" y="1704340"/>
            <a:ext cx="854442" cy="1694880"/>
          </a:xfrm>
          <a:custGeom>
            <a:avLst/>
            <a:gdLst/>
            <a:ahLst/>
            <a:cxnLst/>
            <a:rect l="l" t="t" r="r" b="b"/>
            <a:pathLst>
              <a:path w="439420" h="439420" extrusionOk="0">
                <a:moveTo>
                  <a:pt x="219595" y="0"/>
                </a:moveTo>
                <a:lnTo>
                  <a:pt x="175337" y="4461"/>
                </a:lnTo>
                <a:lnTo>
                  <a:pt x="134116" y="17257"/>
                </a:lnTo>
                <a:lnTo>
                  <a:pt x="96815" y="37505"/>
                </a:lnTo>
                <a:lnTo>
                  <a:pt x="64315" y="64320"/>
                </a:lnTo>
                <a:lnTo>
                  <a:pt x="37502" y="96820"/>
                </a:lnTo>
                <a:lnTo>
                  <a:pt x="17256" y="134122"/>
                </a:lnTo>
                <a:lnTo>
                  <a:pt x="4461" y="175341"/>
                </a:lnTo>
                <a:lnTo>
                  <a:pt x="0" y="219595"/>
                </a:lnTo>
                <a:lnTo>
                  <a:pt x="4461" y="263854"/>
                </a:lnTo>
                <a:lnTo>
                  <a:pt x="17256" y="305076"/>
                </a:lnTo>
                <a:lnTo>
                  <a:pt x="37502" y="342380"/>
                </a:lnTo>
                <a:lnTo>
                  <a:pt x="64315" y="374881"/>
                </a:lnTo>
                <a:lnTo>
                  <a:pt x="96815" y="401698"/>
                </a:lnTo>
                <a:lnTo>
                  <a:pt x="134116" y="421945"/>
                </a:lnTo>
                <a:lnTo>
                  <a:pt x="175337" y="434742"/>
                </a:lnTo>
                <a:lnTo>
                  <a:pt x="219595" y="439204"/>
                </a:lnTo>
                <a:lnTo>
                  <a:pt x="263854" y="434742"/>
                </a:lnTo>
                <a:lnTo>
                  <a:pt x="305076" y="421945"/>
                </a:lnTo>
                <a:lnTo>
                  <a:pt x="342380" y="401698"/>
                </a:lnTo>
                <a:lnTo>
                  <a:pt x="374881" y="374881"/>
                </a:lnTo>
                <a:lnTo>
                  <a:pt x="401698" y="342380"/>
                </a:lnTo>
                <a:lnTo>
                  <a:pt x="421945" y="305076"/>
                </a:lnTo>
                <a:lnTo>
                  <a:pt x="434742" y="263854"/>
                </a:lnTo>
                <a:lnTo>
                  <a:pt x="439204" y="219595"/>
                </a:lnTo>
                <a:lnTo>
                  <a:pt x="434742" y="175341"/>
                </a:lnTo>
                <a:lnTo>
                  <a:pt x="421945" y="134122"/>
                </a:lnTo>
                <a:lnTo>
                  <a:pt x="401698" y="96820"/>
                </a:lnTo>
                <a:lnTo>
                  <a:pt x="374881" y="64320"/>
                </a:lnTo>
                <a:lnTo>
                  <a:pt x="342380" y="37505"/>
                </a:lnTo>
                <a:lnTo>
                  <a:pt x="305076" y="17257"/>
                </a:lnTo>
                <a:lnTo>
                  <a:pt x="263854" y="4461"/>
                </a:lnTo>
                <a:lnTo>
                  <a:pt x="2195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 descr="Uma imagem com diagrama, file, círculo&#10;&#10;Descrição gerada automaticamente">
            <a:extLst>
              <a:ext uri="{FF2B5EF4-FFF2-40B4-BE49-F238E27FC236}">
                <a16:creationId xmlns:a16="http://schemas.microsoft.com/office/drawing/2014/main" id="{C5487E2F-8275-20E4-9C07-EE72210D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60" y="3661056"/>
            <a:ext cx="5904058" cy="435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40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57FDD7C-D0C2-789A-B4EC-5A119738A8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10" name="Google Shape;150;p16">
            <a:extLst>
              <a:ext uri="{FF2B5EF4-FFF2-40B4-BE49-F238E27FC236}">
                <a16:creationId xmlns:a16="http://schemas.microsoft.com/office/drawing/2014/main" id="{B31EDED4-A59F-61DA-D4E1-D65526E11FCC}"/>
              </a:ext>
            </a:extLst>
          </p:cNvPr>
          <p:cNvSpPr txBox="1">
            <a:spLocks/>
          </p:cNvSpPr>
          <p:nvPr/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z="3200" smtClean="0">
                <a:solidFill>
                  <a:schemeClr val="lt1"/>
                </a:solidFill>
              </a:rPr>
              <a:pPr/>
              <a:t>16</a:t>
            </a:fld>
            <a:endParaRPr lang="en-US" sz="3200">
              <a:solidFill>
                <a:schemeClr val="lt1"/>
              </a:solidFill>
            </a:endParaRPr>
          </a:p>
        </p:txBody>
      </p:sp>
      <p:grpSp>
        <p:nvGrpSpPr>
          <p:cNvPr id="11" name="Google Shape;151;p16">
            <a:extLst>
              <a:ext uri="{FF2B5EF4-FFF2-40B4-BE49-F238E27FC236}">
                <a16:creationId xmlns:a16="http://schemas.microsoft.com/office/drawing/2014/main" id="{6B6966A2-BDE2-2FA7-9F9D-4CF4857F5833}"/>
              </a:ext>
            </a:extLst>
          </p:cNvPr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2" name="Google Shape;152;p16">
              <a:extLst>
                <a:ext uri="{FF2B5EF4-FFF2-40B4-BE49-F238E27FC236}">
                  <a16:creationId xmlns:a16="http://schemas.microsoft.com/office/drawing/2014/main" id="{0E7E638D-96F9-DB42-9898-B25BF94B6167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4" name="Google Shape;153;p16">
                <a:extLst>
                  <a:ext uri="{FF2B5EF4-FFF2-40B4-BE49-F238E27FC236}">
                    <a16:creationId xmlns:a16="http://schemas.microsoft.com/office/drawing/2014/main" id="{CDDA2371-E115-9B56-F697-A6CC3BB9D716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4;p16">
                <a:extLst>
                  <a:ext uri="{FF2B5EF4-FFF2-40B4-BE49-F238E27FC236}">
                    <a16:creationId xmlns:a16="http://schemas.microsoft.com/office/drawing/2014/main" id="{1D1A9827-5FCB-BE10-C1F3-B3F1760E3EF8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" name="Google Shape;155;p16">
              <a:extLst>
                <a:ext uri="{FF2B5EF4-FFF2-40B4-BE49-F238E27FC236}">
                  <a16:creationId xmlns:a16="http://schemas.microsoft.com/office/drawing/2014/main" id="{6031729B-F7CD-E4F1-DA32-31231DE58FAD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56;p16">
            <a:extLst>
              <a:ext uri="{FF2B5EF4-FFF2-40B4-BE49-F238E27FC236}">
                <a16:creationId xmlns:a16="http://schemas.microsoft.com/office/drawing/2014/main" id="{2A4518D1-63CC-272E-E666-97057C0F1C58}"/>
              </a:ext>
            </a:extLst>
          </p:cNvPr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Health Planet</a:t>
            </a:r>
            <a:endParaRPr dirty="0"/>
          </a:p>
        </p:txBody>
      </p:sp>
      <p:sp>
        <p:nvSpPr>
          <p:cNvPr id="17" name="Google Shape;157;p16">
            <a:extLst>
              <a:ext uri="{FF2B5EF4-FFF2-40B4-BE49-F238E27FC236}">
                <a16:creationId xmlns:a16="http://schemas.microsoft.com/office/drawing/2014/main" id="{5030EAAE-854E-C6CD-BB16-4C9BEB64F170}"/>
              </a:ext>
            </a:extLst>
          </p:cNvPr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janeiro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58;p16">
            <a:extLst>
              <a:ext uri="{FF2B5EF4-FFF2-40B4-BE49-F238E27FC236}">
                <a16:creationId xmlns:a16="http://schemas.microsoft.com/office/drawing/2014/main" id="{412B7960-76DF-5552-E185-02B79B3C94C5}"/>
              </a:ext>
            </a:extLst>
          </p:cNvPr>
          <p:cNvSpPr txBox="1"/>
          <p:nvPr/>
        </p:nvSpPr>
        <p:spPr>
          <a:xfrm>
            <a:off x="18115756" y="9911199"/>
            <a:ext cx="693452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59;p16">
            <a:extLst>
              <a:ext uri="{FF2B5EF4-FFF2-40B4-BE49-F238E27FC236}">
                <a16:creationId xmlns:a16="http://schemas.microsoft.com/office/drawing/2014/main" id="{3840CF02-D949-7188-1281-4ECFA0FE9F18}"/>
              </a:ext>
            </a:extLst>
          </p:cNvPr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0" name="Google Shape;160;p16">
              <a:extLst>
                <a:ext uri="{FF2B5EF4-FFF2-40B4-BE49-F238E27FC236}">
                  <a16:creationId xmlns:a16="http://schemas.microsoft.com/office/drawing/2014/main" id="{E2CB2BB0-E3B3-8DF2-840A-15A6AF7488AB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9. Heurística</a:t>
              </a:r>
              <a:endParaRPr lang="pt-PT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61;p16">
              <a:extLst>
                <a:ext uri="{FF2B5EF4-FFF2-40B4-BE49-F238E27FC236}">
                  <a16:creationId xmlns:a16="http://schemas.microsoft.com/office/drawing/2014/main" id="{FA376D84-0368-F155-9E3D-D81AAB465F4A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A0D943-8E7B-F234-CE79-C3718FEB748C}"/>
              </a:ext>
            </a:extLst>
          </p:cNvPr>
          <p:cNvSpPr txBox="1"/>
          <p:nvPr/>
        </p:nvSpPr>
        <p:spPr>
          <a:xfrm>
            <a:off x="665956" y="2723314"/>
            <a:ext cx="17063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Inicialmente foi pensado usar a distância direta (de Manhattan) ao destino, mas esta não é a melhor opção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Escolhemos usar uma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pseudo-implementação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BFS para atribuir valores consoante o tempo de deslocação desde o nodo destino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Temos em conta os 3 tipos de veículos</a:t>
            </a:r>
          </a:p>
        </p:txBody>
      </p:sp>
    </p:spTree>
    <p:extLst>
      <p:ext uri="{BB962C8B-B14F-4D97-AF65-F5344CB8AC3E}">
        <p14:creationId xmlns:p14="http://schemas.microsoft.com/office/powerpoint/2010/main" val="4088181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57FDD7C-D0C2-789A-B4EC-5A119738A8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10" name="Google Shape;150;p16">
            <a:extLst>
              <a:ext uri="{FF2B5EF4-FFF2-40B4-BE49-F238E27FC236}">
                <a16:creationId xmlns:a16="http://schemas.microsoft.com/office/drawing/2014/main" id="{B31EDED4-A59F-61DA-D4E1-D65526E11FCC}"/>
              </a:ext>
            </a:extLst>
          </p:cNvPr>
          <p:cNvSpPr txBox="1">
            <a:spLocks/>
          </p:cNvSpPr>
          <p:nvPr/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z="3200" smtClean="0">
                <a:solidFill>
                  <a:schemeClr val="lt1"/>
                </a:solidFill>
              </a:rPr>
              <a:pPr/>
              <a:t>17</a:t>
            </a:fld>
            <a:endParaRPr lang="en-US" sz="3200">
              <a:solidFill>
                <a:schemeClr val="lt1"/>
              </a:solidFill>
            </a:endParaRPr>
          </a:p>
        </p:txBody>
      </p:sp>
      <p:grpSp>
        <p:nvGrpSpPr>
          <p:cNvPr id="11" name="Google Shape;151;p16">
            <a:extLst>
              <a:ext uri="{FF2B5EF4-FFF2-40B4-BE49-F238E27FC236}">
                <a16:creationId xmlns:a16="http://schemas.microsoft.com/office/drawing/2014/main" id="{6B6966A2-BDE2-2FA7-9F9D-4CF4857F5833}"/>
              </a:ext>
            </a:extLst>
          </p:cNvPr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2" name="Google Shape;152;p16">
              <a:extLst>
                <a:ext uri="{FF2B5EF4-FFF2-40B4-BE49-F238E27FC236}">
                  <a16:creationId xmlns:a16="http://schemas.microsoft.com/office/drawing/2014/main" id="{0E7E638D-96F9-DB42-9898-B25BF94B6167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4" name="Google Shape;153;p16">
                <a:extLst>
                  <a:ext uri="{FF2B5EF4-FFF2-40B4-BE49-F238E27FC236}">
                    <a16:creationId xmlns:a16="http://schemas.microsoft.com/office/drawing/2014/main" id="{CDDA2371-E115-9B56-F697-A6CC3BB9D716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4;p16">
                <a:extLst>
                  <a:ext uri="{FF2B5EF4-FFF2-40B4-BE49-F238E27FC236}">
                    <a16:creationId xmlns:a16="http://schemas.microsoft.com/office/drawing/2014/main" id="{1D1A9827-5FCB-BE10-C1F3-B3F1760E3EF8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" name="Google Shape;155;p16">
              <a:extLst>
                <a:ext uri="{FF2B5EF4-FFF2-40B4-BE49-F238E27FC236}">
                  <a16:creationId xmlns:a16="http://schemas.microsoft.com/office/drawing/2014/main" id="{6031729B-F7CD-E4F1-DA32-31231DE58FAD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56;p16">
            <a:extLst>
              <a:ext uri="{FF2B5EF4-FFF2-40B4-BE49-F238E27FC236}">
                <a16:creationId xmlns:a16="http://schemas.microsoft.com/office/drawing/2014/main" id="{2A4518D1-63CC-272E-E666-97057C0F1C58}"/>
              </a:ext>
            </a:extLst>
          </p:cNvPr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Health Planet</a:t>
            </a:r>
            <a:endParaRPr dirty="0"/>
          </a:p>
        </p:txBody>
      </p:sp>
      <p:sp>
        <p:nvSpPr>
          <p:cNvPr id="17" name="Google Shape;157;p16">
            <a:extLst>
              <a:ext uri="{FF2B5EF4-FFF2-40B4-BE49-F238E27FC236}">
                <a16:creationId xmlns:a16="http://schemas.microsoft.com/office/drawing/2014/main" id="{5030EAAE-854E-C6CD-BB16-4C9BEB64F170}"/>
              </a:ext>
            </a:extLst>
          </p:cNvPr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janeiro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58;p16">
            <a:extLst>
              <a:ext uri="{FF2B5EF4-FFF2-40B4-BE49-F238E27FC236}">
                <a16:creationId xmlns:a16="http://schemas.microsoft.com/office/drawing/2014/main" id="{412B7960-76DF-5552-E185-02B79B3C94C5}"/>
              </a:ext>
            </a:extLst>
          </p:cNvPr>
          <p:cNvSpPr txBox="1"/>
          <p:nvPr/>
        </p:nvSpPr>
        <p:spPr>
          <a:xfrm>
            <a:off x="18115756" y="9911199"/>
            <a:ext cx="693452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59;p16">
            <a:extLst>
              <a:ext uri="{FF2B5EF4-FFF2-40B4-BE49-F238E27FC236}">
                <a16:creationId xmlns:a16="http://schemas.microsoft.com/office/drawing/2014/main" id="{3840CF02-D949-7188-1281-4ECFA0FE9F18}"/>
              </a:ext>
            </a:extLst>
          </p:cNvPr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0" name="Google Shape;160;p16">
              <a:extLst>
                <a:ext uri="{FF2B5EF4-FFF2-40B4-BE49-F238E27FC236}">
                  <a16:creationId xmlns:a16="http://schemas.microsoft.com/office/drawing/2014/main" id="{E2CB2BB0-E3B3-8DF2-840A-15A6AF7488AB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r>
                <a:rPr lang="pt-PT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Algoritmos de Procura Informada</a:t>
              </a:r>
              <a:endParaRPr lang="pt-PT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61;p16">
              <a:extLst>
                <a:ext uri="{FF2B5EF4-FFF2-40B4-BE49-F238E27FC236}">
                  <a16:creationId xmlns:a16="http://schemas.microsoft.com/office/drawing/2014/main" id="{FA376D84-0368-F155-9E3D-D81AAB465F4A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A0D943-8E7B-F234-CE79-C3718FEB748C}"/>
              </a:ext>
            </a:extLst>
          </p:cNvPr>
          <p:cNvSpPr txBox="1"/>
          <p:nvPr/>
        </p:nvSpPr>
        <p:spPr>
          <a:xfrm>
            <a:off x="665956" y="3600477"/>
            <a:ext cx="116052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Algoritmo que tem em conta quer o custo até o nodo atual quer a heurística seguinte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Garante encontrar a solução ótima se a heurística for adequada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Solução completa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Mantém os nodos em memória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 da qualidade da heurística</a:t>
            </a:r>
          </a:p>
        </p:txBody>
      </p:sp>
      <p:sp>
        <p:nvSpPr>
          <p:cNvPr id="2" name="Google Shape;160;p16">
            <a:extLst>
              <a:ext uri="{FF2B5EF4-FFF2-40B4-BE49-F238E27FC236}">
                <a16:creationId xmlns:a16="http://schemas.microsoft.com/office/drawing/2014/main" id="{1B9B22D0-C9DF-0292-6E34-0B461754A344}"/>
              </a:ext>
            </a:extLst>
          </p:cNvPr>
          <p:cNvSpPr/>
          <p:nvPr/>
        </p:nvSpPr>
        <p:spPr>
          <a:xfrm>
            <a:off x="-2" y="1704340"/>
            <a:ext cx="11356850" cy="827992"/>
          </a:xfrm>
          <a:custGeom>
            <a:avLst/>
            <a:gdLst/>
            <a:ahLst/>
            <a:cxnLst/>
            <a:rect l="l" t="t" r="r" b="b"/>
            <a:pathLst>
              <a:path w="3844925" h="439420" extrusionOk="0">
                <a:moveTo>
                  <a:pt x="0" y="439204"/>
                </a:moveTo>
                <a:lnTo>
                  <a:pt x="3844798" y="439204"/>
                </a:lnTo>
                <a:lnTo>
                  <a:pt x="3844798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pt-PT"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.1 A*</a:t>
            </a:r>
            <a:endParaRPr lang="pt-PT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1;p16">
            <a:extLst>
              <a:ext uri="{FF2B5EF4-FFF2-40B4-BE49-F238E27FC236}">
                <a16:creationId xmlns:a16="http://schemas.microsoft.com/office/drawing/2014/main" id="{6F959E57-A068-CB1E-8F27-4EBC9781B489}"/>
              </a:ext>
            </a:extLst>
          </p:cNvPr>
          <p:cNvSpPr/>
          <p:nvPr/>
        </p:nvSpPr>
        <p:spPr>
          <a:xfrm>
            <a:off x="10841961" y="1704341"/>
            <a:ext cx="854442" cy="827992"/>
          </a:xfrm>
          <a:custGeom>
            <a:avLst/>
            <a:gdLst/>
            <a:ahLst/>
            <a:cxnLst/>
            <a:rect l="l" t="t" r="r" b="b"/>
            <a:pathLst>
              <a:path w="439420" h="439420" extrusionOk="0">
                <a:moveTo>
                  <a:pt x="219595" y="0"/>
                </a:moveTo>
                <a:lnTo>
                  <a:pt x="175337" y="4461"/>
                </a:lnTo>
                <a:lnTo>
                  <a:pt x="134116" y="17257"/>
                </a:lnTo>
                <a:lnTo>
                  <a:pt x="96815" y="37505"/>
                </a:lnTo>
                <a:lnTo>
                  <a:pt x="64315" y="64320"/>
                </a:lnTo>
                <a:lnTo>
                  <a:pt x="37502" y="96820"/>
                </a:lnTo>
                <a:lnTo>
                  <a:pt x="17256" y="134122"/>
                </a:lnTo>
                <a:lnTo>
                  <a:pt x="4461" y="175341"/>
                </a:lnTo>
                <a:lnTo>
                  <a:pt x="0" y="219595"/>
                </a:lnTo>
                <a:lnTo>
                  <a:pt x="4461" y="263854"/>
                </a:lnTo>
                <a:lnTo>
                  <a:pt x="17256" y="305076"/>
                </a:lnTo>
                <a:lnTo>
                  <a:pt x="37502" y="342380"/>
                </a:lnTo>
                <a:lnTo>
                  <a:pt x="64315" y="374881"/>
                </a:lnTo>
                <a:lnTo>
                  <a:pt x="96815" y="401698"/>
                </a:lnTo>
                <a:lnTo>
                  <a:pt x="134116" y="421945"/>
                </a:lnTo>
                <a:lnTo>
                  <a:pt x="175337" y="434742"/>
                </a:lnTo>
                <a:lnTo>
                  <a:pt x="219595" y="439204"/>
                </a:lnTo>
                <a:lnTo>
                  <a:pt x="263854" y="434742"/>
                </a:lnTo>
                <a:lnTo>
                  <a:pt x="305076" y="421945"/>
                </a:lnTo>
                <a:lnTo>
                  <a:pt x="342380" y="401698"/>
                </a:lnTo>
                <a:lnTo>
                  <a:pt x="374881" y="374881"/>
                </a:lnTo>
                <a:lnTo>
                  <a:pt x="401698" y="342380"/>
                </a:lnTo>
                <a:lnTo>
                  <a:pt x="421945" y="305076"/>
                </a:lnTo>
                <a:lnTo>
                  <a:pt x="434742" y="263854"/>
                </a:lnTo>
                <a:lnTo>
                  <a:pt x="439204" y="219595"/>
                </a:lnTo>
                <a:lnTo>
                  <a:pt x="434742" y="175341"/>
                </a:lnTo>
                <a:lnTo>
                  <a:pt x="421945" y="134122"/>
                </a:lnTo>
                <a:lnTo>
                  <a:pt x="401698" y="96820"/>
                </a:lnTo>
                <a:lnTo>
                  <a:pt x="374881" y="64320"/>
                </a:lnTo>
                <a:lnTo>
                  <a:pt x="342380" y="37505"/>
                </a:lnTo>
                <a:lnTo>
                  <a:pt x="305076" y="17257"/>
                </a:lnTo>
                <a:lnTo>
                  <a:pt x="263854" y="4461"/>
                </a:lnTo>
                <a:lnTo>
                  <a:pt x="2195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6" name="Picture 4" descr="A* search algorithm - Wikipedia">
            <a:extLst>
              <a:ext uri="{FF2B5EF4-FFF2-40B4-BE49-F238E27FC236}">
                <a16:creationId xmlns:a16="http://schemas.microsoft.com/office/drawing/2014/main" id="{BC3EF1E5-D45D-39BF-269B-DD8D299DB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5529" y="3912104"/>
            <a:ext cx="6368828" cy="450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84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57FDD7C-D0C2-789A-B4EC-5A119738A8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10" name="Google Shape;150;p16">
            <a:extLst>
              <a:ext uri="{FF2B5EF4-FFF2-40B4-BE49-F238E27FC236}">
                <a16:creationId xmlns:a16="http://schemas.microsoft.com/office/drawing/2014/main" id="{B31EDED4-A59F-61DA-D4E1-D65526E11FCC}"/>
              </a:ext>
            </a:extLst>
          </p:cNvPr>
          <p:cNvSpPr txBox="1">
            <a:spLocks/>
          </p:cNvSpPr>
          <p:nvPr/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z="3200" smtClean="0">
                <a:solidFill>
                  <a:schemeClr val="lt1"/>
                </a:solidFill>
              </a:rPr>
              <a:pPr/>
              <a:t>18</a:t>
            </a:fld>
            <a:endParaRPr lang="en-US" sz="3200">
              <a:solidFill>
                <a:schemeClr val="lt1"/>
              </a:solidFill>
            </a:endParaRPr>
          </a:p>
        </p:txBody>
      </p:sp>
      <p:grpSp>
        <p:nvGrpSpPr>
          <p:cNvPr id="11" name="Google Shape;151;p16">
            <a:extLst>
              <a:ext uri="{FF2B5EF4-FFF2-40B4-BE49-F238E27FC236}">
                <a16:creationId xmlns:a16="http://schemas.microsoft.com/office/drawing/2014/main" id="{6B6966A2-BDE2-2FA7-9F9D-4CF4857F5833}"/>
              </a:ext>
            </a:extLst>
          </p:cNvPr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2" name="Google Shape;152;p16">
              <a:extLst>
                <a:ext uri="{FF2B5EF4-FFF2-40B4-BE49-F238E27FC236}">
                  <a16:creationId xmlns:a16="http://schemas.microsoft.com/office/drawing/2014/main" id="{0E7E638D-96F9-DB42-9898-B25BF94B6167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4" name="Google Shape;153;p16">
                <a:extLst>
                  <a:ext uri="{FF2B5EF4-FFF2-40B4-BE49-F238E27FC236}">
                    <a16:creationId xmlns:a16="http://schemas.microsoft.com/office/drawing/2014/main" id="{CDDA2371-E115-9B56-F697-A6CC3BB9D716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4;p16">
                <a:extLst>
                  <a:ext uri="{FF2B5EF4-FFF2-40B4-BE49-F238E27FC236}">
                    <a16:creationId xmlns:a16="http://schemas.microsoft.com/office/drawing/2014/main" id="{1D1A9827-5FCB-BE10-C1F3-B3F1760E3EF8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" name="Google Shape;155;p16">
              <a:extLst>
                <a:ext uri="{FF2B5EF4-FFF2-40B4-BE49-F238E27FC236}">
                  <a16:creationId xmlns:a16="http://schemas.microsoft.com/office/drawing/2014/main" id="{6031729B-F7CD-E4F1-DA32-31231DE58FAD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56;p16">
            <a:extLst>
              <a:ext uri="{FF2B5EF4-FFF2-40B4-BE49-F238E27FC236}">
                <a16:creationId xmlns:a16="http://schemas.microsoft.com/office/drawing/2014/main" id="{2A4518D1-63CC-272E-E666-97057C0F1C58}"/>
              </a:ext>
            </a:extLst>
          </p:cNvPr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Health Planet</a:t>
            </a:r>
            <a:endParaRPr dirty="0"/>
          </a:p>
        </p:txBody>
      </p:sp>
      <p:sp>
        <p:nvSpPr>
          <p:cNvPr id="17" name="Google Shape;157;p16">
            <a:extLst>
              <a:ext uri="{FF2B5EF4-FFF2-40B4-BE49-F238E27FC236}">
                <a16:creationId xmlns:a16="http://schemas.microsoft.com/office/drawing/2014/main" id="{5030EAAE-854E-C6CD-BB16-4C9BEB64F170}"/>
              </a:ext>
            </a:extLst>
          </p:cNvPr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janeiro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58;p16">
            <a:extLst>
              <a:ext uri="{FF2B5EF4-FFF2-40B4-BE49-F238E27FC236}">
                <a16:creationId xmlns:a16="http://schemas.microsoft.com/office/drawing/2014/main" id="{412B7960-76DF-5552-E185-02B79B3C94C5}"/>
              </a:ext>
            </a:extLst>
          </p:cNvPr>
          <p:cNvSpPr txBox="1"/>
          <p:nvPr/>
        </p:nvSpPr>
        <p:spPr>
          <a:xfrm>
            <a:off x="18115756" y="9911199"/>
            <a:ext cx="693452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59;p16">
            <a:extLst>
              <a:ext uri="{FF2B5EF4-FFF2-40B4-BE49-F238E27FC236}">
                <a16:creationId xmlns:a16="http://schemas.microsoft.com/office/drawing/2014/main" id="{3840CF02-D949-7188-1281-4ECFA0FE9F18}"/>
              </a:ext>
            </a:extLst>
          </p:cNvPr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0" name="Google Shape;160;p16">
              <a:extLst>
                <a:ext uri="{FF2B5EF4-FFF2-40B4-BE49-F238E27FC236}">
                  <a16:creationId xmlns:a16="http://schemas.microsoft.com/office/drawing/2014/main" id="{E2CB2BB0-E3B3-8DF2-840A-15A6AF7488AB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r>
                <a:rPr lang="pt-PT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Algoritmos de Procura Informada</a:t>
              </a:r>
              <a:endParaRPr lang="pt-PT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61;p16">
              <a:extLst>
                <a:ext uri="{FF2B5EF4-FFF2-40B4-BE49-F238E27FC236}">
                  <a16:creationId xmlns:a16="http://schemas.microsoft.com/office/drawing/2014/main" id="{FA376D84-0368-F155-9E3D-D81AAB465F4A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A0D943-8E7B-F234-CE79-C3718FEB748C}"/>
              </a:ext>
            </a:extLst>
          </p:cNvPr>
          <p:cNvSpPr txBox="1"/>
          <p:nvPr/>
        </p:nvSpPr>
        <p:spPr>
          <a:xfrm>
            <a:off x="665956" y="3600477"/>
            <a:ext cx="116052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Algoritmo que apenas explora os nodos com melhor heurística. Um método de melhor escolha local.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Extremamente rápida a encontrar soluções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Não considera o impacto global de cada escolha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Pode não encontrar a melhor solução</a:t>
            </a:r>
          </a:p>
        </p:txBody>
      </p:sp>
      <p:sp>
        <p:nvSpPr>
          <p:cNvPr id="2" name="Google Shape;160;p16">
            <a:extLst>
              <a:ext uri="{FF2B5EF4-FFF2-40B4-BE49-F238E27FC236}">
                <a16:creationId xmlns:a16="http://schemas.microsoft.com/office/drawing/2014/main" id="{1B9B22D0-C9DF-0292-6E34-0B461754A344}"/>
              </a:ext>
            </a:extLst>
          </p:cNvPr>
          <p:cNvSpPr/>
          <p:nvPr/>
        </p:nvSpPr>
        <p:spPr>
          <a:xfrm>
            <a:off x="-2" y="1704340"/>
            <a:ext cx="11356850" cy="827992"/>
          </a:xfrm>
          <a:custGeom>
            <a:avLst/>
            <a:gdLst/>
            <a:ahLst/>
            <a:cxnLst/>
            <a:rect l="l" t="t" r="r" b="b"/>
            <a:pathLst>
              <a:path w="3844925" h="439420" extrusionOk="0">
                <a:moveTo>
                  <a:pt x="0" y="439204"/>
                </a:moveTo>
                <a:lnTo>
                  <a:pt x="3844798" y="439204"/>
                </a:lnTo>
                <a:lnTo>
                  <a:pt x="3844798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pt-PT"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.2 </a:t>
            </a:r>
            <a:r>
              <a:rPr lang="pt-PT" sz="5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Greedy</a:t>
            </a:r>
            <a:endParaRPr lang="pt-PT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1;p16">
            <a:extLst>
              <a:ext uri="{FF2B5EF4-FFF2-40B4-BE49-F238E27FC236}">
                <a16:creationId xmlns:a16="http://schemas.microsoft.com/office/drawing/2014/main" id="{6F959E57-A068-CB1E-8F27-4EBC9781B489}"/>
              </a:ext>
            </a:extLst>
          </p:cNvPr>
          <p:cNvSpPr/>
          <p:nvPr/>
        </p:nvSpPr>
        <p:spPr>
          <a:xfrm>
            <a:off x="10841961" y="1704341"/>
            <a:ext cx="854442" cy="827992"/>
          </a:xfrm>
          <a:custGeom>
            <a:avLst/>
            <a:gdLst/>
            <a:ahLst/>
            <a:cxnLst/>
            <a:rect l="l" t="t" r="r" b="b"/>
            <a:pathLst>
              <a:path w="439420" h="439420" extrusionOk="0">
                <a:moveTo>
                  <a:pt x="219595" y="0"/>
                </a:moveTo>
                <a:lnTo>
                  <a:pt x="175337" y="4461"/>
                </a:lnTo>
                <a:lnTo>
                  <a:pt x="134116" y="17257"/>
                </a:lnTo>
                <a:lnTo>
                  <a:pt x="96815" y="37505"/>
                </a:lnTo>
                <a:lnTo>
                  <a:pt x="64315" y="64320"/>
                </a:lnTo>
                <a:lnTo>
                  <a:pt x="37502" y="96820"/>
                </a:lnTo>
                <a:lnTo>
                  <a:pt x="17256" y="134122"/>
                </a:lnTo>
                <a:lnTo>
                  <a:pt x="4461" y="175341"/>
                </a:lnTo>
                <a:lnTo>
                  <a:pt x="0" y="219595"/>
                </a:lnTo>
                <a:lnTo>
                  <a:pt x="4461" y="263854"/>
                </a:lnTo>
                <a:lnTo>
                  <a:pt x="17256" y="305076"/>
                </a:lnTo>
                <a:lnTo>
                  <a:pt x="37502" y="342380"/>
                </a:lnTo>
                <a:lnTo>
                  <a:pt x="64315" y="374881"/>
                </a:lnTo>
                <a:lnTo>
                  <a:pt x="96815" y="401698"/>
                </a:lnTo>
                <a:lnTo>
                  <a:pt x="134116" y="421945"/>
                </a:lnTo>
                <a:lnTo>
                  <a:pt x="175337" y="434742"/>
                </a:lnTo>
                <a:lnTo>
                  <a:pt x="219595" y="439204"/>
                </a:lnTo>
                <a:lnTo>
                  <a:pt x="263854" y="434742"/>
                </a:lnTo>
                <a:lnTo>
                  <a:pt x="305076" y="421945"/>
                </a:lnTo>
                <a:lnTo>
                  <a:pt x="342380" y="401698"/>
                </a:lnTo>
                <a:lnTo>
                  <a:pt x="374881" y="374881"/>
                </a:lnTo>
                <a:lnTo>
                  <a:pt x="401698" y="342380"/>
                </a:lnTo>
                <a:lnTo>
                  <a:pt x="421945" y="305076"/>
                </a:lnTo>
                <a:lnTo>
                  <a:pt x="434742" y="263854"/>
                </a:lnTo>
                <a:lnTo>
                  <a:pt x="439204" y="219595"/>
                </a:lnTo>
                <a:lnTo>
                  <a:pt x="434742" y="175341"/>
                </a:lnTo>
                <a:lnTo>
                  <a:pt x="421945" y="134122"/>
                </a:lnTo>
                <a:lnTo>
                  <a:pt x="401698" y="96820"/>
                </a:lnTo>
                <a:lnTo>
                  <a:pt x="374881" y="64320"/>
                </a:lnTo>
                <a:lnTo>
                  <a:pt x="342380" y="37505"/>
                </a:lnTo>
                <a:lnTo>
                  <a:pt x="305076" y="17257"/>
                </a:lnTo>
                <a:lnTo>
                  <a:pt x="263854" y="4461"/>
                </a:lnTo>
                <a:lnTo>
                  <a:pt x="2195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 descr="What is Greedy Algorithm: Example, Applications and More | Simplilearn">
            <a:extLst>
              <a:ext uri="{FF2B5EF4-FFF2-40B4-BE49-F238E27FC236}">
                <a16:creationId xmlns:a16="http://schemas.microsoft.com/office/drawing/2014/main" id="{01EFDC52-2143-A9F2-39D2-E059169D0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556" y="3699773"/>
            <a:ext cx="6760198" cy="470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370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19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69" name="Google Shape;169;p17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70" name="Google Shape;170;p17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71" name="Google Shape;171;p17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3" name="Google Shape;173;p17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17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 Planet</a:t>
            </a:r>
            <a:endParaRPr dirty="0"/>
          </a:p>
        </p:txBody>
      </p:sp>
      <p:sp>
        <p:nvSpPr>
          <p:cNvPr id="175" name="Google Shape;175;p17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janeiro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18044968" y="9911199"/>
            <a:ext cx="645829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17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78" name="Google Shape;178;p17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11. Desempenho de algoritmos e conclusões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5BC5A3F3-C99F-8681-11F6-5721E6428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216890"/>
              </p:ext>
            </p:extLst>
          </p:nvPr>
        </p:nvGraphicFramePr>
        <p:xfrm>
          <a:off x="1187962" y="1963095"/>
          <a:ext cx="16099695" cy="5674800"/>
        </p:xfrm>
        <a:graphic>
          <a:graphicData uri="http://schemas.openxmlformats.org/drawingml/2006/table">
            <a:tbl>
              <a:tblPr firstRow="1" bandRow="1">
                <a:tableStyleId>{598165FB-D93B-4F92-A8A6-39336424D41C}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2555969708"/>
                    </a:ext>
                  </a:extLst>
                </a:gridCol>
                <a:gridCol w="2755373">
                  <a:extLst>
                    <a:ext uri="{9D8B030D-6E8A-4147-A177-3AD203B41FA5}">
                      <a16:colId xmlns:a16="http://schemas.microsoft.com/office/drawing/2014/main" val="1963332320"/>
                    </a:ext>
                  </a:extLst>
                </a:gridCol>
                <a:gridCol w="2755373">
                  <a:extLst>
                    <a:ext uri="{9D8B030D-6E8A-4147-A177-3AD203B41FA5}">
                      <a16:colId xmlns:a16="http://schemas.microsoft.com/office/drawing/2014/main" val="1006730752"/>
                    </a:ext>
                  </a:extLst>
                </a:gridCol>
                <a:gridCol w="2755373">
                  <a:extLst>
                    <a:ext uri="{9D8B030D-6E8A-4147-A177-3AD203B41FA5}">
                      <a16:colId xmlns:a16="http://schemas.microsoft.com/office/drawing/2014/main" val="1138971008"/>
                    </a:ext>
                  </a:extLst>
                </a:gridCol>
                <a:gridCol w="2755373">
                  <a:extLst>
                    <a:ext uri="{9D8B030D-6E8A-4147-A177-3AD203B41FA5}">
                      <a16:colId xmlns:a16="http://schemas.microsoft.com/office/drawing/2014/main" val="937937935"/>
                    </a:ext>
                  </a:extLst>
                </a:gridCol>
                <a:gridCol w="2755373">
                  <a:extLst>
                    <a:ext uri="{9D8B030D-6E8A-4147-A177-3AD203B41FA5}">
                      <a16:colId xmlns:a16="http://schemas.microsoft.com/office/drawing/2014/main" val="4045855247"/>
                    </a:ext>
                  </a:extLst>
                </a:gridCol>
              </a:tblGrid>
              <a:tr h="783726">
                <a:tc>
                  <a:txBody>
                    <a:bodyPr/>
                    <a:lstStyle/>
                    <a:p>
                      <a:r>
                        <a:rPr lang="pt-PT" sz="2400" dirty="0"/>
                        <a:t>Algoritmos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Nº Chamadas de Funções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Tamanho da Solução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Custo da Solução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Nº de nós explorados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4011"/>
                  </a:ext>
                </a:extLst>
              </a:tr>
              <a:tr h="693120">
                <a:tc>
                  <a:txBody>
                    <a:bodyPr/>
                    <a:lstStyle/>
                    <a:p>
                      <a:r>
                        <a:rPr lang="pt-PT" sz="2400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65.073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309430722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26723.731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334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27242"/>
                  </a:ext>
                </a:extLst>
              </a:tr>
              <a:tr h="693120">
                <a:tc>
                  <a:txBody>
                    <a:bodyPr/>
                    <a:lstStyle/>
                    <a:p>
                      <a:r>
                        <a:rPr lang="pt-PT" sz="2400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9.675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47454359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3451.331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1510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419136"/>
                  </a:ext>
                </a:extLst>
              </a:tr>
              <a:tr h="693120">
                <a:tc>
                  <a:txBody>
                    <a:bodyPr/>
                    <a:lstStyle/>
                    <a:p>
                      <a:r>
                        <a:rPr lang="pt-PT" sz="2400" dirty="0"/>
                        <a:t>Bidirecional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6.876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28954277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3451.331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699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8347"/>
                  </a:ext>
                </a:extLst>
              </a:tr>
              <a:tr h="693120">
                <a:tc>
                  <a:txBody>
                    <a:bodyPr/>
                    <a:lstStyle/>
                    <a:p>
                      <a:r>
                        <a:rPr lang="pt-PT" sz="2400" dirty="0"/>
                        <a:t>Custo Uniforme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5.041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25196416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3054.917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094135"/>
                  </a:ext>
                </a:extLst>
              </a:tr>
              <a:tr h="693120">
                <a:tc>
                  <a:txBody>
                    <a:bodyPr/>
                    <a:lstStyle/>
                    <a:p>
                      <a:r>
                        <a:rPr lang="pt-PT" sz="2400" dirty="0"/>
                        <a:t>Procura Iterativa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125.106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567491797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6487.604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411089"/>
                  </a:ext>
                </a:extLst>
              </a:tr>
              <a:tr h="693120">
                <a:tc>
                  <a:txBody>
                    <a:bodyPr/>
                    <a:lstStyle/>
                    <a:p>
                      <a:r>
                        <a:rPr lang="pt-PT" sz="2400" dirty="0" err="1"/>
                        <a:t>Greedy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1.343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5593677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4769.021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84576"/>
                  </a:ext>
                </a:extLst>
              </a:tr>
              <a:tr h="693120">
                <a:tc>
                  <a:txBody>
                    <a:bodyPr/>
                    <a:lstStyle/>
                    <a:p>
                      <a:r>
                        <a:rPr lang="pt-PT" sz="2400" dirty="0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3.844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16276443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2886.855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408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030345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A908F18D-18FB-DEB4-30E5-B124BF89A81D}"/>
              </a:ext>
            </a:extLst>
          </p:cNvPr>
          <p:cNvSpPr txBox="1"/>
          <p:nvPr/>
        </p:nvSpPr>
        <p:spPr>
          <a:xfrm>
            <a:off x="1187962" y="7882128"/>
            <a:ext cx="1609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Analisando estes resultados verificamos que o A* devolve o melhor caminho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2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17" name="Google Shape;117;p14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18" name="Google Shape;118;p14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19" name="Google Shape;119;p14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" name="Google Shape;121;p14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4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 Planet</a:t>
            </a:r>
            <a:endParaRPr dirty="0"/>
          </a:p>
        </p:txBody>
      </p:sp>
      <p:sp>
        <p:nvSpPr>
          <p:cNvPr id="123" name="Google Shape;123;p14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janeiro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14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26" name="Google Shape;126;p14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Conteúdo</a:t>
              </a:r>
              <a:endParaRPr lang="pt-PT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4"/>
          <p:cNvSpPr txBox="1"/>
          <p:nvPr/>
        </p:nvSpPr>
        <p:spPr>
          <a:xfrm>
            <a:off x="330676" y="1692148"/>
            <a:ext cx="16860044" cy="815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0" indent="-742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+mj-lt"/>
              <a:buAutoNum type="arabicPeriod"/>
            </a:pPr>
            <a:r>
              <a:rPr lang="pt-PT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Abstrato</a:t>
            </a:r>
          </a:p>
          <a:p>
            <a:pPr marL="742950" marR="0" lvl="0" indent="-742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+mj-lt"/>
              <a:buAutoNum type="arabicPeriod"/>
            </a:pPr>
            <a:r>
              <a:rPr lang="pt-PT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</a:p>
          <a:p>
            <a:pPr marL="742950" marR="0" lvl="0" indent="-742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+mj-lt"/>
              <a:buAutoNum type="arabicPeriod"/>
            </a:pPr>
            <a:r>
              <a:rPr lang="pt-PT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Formulação do Problema</a:t>
            </a:r>
          </a:p>
          <a:p>
            <a:pPr marL="742950" marR="0" lvl="0" indent="-742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+mj-lt"/>
              <a:buAutoNum type="arabicPeriod"/>
            </a:pPr>
            <a:r>
              <a:rPr lang="pt-PT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Geração do Grafo</a:t>
            </a:r>
          </a:p>
          <a:p>
            <a:pPr marL="742950" marR="0" lvl="0" indent="-742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+mj-lt"/>
              <a:buAutoNum type="arabicPeriod"/>
            </a:pPr>
            <a:r>
              <a:rPr lang="pt-PT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Grafo</a:t>
            </a:r>
          </a:p>
          <a:p>
            <a:pPr marL="742950" marR="0" lvl="0" indent="-742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+mj-lt"/>
              <a:buAutoNum type="arabicPeriod"/>
            </a:pPr>
            <a:r>
              <a:rPr lang="pt-PT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Estruturação do Projeto</a:t>
            </a:r>
          </a:p>
          <a:p>
            <a:pPr marL="742950" marR="0" lvl="0" indent="-742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+mj-lt"/>
              <a:buAutoNum type="arabicPeriod"/>
            </a:pPr>
            <a:r>
              <a:rPr lang="pt-PT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1</a:t>
            </a:r>
          </a:p>
          <a:p>
            <a:pPr marL="742950" marR="0" lvl="0" indent="-742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+mj-lt"/>
              <a:buAutoNum type="arabicPeriod"/>
            </a:pPr>
            <a:r>
              <a:rPr lang="pt-PT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de Procura não Informada</a:t>
            </a:r>
          </a:p>
          <a:p>
            <a:pPr marL="742950" marR="0" lvl="0" indent="-742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+mj-lt"/>
              <a:buAutoNum type="arabicPeriod"/>
            </a:pPr>
            <a:r>
              <a:rPr lang="pt-PT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Heurística</a:t>
            </a:r>
          </a:p>
          <a:p>
            <a:pPr marL="742950" marR="0" lvl="0" indent="-742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+mj-lt"/>
              <a:buAutoNum type="arabicPeriod"/>
            </a:pPr>
            <a:r>
              <a:rPr lang="pt-PT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de Procura Informada</a:t>
            </a:r>
          </a:p>
          <a:p>
            <a:pPr marL="742950" marR="0" lvl="0" indent="-742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+mj-lt"/>
              <a:buAutoNum type="arabicPeriod"/>
            </a:pPr>
            <a:r>
              <a:rPr lang="pt-PT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Desempenho de algoritmos e conclusões</a:t>
            </a:r>
          </a:p>
          <a:p>
            <a:pPr marL="742950" marR="0" lvl="0" indent="-742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+mj-lt"/>
              <a:buAutoNum type="arabicPeriod"/>
            </a:pPr>
            <a:r>
              <a:rPr lang="pt-PT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2</a:t>
            </a:r>
          </a:p>
          <a:p>
            <a:pPr marL="742950" marR="0" lvl="0" indent="-742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+mj-lt"/>
              <a:buAutoNum type="arabicPeriod"/>
            </a:pPr>
            <a:r>
              <a:rPr lang="pt-PT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</a:p>
          <a:p>
            <a:pPr marL="742950" marR="0" lvl="0" indent="-742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+mj-lt"/>
              <a:buAutoNum type="arabicPeriod"/>
            </a:pPr>
            <a:r>
              <a:rPr lang="pt-PT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Lógica de Negócio</a:t>
            </a:r>
          </a:p>
          <a:p>
            <a:pPr marL="742950" marR="0" lvl="0" indent="-742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+mj-lt"/>
              <a:buAutoNum type="arabicPeriod"/>
            </a:pPr>
            <a:r>
              <a:rPr lang="pt-PT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Distribuição de entregas e simulador</a:t>
            </a:r>
          </a:p>
          <a:p>
            <a:pPr marL="742950" marR="0" lvl="0" indent="-742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+mj-lt"/>
              <a:buAutoNum type="arabicPeriod"/>
            </a:pPr>
            <a:r>
              <a:rPr lang="pt-PT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</a:p>
          <a:p>
            <a:pPr marL="742950" marR="0" lvl="0" indent="-742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+mj-lt"/>
              <a:buAutoNum type="arabicPeriod"/>
            </a:pPr>
            <a:r>
              <a:rPr lang="pt-PT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20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69" name="Google Shape;169;p17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70" name="Google Shape;170;p17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71" name="Google Shape;171;p17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3" name="Google Shape;173;p17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17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 Planet</a:t>
            </a:r>
            <a:endParaRPr dirty="0"/>
          </a:p>
        </p:txBody>
      </p:sp>
      <p:sp>
        <p:nvSpPr>
          <p:cNvPr id="175" name="Google Shape;175;p17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janeiro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18044968" y="9911199"/>
            <a:ext cx="645829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17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78" name="Google Shape;178;p17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12. Fase 2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08F18D-18FB-DEB4-30E5-B124BF89A81D}"/>
              </a:ext>
            </a:extLst>
          </p:cNvPr>
          <p:cNvSpPr txBox="1"/>
          <p:nvPr/>
        </p:nvSpPr>
        <p:spPr>
          <a:xfrm>
            <a:off x="785626" y="2145236"/>
            <a:ext cx="1609969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Implementação das estruturas para a lógica de negócio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Delivery</a:t>
            </a:r>
            <a:endParaRPr lang="pt-PT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</a:t>
            </a:r>
            <a:endParaRPr lang="pt-PT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Bike</a:t>
            </a:r>
            <a:endParaRPr lang="pt-PT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Motorcycle</a:t>
            </a:r>
            <a:endParaRPr lang="pt-PT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</a:t>
            </a:r>
            <a:endParaRPr lang="pt-PT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HealthPlanet</a:t>
            </a:r>
            <a:endParaRPr lang="pt-PT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VehicleSimulation</a:t>
            </a:r>
            <a:endParaRPr lang="pt-PT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082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21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69" name="Google Shape;169;p17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70" name="Google Shape;170;p17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71" name="Google Shape;171;p17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3" name="Google Shape;173;p17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17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 Planet</a:t>
            </a:r>
            <a:endParaRPr dirty="0"/>
          </a:p>
        </p:txBody>
      </p:sp>
      <p:sp>
        <p:nvSpPr>
          <p:cNvPr id="175" name="Google Shape;175;p17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janeiro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18044968" y="9911199"/>
            <a:ext cx="645829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17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78" name="Google Shape;178;p17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13. Interface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08F18D-18FB-DEB4-30E5-B124BF89A81D}"/>
              </a:ext>
            </a:extLst>
          </p:cNvPr>
          <p:cNvSpPr txBox="1"/>
          <p:nvPr/>
        </p:nvSpPr>
        <p:spPr>
          <a:xfrm>
            <a:off x="785626" y="2145236"/>
            <a:ext cx="16099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cliente pode selecionar a rua de origem e destino sendo que é pedida as respetivas interceções para conseguirmos encontrar o nó certo.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45DA775-8044-79F4-6A7A-19F33039B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292" y="3762389"/>
            <a:ext cx="10662362" cy="47857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553CC55-7693-8D4A-A04E-7CE43ED6D4EC}"/>
              </a:ext>
            </a:extLst>
          </p:cNvPr>
          <p:cNvSpPr txBox="1"/>
          <p:nvPr/>
        </p:nvSpPr>
        <p:spPr>
          <a:xfrm>
            <a:off x="5539061" y="8318657"/>
            <a:ext cx="659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09602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22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69" name="Google Shape;169;p17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70" name="Google Shape;170;p17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71" name="Google Shape;171;p17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3" name="Google Shape;173;p17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17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 Planet</a:t>
            </a:r>
            <a:endParaRPr dirty="0"/>
          </a:p>
        </p:txBody>
      </p:sp>
      <p:sp>
        <p:nvSpPr>
          <p:cNvPr id="175" name="Google Shape;175;p17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janeiro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18044968" y="9911199"/>
            <a:ext cx="645829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17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78" name="Google Shape;178;p17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14. Lógica de Negócio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08F18D-18FB-DEB4-30E5-B124BF89A81D}"/>
              </a:ext>
            </a:extLst>
          </p:cNvPr>
          <p:cNvSpPr txBox="1"/>
          <p:nvPr/>
        </p:nvSpPr>
        <p:spPr>
          <a:xfrm>
            <a:off x="785626" y="2145236"/>
            <a:ext cx="1609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classe responsável pelo funcionamento da aplicação é a </a:t>
            </a:r>
            <a:r>
              <a:rPr lang="pt-PT" sz="3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HealthPlanet</a:t>
            </a:r>
            <a:endParaRPr lang="pt-PT" sz="3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FBB517-2134-7F5F-09FA-77D344DE7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756" y="3056052"/>
            <a:ext cx="12509433" cy="402680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AD2E436-9A27-A28B-8D07-4ED840566F33}"/>
              </a:ext>
            </a:extLst>
          </p:cNvPr>
          <p:cNvSpPr txBox="1"/>
          <p:nvPr/>
        </p:nvSpPr>
        <p:spPr>
          <a:xfrm>
            <a:off x="785626" y="7383868"/>
            <a:ext cx="17529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 apresenta as estruturas de dados para guardar a informação necessária para assegurar um bom funcionamento</a:t>
            </a:r>
          </a:p>
        </p:txBody>
      </p:sp>
    </p:spTree>
    <p:extLst>
      <p:ext uri="{BB962C8B-B14F-4D97-AF65-F5344CB8AC3E}">
        <p14:creationId xmlns:p14="http://schemas.microsoft.com/office/powerpoint/2010/main" val="446011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23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69" name="Google Shape;169;p17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70" name="Google Shape;170;p17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71" name="Google Shape;171;p17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3" name="Google Shape;173;p17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17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 Planet</a:t>
            </a:r>
            <a:endParaRPr dirty="0"/>
          </a:p>
        </p:txBody>
      </p:sp>
      <p:sp>
        <p:nvSpPr>
          <p:cNvPr id="175" name="Google Shape;175;p17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janeiro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18044968" y="9911199"/>
            <a:ext cx="645829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17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78" name="Google Shape;178;p17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15. Distribuição de entregas e simulador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A53F34E8-E500-D3F6-3BC8-1B59CA715B0B}"/>
              </a:ext>
            </a:extLst>
          </p:cNvPr>
          <p:cNvSpPr txBox="1"/>
          <p:nvPr/>
        </p:nvSpPr>
        <p:spPr>
          <a:xfrm>
            <a:off x="923544" y="2395728"/>
            <a:ext cx="154442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São feitas as restrições relacionadas com o tamanho das encomendas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algoritmo é usado para efetuar a distribuição mais ecológica das entregas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simulação mostra os estafetas a efetuar as entregas com a ajuda da biblioteca </a:t>
            </a:r>
            <a:r>
              <a:rPr lang="pt-PT" sz="3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a funcionalidade gráfica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Durante esta simulação é possível cortar as estradas que o estafeta irá percorrer</a:t>
            </a:r>
          </a:p>
        </p:txBody>
      </p:sp>
    </p:spTree>
    <p:extLst>
      <p:ext uri="{BB962C8B-B14F-4D97-AF65-F5344CB8AC3E}">
        <p14:creationId xmlns:p14="http://schemas.microsoft.com/office/powerpoint/2010/main" val="2489100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24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69" name="Google Shape;169;p17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70" name="Google Shape;170;p17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71" name="Google Shape;171;p17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3" name="Google Shape;173;p17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17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 Planet</a:t>
            </a:r>
            <a:endParaRPr dirty="0"/>
          </a:p>
        </p:txBody>
      </p:sp>
      <p:sp>
        <p:nvSpPr>
          <p:cNvPr id="175" name="Google Shape;175;p17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janeiro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18044968" y="9911199"/>
            <a:ext cx="645829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17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78" name="Google Shape;178;p17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16. Conclusões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08F18D-18FB-DEB4-30E5-B124BF89A81D}"/>
              </a:ext>
            </a:extLst>
          </p:cNvPr>
          <p:cNvSpPr txBox="1"/>
          <p:nvPr/>
        </p:nvSpPr>
        <p:spPr>
          <a:xfrm>
            <a:off x="785626" y="2145236"/>
            <a:ext cx="160996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desenvolvimento deste projeto ofereceu ao grupo:</a:t>
            </a:r>
          </a:p>
          <a:p>
            <a:endParaRPr lang="pt-PT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Perspetiva abrangente sobre a implementação e análise de algoritmos de procura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informação que prova o desempenho dos algoritmos discutido nas aulas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Perspetiva da importância de caracterizar e formular bem os problemas para poder ser feita uma solução adequada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ponto de vista mais real à utilização dos algoritmos de procura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capacidade de resolução de problemas oportuna e concisa</a:t>
            </a:r>
          </a:p>
        </p:txBody>
      </p:sp>
    </p:spTree>
    <p:extLst>
      <p:ext uri="{BB962C8B-B14F-4D97-AF65-F5344CB8AC3E}">
        <p14:creationId xmlns:p14="http://schemas.microsoft.com/office/powerpoint/2010/main" val="1407908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25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363" name="Google Shape;363;p28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364" name="Google Shape;364;p28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365" name="Google Shape;365;p28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8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7" name="Google Shape;367;p28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8" name="Google Shape;368;p28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 Planet</a:t>
            </a:r>
            <a:endParaRPr dirty="0"/>
          </a:p>
        </p:txBody>
      </p:sp>
      <p:sp>
        <p:nvSpPr>
          <p:cNvPr id="369" name="Google Shape;369;p28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janeiro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8"/>
          <p:cNvSpPr txBox="1"/>
          <p:nvPr/>
        </p:nvSpPr>
        <p:spPr>
          <a:xfrm>
            <a:off x="17729344" y="9911199"/>
            <a:ext cx="961453" cy="23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1" name="Google Shape;371;p28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372" name="Google Shape;372;p28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17. Referências</a:t>
              </a:r>
              <a:endParaRPr lang="pt-PT"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28"/>
          <p:cNvSpPr txBox="1"/>
          <p:nvPr/>
        </p:nvSpPr>
        <p:spPr>
          <a:xfrm>
            <a:off x="1642862" y="2521262"/>
            <a:ext cx="15822177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Geoff Boeing.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Osmnx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New methods for acquiring, constructing, analyzing, and visualizing complex street networks. Computers, Environment and Urban Systems, 65:126–139, 2017.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Aric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A.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Hagberg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Daniel A.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Schult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Pieter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J.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Swart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Exploring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network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dynamics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networkx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In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Gaël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Varoquaux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Travis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Vaught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Jarrod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Millman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editors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Proceedings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7th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Science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Conference,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pages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11 – 15, Pasadena, CA USA, 2008.</a:t>
            </a:r>
            <a:endParaRPr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380" name="Google Shape;380;p29" descr="Text, let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453"/>
            <a:ext cx="19182556" cy="10709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3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34" name="Google Shape;134;p15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35" name="Google Shape;135;p15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36" name="Google Shape;136;p15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8" name="Google Shape;138;p15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5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 Planet</a:t>
            </a:r>
            <a:endParaRPr dirty="0"/>
          </a:p>
        </p:txBody>
      </p:sp>
      <p:sp>
        <p:nvSpPr>
          <p:cNvPr id="140" name="Google Shape;140;p15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janeiro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43" name="Google Shape;143;p15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 </a:t>
              </a:r>
              <a:r>
                <a:rPr lang="pt-PT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Abstrato</a:t>
              </a:r>
              <a:endParaRPr lang="pt-PT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15"/>
          <p:cNvSpPr txBox="1"/>
          <p:nvPr/>
        </p:nvSpPr>
        <p:spPr>
          <a:xfrm>
            <a:off x="1091169" y="2911348"/>
            <a:ext cx="16795987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Este projeto foi desenvolvido com o intuito identificar, formular e resolver o problema exposto pelos docentes. Um problema de procura sustentável, utilizando procuras informadas e não informadas com o objetivo de encontrar a solução mais ecológica, e, por isso, menos custosa para a entrega de encomendas dos respetivos clientes.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4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51" name="Google Shape;151;p16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52" name="Google Shape;152;p16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53" name="Google Shape;153;p16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5" name="Google Shape;155;p16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16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Health Planet</a:t>
            </a:r>
            <a:endParaRPr dirty="0"/>
          </a:p>
        </p:txBody>
      </p:sp>
      <p:sp>
        <p:nvSpPr>
          <p:cNvPr id="157" name="Google Shape;157;p16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janeiro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16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60" name="Google Shape;160;p16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 </a:t>
              </a:r>
              <a:r>
                <a:rPr lang="pt-PT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Introdução</a:t>
              </a:r>
              <a:endParaRPr lang="pt-PT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6"/>
          <p:cNvSpPr txBox="1"/>
          <p:nvPr/>
        </p:nvSpPr>
        <p:spPr>
          <a:xfrm>
            <a:off x="1199356" y="2070100"/>
            <a:ext cx="16916400" cy="529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pt-PT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Existem 3 tipos de veículos para a entrega de encomendas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pt-PT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Existem vários estafetas que conseguem realizar as entregas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pt-PT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clientes podem fazer avaliações das entregas dos estafetas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pt-PT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encomendas têm de ser entregues da forma mais ecológica possível (dividir encomendas)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pt-PT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Existem fatores externos como o trânsito ou estradas cortadas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endParaRPr lang="en-US"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endParaRPr lang="en-US"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57FDD7C-D0C2-789A-B4EC-5A119738A8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10" name="Google Shape;150;p16">
            <a:extLst>
              <a:ext uri="{FF2B5EF4-FFF2-40B4-BE49-F238E27FC236}">
                <a16:creationId xmlns:a16="http://schemas.microsoft.com/office/drawing/2014/main" id="{B31EDED4-A59F-61DA-D4E1-D65526E11FCC}"/>
              </a:ext>
            </a:extLst>
          </p:cNvPr>
          <p:cNvSpPr txBox="1">
            <a:spLocks/>
          </p:cNvSpPr>
          <p:nvPr/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z="3200" smtClean="0">
                <a:solidFill>
                  <a:schemeClr val="lt1"/>
                </a:solidFill>
              </a:rPr>
              <a:pPr/>
              <a:t>5</a:t>
            </a:fld>
            <a:endParaRPr lang="en-US" sz="3200">
              <a:solidFill>
                <a:schemeClr val="lt1"/>
              </a:solidFill>
            </a:endParaRPr>
          </a:p>
        </p:txBody>
      </p:sp>
      <p:grpSp>
        <p:nvGrpSpPr>
          <p:cNvPr id="11" name="Google Shape;151;p16">
            <a:extLst>
              <a:ext uri="{FF2B5EF4-FFF2-40B4-BE49-F238E27FC236}">
                <a16:creationId xmlns:a16="http://schemas.microsoft.com/office/drawing/2014/main" id="{6B6966A2-BDE2-2FA7-9F9D-4CF4857F5833}"/>
              </a:ext>
            </a:extLst>
          </p:cNvPr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2" name="Google Shape;152;p16">
              <a:extLst>
                <a:ext uri="{FF2B5EF4-FFF2-40B4-BE49-F238E27FC236}">
                  <a16:creationId xmlns:a16="http://schemas.microsoft.com/office/drawing/2014/main" id="{0E7E638D-96F9-DB42-9898-B25BF94B6167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4" name="Google Shape;153;p16">
                <a:extLst>
                  <a:ext uri="{FF2B5EF4-FFF2-40B4-BE49-F238E27FC236}">
                    <a16:creationId xmlns:a16="http://schemas.microsoft.com/office/drawing/2014/main" id="{CDDA2371-E115-9B56-F697-A6CC3BB9D716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4;p16">
                <a:extLst>
                  <a:ext uri="{FF2B5EF4-FFF2-40B4-BE49-F238E27FC236}">
                    <a16:creationId xmlns:a16="http://schemas.microsoft.com/office/drawing/2014/main" id="{1D1A9827-5FCB-BE10-C1F3-B3F1760E3EF8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" name="Google Shape;155;p16">
              <a:extLst>
                <a:ext uri="{FF2B5EF4-FFF2-40B4-BE49-F238E27FC236}">
                  <a16:creationId xmlns:a16="http://schemas.microsoft.com/office/drawing/2014/main" id="{6031729B-F7CD-E4F1-DA32-31231DE58FAD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56;p16">
            <a:extLst>
              <a:ext uri="{FF2B5EF4-FFF2-40B4-BE49-F238E27FC236}">
                <a16:creationId xmlns:a16="http://schemas.microsoft.com/office/drawing/2014/main" id="{2A4518D1-63CC-272E-E666-97057C0F1C58}"/>
              </a:ext>
            </a:extLst>
          </p:cNvPr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Health Planet</a:t>
            </a:r>
            <a:endParaRPr dirty="0"/>
          </a:p>
        </p:txBody>
      </p:sp>
      <p:sp>
        <p:nvSpPr>
          <p:cNvPr id="17" name="Google Shape;157;p16">
            <a:extLst>
              <a:ext uri="{FF2B5EF4-FFF2-40B4-BE49-F238E27FC236}">
                <a16:creationId xmlns:a16="http://schemas.microsoft.com/office/drawing/2014/main" id="{5030EAAE-854E-C6CD-BB16-4C9BEB64F170}"/>
              </a:ext>
            </a:extLst>
          </p:cNvPr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janeiro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58;p16">
            <a:extLst>
              <a:ext uri="{FF2B5EF4-FFF2-40B4-BE49-F238E27FC236}">
                <a16:creationId xmlns:a16="http://schemas.microsoft.com/office/drawing/2014/main" id="{412B7960-76DF-5552-E185-02B79B3C94C5}"/>
              </a:ext>
            </a:extLst>
          </p:cNvPr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59;p16">
            <a:extLst>
              <a:ext uri="{FF2B5EF4-FFF2-40B4-BE49-F238E27FC236}">
                <a16:creationId xmlns:a16="http://schemas.microsoft.com/office/drawing/2014/main" id="{3840CF02-D949-7188-1281-4ECFA0FE9F18}"/>
              </a:ext>
            </a:extLst>
          </p:cNvPr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0" name="Google Shape;160;p16">
              <a:extLst>
                <a:ext uri="{FF2B5EF4-FFF2-40B4-BE49-F238E27FC236}">
                  <a16:creationId xmlns:a16="http://schemas.microsoft.com/office/drawing/2014/main" id="{E2CB2BB0-E3B3-8DF2-840A-15A6AF7488AB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 </a:t>
              </a:r>
              <a:r>
                <a:rPr lang="pt-PT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Formulação do Problema</a:t>
              </a:r>
              <a:endParaRPr lang="pt-PT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61;p16">
              <a:extLst>
                <a:ext uri="{FF2B5EF4-FFF2-40B4-BE49-F238E27FC236}">
                  <a16:creationId xmlns:a16="http://schemas.microsoft.com/office/drawing/2014/main" id="{FA376D84-0368-F155-9E3D-D81AAB465F4A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160;p16">
            <a:extLst>
              <a:ext uri="{FF2B5EF4-FFF2-40B4-BE49-F238E27FC236}">
                <a16:creationId xmlns:a16="http://schemas.microsoft.com/office/drawing/2014/main" id="{02F92AF9-7230-66B0-9882-9CAD19916C90}"/>
              </a:ext>
            </a:extLst>
          </p:cNvPr>
          <p:cNvSpPr/>
          <p:nvPr/>
        </p:nvSpPr>
        <p:spPr>
          <a:xfrm>
            <a:off x="-2" y="1704340"/>
            <a:ext cx="11356850" cy="827992"/>
          </a:xfrm>
          <a:custGeom>
            <a:avLst/>
            <a:gdLst/>
            <a:ahLst/>
            <a:cxnLst/>
            <a:rect l="l" t="t" r="r" b="b"/>
            <a:pathLst>
              <a:path w="3844925" h="439420" extrusionOk="0">
                <a:moveTo>
                  <a:pt x="0" y="439204"/>
                </a:moveTo>
                <a:lnTo>
                  <a:pt x="3844798" y="439204"/>
                </a:lnTo>
                <a:lnTo>
                  <a:pt x="3844798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3.1 Representação do Estado</a:t>
            </a:r>
            <a:endParaRPr lang="pt-PT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61;p16">
            <a:extLst>
              <a:ext uri="{FF2B5EF4-FFF2-40B4-BE49-F238E27FC236}">
                <a16:creationId xmlns:a16="http://schemas.microsoft.com/office/drawing/2014/main" id="{6F8462E4-CAAB-3C1C-A787-0F20D3FD7670}"/>
              </a:ext>
            </a:extLst>
          </p:cNvPr>
          <p:cNvSpPr/>
          <p:nvPr/>
        </p:nvSpPr>
        <p:spPr>
          <a:xfrm>
            <a:off x="10841961" y="1704340"/>
            <a:ext cx="854442" cy="827992"/>
          </a:xfrm>
          <a:custGeom>
            <a:avLst/>
            <a:gdLst/>
            <a:ahLst/>
            <a:cxnLst/>
            <a:rect l="l" t="t" r="r" b="b"/>
            <a:pathLst>
              <a:path w="439420" h="439420" extrusionOk="0">
                <a:moveTo>
                  <a:pt x="219595" y="0"/>
                </a:moveTo>
                <a:lnTo>
                  <a:pt x="175337" y="4461"/>
                </a:lnTo>
                <a:lnTo>
                  <a:pt x="134116" y="17257"/>
                </a:lnTo>
                <a:lnTo>
                  <a:pt x="96815" y="37505"/>
                </a:lnTo>
                <a:lnTo>
                  <a:pt x="64315" y="64320"/>
                </a:lnTo>
                <a:lnTo>
                  <a:pt x="37502" y="96820"/>
                </a:lnTo>
                <a:lnTo>
                  <a:pt x="17256" y="134122"/>
                </a:lnTo>
                <a:lnTo>
                  <a:pt x="4461" y="175341"/>
                </a:lnTo>
                <a:lnTo>
                  <a:pt x="0" y="219595"/>
                </a:lnTo>
                <a:lnTo>
                  <a:pt x="4461" y="263854"/>
                </a:lnTo>
                <a:lnTo>
                  <a:pt x="17256" y="305076"/>
                </a:lnTo>
                <a:lnTo>
                  <a:pt x="37502" y="342380"/>
                </a:lnTo>
                <a:lnTo>
                  <a:pt x="64315" y="374881"/>
                </a:lnTo>
                <a:lnTo>
                  <a:pt x="96815" y="401698"/>
                </a:lnTo>
                <a:lnTo>
                  <a:pt x="134116" y="421945"/>
                </a:lnTo>
                <a:lnTo>
                  <a:pt x="175337" y="434742"/>
                </a:lnTo>
                <a:lnTo>
                  <a:pt x="219595" y="439204"/>
                </a:lnTo>
                <a:lnTo>
                  <a:pt x="263854" y="434742"/>
                </a:lnTo>
                <a:lnTo>
                  <a:pt x="305076" y="421945"/>
                </a:lnTo>
                <a:lnTo>
                  <a:pt x="342380" y="401698"/>
                </a:lnTo>
                <a:lnTo>
                  <a:pt x="374881" y="374881"/>
                </a:lnTo>
                <a:lnTo>
                  <a:pt x="401698" y="342380"/>
                </a:lnTo>
                <a:lnTo>
                  <a:pt x="421945" y="305076"/>
                </a:lnTo>
                <a:lnTo>
                  <a:pt x="434742" y="263854"/>
                </a:lnTo>
                <a:lnTo>
                  <a:pt x="439204" y="219595"/>
                </a:lnTo>
                <a:lnTo>
                  <a:pt x="434742" y="175341"/>
                </a:lnTo>
                <a:lnTo>
                  <a:pt x="421945" y="134122"/>
                </a:lnTo>
                <a:lnTo>
                  <a:pt x="401698" y="96820"/>
                </a:lnTo>
                <a:lnTo>
                  <a:pt x="374881" y="64320"/>
                </a:lnTo>
                <a:lnTo>
                  <a:pt x="342380" y="37505"/>
                </a:lnTo>
                <a:lnTo>
                  <a:pt x="305076" y="17257"/>
                </a:lnTo>
                <a:lnTo>
                  <a:pt x="263854" y="4461"/>
                </a:lnTo>
                <a:lnTo>
                  <a:pt x="2195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715CE5C-4C31-5CE2-F0AC-2525953E7872}"/>
              </a:ext>
            </a:extLst>
          </p:cNvPr>
          <p:cNvSpPr txBox="1"/>
          <p:nvPr/>
        </p:nvSpPr>
        <p:spPr>
          <a:xfrm>
            <a:off x="1691640" y="3072384"/>
            <a:ext cx="1588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estado atual do mapa (estradas cortadas ou com trânsito)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estado de encomendas e entregas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Cada estado reflete uma disposição específica de recursos disponíveis</a:t>
            </a:r>
          </a:p>
        </p:txBody>
      </p:sp>
      <p:sp>
        <p:nvSpPr>
          <p:cNvPr id="26" name="Google Shape;160;p16">
            <a:extLst>
              <a:ext uri="{FF2B5EF4-FFF2-40B4-BE49-F238E27FC236}">
                <a16:creationId xmlns:a16="http://schemas.microsoft.com/office/drawing/2014/main" id="{3C96D2CE-5D12-64BF-D0A6-DFA8952B4D72}"/>
              </a:ext>
            </a:extLst>
          </p:cNvPr>
          <p:cNvSpPr/>
          <p:nvPr/>
        </p:nvSpPr>
        <p:spPr>
          <a:xfrm>
            <a:off x="-26281" y="5622187"/>
            <a:ext cx="11356850" cy="827992"/>
          </a:xfrm>
          <a:custGeom>
            <a:avLst/>
            <a:gdLst/>
            <a:ahLst/>
            <a:cxnLst/>
            <a:rect l="l" t="t" r="r" b="b"/>
            <a:pathLst>
              <a:path w="3844925" h="439420" extrusionOk="0">
                <a:moveTo>
                  <a:pt x="0" y="439204"/>
                </a:moveTo>
                <a:lnTo>
                  <a:pt x="3844798" y="439204"/>
                </a:lnTo>
                <a:lnTo>
                  <a:pt x="3844798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3.2 Estado Inicial</a:t>
            </a:r>
            <a:endParaRPr lang="pt-PT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61;p16">
            <a:extLst>
              <a:ext uri="{FF2B5EF4-FFF2-40B4-BE49-F238E27FC236}">
                <a16:creationId xmlns:a16="http://schemas.microsoft.com/office/drawing/2014/main" id="{02623D5F-5A3D-9C4D-5B10-B03E583DBA0D}"/>
              </a:ext>
            </a:extLst>
          </p:cNvPr>
          <p:cNvSpPr/>
          <p:nvPr/>
        </p:nvSpPr>
        <p:spPr>
          <a:xfrm>
            <a:off x="10815682" y="5622187"/>
            <a:ext cx="854442" cy="827992"/>
          </a:xfrm>
          <a:custGeom>
            <a:avLst/>
            <a:gdLst/>
            <a:ahLst/>
            <a:cxnLst/>
            <a:rect l="l" t="t" r="r" b="b"/>
            <a:pathLst>
              <a:path w="439420" h="439420" extrusionOk="0">
                <a:moveTo>
                  <a:pt x="219595" y="0"/>
                </a:moveTo>
                <a:lnTo>
                  <a:pt x="175337" y="4461"/>
                </a:lnTo>
                <a:lnTo>
                  <a:pt x="134116" y="17257"/>
                </a:lnTo>
                <a:lnTo>
                  <a:pt x="96815" y="37505"/>
                </a:lnTo>
                <a:lnTo>
                  <a:pt x="64315" y="64320"/>
                </a:lnTo>
                <a:lnTo>
                  <a:pt x="37502" y="96820"/>
                </a:lnTo>
                <a:lnTo>
                  <a:pt x="17256" y="134122"/>
                </a:lnTo>
                <a:lnTo>
                  <a:pt x="4461" y="175341"/>
                </a:lnTo>
                <a:lnTo>
                  <a:pt x="0" y="219595"/>
                </a:lnTo>
                <a:lnTo>
                  <a:pt x="4461" y="263854"/>
                </a:lnTo>
                <a:lnTo>
                  <a:pt x="17256" y="305076"/>
                </a:lnTo>
                <a:lnTo>
                  <a:pt x="37502" y="342380"/>
                </a:lnTo>
                <a:lnTo>
                  <a:pt x="64315" y="374881"/>
                </a:lnTo>
                <a:lnTo>
                  <a:pt x="96815" y="401698"/>
                </a:lnTo>
                <a:lnTo>
                  <a:pt x="134116" y="421945"/>
                </a:lnTo>
                <a:lnTo>
                  <a:pt x="175337" y="434742"/>
                </a:lnTo>
                <a:lnTo>
                  <a:pt x="219595" y="439204"/>
                </a:lnTo>
                <a:lnTo>
                  <a:pt x="263854" y="434742"/>
                </a:lnTo>
                <a:lnTo>
                  <a:pt x="305076" y="421945"/>
                </a:lnTo>
                <a:lnTo>
                  <a:pt x="342380" y="401698"/>
                </a:lnTo>
                <a:lnTo>
                  <a:pt x="374881" y="374881"/>
                </a:lnTo>
                <a:lnTo>
                  <a:pt x="401698" y="342380"/>
                </a:lnTo>
                <a:lnTo>
                  <a:pt x="421945" y="305076"/>
                </a:lnTo>
                <a:lnTo>
                  <a:pt x="434742" y="263854"/>
                </a:lnTo>
                <a:lnTo>
                  <a:pt x="439204" y="219595"/>
                </a:lnTo>
                <a:lnTo>
                  <a:pt x="434742" y="175341"/>
                </a:lnTo>
                <a:lnTo>
                  <a:pt x="421945" y="134122"/>
                </a:lnTo>
                <a:lnTo>
                  <a:pt x="401698" y="96820"/>
                </a:lnTo>
                <a:lnTo>
                  <a:pt x="374881" y="64320"/>
                </a:lnTo>
                <a:lnTo>
                  <a:pt x="342380" y="37505"/>
                </a:lnTo>
                <a:lnTo>
                  <a:pt x="305076" y="17257"/>
                </a:lnTo>
                <a:lnTo>
                  <a:pt x="263854" y="4461"/>
                </a:lnTo>
                <a:lnTo>
                  <a:pt x="2195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D960BE3-1C5B-E7A5-E5D4-758E01D6A6DE}"/>
              </a:ext>
            </a:extLst>
          </p:cNvPr>
          <p:cNvSpPr txBox="1"/>
          <p:nvPr/>
        </p:nvSpPr>
        <p:spPr>
          <a:xfrm>
            <a:off x="1687422" y="6720205"/>
            <a:ext cx="160419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Nenhuma rua se apresenta com obstruções (trânsito alto ou estradas cortadas)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Nenhum estafeta nem veículo saiu do armazém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Nenhuma encomenda efetuada pelos clientes </a:t>
            </a:r>
          </a:p>
        </p:txBody>
      </p:sp>
    </p:spTree>
    <p:extLst>
      <p:ext uri="{BB962C8B-B14F-4D97-AF65-F5344CB8AC3E}">
        <p14:creationId xmlns:p14="http://schemas.microsoft.com/office/powerpoint/2010/main" val="230994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57FDD7C-D0C2-789A-B4EC-5A119738A8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10" name="Google Shape;150;p16">
            <a:extLst>
              <a:ext uri="{FF2B5EF4-FFF2-40B4-BE49-F238E27FC236}">
                <a16:creationId xmlns:a16="http://schemas.microsoft.com/office/drawing/2014/main" id="{B31EDED4-A59F-61DA-D4E1-D65526E11FCC}"/>
              </a:ext>
            </a:extLst>
          </p:cNvPr>
          <p:cNvSpPr txBox="1">
            <a:spLocks/>
          </p:cNvSpPr>
          <p:nvPr/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z="3200" smtClean="0">
                <a:solidFill>
                  <a:schemeClr val="lt1"/>
                </a:solidFill>
              </a:rPr>
              <a:pPr/>
              <a:t>6</a:t>
            </a:fld>
            <a:endParaRPr lang="en-US" sz="3200">
              <a:solidFill>
                <a:schemeClr val="lt1"/>
              </a:solidFill>
            </a:endParaRPr>
          </a:p>
        </p:txBody>
      </p:sp>
      <p:grpSp>
        <p:nvGrpSpPr>
          <p:cNvPr id="11" name="Google Shape;151;p16">
            <a:extLst>
              <a:ext uri="{FF2B5EF4-FFF2-40B4-BE49-F238E27FC236}">
                <a16:creationId xmlns:a16="http://schemas.microsoft.com/office/drawing/2014/main" id="{6B6966A2-BDE2-2FA7-9F9D-4CF4857F5833}"/>
              </a:ext>
            </a:extLst>
          </p:cNvPr>
          <p:cNvGrpSpPr/>
          <p:nvPr/>
        </p:nvGrpSpPr>
        <p:grpSpPr>
          <a:xfrm>
            <a:off x="0" y="9581281"/>
            <a:ext cx="19010314" cy="1112119"/>
            <a:chOff x="-2" y="9568581"/>
            <a:chExt cx="19010314" cy="1112119"/>
          </a:xfrm>
        </p:grpSpPr>
        <p:grpSp>
          <p:nvGrpSpPr>
            <p:cNvPr id="12" name="Google Shape;152;p16">
              <a:extLst>
                <a:ext uri="{FF2B5EF4-FFF2-40B4-BE49-F238E27FC236}">
                  <a16:creationId xmlns:a16="http://schemas.microsoft.com/office/drawing/2014/main" id="{0E7E638D-96F9-DB42-9898-B25BF94B6167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4" name="Google Shape;153;p16">
                <a:extLst>
                  <a:ext uri="{FF2B5EF4-FFF2-40B4-BE49-F238E27FC236}">
                    <a16:creationId xmlns:a16="http://schemas.microsoft.com/office/drawing/2014/main" id="{CDDA2371-E115-9B56-F697-A6CC3BB9D716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4;p16">
                <a:extLst>
                  <a:ext uri="{FF2B5EF4-FFF2-40B4-BE49-F238E27FC236}">
                    <a16:creationId xmlns:a16="http://schemas.microsoft.com/office/drawing/2014/main" id="{1D1A9827-5FCB-BE10-C1F3-B3F1760E3EF8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" name="Google Shape;155;p16">
              <a:extLst>
                <a:ext uri="{FF2B5EF4-FFF2-40B4-BE49-F238E27FC236}">
                  <a16:creationId xmlns:a16="http://schemas.microsoft.com/office/drawing/2014/main" id="{6031729B-F7CD-E4F1-DA32-31231DE58FAD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56;p16">
            <a:extLst>
              <a:ext uri="{FF2B5EF4-FFF2-40B4-BE49-F238E27FC236}">
                <a16:creationId xmlns:a16="http://schemas.microsoft.com/office/drawing/2014/main" id="{2A4518D1-63CC-272E-E666-97057C0F1C58}"/>
              </a:ext>
            </a:extLst>
          </p:cNvPr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Health Planet</a:t>
            </a:r>
            <a:endParaRPr dirty="0"/>
          </a:p>
        </p:txBody>
      </p:sp>
      <p:sp>
        <p:nvSpPr>
          <p:cNvPr id="17" name="Google Shape;157;p16">
            <a:extLst>
              <a:ext uri="{FF2B5EF4-FFF2-40B4-BE49-F238E27FC236}">
                <a16:creationId xmlns:a16="http://schemas.microsoft.com/office/drawing/2014/main" id="{5030EAAE-854E-C6CD-BB16-4C9BEB64F170}"/>
              </a:ext>
            </a:extLst>
          </p:cNvPr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janeiro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58;p16">
            <a:extLst>
              <a:ext uri="{FF2B5EF4-FFF2-40B4-BE49-F238E27FC236}">
                <a16:creationId xmlns:a16="http://schemas.microsoft.com/office/drawing/2014/main" id="{412B7960-76DF-5552-E185-02B79B3C94C5}"/>
              </a:ext>
            </a:extLst>
          </p:cNvPr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59;p16">
            <a:extLst>
              <a:ext uri="{FF2B5EF4-FFF2-40B4-BE49-F238E27FC236}">
                <a16:creationId xmlns:a16="http://schemas.microsoft.com/office/drawing/2014/main" id="{3840CF02-D949-7188-1281-4ECFA0FE9F18}"/>
              </a:ext>
            </a:extLst>
          </p:cNvPr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0" name="Google Shape;160;p16">
              <a:extLst>
                <a:ext uri="{FF2B5EF4-FFF2-40B4-BE49-F238E27FC236}">
                  <a16:creationId xmlns:a16="http://schemas.microsoft.com/office/drawing/2014/main" id="{E2CB2BB0-E3B3-8DF2-840A-15A6AF7488AB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 </a:t>
              </a:r>
              <a:r>
                <a:rPr lang="pt-PT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Formulação do Problema</a:t>
              </a:r>
              <a:endParaRPr lang="pt-PT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61;p16">
              <a:extLst>
                <a:ext uri="{FF2B5EF4-FFF2-40B4-BE49-F238E27FC236}">
                  <a16:creationId xmlns:a16="http://schemas.microsoft.com/office/drawing/2014/main" id="{FA376D84-0368-F155-9E3D-D81AAB465F4A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160;p16">
            <a:extLst>
              <a:ext uri="{FF2B5EF4-FFF2-40B4-BE49-F238E27FC236}">
                <a16:creationId xmlns:a16="http://schemas.microsoft.com/office/drawing/2014/main" id="{02F92AF9-7230-66B0-9882-9CAD19916C90}"/>
              </a:ext>
            </a:extLst>
          </p:cNvPr>
          <p:cNvSpPr/>
          <p:nvPr/>
        </p:nvSpPr>
        <p:spPr>
          <a:xfrm>
            <a:off x="-2" y="1704340"/>
            <a:ext cx="11356850" cy="827992"/>
          </a:xfrm>
          <a:custGeom>
            <a:avLst/>
            <a:gdLst/>
            <a:ahLst/>
            <a:cxnLst/>
            <a:rect l="l" t="t" r="r" b="b"/>
            <a:pathLst>
              <a:path w="3844925" h="439420" extrusionOk="0">
                <a:moveTo>
                  <a:pt x="0" y="439204"/>
                </a:moveTo>
                <a:lnTo>
                  <a:pt x="3844798" y="439204"/>
                </a:lnTo>
                <a:lnTo>
                  <a:pt x="3844798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3.3 Estado objetivo</a:t>
            </a:r>
            <a:endParaRPr lang="pt-PT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61;p16">
            <a:extLst>
              <a:ext uri="{FF2B5EF4-FFF2-40B4-BE49-F238E27FC236}">
                <a16:creationId xmlns:a16="http://schemas.microsoft.com/office/drawing/2014/main" id="{6F8462E4-CAAB-3C1C-A787-0F20D3FD7670}"/>
              </a:ext>
            </a:extLst>
          </p:cNvPr>
          <p:cNvSpPr/>
          <p:nvPr/>
        </p:nvSpPr>
        <p:spPr>
          <a:xfrm>
            <a:off x="10841961" y="1704340"/>
            <a:ext cx="854442" cy="827992"/>
          </a:xfrm>
          <a:custGeom>
            <a:avLst/>
            <a:gdLst/>
            <a:ahLst/>
            <a:cxnLst/>
            <a:rect l="l" t="t" r="r" b="b"/>
            <a:pathLst>
              <a:path w="439420" h="439420" extrusionOk="0">
                <a:moveTo>
                  <a:pt x="219595" y="0"/>
                </a:moveTo>
                <a:lnTo>
                  <a:pt x="175337" y="4461"/>
                </a:lnTo>
                <a:lnTo>
                  <a:pt x="134116" y="17257"/>
                </a:lnTo>
                <a:lnTo>
                  <a:pt x="96815" y="37505"/>
                </a:lnTo>
                <a:lnTo>
                  <a:pt x="64315" y="64320"/>
                </a:lnTo>
                <a:lnTo>
                  <a:pt x="37502" y="96820"/>
                </a:lnTo>
                <a:lnTo>
                  <a:pt x="17256" y="134122"/>
                </a:lnTo>
                <a:lnTo>
                  <a:pt x="4461" y="175341"/>
                </a:lnTo>
                <a:lnTo>
                  <a:pt x="0" y="219595"/>
                </a:lnTo>
                <a:lnTo>
                  <a:pt x="4461" y="263854"/>
                </a:lnTo>
                <a:lnTo>
                  <a:pt x="17256" y="305076"/>
                </a:lnTo>
                <a:lnTo>
                  <a:pt x="37502" y="342380"/>
                </a:lnTo>
                <a:lnTo>
                  <a:pt x="64315" y="374881"/>
                </a:lnTo>
                <a:lnTo>
                  <a:pt x="96815" y="401698"/>
                </a:lnTo>
                <a:lnTo>
                  <a:pt x="134116" y="421945"/>
                </a:lnTo>
                <a:lnTo>
                  <a:pt x="175337" y="434742"/>
                </a:lnTo>
                <a:lnTo>
                  <a:pt x="219595" y="439204"/>
                </a:lnTo>
                <a:lnTo>
                  <a:pt x="263854" y="434742"/>
                </a:lnTo>
                <a:lnTo>
                  <a:pt x="305076" y="421945"/>
                </a:lnTo>
                <a:lnTo>
                  <a:pt x="342380" y="401698"/>
                </a:lnTo>
                <a:lnTo>
                  <a:pt x="374881" y="374881"/>
                </a:lnTo>
                <a:lnTo>
                  <a:pt x="401698" y="342380"/>
                </a:lnTo>
                <a:lnTo>
                  <a:pt x="421945" y="305076"/>
                </a:lnTo>
                <a:lnTo>
                  <a:pt x="434742" y="263854"/>
                </a:lnTo>
                <a:lnTo>
                  <a:pt x="439204" y="219595"/>
                </a:lnTo>
                <a:lnTo>
                  <a:pt x="434742" y="175341"/>
                </a:lnTo>
                <a:lnTo>
                  <a:pt x="421945" y="134122"/>
                </a:lnTo>
                <a:lnTo>
                  <a:pt x="401698" y="96820"/>
                </a:lnTo>
                <a:lnTo>
                  <a:pt x="374881" y="64320"/>
                </a:lnTo>
                <a:lnTo>
                  <a:pt x="342380" y="37505"/>
                </a:lnTo>
                <a:lnTo>
                  <a:pt x="305076" y="17257"/>
                </a:lnTo>
                <a:lnTo>
                  <a:pt x="263854" y="4461"/>
                </a:lnTo>
                <a:lnTo>
                  <a:pt x="2195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715CE5C-4C31-5CE2-F0AC-2525953E7872}"/>
              </a:ext>
            </a:extLst>
          </p:cNvPr>
          <p:cNvSpPr txBox="1"/>
          <p:nvPr/>
        </p:nvSpPr>
        <p:spPr>
          <a:xfrm>
            <a:off x="1688044" y="2790157"/>
            <a:ext cx="1671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Todas as encomendas foram entregues aos destinos correspondentes utilizando o meio e o caminho de transporte mais económico</a:t>
            </a:r>
          </a:p>
        </p:txBody>
      </p:sp>
      <p:sp>
        <p:nvSpPr>
          <p:cNvPr id="26" name="Google Shape;160;p16">
            <a:extLst>
              <a:ext uri="{FF2B5EF4-FFF2-40B4-BE49-F238E27FC236}">
                <a16:creationId xmlns:a16="http://schemas.microsoft.com/office/drawing/2014/main" id="{3C96D2CE-5D12-64BF-D0A6-DFA8952B4D72}"/>
              </a:ext>
            </a:extLst>
          </p:cNvPr>
          <p:cNvSpPr/>
          <p:nvPr/>
        </p:nvSpPr>
        <p:spPr>
          <a:xfrm>
            <a:off x="0" y="4125355"/>
            <a:ext cx="11356850" cy="827992"/>
          </a:xfrm>
          <a:custGeom>
            <a:avLst/>
            <a:gdLst/>
            <a:ahLst/>
            <a:cxnLst/>
            <a:rect l="l" t="t" r="r" b="b"/>
            <a:pathLst>
              <a:path w="3844925" h="439420" extrusionOk="0">
                <a:moveTo>
                  <a:pt x="0" y="439204"/>
                </a:moveTo>
                <a:lnTo>
                  <a:pt x="3844798" y="439204"/>
                </a:lnTo>
                <a:lnTo>
                  <a:pt x="3844798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3.4 Operadores</a:t>
            </a:r>
            <a:endParaRPr lang="pt-PT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61;p16">
            <a:extLst>
              <a:ext uri="{FF2B5EF4-FFF2-40B4-BE49-F238E27FC236}">
                <a16:creationId xmlns:a16="http://schemas.microsoft.com/office/drawing/2014/main" id="{02623D5F-5A3D-9C4D-5B10-B03E583DBA0D}"/>
              </a:ext>
            </a:extLst>
          </p:cNvPr>
          <p:cNvSpPr/>
          <p:nvPr/>
        </p:nvSpPr>
        <p:spPr>
          <a:xfrm>
            <a:off x="10841963" y="4125355"/>
            <a:ext cx="854442" cy="827992"/>
          </a:xfrm>
          <a:custGeom>
            <a:avLst/>
            <a:gdLst/>
            <a:ahLst/>
            <a:cxnLst/>
            <a:rect l="l" t="t" r="r" b="b"/>
            <a:pathLst>
              <a:path w="439420" h="439420" extrusionOk="0">
                <a:moveTo>
                  <a:pt x="219595" y="0"/>
                </a:moveTo>
                <a:lnTo>
                  <a:pt x="175337" y="4461"/>
                </a:lnTo>
                <a:lnTo>
                  <a:pt x="134116" y="17257"/>
                </a:lnTo>
                <a:lnTo>
                  <a:pt x="96815" y="37505"/>
                </a:lnTo>
                <a:lnTo>
                  <a:pt x="64315" y="64320"/>
                </a:lnTo>
                <a:lnTo>
                  <a:pt x="37502" y="96820"/>
                </a:lnTo>
                <a:lnTo>
                  <a:pt x="17256" y="134122"/>
                </a:lnTo>
                <a:lnTo>
                  <a:pt x="4461" y="175341"/>
                </a:lnTo>
                <a:lnTo>
                  <a:pt x="0" y="219595"/>
                </a:lnTo>
                <a:lnTo>
                  <a:pt x="4461" y="263854"/>
                </a:lnTo>
                <a:lnTo>
                  <a:pt x="17256" y="305076"/>
                </a:lnTo>
                <a:lnTo>
                  <a:pt x="37502" y="342380"/>
                </a:lnTo>
                <a:lnTo>
                  <a:pt x="64315" y="374881"/>
                </a:lnTo>
                <a:lnTo>
                  <a:pt x="96815" y="401698"/>
                </a:lnTo>
                <a:lnTo>
                  <a:pt x="134116" y="421945"/>
                </a:lnTo>
                <a:lnTo>
                  <a:pt x="175337" y="434742"/>
                </a:lnTo>
                <a:lnTo>
                  <a:pt x="219595" y="439204"/>
                </a:lnTo>
                <a:lnTo>
                  <a:pt x="263854" y="434742"/>
                </a:lnTo>
                <a:lnTo>
                  <a:pt x="305076" y="421945"/>
                </a:lnTo>
                <a:lnTo>
                  <a:pt x="342380" y="401698"/>
                </a:lnTo>
                <a:lnTo>
                  <a:pt x="374881" y="374881"/>
                </a:lnTo>
                <a:lnTo>
                  <a:pt x="401698" y="342380"/>
                </a:lnTo>
                <a:lnTo>
                  <a:pt x="421945" y="305076"/>
                </a:lnTo>
                <a:lnTo>
                  <a:pt x="434742" y="263854"/>
                </a:lnTo>
                <a:lnTo>
                  <a:pt x="439204" y="219595"/>
                </a:lnTo>
                <a:lnTo>
                  <a:pt x="434742" y="175341"/>
                </a:lnTo>
                <a:lnTo>
                  <a:pt x="421945" y="134122"/>
                </a:lnTo>
                <a:lnTo>
                  <a:pt x="401698" y="96820"/>
                </a:lnTo>
                <a:lnTo>
                  <a:pt x="374881" y="64320"/>
                </a:lnTo>
                <a:lnTo>
                  <a:pt x="342380" y="37505"/>
                </a:lnTo>
                <a:lnTo>
                  <a:pt x="305076" y="17257"/>
                </a:lnTo>
                <a:lnTo>
                  <a:pt x="263854" y="4461"/>
                </a:lnTo>
                <a:lnTo>
                  <a:pt x="2195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D960BE3-1C5B-E7A5-E5D4-758E01D6A6DE}"/>
              </a:ext>
            </a:extLst>
          </p:cNvPr>
          <p:cNvSpPr txBox="1"/>
          <p:nvPr/>
        </p:nvSpPr>
        <p:spPr>
          <a:xfrm>
            <a:off x="1528863" y="5227914"/>
            <a:ext cx="16527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Movimentação dos veículos pelas ruas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Inicio da procura do melhor caminho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avaliação feita pelo cliente (é o último passo para finalizar uma entrega)</a:t>
            </a:r>
            <a:endParaRPr lang="pt-PT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60;p16">
            <a:extLst>
              <a:ext uri="{FF2B5EF4-FFF2-40B4-BE49-F238E27FC236}">
                <a16:creationId xmlns:a16="http://schemas.microsoft.com/office/drawing/2014/main" id="{881D7648-627C-8A43-58B0-993629AE6564}"/>
              </a:ext>
            </a:extLst>
          </p:cNvPr>
          <p:cNvSpPr/>
          <p:nvPr/>
        </p:nvSpPr>
        <p:spPr>
          <a:xfrm>
            <a:off x="64008" y="7185257"/>
            <a:ext cx="11356850" cy="827992"/>
          </a:xfrm>
          <a:custGeom>
            <a:avLst/>
            <a:gdLst/>
            <a:ahLst/>
            <a:cxnLst/>
            <a:rect l="l" t="t" r="r" b="b"/>
            <a:pathLst>
              <a:path w="3844925" h="439420" extrusionOk="0">
                <a:moveTo>
                  <a:pt x="0" y="439204"/>
                </a:moveTo>
                <a:lnTo>
                  <a:pt x="3844798" y="439204"/>
                </a:lnTo>
                <a:lnTo>
                  <a:pt x="3844798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pt-PT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pt-PT"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Custo da solução</a:t>
            </a:r>
            <a:endParaRPr lang="pt-PT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1;p16">
            <a:extLst>
              <a:ext uri="{FF2B5EF4-FFF2-40B4-BE49-F238E27FC236}">
                <a16:creationId xmlns:a16="http://schemas.microsoft.com/office/drawing/2014/main" id="{05CAB0D8-069F-A35C-0FEB-2BD6655E3482}"/>
              </a:ext>
            </a:extLst>
          </p:cNvPr>
          <p:cNvSpPr/>
          <p:nvPr/>
        </p:nvSpPr>
        <p:spPr>
          <a:xfrm>
            <a:off x="10905971" y="7185257"/>
            <a:ext cx="854442" cy="827992"/>
          </a:xfrm>
          <a:custGeom>
            <a:avLst/>
            <a:gdLst/>
            <a:ahLst/>
            <a:cxnLst/>
            <a:rect l="l" t="t" r="r" b="b"/>
            <a:pathLst>
              <a:path w="439420" h="439420" extrusionOk="0">
                <a:moveTo>
                  <a:pt x="219595" y="0"/>
                </a:moveTo>
                <a:lnTo>
                  <a:pt x="175337" y="4461"/>
                </a:lnTo>
                <a:lnTo>
                  <a:pt x="134116" y="17257"/>
                </a:lnTo>
                <a:lnTo>
                  <a:pt x="96815" y="37505"/>
                </a:lnTo>
                <a:lnTo>
                  <a:pt x="64315" y="64320"/>
                </a:lnTo>
                <a:lnTo>
                  <a:pt x="37502" y="96820"/>
                </a:lnTo>
                <a:lnTo>
                  <a:pt x="17256" y="134122"/>
                </a:lnTo>
                <a:lnTo>
                  <a:pt x="4461" y="175341"/>
                </a:lnTo>
                <a:lnTo>
                  <a:pt x="0" y="219595"/>
                </a:lnTo>
                <a:lnTo>
                  <a:pt x="4461" y="263854"/>
                </a:lnTo>
                <a:lnTo>
                  <a:pt x="17256" y="305076"/>
                </a:lnTo>
                <a:lnTo>
                  <a:pt x="37502" y="342380"/>
                </a:lnTo>
                <a:lnTo>
                  <a:pt x="64315" y="374881"/>
                </a:lnTo>
                <a:lnTo>
                  <a:pt x="96815" y="401698"/>
                </a:lnTo>
                <a:lnTo>
                  <a:pt x="134116" y="421945"/>
                </a:lnTo>
                <a:lnTo>
                  <a:pt x="175337" y="434742"/>
                </a:lnTo>
                <a:lnTo>
                  <a:pt x="219595" y="439204"/>
                </a:lnTo>
                <a:lnTo>
                  <a:pt x="263854" y="434742"/>
                </a:lnTo>
                <a:lnTo>
                  <a:pt x="305076" y="421945"/>
                </a:lnTo>
                <a:lnTo>
                  <a:pt x="342380" y="401698"/>
                </a:lnTo>
                <a:lnTo>
                  <a:pt x="374881" y="374881"/>
                </a:lnTo>
                <a:lnTo>
                  <a:pt x="401698" y="342380"/>
                </a:lnTo>
                <a:lnTo>
                  <a:pt x="421945" y="305076"/>
                </a:lnTo>
                <a:lnTo>
                  <a:pt x="434742" y="263854"/>
                </a:lnTo>
                <a:lnTo>
                  <a:pt x="439204" y="219595"/>
                </a:lnTo>
                <a:lnTo>
                  <a:pt x="434742" y="175341"/>
                </a:lnTo>
                <a:lnTo>
                  <a:pt x="421945" y="134122"/>
                </a:lnTo>
                <a:lnTo>
                  <a:pt x="401698" y="96820"/>
                </a:lnTo>
                <a:lnTo>
                  <a:pt x="374881" y="64320"/>
                </a:lnTo>
                <a:lnTo>
                  <a:pt x="342380" y="37505"/>
                </a:lnTo>
                <a:lnTo>
                  <a:pt x="305076" y="17257"/>
                </a:lnTo>
                <a:lnTo>
                  <a:pt x="263854" y="4461"/>
                </a:lnTo>
                <a:lnTo>
                  <a:pt x="2195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B50ECB4-7D84-6F5D-F650-4149D51A119F}"/>
              </a:ext>
            </a:extLst>
          </p:cNvPr>
          <p:cNvSpPr txBox="1"/>
          <p:nvPr/>
        </p:nvSpPr>
        <p:spPr>
          <a:xfrm>
            <a:off x="1528863" y="8285793"/>
            <a:ext cx="16347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Valor dependente de parâmetros como o peso dos produtos da entrega, a distância percorrida e o índice de poluição de cada veículo</a:t>
            </a:r>
          </a:p>
        </p:txBody>
      </p:sp>
    </p:spTree>
    <p:extLst>
      <p:ext uri="{BB962C8B-B14F-4D97-AF65-F5344CB8AC3E}">
        <p14:creationId xmlns:p14="http://schemas.microsoft.com/office/powerpoint/2010/main" val="403380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57FDD7C-D0C2-789A-B4EC-5A119738A8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10" name="Google Shape;150;p16">
            <a:extLst>
              <a:ext uri="{FF2B5EF4-FFF2-40B4-BE49-F238E27FC236}">
                <a16:creationId xmlns:a16="http://schemas.microsoft.com/office/drawing/2014/main" id="{B31EDED4-A59F-61DA-D4E1-D65526E11FCC}"/>
              </a:ext>
            </a:extLst>
          </p:cNvPr>
          <p:cNvSpPr txBox="1">
            <a:spLocks/>
          </p:cNvSpPr>
          <p:nvPr/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z="3200" smtClean="0">
                <a:solidFill>
                  <a:schemeClr val="lt1"/>
                </a:solidFill>
              </a:rPr>
              <a:pPr/>
              <a:t>7</a:t>
            </a:fld>
            <a:endParaRPr lang="en-US" sz="3200">
              <a:solidFill>
                <a:schemeClr val="lt1"/>
              </a:solidFill>
            </a:endParaRPr>
          </a:p>
        </p:txBody>
      </p:sp>
      <p:grpSp>
        <p:nvGrpSpPr>
          <p:cNvPr id="11" name="Google Shape;151;p16">
            <a:extLst>
              <a:ext uri="{FF2B5EF4-FFF2-40B4-BE49-F238E27FC236}">
                <a16:creationId xmlns:a16="http://schemas.microsoft.com/office/drawing/2014/main" id="{6B6966A2-BDE2-2FA7-9F9D-4CF4857F5833}"/>
              </a:ext>
            </a:extLst>
          </p:cNvPr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2" name="Google Shape;152;p16">
              <a:extLst>
                <a:ext uri="{FF2B5EF4-FFF2-40B4-BE49-F238E27FC236}">
                  <a16:creationId xmlns:a16="http://schemas.microsoft.com/office/drawing/2014/main" id="{0E7E638D-96F9-DB42-9898-B25BF94B6167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4" name="Google Shape;153;p16">
                <a:extLst>
                  <a:ext uri="{FF2B5EF4-FFF2-40B4-BE49-F238E27FC236}">
                    <a16:creationId xmlns:a16="http://schemas.microsoft.com/office/drawing/2014/main" id="{CDDA2371-E115-9B56-F697-A6CC3BB9D716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4;p16">
                <a:extLst>
                  <a:ext uri="{FF2B5EF4-FFF2-40B4-BE49-F238E27FC236}">
                    <a16:creationId xmlns:a16="http://schemas.microsoft.com/office/drawing/2014/main" id="{1D1A9827-5FCB-BE10-C1F3-B3F1760E3EF8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" name="Google Shape;155;p16">
              <a:extLst>
                <a:ext uri="{FF2B5EF4-FFF2-40B4-BE49-F238E27FC236}">
                  <a16:creationId xmlns:a16="http://schemas.microsoft.com/office/drawing/2014/main" id="{6031729B-F7CD-E4F1-DA32-31231DE58FAD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56;p16">
            <a:extLst>
              <a:ext uri="{FF2B5EF4-FFF2-40B4-BE49-F238E27FC236}">
                <a16:creationId xmlns:a16="http://schemas.microsoft.com/office/drawing/2014/main" id="{2A4518D1-63CC-272E-E666-97057C0F1C58}"/>
              </a:ext>
            </a:extLst>
          </p:cNvPr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Health Planet</a:t>
            </a:r>
            <a:endParaRPr dirty="0"/>
          </a:p>
        </p:txBody>
      </p:sp>
      <p:sp>
        <p:nvSpPr>
          <p:cNvPr id="17" name="Google Shape;157;p16">
            <a:extLst>
              <a:ext uri="{FF2B5EF4-FFF2-40B4-BE49-F238E27FC236}">
                <a16:creationId xmlns:a16="http://schemas.microsoft.com/office/drawing/2014/main" id="{5030EAAE-854E-C6CD-BB16-4C9BEB64F170}"/>
              </a:ext>
            </a:extLst>
          </p:cNvPr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janeiro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58;p16">
            <a:extLst>
              <a:ext uri="{FF2B5EF4-FFF2-40B4-BE49-F238E27FC236}">
                <a16:creationId xmlns:a16="http://schemas.microsoft.com/office/drawing/2014/main" id="{412B7960-76DF-5552-E185-02B79B3C94C5}"/>
              </a:ext>
            </a:extLst>
          </p:cNvPr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59;p16">
            <a:extLst>
              <a:ext uri="{FF2B5EF4-FFF2-40B4-BE49-F238E27FC236}">
                <a16:creationId xmlns:a16="http://schemas.microsoft.com/office/drawing/2014/main" id="{3840CF02-D949-7188-1281-4ECFA0FE9F18}"/>
              </a:ext>
            </a:extLst>
          </p:cNvPr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0" name="Google Shape;160;p16">
              <a:extLst>
                <a:ext uri="{FF2B5EF4-FFF2-40B4-BE49-F238E27FC236}">
                  <a16:creationId xmlns:a16="http://schemas.microsoft.com/office/drawing/2014/main" id="{E2CB2BB0-E3B3-8DF2-840A-15A6AF7488AB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r>
                <a:rPr lang="pt-PT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Geraç</a:t>
              </a:r>
              <a:r>
                <a:rPr lang="pt-PT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ão do Grafo</a:t>
              </a:r>
              <a:endParaRPr lang="pt-PT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61;p16">
              <a:extLst>
                <a:ext uri="{FF2B5EF4-FFF2-40B4-BE49-F238E27FC236}">
                  <a16:creationId xmlns:a16="http://schemas.microsoft.com/office/drawing/2014/main" id="{FA376D84-0368-F155-9E3D-D81AAB465F4A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0696CE-3F14-9F1F-1A42-BCB76513340F}"/>
              </a:ext>
            </a:extLst>
          </p:cNvPr>
          <p:cNvSpPr txBox="1"/>
          <p:nvPr/>
        </p:nvSpPr>
        <p:spPr>
          <a:xfrm>
            <a:off x="731520" y="2066544"/>
            <a:ext cx="16468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grafo utilizado na procura é gerado recorrendo a ajuda à biblioteca </a:t>
            </a:r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OSMnx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(Open Street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Networkx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pt-PT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6D1F39-D959-9129-6805-62D022693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29" y="3469890"/>
            <a:ext cx="16061126" cy="197806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676307E-016A-1865-FAFE-AEFE53941905}"/>
              </a:ext>
            </a:extLst>
          </p:cNvPr>
          <p:cNvSpPr txBox="1"/>
          <p:nvPr/>
        </p:nvSpPr>
        <p:spPr>
          <a:xfrm>
            <a:off x="665956" y="5824728"/>
            <a:ext cx="16533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Foi filtrado o grafo que é devolvido pelo método acima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Ruas (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edges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com nomes iguais passam a ter um indicador depois do seu nome para indicar a sua secção</a:t>
            </a:r>
          </a:p>
        </p:txBody>
      </p:sp>
    </p:spTree>
    <p:extLst>
      <p:ext uri="{BB962C8B-B14F-4D97-AF65-F5344CB8AC3E}">
        <p14:creationId xmlns:p14="http://schemas.microsoft.com/office/powerpoint/2010/main" val="190234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57FDD7C-D0C2-789A-B4EC-5A119738A8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10" name="Google Shape;150;p16">
            <a:extLst>
              <a:ext uri="{FF2B5EF4-FFF2-40B4-BE49-F238E27FC236}">
                <a16:creationId xmlns:a16="http://schemas.microsoft.com/office/drawing/2014/main" id="{B31EDED4-A59F-61DA-D4E1-D65526E11FCC}"/>
              </a:ext>
            </a:extLst>
          </p:cNvPr>
          <p:cNvSpPr txBox="1">
            <a:spLocks/>
          </p:cNvSpPr>
          <p:nvPr/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z="3200" smtClean="0">
                <a:solidFill>
                  <a:schemeClr val="lt1"/>
                </a:solidFill>
              </a:rPr>
              <a:pPr/>
              <a:t>8</a:t>
            </a:fld>
            <a:endParaRPr lang="en-US" sz="3200">
              <a:solidFill>
                <a:schemeClr val="lt1"/>
              </a:solidFill>
            </a:endParaRPr>
          </a:p>
        </p:txBody>
      </p:sp>
      <p:grpSp>
        <p:nvGrpSpPr>
          <p:cNvPr id="11" name="Google Shape;151;p16">
            <a:extLst>
              <a:ext uri="{FF2B5EF4-FFF2-40B4-BE49-F238E27FC236}">
                <a16:creationId xmlns:a16="http://schemas.microsoft.com/office/drawing/2014/main" id="{6B6966A2-BDE2-2FA7-9F9D-4CF4857F5833}"/>
              </a:ext>
            </a:extLst>
          </p:cNvPr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2" name="Google Shape;152;p16">
              <a:extLst>
                <a:ext uri="{FF2B5EF4-FFF2-40B4-BE49-F238E27FC236}">
                  <a16:creationId xmlns:a16="http://schemas.microsoft.com/office/drawing/2014/main" id="{0E7E638D-96F9-DB42-9898-B25BF94B6167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4" name="Google Shape;153;p16">
                <a:extLst>
                  <a:ext uri="{FF2B5EF4-FFF2-40B4-BE49-F238E27FC236}">
                    <a16:creationId xmlns:a16="http://schemas.microsoft.com/office/drawing/2014/main" id="{CDDA2371-E115-9B56-F697-A6CC3BB9D716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4;p16">
                <a:extLst>
                  <a:ext uri="{FF2B5EF4-FFF2-40B4-BE49-F238E27FC236}">
                    <a16:creationId xmlns:a16="http://schemas.microsoft.com/office/drawing/2014/main" id="{1D1A9827-5FCB-BE10-C1F3-B3F1760E3EF8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" name="Google Shape;155;p16">
              <a:extLst>
                <a:ext uri="{FF2B5EF4-FFF2-40B4-BE49-F238E27FC236}">
                  <a16:creationId xmlns:a16="http://schemas.microsoft.com/office/drawing/2014/main" id="{6031729B-F7CD-E4F1-DA32-31231DE58FAD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56;p16">
            <a:extLst>
              <a:ext uri="{FF2B5EF4-FFF2-40B4-BE49-F238E27FC236}">
                <a16:creationId xmlns:a16="http://schemas.microsoft.com/office/drawing/2014/main" id="{2A4518D1-63CC-272E-E666-97057C0F1C58}"/>
              </a:ext>
            </a:extLst>
          </p:cNvPr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Health Planet</a:t>
            </a:r>
            <a:endParaRPr dirty="0"/>
          </a:p>
        </p:txBody>
      </p:sp>
      <p:sp>
        <p:nvSpPr>
          <p:cNvPr id="17" name="Google Shape;157;p16">
            <a:extLst>
              <a:ext uri="{FF2B5EF4-FFF2-40B4-BE49-F238E27FC236}">
                <a16:creationId xmlns:a16="http://schemas.microsoft.com/office/drawing/2014/main" id="{5030EAAE-854E-C6CD-BB16-4C9BEB64F170}"/>
              </a:ext>
            </a:extLst>
          </p:cNvPr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janeiro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58;p16">
            <a:extLst>
              <a:ext uri="{FF2B5EF4-FFF2-40B4-BE49-F238E27FC236}">
                <a16:creationId xmlns:a16="http://schemas.microsoft.com/office/drawing/2014/main" id="{412B7960-76DF-5552-E185-02B79B3C94C5}"/>
              </a:ext>
            </a:extLst>
          </p:cNvPr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59;p16">
            <a:extLst>
              <a:ext uri="{FF2B5EF4-FFF2-40B4-BE49-F238E27FC236}">
                <a16:creationId xmlns:a16="http://schemas.microsoft.com/office/drawing/2014/main" id="{3840CF02-D949-7188-1281-4ECFA0FE9F18}"/>
              </a:ext>
            </a:extLst>
          </p:cNvPr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0" name="Google Shape;160;p16">
              <a:extLst>
                <a:ext uri="{FF2B5EF4-FFF2-40B4-BE49-F238E27FC236}">
                  <a16:creationId xmlns:a16="http://schemas.microsoft.com/office/drawing/2014/main" id="{E2CB2BB0-E3B3-8DF2-840A-15A6AF7488AB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5. </a:t>
              </a:r>
              <a:r>
                <a:rPr lang="pt-PT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Grafo</a:t>
              </a:r>
              <a:endParaRPr lang="pt-PT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61;p16">
              <a:extLst>
                <a:ext uri="{FF2B5EF4-FFF2-40B4-BE49-F238E27FC236}">
                  <a16:creationId xmlns:a16="http://schemas.microsoft.com/office/drawing/2014/main" id="{FA376D84-0368-F155-9E3D-D81AAB465F4A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A0D943-8E7B-F234-CE79-C3718FEB748C}"/>
              </a:ext>
            </a:extLst>
          </p:cNvPr>
          <p:cNvSpPr txBox="1"/>
          <p:nvPr/>
        </p:nvSpPr>
        <p:spPr>
          <a:xfrm>
            <a:off x="665956" y="2176905"/>
            <a:ext cx="14712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grafo tem: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dicionário em que a chave é o id de um nodo e o valor uma lista dos nodos adjacentes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lista de objetos nodos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lista de objetos aresta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AB9D4A-3B6F-609B-EEC3-8DD118DBA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56" y="5399630"/>
            <a:ext cx="16927100" cy="269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4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57FDD7C-D0C2-789A-B4EC-5A119738A8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10" name="Google Shape;150;p16">
            <a:extLst>
              <a:ext uri="{FF2B5EF4-FFF2-40B4-BE49-F238E27FC236}">
                <a16:creationId xmlns:a16="http://schemas.microsoft.com/office/drawing/2014/main" id="{B31EDED4-A59F-61DA-D4E1-D65526E11FCC}"/>
              </a:ext>
            </a:extLst>
          </p:cNvPr>
          <p:cNvSpPr txBox="1">
            <a:spLocks/>
          </p:cNvSpPr>
          <p:nvPr/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z="3200" smtClean="0">
                <a:solidFill>
                  <a:schemeClr val="lt1"/>
                </a:solidFill>
              </a:rPr>
              <a:pPr/>
              <a:t>9</a:t>
            </a:fld>
            <a:endParaRPr lang="en-US" sz="3200">
              <a:solidFill>
                <a:schemeClr val="lt1"/>
              </a:solidFill>
            </a:endParaRPr>
          </a:p>
        </p:txBody>
      </p:sp>
      <p:grpSp>
        <p:nvGrpSpPr>
          <p:cNvPr id="11" name="Google Shape;151;p16">
            <a:extLst>
              <a:ext uri="{FF2B5EF4-FFF2-40B4-BE49-F238E27FC236}">
                <a16:creationId xmlns:a16="http://schemas.microsoft.com/office/drawing/2014/main" id="{6B6966A2-BDE2-2FA7-9F9D-4CF4857F5833}"/>
              </a:ext>
            </a:extLst>
          </p:cNvPr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2" name="Google Shape;152;p16">
              <a:extLst>
                <a:ext uri="{FF2B5EF4-FFF2-40B4-BE49-F238E27FC236}">
                  <a16:creationId xmlns:a16="http://schemas.microsoft.com/office/drawing/2014/main" id="{0E7E638D-96F9-DB42-9898-B25BF94B6167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4" name="Google Shape;153;p16">
                <a:extLst>
                  <a:ext uri="{FF2B5EF4-FFF2-40B4-BE49-F238E27FC236}">
                    <a16:creationId xmlns:a16="http://schemas.microsoft.com/office/drawing/2014/main" id="{CDDA2371-E115-9B56-F697-A6CC3BB9D716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4;p16">
                <a:extLst>
                  <a:ext uri="{FF2B5EF4-FFF2-40B4-BE49-F238E27FC236}">
                    <a16:creationId xmlns:a16="http://schemas.microsoft.com/office/drawing/2014/main" id="{1D1A9827-5FCB-BE10-C1F3-B3F1760E3EF8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" name="Google Shape;155;p16">
              <a:extLst>
                <a:ext uri="{FF2B5EF4-FFF2-40B4-BE49-F238E27FC236}">
                  <a16:creationId xmlns:a16="http://schemas.microsoft.com/office/drawing/2014/main" id="{6031729B-F7CD-E4F1-DA32-31231DE58FAD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56;p16">
            <a:extLst>
              <a:ext uri="{FF2B5EF4-FFF2-40B4-BE49-F238E27FC236}">
                <a16:creationId xmlns:a16="http://schemas.microsoft.com/office/drawing/2014/main" id="{2A4518D1-63CC-272E-E666-97057C0F1C58}"/>
              </a:ext>
            </a:extLst>
          </p:cNvPr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Health Planet</a:t>
            </a:r>
            <a:endParaRPr dirty="0"/>
          </a:p>
        </p:txBody>
      </p:sp>
      <p:sp>
        <p:nvSpPr>
          <p:cNvPr id="17" name="Google Shape;157;p16">
            <a:extLst>
              <a:ext uri="{FF2B5EF4-FFF2-40B4-BE49-F238E27FC236}">
                <a16:creationId xmlns:a16="http://schemas.microsoft.com/office/drawing/2014/main" id="{5030EAAE-854E-C6CD-BB16-4C9BEB64F170}"/>
              </a:ext>
            </a:extLst>
          </p:cNvPr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janeiro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58;p16">
            <a:extLst>
              <a:ext uri="{FF2B5EF4-FFF2-40B4-BE49-F238E27FC236}">
                <a16:creationId xmlns:a16="http://schemas.microsoft.com/office/drawing/2014/main" id="{412B7960-76DF-5552-E185-02B79B3C94C5}"/>
              </a:ext>
            </a:extLst>
          </p:cNvPr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59;p16">
            <a:extLst>
              <a:ext uri="{FF2B5EF4-FFF2-40B4-BE49-F238E27FC236}">
                <a16:creationId xmlns:a16="http://schemas.microsoft.com/office/drawing/2014/main" id="{3840CF02-D949-7188-1281-4ECFA0FE9F18}"/>
              </a:ext>
            </a:extLst>
          </p:cNvPr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0" name="Google Shape;160;p16">
              <a:extLst>
                <a:ext uri="{FF2B5EF4-FFF2-40B4-BE49-F238E27FC236}">
                  <a16:creationId xmlns:a16="http://schemas.microsoft.com/office/drawing/2014/main" id="{E2CB2BB0-E3B3-8DF2-840A-15A6AF7488AB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r>
                <a:rPr lang="pt-PT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Estruturação do Projeto</a:t>
              </a:r>
              <a:endParaRPr lang="pt-PT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61;p16">
              <a:extLst>
                <a:ext uri="{FF2B5EF4-FFF2-40B4-BE49-F238E27FC236}">
                  <a16:creationId xmlns:a16="http://schemas.microsoft.com/office/drawing/2014/main" id="{FA376D84-0368-F155-9E3D-D81AAB465F4A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A0D943-8E7B-F234-CE79-C3718FEB748C}"/>
              </a:ext>
            </a:extLst>
          </p:cNvPr>
          <p:cNvSpPr txBox="1"/>
          <p:nvPr/>
        </p:nvSpPr>
        <p:spPr>
          <a:xfrm>
            <a:off x="665956" y="2883617"/>
            <a:ext cx="147126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Foi decidido dividir o projeto em 2 fase distintas: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Fase 1 – Geração do grafo, implementação de algoritmos e análise de resultados de desempenho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Fase 2 – Geração do grafo adaptado para um exemplo real, formulação da aplicação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Planet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 os seus requisitos</a:t>
            </a:r>
          </a:p>
          <a:p>
            <a:endParaRPr lang="pt-PT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Isto porque é do interesse da empresa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Planet</a:t>
            </a:r>
            <a: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que tenha o melhor algoritmo de procura possível a calcular os caminhos das entregas.</a:t>
            </a:r>
          </a:p>
        </p:txBody>
      </p:sp>
    </p:spTree>
    <p:extLst>
      <p:ext uri="{BB962C8B-B14F-4D97-AF65-F5344CB8AC3E}">
        <p14:creationId xmlns:p14="http://schemas.microsoft.com/office/powerpoint/2010/main" val="234680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1520</Words>
  <Application>Microsoft Office PowerPoint</Application>
  <PresentationFormat>Personalizados</PresentationFormat>
  <Paragraphs>331</Paragraphs>
  <Slides>26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2" baseType="lpstr">
      <vt:lpstr>Arial</vt:lpstr>
      <vt:lpstr>Arial</vt:lpstr>
      <vt:lpstr>Calibri</vt:lpstr>
      <vt:lpstr>Noto Sans Symbols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Silva</dc:creator>
  <cp:lastModifiedBy>João Manuel Novais da Silva</cp:lastModifiedBy>
  <cp:revision>27</cp:revision>
  <dcterms:modified xsi:type="dcterms:W3CDTF">2024-01-12T01:40:32Z</dcterms:modified>
</cp:coreProperties>
</file>