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7" r:id="rId2"/>
    <p:sldId id="334" r:id="rId3"/>
    <p:sldId id="308" r:id="rId4"/>
    <p:sldId id="309" r:id="rId5"/>
    <p:sldId id="310" r:id="rId6"/>
    <p:sldId id="311" r:id="rId7"/>
    <p:sldId id="312" r:id="rId8"/>
    <p:sldId id="313" r:id="rId9"/>
    <p:sldId id="315" r:id="rId10"/>
    <p:sldId id="314" r:id="rId11"/>
    <p:sldId id="316" r:id="rId12"/>
    <p:sldId id="317" r:id="rId13"/>
    <p:sldId id="318" r:id="rId14"/>
    <p:sldId id="319" r:id="rId15"/>
    <p:sldId id="320" r:id="rId16"/>
    <p:sldId id="321" r:id="rId17"/>
    <p:sldId id="322" r:id="rId18"/>
    <p:sldId id="323" r:id="rId19"/>
    <p:sldId id="324" r:id="rId20"/>
    <p:sldId id="325" r:id="rId21"/>
    <p:sldId id="326" r:id="rId22"/>
    <p:sldId id="327" r:id="rId23"/>
    <p:sldId id="328" r:id="rId2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8241D-1181-40A2-8D23-68C1E79734C9}" type="datetimeFigureOut">
              <a:rPr lang="pt-BR" smtClean="0"/>
              <a:t>02/04/2023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9CDD4-1A3E-483C-9E96-60C82285A6A3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00899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8241D-1181-40A2-8D23-68C1E79734C9}" type="datetimeFigureOut">
              <a:rPr lang="pt-BR" smtClean="0"/>
              <a:t>02/04/2023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9CDD4-1A3E-483C-9E96-60C82285A6A3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31040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8241D-1181-40A2-8D23-68C1E79734C9}" type="datetimeFigureOut">
              <a:rPr lang="pt-BR" smtClean="0"/>
              <a:t>02/04/2023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9CDD4-1A3E-483C-9E96-60C82285A6A3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3484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8241D-1181-40A2-8D23-68C1E79734C9}" type="datetimeFigureOut">
              <a:rPr lang="pt-BR" smtClean="0"/>
              <a:t>02/04/2023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9CDD4-1A3E-483C-9E96-60C82285A6A3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53225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8241D-1181-40A2-8D23-68C1E79734C9}" type="datetimeFigureOut">
              <a:rPr lang="pt-BR" smtClean="0"/>
              <a:t>02/04/2023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9CDD4-1A3E-483C-9E96-60C82285A6A3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2877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8241D-1181-40A2-8D23-68C1E79734C9}" type="datetimeFigureOut">
              <a:rPr lang="pt-BR" smtClean="0"/>
              <a:t>02/04/2023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9CDD4-1A3E-483C-9E96-60C82285A6A3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77713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8241D-1181-40A2-8D23-68C1E79734C9}" type="datetimeFigureOut">
              <a:rPr lang="pt-BR" smtClean="0"/>
              <a:t>02/04/2023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9CDD4-1A3E-483C-9E96-60C82285A6A3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69390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8241D-1181-40A2-8D23-68C1E79734C9}" type="datetimeFigureOut">
              <a:rPr lang="pt-BR" smtClean="0"/>
              <a:t>02/04/2023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9CDD4-1A3E-483C-9E96-60C82285A6A3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82113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8241D-1181-40A2-8D23-68C1E79734C9}" type="datetimeFigureOut">
              <a:rPr lang="pt-BR" smtClean="0"/>
              <a:t>02/04/2023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9CDD4-1A3E-483C-9E96-60C82285A6A3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9429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8241D-1181-40A2-8D23-68C1E79734C9}" type="datetimeFigureOut">
              <a:rPr lang="pt-BR" smtClean="0"/>
              <a:t>02/04/2023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9CDD4-1A3E-483C-9E96-60C82285A6A3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7306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8241D-1181-40A2-8D23-68C1E79734C9}" type="datetimeFigureOut">
              <a:rPr lang="pt-BR" smtClean="0"/>
              <a:t>02/04/2023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9CDD4-1A3E-483C-9E96-60C82285A6A3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27433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8241D-1181-40A2-8D23-68C1E79734C9}" type="datetimeFigureOut">
              <a:rPr lang="pt-BR" smtClean="0"/>
              <a:t>02/04/2023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9CDD4-1A3E-483C-9E96-60C82285A6A3}" type="slidenum">
              <a:rPr lang="pt-BR" smtClean="0"/>
              <a:t>‹#›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22673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profmarcel.filho@fiap.com.br" TargetMode="Externa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profmarcel.filho@fiap.com.br" TargetMode="Externa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mailto:profmarcel.filho@fiap.com.br" TargetMode="Externa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mailto:profmarcel.filho@fiap.com.br" TargetMode="Externa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hyperlink" Target="mailto:profmarcel.filho@fiap.com.br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profmarcel.filho@fiap.com.br" TargetMode="Externa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profmarcel.filho@fiap.com.br" TargetMode="Externa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profmarcel.filho@fiap.com.br" TargetMode="Externa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profmarcel.filho@fiap.com.br" TargetMode="Externa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profmarcel.filho@fiap.com.br" TargetMode="Externa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profmarcel.filho@fiap.com.br" TargetMode="Externa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profmarcel.filho@fiap.com.br" TargetMode="Externa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profmarcel.filho@fiap.com.br" TargetMode="Externa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profmarcel.filho@fiap.com.br" TargetMode="Externa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profmarcel.filho@fiap.com.br" TargetMode="Externa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profmarcel.filho@fiap.com.br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profmarcel.filho@fiap.com.br" TargetMode="Externa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profmarcel.filho@fiap.com.br" TargetMode="Externa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profmarcel.filho@fiap.com.br" TargetMode="Externa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profmarcel.filho@fiap.com.br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65" y="330485"/>
            <a:ext cx="1333686" cy="46679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9051" y="330485"/>
            <a:ext cx="1943371" cy="47631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3290" y="330485"/>
            <a:ext cx="2857899" cy="1000265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0" y="6396334"/>
            <a:ext cx="5729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hlinkClick r:id="rId5"/>
              </a:rPr>
              <a:t>profvergilio.santos@fiap.com.br</a:t>
            </a: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2048298" y="1480703"/>
            <a:ext cx="6873485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>
                <a:solidFill>
                  <a:schemeClr val="bg1"/>
                </a:solidFill>
              </a:rPr>
              <a:t>Agenda: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400" dirty="0">
                <a:solidFill>
                  <a:schemeClr val="bg1"/>
                </a:solidFill>
              </a:rPr>
              <a:t>Correção dos exercícios</a:t>
            </a:r>
          </a:p>
          <a:p>
            <a:r>
              <a:rPr lang="pt-BR" sz="4400" dirty="0">
                <a:solidFill>
                  <a:schemeClr val="bg1"/>
                </a:solidFill>
              </a:rPr>
              <a:t>De procedimentos e funções.</a:t>
            </a:r>
          </a:p>
          <a:p>
            <a:endParaRPr lang="pt-BR" sz="4400" dirty="0">
              <a:solidFill>
                <a:schemeClr val="bg1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400" dirty="0">
                <a:solidFill>
                  <a:schemeClr val="bg1"/>
                </a:solidFill>
              </a:rPr>
              <a:t>Cursores </a:t>
            </a:r>
          </a:p>
          <a:p>
            <a:endParaRPr lang="pt-BR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3613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65" y="330485"/>
            <a:ext cx="1333686" cy="46679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9051" y="330485"/>
            <a:ext cx="1943371" cy="47631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3290" y="330485"/>
            <a:ext cx="2857899" cy="1000265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0" y="6396334"/>
            <a:ext cx="5729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hlinkClick r:id="rId5"/>
              </a:rPr>
              <a:t>profvergilio.santos@fiap.com.br</a:t>
            </a: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3B2692-0798-CA9E-2D9D-4F23B3B8F3D9}"/>
              </a:ext>
            </a:extLst>
          </p:cNvPr>
          <p:cNvSpPr txBox="1"/>
          <p:nvPr/>
        </p:nvSpPr>
        <p:spPr>
          <a:xfrm>
            <a:off x="1569051" y="1720735"/>
            <a:ext cx="730423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pt-BR" sz="1800" dirty="0">
                <a:solidFill>
                  <a:srgbClr val="FFFF00"/>
                </a:solidFill>
                <a:ea typeface="ＭＳ Ｐゴシック" panose="020B0600070205080204" pitchFamily="34" charset="-128"/>
              </a:rPr>
              <a:t>Exemplo:</a:t>
            </a:r>
          </a:p>
          <a:p>
            <a:endParaRPr lang="pt-BR" dirty="0">
              <a:solidFill>
                <a:srgbClr val="FFFF00"/>
              </a:solidFill>
            </a:endParaRPr>
          </a:p>
          <a:p>
            <a:r>
              <a:rPr lang="pt-BR" sz="1800" b="0" i="0" u="none" strike="noStrike" baseline="0" dirty="0">
                <a:solidFill>
                  <a:srgbClr val="FFFF00"/>
                </a:solidFill>
                <a:latin typeface="Courier New" panose="02070309020205020404" pitchFamily="49" charset="0"/>
              </a:rPr>
              <a:t>Declare</a:t>
            </a:r>
          </a:p>
          <a:p>
            <a:r>
              <a:rPr lang="pt-BR" sz="1800" b="0" i="0" u="none" strike="noStrike" baseline="0" dirty="0">
                <a:solidFill>
                  <a:srgbClr val="FFFF00"/>
                </a:solidFill>
                <a:latin typeface="Courier New" panose="02070309020205020404" pitchFamily="49" charset="0"/>
              </a:rPr>
              <a:t>  v_código PRODUTO.COD_PRODUTO%type := 12349;</a:t>
            </a:r>
          </a:p>
          <a:p>
            <a:r>
              <a:rPr lang="pt-BR" sz="1800" b="0" i="0" u="none" strike="noStrike" baseline="0" dirty="0">
                <a:solidFill>
                  <a:srgbClr val="FFFF00"/>
                </a:solidFill>
                <a:latin typeface="Courier New" panose="02070309020205020404" pitchFamily="49" charset="0"/>
              </a:rPr>
              <a:t>  cursor cur_emp is</a:t>
            </a:r>
          </a:p>
          <a:p>
            <a:r>
              <a:rPr lang="pt-BR" sz="1800" b="0" i="0" u="none" strike="noStrike" baseline="0" dirty="0">
                <a:solidFill>
                  <a:srgbClr val="FFFF00"/>
                </a:solidFill>
                <a:latin typeface="Courier New" panose="02070309020205020404" pitchFamily="49" charset="0"/>
              </a:rPr>
              <a:t>    select NOM_PRODUTO from PRODUTO where COD_PRODUTO = v_código;</a:t>
            </a:r>
          </a:p>
          <a:p>
            <a:r>
              <a:rPr lang="pt-BR" sz="1800" b="0" i="0" u="none" strike="noStrike" baseline="0" dirty="0">
                <a:solidFill>
                  <a:srgbClr val="FFFF00"/>
                </a:solidFill>
                <a:latin typeface="Courier New" panose="02070309020205020404" pitchFamily="49" charset="0"/>
              </a:rPr>
              <a:t>Begin</a:t>
            </a:r>
          </a:p>
          <a:p>
            <a:r>
              <a:rPr lang="pt-BR" sz="1800" b="0" i="0" u="none" strike="noStrike" baseline="0" dirty="0">
                <a:solidFill>
                  <a:srgbClr val="FFFF00"/>
                </a:solidFill>
                <a:latin typeface="Courier New" panose="02070309020205020404" pitchFamily="49" charset="0"/>
              </a:rPr>
              <a:t>  for x in cur_emp loop</a:t>
            </a:r>
          </a:p>
          <a:p>
            <a:r>
              <a:rPr lang="pt-BR" sz="1800" b="0" i="0" u="none" strike="noStrike" baseline="0" dirty="0">
                <a:solidFill>
                  <a:srgbClr val="FFFF00"/>
                </a:solidFill>
                <a:latin typeface="Courier New" panose="02070309020205020404" pitchFamily="49" charset="0"/>
              </a:rPr>
              <a:t>    Insert into HISTORICO values (v_código, x.NOM_PRODUTO, sysdate);</a:t>
            </a:r>
          </a:p>
          <a:p>
            <a:r>
              <a:rPr lang="pt-BR" sz="1800" b="0" i="0" u="none" strike="noStrike" baseline="0" dirty="0">
                <a:solidFill>
                  <a:srgbClr val="FFFF00"/>
                </a:solidFill>
                <a:latin typeface="Courier New" panose="02070309020205020404" pitchFamily="49" charset="0"/>
              </a:rPr>
              <a:t>    COMMIT;</a:t>
            </a:r>
          </a:p>
          <a:p>
            <a:r>
              <a:rPr lang="pt-BR" sz="1800" b="0" i="0" u="none" strike="noStrike" baseline="0" dirty="0">
                <a:solidFill>
                  <a:srgbClr val="FFFF00"/>
                </a:solidFill>
                <a:latin typeface="Courier New" panose="02070309020205020404" pitchFamily="49" charset="0"/>
              </a:rPr>
              <a:t>  End loop;</a:t>
            </a:r>
          </a:p>
          <a:p>
            <a:r>
              <a:rPr lang="pt-BR" sz="1800" b="0" i="0" u="none" strike="noStrike" baseline="0" dirty="0">
                <a:solidFill>
                  <a:srgbClr val="FFFF00"/>
                </a:solidFill>
                <a:latin typeface="Courier New" panose="02070309020205020404" pitchFamily="49" charset="0"/>
              </a:rPr>
              <a:t>End;</a:t>
            </a:r>
            <a:endParaRPr lang="pt-BR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5757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65" y="330485"/>
            <a:ext cx="1333686" cy="46679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9051" y="330485"/>
            <a:ext cx="1943371" cy="47631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3290" y="330485"/>
            <a:ext cx="2857899" cy="1000265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0" y="6396334"/>
            <a:ext cx="5729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hlinkClick r:id="rId5"/>
              </a:rPr>
              <a:t>profvergilio.santos@fiap.com.br</a:t>
            </a: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44D558-F518-7BE2-5F86-01A83429AE47}"/>
              </a:ext>
            </a:extLst>
          </p:cNvPr>
          <p:cNvSpPr txBox="1"/>
          <p:nvPr/>
        </p:nvSpPr>
        <p:spPr>
          <a:xfrm>
            <a:off x="727364" y="1135857"/>
            <a:ext cx="614310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pt-BR" altLang="pt-BR" dirty="0">
                <a:solidFill>
                  <a:schemeClr val="bg1"/>
                </a:solidFill>
                <a:ea typeface="ＭＳ Ｐゴシック" panose="020B0600070205080204" pitchFamily="34" charset="-128"/>
              </a:rPr>
              <a:t>Cursores explícitos podem ser manipulados de forma declarativa ou de forma resumida. No exemplo anterior vimos a forma resumida.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pt-BR" altLang="pt-BR" dirty="0">
                <a:solidFill>
                  <a:schemeClr val="bg1"/>
                </a:solidFill>
                <a:ea typeface="ＭＳ Ｐゴシック" panose="020B0600070205080204" pitchFamily="34" charset="-128"/>
              </a:rPr>
              <a:t>A seguir veremos um exemplo que demonstra a forma declarativa (completa) e a resumida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B084433A-C0CA-CFC5-3BC1-887013F7D2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8916" y="2797223"/>
            <a:ext cx="5863417" cy="3415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569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65" y="330485"/>
            <a:ext cx="1333686" cy="46679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9051" y="330485"/>
            <a:ext cx="1943371" cy="47631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3290" y="330485"/>
            <a:ext cx="2857899" cy="1000265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0" y="6396334"/>
            <a:ext cx="5729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hlinkClick r:id="rId5"/>
              </a:rPr>
              <a:t>profvergilio.santos@fiap.com.br</a:t>
            </a: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05C687-9843-D77C-3860-F365052E3E96}"/>
              </a:ext>
            </a:extLst>
          </p:cNvPr>
          <p:cNvSpPr txBox="1"/>
          <p:nvPr/>
        </p:nvSpPr>
        <p:spPr>
          <a:xfrm>
            <a:off x="460811" y="1202358"/>
            <a:ext cx="1127037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pt-BR" altLang="pt-BR" dirty="0">
                <a:solidFill>
                  <a:schemeClr val="bg1"/>
                </a:solidFill>
                <a:ea typeface="ＭＳ Ｐゴシック" panose="020B0600070205080204" pitchFamily="34" charset="-128"/>
              </a:rPr>
              <a:t>Um cursor usado no formato declarativo precisa ser declarado na seção DECLARE e depois Aberto (OPEN) depois feita a leitura de cada registro (FETCH) e ao final deve ser encerrado (CLOSE). Além disso é necessário nesse formato a declaração de 1 ou mais variáveis para receber o resultado da execução do mesmo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A8FF70F2-3C4F-488F-FA37-BA5033564E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5086" y="2593571"/>
            <a:ext cx="3096491" cy="38937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Elipse 5">
            <a:extLst>
              <a:ext uri="{FF2B5EF4-FFF2-40B4-BE49-F238E27FC236}">
                <a16:creationId xmlns:a16="http://schemas.microsoft.com/office/drawing/2014/main" id="{44EDE244-9EFB-A733-0FF0-94A7D8D969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3020" y="3168179"/>
            <a:ext cx="2428875" cy="42862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bg2"/>
            </a:solidFill>
            <a:round/>
            <a:headEnd/>
            <a:tailEnd/>
          </a:ln>
        </p:spPr>
        <p:txBody>
          <a:bodyPr wrap="none" bIns="0"/>
          <a:lstStyle>
            <a:lvl1pPr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pt-BR" altLang="pt-BR" sz="900" dirty="0"/>
              <a:t>CURSOR É DECLARADO</a:t>
            </a:r>
          </a:p>
        </p:txBody>
      </p:sp>
      <p:cxnSp>
        <p:nvCxnSpPr>
          <p:cNvPr id="11" name="Conector de seta reta 7">
            <a:extLst>
              <a:ext uri="{FF2B5EF4-FFF2-40B4-BE49-F238E27FC236}">
                <a16:creationId xmlns:a16="http://schemas.microsoft.com/office/drawing/2014/main" id="{6F83F0C8-E054-0622-FAEF-9B1CBC69A3E7}"/>
              </a:ext>
            </a:extLst>
          </p:cNvPr>
          <p:cNvCxnSpPr>
            <a:cxnSpLocks noChangeShapeType="1"/>
            <a:stCxn id="10" idx="6"/>
          </p:cNvCxnSpPr>
          <p:nvPr/>
        </p:nvCxnSpPr>
        <p:spPr bwMode="auto">
          <a:xfrm>
            <a:off x="3731895" y="3382492"/>
            <a:ext cx="889981" cy="107242"/>
          </a:xfrm>
          <a:prstGeom prst="straightConnector1">
            <a:avLst/>
          </a:prstGeom>
          <a:ln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3" name="Elipse 9">
            <a:extLst>
              <a:ext uri="{FF2B5EF4-FFF2-40B4-BE49-F238E27FC236}">
                <a16:creationId xmlns:a16="http://schemas.microsoft.com/office/drawing/2014/main" id="{FB730B68-C98D-A817-C9F9-A3A329AF5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1089" y="4046698"/>
            <a:ext cx="2428875" cy="42862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bg2"/>
            </a:solidFill>
            <a:round/>
            <a:headEnd/>
            <a:tailEnd/>
          </a:ln>
        </p:spPr>
        <p:txBody>
          <a:bodyPr wrap="none" bIns="0"/>
          <a:lstStyle>
            <a:lvl1pPr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pt-BR" altLang="pt-BR" sz="900" dirty="0"/>
              <a:t>VARIÁVEL É DECLARADA</a:t>
            </a:r>
          </a:p>
        </p:txBody>
      </p:sp>
      <p:sp>
        <p:nvSpPr>
          <p:cNvPr id="14" name="Elipse 12">
            <a:extLst>
              <a:ext uri="{FF2B5EF4-FFF2-40B4-BE49-F238E27FC236}">
                <a16:creationId xmlns:a16="http://schemas.microsoft.com/office/drawing/2014/main" id="{1378D75D-944A-4849-A1D1-D343DEC841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6298" y="4838106"/>
            <a:ext cx="2428875" cy="42862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bg2"/>
            </a:solidFill>
            <a:round/>
            <a:headEnd/>
            <a:tailEnd/>
          </a:ln>
        </p:spPr>
        <p:txBody>
          <a:bodyPr wrap="none" bIns="0"/>
          <a:lstStyle>
            <a:lvl1pPr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pt-BR" altLang="pt-BR" sz="900" dirty="0"/>
              <a:t>CURSOR É ABERTO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BEFF490-EBB6-86C9-1381-79EFB88CB6FF}"/>
              </a:ext>
            </a:extLst>
          </p:cNvPr>
          <p:cNvCxnSpPr>
            <a:cxnSpLocks/>
          </p:cNvCxnSpPr>
          <p:nvPr/>
        </p:nvCxnSpPr>
        <p:spPr>
          <a:xfrm flipV="1">
            <a:off x="3449782" y="4046698"/>
            <a:ext cx="1172094" cy="296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112F118-D8A7-E57E-F626-8F847E5FA8C2}"/>
              </a:ext>
            </a:extLst>
          </p:cNvPr>
          <p:cNvCxnSpPr>
            <a:stCxn id="14" idx="6"/>
          </p:cNvCxnSpPr>
          <p:nvPr/>
        </p:nvCxnSpPr>
        <p:spPr>
          <a:xfrm flipV="1">
            <a:off x="3755173" y="4409160"/>
            <a:ext cx="974769" cy="643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0" name="Elipse 15">
            <a:extLst>
              <a:ext uri="{FF2B5EF4-FFF2-40B4-BE49-F238E27FC236}">
                <a16:creationId xmlns:a16="http://schemas.microsoft.com/office/drawing/2014/main" id="{EA7F78D3-1408-93BD-AACD-CB09125C59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6699" y="2955005"/>
            <a:ext cx="2428875" cy="42862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bg2"/>
            </a:solidFill>
            <a:round/>
            <a:headEnd/>
            <a:tailEnd/>
          </a:ln>
        </p:spPr>
        <p:txBody>
          <a:bodyPr wrap="none" bIns="0"/>
          <a:lstStyle>
            <a:lvl1pPr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pt-BR" altLang="pt-BR" sz="900" dirty="0"/>
              <a:t>RECUPERA 1 REGISTRO E</a:t>
            </a:r>
          </a:p>
          <a:p>
            <a:r>
              <a:rPr lang="pt-BR" altLang="pt-BR" sz="900" dirty="0"/>
              <a:t>ALIMENTA A VARIÁVEL</a:t>
            </a:r>
          </a:p>
        </p:txBody>
      </p:sp>
      <p:sp>
        <p:nvSpPr>
          <p:cNvPr id="21" name="Elipse 15">
            <a:extLst>
              <a:ext uri="{FF2B5EF4-FFF2-40B4-BE49-F238E27FC236}">
                <a16:creationId xmlns:a16="http://schemas.microsoft.com/office/drawing/2014/main" id="{5D6CEEB2-50F5-72C7-271D-1204EB8CBB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2425" y="3832036"/>
            <a:ext cx="2428875" cy="42862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bg2"/>
            </a:solidFill>
            <a:round/>
            <a:headEnd/>
            <a:tailEnd/>
          </a:ln>
        </p:spPr>
        <p:txBody>
          <a:bodyPr wrap="none" bIns="0"/>
          <a:lstStyle>
            <a:lvl1pPr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pt-BR" altLang="pt-BR" sz="900" dirty="0"/>
              <a:t>RECUPERA 1 REGISTRO E</a:t>
            </a:r>
          </a:p>
          <a:p>
            <a:r>
              <a:rPr lang="pt-BR" altLang="pt-BR" sz="900" dirty="0"/>
              <a:t>ALIMENTA A VARIÁVEL</a:t>
            </a:r>
          </a:p>
        </p:txBody>
      </p:sp>
      <p:sp>
        <p:nvSpPr>
          <p:cNvPr id="22" name="Elipse 22">
            <a:extLst>
              <a:ext uri="{FF2B5EF4-FFF2-40B4-BE49-F238E27FC236}">
                <a16:creationId xmlns:a16="http://schemas.microsoft.com/office/drawing/2014/main" id="{EFE5E629-1E22-6CEA-88F2-17239F081A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6881" y="5075941"/>
            <a:ext cx="2428875" cy="42862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bg2"/>
            </a:solidFill>
            <a:round/>
            <a:headEnd/>
            <a:tailEnd/>
          </a:ln>
        </p:spPr>
        <p:txBody>
          <a:bodyPr wrap="none" bIns="0"/>
          <a:lstStyle>
            <a:lvl1pPr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pt-BR" altLang="pt-BR" sz="900" dirty="0"/>
              <a:t>FECHA O CURSOR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8C68600-26DE-E8C3-65D0-818BCC3786F3}"/>
              </a:ext>
            </a:extLst>
          </p:cNvPr>
          <p:cNvCxnSpPr>
            <a:cxnSpLocks/>
          </p:cNvCxnSpPr>
          <p:nvPr/>
        </p:nvCxnSpPr>
        <p:spPr>
          <a:xfrm flipH="1">
            <a:off x="5930588" y="3168179"/>
            <a:ext cx="2386293" cy="1669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BF32FB5-F125-CFF3-8297-1A209DF1480C}"/>
              </a:ext>
            </a:extLst>
          </p:cNvPr>
          <p:cNvCxnSpPr>
            <a:cxnSpLocks/>
          </p:cNvCxnSpPr>
          <p:nvPr/>
        </p:nvCxnSpPr>
        <p:spPr>
          <a:xfrm flipH="1">
            <a:off x="5729114" y="4046348"/>
            <a:ext cx="2741555" cy="1140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42D0CDC-4A01-D33F-0F47-169A8BC0D58E}"/>
              </a:ext>
            </a:extLst>
          </p:cNvPr>
          <p:cNvCxnSpPr/>
          <p:nvPr/>
        </p:nvCxnSpPr>
        <p:spPr>
          <a:xfrm flipH="1">
            <a:off x="5729114" y="5290253"/>
            <a:ext cx="2741555" cy="8777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09782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65" y="330485"/>
            <a:ext cx="1333686" cy="46679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9051" y="330485"/>
            <a:ext cx="1943371" cy="476316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0" y="6396334"/>
            <a:ext cx="5729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hlinkClick r:id="rId4"/>
              </a:rPr>
              <a:t>profvergilio.santos@fiap.com.br</a:t>
            </a: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4302F9-5BAC-A4F5-E639-86D2FB5B2695}"/>
              </a:ext>
            </a:extLst>
          </p:cNvPr>
          <p:cNvSpPr txBox="1"/>
          <p:nvPr/>
        </p:nvSpPr>
        <p:spPr>
          <a:xfrm>
            <a:off x="160551" y="889431"/>
            <a:ext cx="1149582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altLang="pt-BR" dirty="0">
                <a:solidFill>
                  <a:schemeClr val="bg1"/>
                </a:solidFill>
                <a:ea typeface="ＭＳ Ｐゴシック" panose="020B0600070205080204" pitchFamily="34" charset="-128"/>
              </a:rPr>
              <a:t>Um cursor usado no formato resumido precisa ser declarado na seção DECLARE e depois manipulado através de comando FOR, nesse caso o comando FOR (ABRE, EXECUTA E FECHA o cursor). A variável associada ao comando for transforma-se numa variável do tipo %ROWTYPE, não precisando declarar variável para receber o conteúdo de cada registro. Não é possível usar outra estrutura de laço que não o comando FOR. Não precisamos determinar o fim porque o comando FOR entende que o ultimo registro é o fim.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EE2DD313-A4C7-3627-4277-E7867A88DC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2276" y="2694363"/>
            <a:ext cx="3243869" cy="3673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Elipse 5">
            <a:extLst>
              <a:ext uri="{FF2B5EF4-FFF2-40B4-BE49-F238E27FC236}">
                <a16:creationId xmlns:a16="http://schemas.microsoft.com/office/drawing/2014/main" id="{64350CA2-5B18-5566-DE54-7CE114226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013" y="3038772"/>
            <a:ext cx="2428875" cy="42862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bg2"/>
            </a:solidFill>
            <a:round/>
            <a:headEnd/>
            <a:tailEnd/>
          </a:ln>
        </p:spPr>
        <p:txBody>
          <a:bodyPr wrap="none" bIns="0"/>
          <a:lstStyle>
            <a:lvl1pPr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pt-BR" altLang="pt-BR" sz="900" dirty="0"/>
              <a:t>CURSOR É DECLARADO</a:t>
            </a:r>
          </a:p>
        </p:txBody>
      </p:sp>
      <p:sp>
        <p:nvSpPr>
          <p:cNvPr id="10" name="Elipse 12">
            <a:extLst>
              <a:ext uri="{FF2B5EF4-FFF2-40B4-BE49-F238E27FC236}">
                <a16:creationId xmlns:a16="http://schemas.microsoft.com/office/drawing/2014/main" id="{9CC50EEE-591C-86E4-6502-C6830C2048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012" y="4539972"/>
            <a:ext cx="2428875" cy="42862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bg2"/>
            </a:solidFill>
            <a:round/>
            <a:headEnd/>
            <a:tailEnd/>
          </a:ln>
        </p:spPr>
        <p:txBody>
          <a:bodyPr wrap="none" bIns="0"/>
          <a:lstStyle>
            <a:lvl1pPr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pt-BR" altLang="pt-BR" sz="900" dirty="0"/>
              <a:t>CURSOR É ABERTO</a:t>
            </a:r>
          </a:p>
        </p:txBody>
      </p:sp>
      <p:sp>
        <p:nvSpPr>
          <p:cNvPr id="11" name="Elipse 15">
            <a:extLst>
              <a:ext uri="{FF2B5EF4-FFF2-40B4-BE49-F238E27FC236}">
                <a16:creationId xmlns:a16="http://schemas.microsoft.com/office/drawing/2014/main" id="{82CF9E69-BB7B-9744-160A-AD06DC7A9E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1436" y="2888673"/>
            <a:ext cx="2428875" cy="42862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bg2"/>
            </a:solidFill>
            <a:round/>
            <a:headEnd/>
            <a:tailEnd/>
          </a:ln>
        </p:spPr>
        <p:txBody>
          <a:bodyPr wrap="none" bIns="0"/>
          <a:lstStyle>
            <a:lvl1pPr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pt-BR" altLang="pt-BR" sz="900" dirty="0"/>
              <a:t>RECUPERA 1 REGISTRO E</a:t>
            </a:r>
          </a:p>
          <a:p>
            <a:r>
              <a:rPr lang="pt-BR" altLang="pt-BR" sz="900" dirty="0"/>
              <a:t>ALIMENTA A VARIÁVEL</a:t>
            </a:r>
          </a:p>
        </p:txBody>
      </p:sp>
      <p:sp>
        <p:nvSpPr>
          <p:cNvPr id="12" name="Elipse 22">
            <a:extLst>
              <a:ext uri="{FF2B5EF4-FFF2-40B4-BE49-F238E27FC236}">
                <a16:creationId xmlns:a16="http://schemas.microsoft.com/office/drawing/2014/main" id="{857239F9-5D5C-D9EB-9769-1B89B5D854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4564" y="3952921"/>
            <a:ext cx="2428875" cy="428625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bg2"/>
            </a:solidFill>
            <a:round/>
            <a:headEnd/>
            <a:tailEnd/>
          </a:ln>
        </p:spPr>
        <p:txBody>
          <a:bodyPr wrap="none" bIns="0"/>
          <a:lstStyle>
            <a:lvl1pPr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 i="1">
                <a:solidFill>
                  <a:schemeClr val="bg2"/>
                </a:solidFill>
                <a:latin typeface="Square721 BT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pt-BR" altLang="pt-BR" sz="900" dirty="0"/>
              <a:t>FECHA O CURSOR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9B10C57-A004-6B3F-B4CD-FFBB62B61F4B}"/>
              </a:ext>
            </a:extLst>
          </p:cNvPr>
          <p:cNvCxnSpPr/>
          <p:nvPr/>
        </p:nvCxnSpPr>
        <p:spPr>
          <a:xfrm>
            <a:off x="3117273" y="3253084"/>
            <a:ext cx="1587731" cy="512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3C393F-7DC0-CCE1-4374-217E772A4FA0}"/>
              </a:ext>
            </a:extLst>
          </p:cNvPr>
          <p:cNvCxnSpPr/>
          <p:nvPr/>
        </p:nvCxnSpPr>
        <p:spPr>
          <a:xfrm flipV="1">
            <a:off x="3117273" y="4463935"/>
            <a:ext cx="1587731" cy="290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6B4D4F6-2C81-FEA9-2675-6D77CA26350D}"/>
              </a:ext>
            </a:extLst>
          </p:cNvPr>
          <p:cNvCxnSpPr/>
          <p:nvPr/>
        </p:nvCxnSpPr>
        <p:spPr>
          <a:xfrm flipH="1">
            <a:off x="6442364" y="3102985"/>
            <a:ext cx="2086494" cy="1360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8720C6E-FD2B-734E-EEE2-7A50E7B88CC1}"/>
              </a:ext>
            </a:extLst>
          </p:cNvPr>
          <p:cNvCxnSpPr/>
          <p:nvPr/>
        </p:nvCxnSpPr>
        <p:spPr>
          <a:xfrm flipH="1">
            <a:off x="6442364" y="4231178"/>
            <a:ext cx="2261061" cy="299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14688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65" y="330485"/>
            <a:ext cx="1333686" cy="46679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9051" y="330485"/>
            <a:ext cx="1943371" cy="47631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3290" y="330485"/>
            <a:ext cx="2857899" cy="1000265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0" y="6396334"/>
            <a:ext cx="5729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hlinkClick r:id="rId5"/>
              </a:rPr>
              <a:t>profvergilio.santos@fiap.com.br</a:t>
            </a: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5107375-7CD8-76CE-A2C8-B9F5D9A45F1D}"/>
              </a:ext>
            </a:extLst>
          </p:cNvPr>
          <p:cNvSpPr txBox="1">
            <a:spLocks noChangeArrowheads="1"/>
          </p:cNvSpPr>
          <p:nvPr/>
        </p:nvSpPr>
        <p:spPr>
          <a:xfrm>
            <a:off x="235365" y="1034761"/>
            <a:ext cx="8229600" cy="4349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altLang="pt-BR" dirty="0">
                <a:solidFill>
                  <a:srgbClr val="FFFF00"/>
                </a:solidFill>
                <a:ea typeface="ＭＳ Ｐゴシック" panose="020B0600070205080204" pitchFamily="34" charset="-128"/>
              </a:rPr>
              <a:t>Navegando pelo Cursor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6FE8B2BA-3EA1-B71B-ACD6-EDDB6C290F5D}"/>
              </a:ext>
            </a:extLst>
          </p:cNvPr>
          <p:cNvSpPr txBox="1">
            <a:spLocks noChangeArrowheads="1"/>
          </p:cNvSpPr>
          <p:nvPr/>
        </p:nvSpPr>
        <p:spPr>
          <a:xfrm>
            <a:off x="824144" y="1617366"/>
            <a:ext cx="8429625" cy="394384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pt-BR" altLang="pt-BR" dirty="0">
                <a:solidFill>
                  <a:schemeClr val="bg1"/>
                </a:solidFill>
                <a:ea typeface="ＭＳ Ｐゴシック" panose="020B0600070205080204" pitchFamily="34" charset="-128"/>
              </a:rPr>
              <a:t>A navegação em um cursor é sempre para frente , ou seja a cada comando fetch ou a cada nova iteração do comando FOR o próximo registro será posicionado e carregado.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endParaRPr lang="pt-BR" altLang="pt-BR" dirty="0">
              <a:solidFill>
                <a:schemeClr val="bg1"/>
              </a:solidFill>
              <a:ea typeface="ＭＳ Ｐゴシック" panose="020B0600070205080204" pitchFamily="34" charset="-128"/>
            </a:endParaRP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pt-BR" altLang="pt-BR" dirty="0">
                <a:solidFill>
                  <a:schemeClr val="bg1"/>
                </a:solidFill>
                <a:ea typeface="ＭＳ Ｐゴシック" panose="020B0600070205080204" pitchFamily="34" charset="-128"/>
              </a:rPr>
              <a:t>Em PL/SQL não existe maneira de voltar para os registros anteriores.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endParaRPr lang="pt-BR" altLang="pt-BR" dirty="0">
              <a:solidFill>
                <a:schemeClr val="bg1"/>
              </a:solidFill>
              <a:ea typeface="ＭＳ Ｐゴシック" panose="020B0600070205080204" pitchFamily="34" charset="-128"/>
            </a:endParaRP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pt-BR" altLang="pt-BR" dirty="0">
                <a:solidFill>
                  <a:schemeClr val="bg1"/>
                </a:solidFill>
                <a:ea typeface="ＭＳ Ｐゴシック" panose="020B0600070205080204" pitchFamily="34" charset="-128"/>
              </a:rPr>
              <a:t>Podemos fechar um cursor e abri-lo novamente durante a execução,  o ponteiro do cursor voltará o 1º. Registro da consulta. 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endParaRPr lang="pt-BR" altLang="pt-BR" dirty="0">
              <a:solidFill>
                <a:schemeClr val="bg1"/>
              </a:solidFill>
              <a:ea typeface="ＭＳ Ｐゴシック" panose="020B0600070205080204" pitchFamily="34" charset="-128"/>
            </a:endParaRP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pt-BR" altLang="pt-BR" dirty="0">
                <a:solidFill>
                  <a:schemeClr val="bg1"/>
                </a:solidFill>
                <a:ea typeface="ＭＳ Ｐゴシック" panose="020B0600070205080204" pitchFamily="34" charset="-128"/>
              </a:rPr>
              <a:t>Caso usemos o comando FOR para manipular cursor (Forma resumida) não podemos usar open fetch e close (Forma declarativa ou completa).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endParaRPr lang="pt-BR" altLang="pt-BR" dirty="0">
              <a:solidFill>
                <a:schemeClr val="bg1"/>
              </a:solidFill>
              <a:ea typeface="ＭＳ Ｐゴシック" panose="020B0600070205080204" pitchFamily="34" charset="-128"/>
            </a:endParaRP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pt-BR" altLang="pt-BR" dirty="0">
                <a:solidFill>
                  <a:schemeClr val="bg1"/>
                </a:solidFill>
                <a:ea typeface="ＭＳ Ｐゴシック" panose="020B0600070205080204" pitchFamily="34" charset="-128"/>
              </a:rPr>
              <a:t>As variáveis de cursor só fazem sentido no formato declarativo ou completo.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endParaRPr lang="pt-BR" altLang="pt-BR" dirty="0">
              <a:solidFill>
                <a:schemeClr val="bg1"/>
              </a:solidFill>
              <a:ea typeface="ＭＳ Ｐゴシック" panose="020B0600070205080204" pitchFamily="34" charset="-128"/>
            </a:endParaRPr>
          </a:p>
          <a:p>
            <a:pPr marL="342900" indent="-342900" algn="just">
              <a:buFont typeface="Courier New" panose="02070309020205020404" pitchFamily="49" charset="0"/>
              <a:buChar char="o"/>
            </a:pPr>
            <a:endParaRPr lang="pt-BR" altLang="pt-BR" dirty="0">
              <a:solidFill>
                <a:schemeClr val="bg1"/>
              </a:solidFill>
              <a:ea typeface="ＭＳ Ｐゴシック" panose="020B0600070205080204" pitchFamily="34" charset="-128"/>
            </a:endParaRPr>
          </a:p>
          <a:p>
            <a:pPr marL="342900" indent="-342900" algn="just">
              <a:buFont typeface="Courier New" panose="02070309020205020404" pitchFamily="49" charset="0"/>
              <a:buChar char="o"/>
            </a:pPr>
            <a:endParaRPr lang="pt-BR" altLang="pt-BR" dirty="0">
              <a:solidFill>
                <a:schemeClr val="bg1"/>
              </a:solidFill>
              <a:ea typeface="ＭＳ Ｐゴシック" panose="020B0600070205080204" pitchFamily="34" charset="-128"/>
            </a:endParaRPr>
          </a:p>
          <a:p>
            <a:pPr marL="342900" indent="-342900" algn="just">
              <a:buFont typeface="Courier New" panose="02070309020205020404" pitchFamily="49" charset="0"/>
              <a:buChar char="o"/>
            </a:pPr>
            <a:endParaRPr lang="pt-BR" altLang="pt-BR" dirty="0">
              <a:solidFill>
                <a:schemeClr val="bg1"/>
              </a:solidFill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398780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65" y="330485"/>
            <a:ext cx="1333686" cy="46679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9051" y="330485"/>
            <a:ext cx="1943371" cy="47631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3290" y="330485"/>
            <a:ext cx="2857899" cy="1000265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0" y="6396334"/>
            <a:ext cx="5729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hlinkClick r:id="rId5"/>
              </a:rPr>
              <a:t>profvergilio.santos@fiap.com.br</a:t>
            </a: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248B521A-055B-4922-4189-8C3E597CF2D5}"/>
              </a:ext>
            </a:extLst>
          </p:cNvPr>
          <p:cNvSpPr txBox="1">
            <a:spLocks noChangeArrowheads="1"/>
          </p:cNvSpPr>
          <p:nvPr/>
        </p:nvSpPr>
        <p:spPr>
          <a:xfrm>
            <a:off x="581891" y="1113262"/>
            <a:ext cx="8229600" cy="4349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altLang="pt-BR" dirty="0">
                <a:solidFill>
                  <a:srgbClr val="FFFF00"/>
                </a:solidFill>
                <a:ea typeface="ＭＳ Ｐゴシック" panose="020B0600070205080204" pitchFamily="34" charset="-128"/>
              </a:rPr>
              <a:t>Variáveis de Cursores Explícitos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1EA068-54E9-5DB6-B7B6-600313C59BDB}"/>
              </a:ext>
            </a:extLst>
          </p:cNvPr>
          <p:cNvSpPr txBox="1"/>
          <p:nvPr/>
        </p:nvSpPr>
        <p:spPr>
          <a:xfrm>
            <a:off x="1708265" y="1710128"/>
            <a:ext cx="849976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altLang="pt-BR" dirty="0">
                <a:solidFill>
                  <a:schemeClr val="bg1"/>
                </a:solidFill>
                <a:ea typeface="ＭＳ Ｐゴシック" panose="020B0600070205080204" pitchFamily="34" charset="-128"/>
              </a:rPr>
              <a:t>Ao usarmos a forma declarativa dos cursores , temos de controlar o fluxo de execução e para isso contamos com as variáveis de cursores, que são alimentadas automaticamente a medida que os manipulamos, vejamos a seguir quais são:</a:t>
            </a:r>
          </a:p>
          <a:p>
            <a:pPr algn="just"/>
            <a:endParaRPr lang="pt-BR" altLang="pt-BR" dirty="0">
              <a:solidFill>
                <a:schemeClr val="bg1"/>
              </a:solidFill>
              <a:ea typeface="ＭＳ Ｐゴシック" panose="020B0600070205080204" pitchFamily="34" charset="-128"/>
            </a:endParaRPr>
          </a:p>
          <a:p>
            <a:pPr marL="742950" lvl="1" indent="-285750" algn="just">
              <a:buFont typeface="Wingdings" panose="05000000000000000000" pitchFamily="2" charset="2"/>
              <a:buChar char="ü"/>
            </a:pPr>
            <a:r>
              <a:rPr lang="pt-BR" altLang="pt-BR" dirty="0">
                <a:solidFill>
                  <a:srgbClr val="FFFF00"/>
                </a:solidFill>
                <a:ea typeface="ＭＳ Ｐゴシック" panose="020B0600070205080204" pitchFamily="34" charset="-128"/>
              </a:rPr>
              <a:t>Nomedocursor%rowcount : </a:t>
            </a:r>
            <a:r>
              <a:rPr lang="pt-BR" altLang="pt-BR" dirty="0">
                <a:solidFill>
                  <a:schemeClr val="bg1"/>
                </a:solidFill>
                <a:ea typeface="ＭＳ Ｐゴシック" panose="020B0600070205080204" pitchFamily="34" charset="-128"/>
              </a:rPr>
              <a:t>devolve o numero da linha processada até o momento (formato completo ou resumido)</a:t>
            </a:r>
          </a:p>
          <a:p>
            <a:pPr marL="742950" lvl="1" indent="-285750" algn="just">
              <a:buFont typeface="Wingdings" panose="05000000000000000000" pitchFamily="2" charset="2"/>
              <a:buChar char="ü"/>
            </a:pPr>
            <a:r>
              <a:rPr lang="pt-BR" altLang="pt-BR" dirty="0">
                <a:solidFill>
                  <a:srgbClr val="FFFF00"/>
                </a:solidFill>
                <a:ea typeface="ＭＳ Ｐゴシック" panose="020B0600070205080204" pitchFamily="34" charset="-128"/>
              </a:rPr>
              <a:t>NomedoCursor%isopen : </a:t>
            </a:r>
            <a:r>
              <a:rPr lang="pt-BR" altLang="pt-BR" dirty="0">
                <a:solidFill>
                  <a:schemeClr val="bg1"/>
                </a:solidFill>
                <a:ea typeface="ＭＳ Ｐゴシック" panose="020B0600070205080204" pitchFamily="34" charset="-128"/>
              </a:rPr>
              <a:t>retorna true ou false para determinar se um cursor está aberto ou não (formato completo)</a:t>
            </a:r>
          </a:p>
          <a:p>
            <a:pPr marL="742950" lvl="1" indent="-285750" algn="just">
              <a:buFont typeface="Wingdings" panose="05000000000000000000" pitchFamily="2" charset="2"/>
              <a:buChar char="ü"/>
            </a:pPr>
            <a:r>
              <a:rPr lang="pt-BR" altLang="pt-BR" dirty="0">
                <a:solidFill>
                  <a:srgbClr val="FFFF00"/>
                </a:solidFill>
                <a:ea typeface="ＭＳ Ｐゴシック" panose="020B0600070205080204" pitchFamily="34" charset="-128"/>
              </a:rPr>
              <a:t>NomedoCursor%found : </a:t>
            </a:r>
            <a:r>
              <a:rPr lang="pt-BR" altLang="pt-BR" dirty="0">
                <a:solidFill>
                  <a:schemeClr val="bg1"/>
                </a:solidFill>
                <a:ea typeface="ＭＳ Ｐゴシック" panose="020B0600070205080204" pitchFamily="34" charset="-128"/>
              </a:rPr>
              <a:t>retorna true ou false para determinar se um registro foi encontrado ou não (formato completo)</a:t>
            </a:r>
          </a:p>
          <a:p>
            <a:pPr marL="742950" lvl="1" indent="-285750" algn="just">
              <a:buFont typeface="Wingdings" panose="05000000000000000000" pitchFamily="2" charset="2"/>
              <a:buChar char="ü"/>
            </a:pPr>
            <a:r>
              <a:rPr lang="pt-BR" altLang="pt-BR" dirty="0">
                <a:solidFill>
                  <a:srgbClr val="FFFF00"/>
                </a:solidFill>
                <a:ea typeface="ＭＳ Ｐゴシック" panose="020B0600070205080204" pitchFamily="34" charset="-128"/>
              </a:rPr>
              <a:t>NomedoCursor%notfound : </a:t>
            </a:r>
            <a:r>
              <a:rPr lang="pt-BR" altLang="pt-BR" dirty="0">
                <a:solidFill>
                  <a:schemeClr val="bg1"/>
                </a:solidFill>
                <a:ea typeface="ＭＳ Ｐゴシック" panose="020B0600070205080204" pitchFamily="34" charset="-128"/>
              </a:rPr>
              <a:t>retorna true ou false para determinar se um registro  NÃO foi encontrado (formato completo)</a:t>
            </a:r>
          </a:p>
        </p:txBody>
      </p:sp>
    </p:spTree>
    <p:extLst>
      <p:ext uri="{BB962C8B-B14F-4D97-AF65-F5344CB8AC3E}">
        <p14:creationId xmlns:p14="http://schemas.microsoft.com/office/powerpoint/2010/main" val="8291820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65" y="330485"/>
            <a:ext cx="1333686" cy="46679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9051" y="330485"/>
            <a:ext cx="1943371" cy="47631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3290" y="330485"/>
            <a:ext cx="2857899" cy="1000265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0" y="6396334"/>
            <a:ext cx="5729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hlinkClick r:id="rId5"/>
              </a:rPr>
              <a:t>profvergilio.santos@fiap.com.br</a:t>
            </a: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6B1AC7AB-0EBB-830E-E9CB-21A98CAC9F86}"/>
              </a:ext>
            </a:extLst>
          </p:cNvPr>
          <p:cNvSpPr txBox="1">
            <a:spLocks noChangeArrowheads="1"/>
          </p:cNvSpPr>
          <p:nvPr/>
        </p:nvSpPr>
        <p:spPr>
          <a:xfrm>
            <a:off x="342264" y="1113262"/>
            <a:ext cx="8229600" cy="4349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altLang="pt-BR" dirty="0">
                <a:solidFill>
                  <a:srgbClr val="FFFF00"/>
                </a:solidFill>
                <a:ea typeface="ＭＳ Ｐゴシック" panose="020B0600070205080204" pitchFamily="34" charset="-128"/>
              </a:rPr>
              <a:t>Cursores com parâmetros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FFACB7-138D-1B46-D5FD-1960B9CFC3A1}"/>
              </a:ext>
            </a:extLst>
          </p:cNvPr>
          <p:cNvSpPr txBox="1"/>
          <p:nvPr/>
        </p:nvSpPr>
        <p:spPr>
          <a:xfrm>
            <a:off x="473824" y="1636815"/>
            <a:ext cx="1064029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altLang="pt-BR" dirty="0">
                <a:solidFill>
                  <a:schemeClr val="bg1"/>
                </a:solidFill>
                <a:ea typeface="ＭＳ Ｐゴシック" panose="020B0600070205080204" pitchFamily="34" charset="-128"/>
              </a:rPr>
              <a:t>Cursores com parâmetros podem ser usados para aumentar o dinamismo do funcionamento do mesmo, recuperando de forma dinâmica apenas os registros que satisfaçam as condições passadas através dos parâmetros.</a:t>
            </a:r>
          </a:p>
          <a:p>
            <a:pPr algn="just"/>
            <a:r>
              <a:rPr lang="pt-BR" altLang="pt-BR" dirty="0">
                <a:solidFill>
                  <a:schemeClr val="bg1"/>
                </a:solidFill>
                <a:ea typeface="ＭＳ Ｐゴシック" panose="020B0600070205080204" pitchFamily="34" charset="-128"/>
              </a:rPr>
              <a:t>A forma de declaração dos parâmetros de cursor são bastante semelhantes a declaração de parâmetros em funções e em procedimentos.</a:t>
            </a:r>
          </a:p>
          <a:p>
            <a:pPr algn="just"/>
            <a:r>
              <a:rPr lang="pt-BR" altLang="pt-BR" dirty="0">
                <a:solidFill>
                  <a:schemeClr val="bg1"/>
                </a:solidFill>
                <a:ea typeface="ＭＳ Ｐゴシック" panose="020B0600070205080204" pitchFamily="34" charset="-128"/>
              </a:rPr>
              <a:t>Os parâmetros são apenas de entrada, logo não precisamos determinar o tipo do parametro (IN/ OUT ou IN OUT).</a:t>
            </a:r>
          </a:p>
          <a:p>
            <a:pPr algn="just"/>
            <a:r>
              <a:rPr lang="pt-BR" altLang="pt-BR" dirty="0">
                <a:solidFill>
                  <a:schemeClr val="bg1"/>
                </a:solidFill>
                <a:ea typeface="ＭＳ Ｐゴシック" panose="020B0600070205080204" pitchFamily="34" charset="-128"/>
              </a:rPr>
              <a:t>Sintaxe:</a:t>
            </a:r>
          </a:p>
          <a:p>
            <a:pPr lvl="1" algn="just">
              <a:buFontTx/>
              <a:buNone/>
            </a:pPr>
            <a:r>
              <a:rPr lang="pt-BR" altLang="pt-BR" dirty="0">
                <a:solidFill>
                  <a:srgbClr val="00B050"/>
                </a:solidFill>
                <a:ea typeface="ＭＳ Ｐゴシック" panose="020B0600070205080204" pitchFamily="34" charset="-128"/>
              </a:rPr>
              <a:t>Cursor  nome_do_cursor (param1 tipo[, param2 tipo,... ParamN tipo]) is</a:t>
            </a:r>
          </a:p>
          <a:p>
            <a:pPr lvl="1" algn="just">
              <a:buFontTx/>
              <a:buNone/>
            </a:pPr>
            <a:r>
              <a:rPr lang="pt-BR" altLang="pt-BR" dirty="0">
                <a:solidFill>
                  <a:srgbClr val="00B050"/>
                </a:solidFill>
                <a:ea typeface="ＭＳ Ｐゴシック" panose="020B0600070205080204" pitchFamily="34" charset="-128"/>
              </a:rPr>
              <a:t>Select .... From .... Where  col = param1...;</a:t>
            </a:r>
          </a:p>
          <a:p>
            <a:pPr lvl="1" algn="just">
              <a:buFontTx/>
              <a:buNone/>
            </a:pPr>
            <a:endParaRPr lang="pt-BR" altLang="pt-BR" dirty="0">
              <a:solidFill>
                <a:schemeClr val="bg1"/>
              </a:solidFill>
              <a:ea typeface="ＭＳ Ｐゴシック" panose="020B0600070205080204" pitchFamily="34" charset="-128"/>
            </a:endParaRPr>
          </a:p>
          <a:p>
            <a:pPr algn="just"/>
            <a:r>
              <a:rPr lang="pt-BR" altLang="pt-BR" dirty="0">
                <a:solidFill>
                  <a:schemeClr val="bg1"/>
                </a:solidFill>
                <a:ea typeface="ＭＳ Ｐゴシック" panose="020B0600070205080204" pitchFamily="34" charset="-128"/>
              </a:rPr>
              <a:t>Exemplo:</a:t>
            </a:r>
          </a:p>
          <a:p>
            <a:pPr lvl="1" algn="just">
              <a:buFontTx/>
              <a:buNone/>
            </a:pPr>
            <a:r>
              <a:rPr lang="pt-BR" altLang="pt-BR" dirty="0">
                <a:solidFill>
                  <a:srgbClr val="00B050"/>
                </a:solidFill>
                <a:ea typeface="ＭＳ Ｐゴシック" panose="020B0600070205080204" pitchFamily="34" charset="-128"/>
              </a:rPr>
              <a:t>Cursor c_emp (p_código   empregados.código%type) is</a:t>
            </a:r>
          </a:p>
          <a:p>
            <a:pPr lvl="1" algn="just">
              <a:buFontTx/>
              <a:buNone/>
            </a:pPr>
            <a:r>
              <a:rPr lang="pt-BR" altLang="pt-BR" dirty="0">
                <a:solidFill>
                  <a:srgbClr val="00B050"/>
                </a:solidFill>
                <a:ea typeface="ＭＳ Ｐゴシック" panose="020B0600070205080204" pitchFamily="34" charset="-128"/>
              </a:rPr>
              <a:t> select * from empregados where código = p_código;</a:t>
            </a:r>
          </a:p>
        </p:txBody>
      </p:sp>
    </p:spTree>
    <p:extLst>
      <p:ext uri="{BB962C8B-B14F-4D97-AF65-F5344CB8AC3E}">
        <p14:creationId xmlns:p14="http://schemas.microsoft.com/office/powerpoint/2010/main" val="21557920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65" y="330485"/>
            <a:ext cx="1333686" cy="46679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9051" y="330485"/>
            <a:ext cx="1943371" cy="47631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3290" y="330485"/>
            <a:ext cx="2857899" cy="1000265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0" y="6396334"/>
            <a:ext cx="5729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hlinkClick r:id="rId5"/>
              </a:rPr>
              <a:t>profvergilio.santos@fiap.com.br</a:t>
            </a: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CC4B1F83-A7F1-5E5B-3BDB-7452276822D6}"/>
              </a:ext>
            </a:extLst>
          </p:cNvPr>
          <p:cNvSpPr txBox="1">
            <a:spLocks noChangeArrowheads="1"/>
          </p:cNvSpPr>
          <p:nvPr/>
        </p:nvSpPr>
        <p:spPr>
          <a:xfrm>
            <a:off x="449980" y="1225954"/>
            <a:ext cx="8229600" cy="4349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altLang="pt-BR" dirty="0">
                <a:solidFill>
                  <a:srgbClr val="FFFF00"/>
                </a:solidFill>
                <a:ea typeface="ＭＳ Ｐゴシック" panose="020B0600070205080204" pitchFamily="34" charset="-128"/>
              </a:rPr>
              <a:t>Cláusula WHERE CURRENT OF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68B5E9-BB01-4E2E-3AE9-4BA8620AD4A4}"/>
              </a:ext>
            </a:extLst>
          </p:cNvPr>
          <p:cNvSpPr txBox="1"/>
          <p:nvPr/>
        </p:nvSpPr>
        <p:spPr>
          <a:xfrm>
            <a:off x="540327" y="1660929"/>
            <a:ext cx="10914611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altLang="pt-BR" dirty="0">
                <a:solidFill>
                  <a:schemeClr val="bg1"/>
                </a:solidFill>
                <a:ea typeface="ＭＳ Ｐゴシック" panose="020B0600070205080204" pitchFamily="34" charset="-128"/>
              </a:rPr>
              <a:t>Cursores  que forem criados para atualizar registros (consulta , manipula e grava o mesmo registro) podem usar a cláusula WHERE CURRENT OF, isso agiliza o processo de localização pelo comando update. Caso não seja utilizado precisamos recuperar no select as colunas da chave primária para usá-las na cláusula where do comando Update ou Delete.</a:t>
            </a:r>
          </a:p>
          <a:p>
            <a:pPr algn="just"/>
            <a:r>
              <a:rPr lang="pt-BR" altLang="pt-BR" dirty="0">
                <a:solidFill>
                  <a:srgbClr val="00B050"/>
                </a:solidFill>
                <a:ea typeface="ＭＳ Ｐゴシック" panose="020B0600070205080204" pitchFamily="34" charset="-128"/>
              </a:rPr>
              <a:t>Sintaxe:</a:t>
            </a:r>
          </a:p>
          <a:p>
            <a:pPr lvl="1" algn="just">
              <a:buFontTx/>
              <a:buNone/>
            </a:pPr>
            <a:r>
              <a:rPr lang="pt-BR" altLang="pt-BR" dirty="0">
                <a:solidFill>
                  <a:srgbClr val="FFFF00"/>
                </a:solidFill>
                <a:ea typeface="ＭＳ Ｐゴシック" panose="020B0600070205080204" pitchFamily="34" charset="-128"/>
              </a:rPr>
              <a:t>Declare</a:t>
            </a:r>
          </a:p>
          <a:p>
            <a:pPr lvl="1" algn="just">
              <a:buFontTx/>
              <a:buNone/>
            </a:pPr>
            <a:r>
              <a:rPr lang="pt-BR" altLang="pt-BR" dirty="0">
                <a:solidFill>
                  <a:srgbClr val="FFFF00"/>
                </a:solidFill>
                <a:ea typeface="ＭＳ Ｐゴシック" panose="020B0600070205080204" pitchFamily="34" charset="-128"/>
              </a:rPr>
              <a:t>    cursor nomedocursor is</a:t>
            </a:r>
          </a:p>
          <a:p>
            <a:pPr lvl="1" algn="just">
              <a:buFontTx/>
              <a:buNone/>
            </a:pPr>
            <a:r>
              <a:rPr lang="pt-BR" altLang="pt-BR" dirty="0">
                <a:solidFill>
                  <a:srgbClr val="FFFF00"/>
                </a:solidFill>
                <a:ea typeface="ＭＳ Ｐゴシック" panose="020B0600070205080204" pitchFamily="34" charset="-128"/>
              </a:rPr>
              <a:t>    select ... From nomedatabela  FOR UPDATE OF nome_coluna_tabela;</a:t>
            </a:r>
          </a:p>
          <a:p>
            <a:pPr lvl="1" algn="just">
              <a:buFontTx/>
              <a:buNone/>
            </a:pPr>
            <a:r>
              <a:rPr lang="pt-BR" altLang="pt-BR" dirty="0">
                <a:solidFill>
                  <a:srgbClr val="FFFF00"/>
                </a:solidFill>
                <a:ea typeface="ＭＳ Ｐゴシック" panose="020B0600070205080204" pitchFamily="34" charset="-128"/>
              </a:rPr>
              <a:t>Begin</a:t>
            </a:r>
          </a:p>
          <a:p>
            <a:pPr lvl="1" algn="just">
              <a:buFontTx/>
              <a:buNone/>
            </a:pPr>
            <a:r>
              <a:rPr lang="pt-BR" altLang="pt-BR" dirty="0">
                <a:solidFill>
                  <a:srgbClr val="FFFF00"/>
                </a:solidFill>
                <a:ea typeface="ＭＳ Ｐゴシック" panose="020B0600070205080204" pitchFamily="34" charset="-128"/>
              </a:rPr>
              <a:t>     for x in nomedocursor loop</a:t>
            </a:r>
          </a:p>
          <a:p>
            <a:pPr lvl="1" algn="just">
              <a:buFontTx/>
              <a:buNone/>
            </a:pPr>
            <a:r>
              <a:rPr lang="pt-BR" altLang="pt-BR" dirty="0">
                <a:solidFill>
                  <a:srgbClr val="FFFF00"/>
                </a:solidFill>
                <a:ea typeface="ＭＳ Ｐゴシック" panose="020B0600070205080204" pitchFamily="34" charset="-128"/>
              </a:rPr>
              <a:t>         update nomedatabela set ...</a:t>
            </a:r>
          </a:p>
          <a:p>
            <a:pPr lvl="1" algn="just">
              <a:buFontTx/>
              <a:buNone/>
            </a:pPr>
            <a:r>
              <a:rPr lang="pt-BR" altLang="pt-BR" dirty="0">
                <a:solidFill>
                  <a:srgbClr val="FFFF00"/>
                </a:solidFill>
                <a:ea typeface="ＭＳ Ｐゴシック" panose="020B0600070205080204" pitchFamily="34" charset="-128"/>
              </a:rPr>
              <a:t>         where CURRENT OF nomedocursor;</a:t>
            </a:r>
          </a:p>
          <a:p>
            <a:pPr lvl="1" algn="just">
              <a:buFontTx/>
              <a:buNone/>
            </a:pPr>
            <a:r>
              <a:rPr lang="pt-BR" altLang="pt-BR" dirty="0">
                <a:solidFill>
                  <a:srgbClr val="FFFF00"/>
                </a:solidFill>
                <a:ea typeface="ＭＳ Ｐゴシック" panose="020B0600070205080204" pitchFamily="34" charset="-128"/>
              </a:rPr>
              <a:t>         commit;</a:t>
            </a:r>
          </a:p>
          <a:p>
            <a:pPr lvl="1" algn="just">
              <a:buFontTx/>
              <a:buNone/>
            </a:pPr>
            <a:r>
              <a:rPr lang="pt-BR" altLang="pt-BR" dirty="0">
                <a:solidFill>
                  <a:srgbClr val="FFFF00"/>
                </a:solidFill>
                <a:ea typeface="ＭＳ Ｐゴシック" panose="020B0600070205080204" pitchFamily="34" charset="-128"/>
              </a:rPr>
              <a:t>     end loop;</a:t>
            </a:r>
          </a:p>
          <a:p>
            <a:pPr lvl="1" algn="just">
              <a:buFontTx/>
              <a:buNone/>
            </a:pPr>
            <a:r>
              <a:rPr lang="pt-BR" altLang="pt-BR" dirty="0">
                <a:solidFill>
                  <a:srgbClr val="FFFF00"/>
                </a:solidFill>
                <a:ea typeface="ＭＳ Ｐゴシック" panose="020B0600070205080204" pitchFamily="34" charset="-128"/>
              </a:rPr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29450621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65" y="330485"/>
            <a:ext cx="1333686" cy="46679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9051" y="330485"/>
            <a:ext cx="1943371" cy="47631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3290" y="330485"/>
            <a:ext cx="2857899" cy="1000265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0" y="6396334"/>
            <a:ext cx="5729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hlinkClick r:id="rId5"/>
              </a:rPr>
              <a:t>profvergilio.santos@fiap.com.br</a:t>
            </a: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07B36D93-7712-9697-E45C-59A373F4BB94}"/>
              </a:ext>
            </a:extLst>
          </p:cNvPr>
          <p:cNvSpPr txBox="1">
            <a:spLocks noChangeArrowheads="1"/>
          </p:cNvSpPr>
          <p:nvPr/>
        </p:nvSpPr>
        <p:spPr>
          <a:xfrm>
            <a:off x="235365" y="1113262"/>
            <a:ext cx="8229600" cy="4349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altLang="pt-BR" dirty="0">
                <a:solidFill>
                  <a:srgbClr val="FFFF00"/>
                </a:solidFill>
                <a:ea typeface="ＭＳ Ｐゴシック" panose="020B0600070205080204" pitchFamily="34" charset="-128"/>
              </a:rPr>
              <a:t>Cláusula FOR UPDATE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2E38B1-0212-8457-FCFC-800EE41A0E7F}"/>
              </a:ext>
            </a:extLst>
          </p:cNvPr>
          <p:cNvSpPr txBox="1"/>
          <p:nvPr/>
        </p:nvSpPr>
        <p:spPr>
          <a:xfrm>
            <a:off x="419248" y="1631140"/>
            <a:ext cx="11139054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altLang="pt-BR" dirty="0">
                <a:solidFill>
                  <a:schemeClr val="bg1"/>
                </a:solidFill>
                <a:ea typeface="ＭＳ Ｐゴシック" panose="020B0600070205080204" pitchFamily="34" charset="-128"/>
              </a:rPr>
              <a:t>A clausula FOR UPDATE pode ser usada para indicar que a cada linha linha recuperada os registros sofrerão um bloqueio, ou seja , a consulta também realiza bloqueio neste caso. Isso garante que uma vez a linha recuperada esta não será modificada até que receba um comando commit ou rollback. Pode ser usada tanto em operações envolvendo a clausula WHERE CURRENT OF quanto usando ROWID (que veremos no slide seguinte)</a:t>
            </a:r>
          </a:p>
          <a:p>
            <a:pPr algn="just"/>
            <a:r>
              <a:rPr lang="pt-BR" altLang="pt-BR" dirty="0">
                <a:solidFill>
                  <a:srgbClr val="00B050"/>
                </a:solidFill>
                <a:ea typeface="ＭＳ Ｐゴシック" panose="020B0600070205080204" pitchFamily="34" charset="-128"/>
              </a:rPr>
              <a:t>Sintaxe:</a:t>
            </a:r>
          </a:p>
          <a:p>
            <a:pPr lvl="1" algn="just">
              <a:buFontTx/>
              <a:buNone/>
            </a:pPr>
            <a:r>
              <a:rPr lang="pt-BR" altLang="pt-BR" dirty="0">
                <a:solidFill>
                  <a:srgbClr val="FFFF00"/>
                </a:solidFill>
                <a:ea typeface="ＭＳ Ｐゴシック" panose="020B0600070205080204" pitchFamily="34" charset="-128"/>
              </a:rPr>
              <a:t>Declare</a:t>
            </a:r>
          </a:p>
          <a:p>
            <a:pPr lvl="1" algn="just">
              <a:buFontTx/>
              <a:buNone/>
            </a:pPr>
            <a:r>
              <a:rPr lang="pt-BR" altLang="pt-BR" dirty="0">
                <a:solidFill>
                  <a:srgbClr val="FFFF00"/>
                </a:solidFill>
                <a:ea typeface="ＭＳ Ｐゴシック" panose="020B0600070205080204" pitchFamily="34" charset="-128"/>
              </a:rPr>
              <a:t>    cursor nomedocursor is</a:t>
            </a:r>
          </a:p>
          <a:p>
            <a:pPr lvl="1" algn="just">
              <a:buFontTx/>
              <a:buNone/>
            </a:pPr>
            <a:r>
              <a:rPr lang="pt-BR" altLang="pt-BR" dirty="0">
                <a:solidFill>
                  <a:srgbClr val="FFFF00"/>
                </a:solidFill>
                <a:ea typeface="ＭＳ Ｐゴシック" panose="020B0600070205080204" pitchFamily="34" charset="-128"/>
              </a:rPr>
              <a:t>    select ... From nomedatabela  FOR UPDATE OF nome_coluna_tabela;</a:t>
            </a:r>
          </a:p>
          <a:p>
            <a:pPr lvl="1" algn="just">
              <a:buFontTx/>
              <a:buNone/>
            </a:pPr>
            <a:r>
              <a:rPr lang="pt-BR" altLang="pt-BR" dirty="0">
                <a:solidFill>
                  <a:srgbClr val="FFFF00"/>
                </a:solidFill>
                <a:ea typeface="ＭＳ Ｐゴシック" panose="020B0600070205080204" pitchFamily="34" charset="-128"/>
              </a:rPr>
              <a:t>Begin</a:t>
            </a:r>
          </a:p>
          <a:p>
            <a:pPr lvl="1" algn="just">
              <a:buFontTx/>
              <a:buNone/>
            </a:pPr>
            <a:r>
              <a:rPr lang="pt-BR" altLang="pt-BR" dirty="0">
                <a:solidFill>
                  <a:srgbClr val="FFFF00"/>
                </a:solidFill>
                <a:ea typeface="ＭＳ Ｐゴシック" panose="020B0600070205080204" pitchFamily="34" charset="-128"/>
              </a:rPr>
              <a:t>     for x in nomedocursor loop</a:t>
            </a:r>
          </a:p>
          <a:p>
            <a:pPr lvl="1" algn="just">
              <a:buFontTx/>
              <a:buNone/>
            </a:pPr>
            <a:r>
              <a:rPr lang="pt-BR" altLang="pt-BR" dirty="0">
                <a:solidFill>
                  <a:srgbClr val="FFFF00"/>
                </a:solidFill>
                <a:ea typeface="ＭＳ Ｐゴシック" panose="020B0600070205080204" pitchFamily="34" charset="-128"/>
              </a:rPr>
              <a:t>         update nomedatabela set ...</a:t>
            </a:r>
          </a:p>
          <a:p>
            <a:pPr lvl="1" algn="just">
              <a:buFontTx/>
              <a:buNone/>
            </a:pPr>
            <a:r>
              <a:rPr lang="pt-BR" altLang="pt-BR" dirty="0">
                <a:solidFill>
                  <a:srgbClr val="FFFF00"/>
                </a:solidFill>
                <a:ea typeface="ＭＳ Ｐゴシック" panose="020B0600070205080204" pitchFamily="34" charset="-128"/>
              </a:rPr>
              <a:t>         where CURRENT OF nomedocursor;</a:t>
            </a:r>
          </a:p>
          <a:p>
            <a:pPr lvl="1" algn="just">
              <a:buFontTx/>
              <a:buNone/>
            </a:pPr>
            <a:r>
              <a:rPr lang="pt-BR" altLang="pt-BR" dirty="0">
                <a:solidFill>
                  <a:srgbClr val="FFFF00"/>
                </a:solidFill>
                <a:ea typeface="ＭＳ Ｐゴシック" panose="020B0600070205080204" pitchFamily="34" charset="-128"/>
              </a:rPr>
              <a:t>         commit;</a:t>
            </a:r>
          </a:p>
          <a:p>
            <a:pPr lvl="1" algn="just">
              <a:buFontTx/>
              <a:buNone/>
            </a:pPr>
            <a:r>
              <a:rPr lang="pt-BR" altLang="pt-BR" dirty="0">
                <a:solidFill>
                  <a:srgbClr val="FFFF00"/>
                </a:solidFill>
                <a:ea typeface="ＭＳ Ｐゴシック" panose="020B0600070205080204" pitchFamily="34" charset="-128"/>
              </a:rPr>
              <a:t>     end loop;</a:t>
            </a:r>
          </a:p>
          <a:p>
            <a:pPr lvl="1" algn="just">
              <a:buFontTx/>
              <a:buNone/>
            </a:pPr>
            <a:r>
              <a:rPr lang="pt-BR" altLang="pt-BR" dirty="0">
                <a:solidFill>
                  <a:srgbClr val="FFFF00"/>
                </a:solidFill>
                <a:ea typeface="ＭＳ Ｐゴシック" panose="020B0600070205080204" pitchFamily="34" charset="-128"/>
              </a:rPr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31235431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65" y="330485"/>
            <a:ext cx="1333686" cy="46679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9051" y="330485"/>
            <a:ext cx="1943371" cy="47631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3290" y="330485"/>
            <a:ext cx="2857899" cy="1000265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0" y="6396334"/>
            <a:ext cx="5729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hlinkClick r:id="rId5"/>
              </a:rPr>
              <a:t>profvergilio.santos@fiap.com.br</a:t>
            </a: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4CDC182D-B214-B92D-7A19-59AD00B63AA8}"/>
              </a:ext>
            </a:extLst>
          </p:cNvPr>
          <p:cNvSpPr txBox="1">
            <a:spLocks noChangeArrowheads="1"/>
          </p:cNvSpPr>
          <p:nvPr/>
        </p:nvSpPr>
        <p:spPr>
          <a:xfrm>
            <a:off x="316976" y="1176077"/>
            <a:ext cx="8229600" cy="4349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altLang="pt-BR" dirty="0">
                <a:solidFill>
                  <a:srgbClr val="FFFF00"/>
                </a:solidFill>
                <a:ea typeface="ＭＳ Ｐゴシック" panose="020B0600070205080204" pitchFamily="34" charset="-128"/>
              </a:rPr>
              <a:t>Cláusula NOWAIT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889E27-1B67-9E24-BBE8-EBB0DE0BBF38}"/>
              </a:ext>
            </a:extLst>
          </p:cNvPr>
          <p:cNvSpPr txBox="1"/>
          <p:nvPr/>
        </p:nvSpPr>
        <p:spPr>
          <a:xfrm>
            <a:off x="482138" y="1700026"/>
            <a:ext cx="1101436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altLang="pt-BR" dirty="0">
                <a:solidFill>
                  <a:schemeClr val="bg1"/>
                </a:solidFill>
                <a:ea typeface="ＭＳ Ｐゴシック" panose="020B0600070205080204" pitchFamily="34" charset="-128"/>
              </a:rPr>
              <a:t>A clausula NOWAIT poderá ser usada se utilizarmos a clausula FOR UPDATE. Isso indica que em caso o registro a ser recuperado esteja bloqueado o PL/SQL não ficará aguardando a liberação do bloqueio. Impedindo o congelamento da execução do código. </a:t>
            </a:r>
          </a:p>
          <a:p>
            <a:pPr algn="just"/>
            <a:endParaRPr lang="pt-BR" altLang="pt-BR" dirty="0">
              <a:solidFill>
                <a:schemeClr val="bg1"/>
              </a:solidFill>
              <a:ea typeface="ＭＳ Ｐゴシック" panose="020B0600070205080204" pitchFamily="34" charset="-128"/>
            </a:endParaRPr>
          </a:p>
          <a:p>
            <a:pPr algn="just"/>
            <a:r>
              <a:rPr lang="pt-BR" altLang="pt-BR" dirty="0">
                <a:solidFill>
                  <a:srgbClr val="00B050"/>
                </a:solidFill>
                <a:ea typeface="ＭＳ Ｐゴシック" panose="020B0600070205080204" pitchFamily="34" charset="-128"/>
              </a:rPr>
              <a:t>Sintaxe:</a:t>
            </a:r>
          </a:p>
          <a:p>
            <a:pPr algn="just"/>
            <a:endParaRPr lang="pt-BR" altLang="pt-BR" dirty="0">
              <a:solidFill>
                <a:srgbClr val="00B050"/>
              </a:solidFill>
              <a:ea typeface="ＭＳ Ｐゴシック" panose="020B0600070205080204" pitchFamily="34" charset="-128"/>
            </a:endParaRPr>
          </a:p>
          <a:p>
            <a:pPr lvl="1" algn="just">
              <a:buFontTx/>
              <a:buNone/>
            </a:pPr>
            <a:r>
              <a:rPr lang="pt-BR" altLang="pt-BR" dirty="0">
                <a:solidFill>
                  <a:srgbClr val="FFFF00"/>
                </a:solidFill>
                <a:ea typeface="ＭＳ Ｐゴシック" panose="020B0600070205080204" pitchFamily="34" charset="-128"/>
              </a:rPr>
              <a:t>Declare</a:t>
            </a:r>
          </a:p>
          <a:p>
            <a:pPr lvl="1" algn="just">
              <a:buFontTx/>
              <a:buNone/>
            </a:pPr>
            <a:r>
              <a:rPr lang="pt-BR" altLang="pt-BR" dirty="0">
                <a:solidFill>
                  <a:srgbClr val="FFFF00"/>
                </a:solidFill>
                <a:ea typeface="ＭＳ Ｐゴシック" panose="020B0600070205080204" pitchFamily="34" charset="-128"/>
              </a:rPr>
              <a:t>    cursor nomedocursor is</a:t>
            </a:r>
          </a:p>
          <a:p>
            <a:pPr lvl="1" algn="just">
              <a:buFontTx/>
              <a:buNone/>
            </a:pPr>
            <a:r>
              <a:rPr lang="pt-BR" altLang="pt-BR" dirty="0">
                <a:solidFill>
                  <a:srgbClr val="FFFF00"/>
                </a:solidFill>
                <a:ea typeface="ＭＳ Ｐゴシック" panose="020B0600070205080204" pitchFamily="34" charset="-128"/>
              </a:rPr>
              <a:t>    select ... From nomedatabela  FOR UPDATE OF nome_coluna_tabela NOWAIT;</a:t>
            </a:r>
          </a:p>
          <a:p>
            <a:pPr lvl="1" algn="just">
              <a:buFontTx/>
              <a:buNone/>
            </a:pPr>
            <a:r>
              <a:rPr lang="pt-BR" altLang="pt-BR" dirty="0">
                <a:solidFill>
                  <a:srgbClr val="FFFF00"/>
                </a:solidFill>
                <a:ea typeface="ＭＳ Ｐゴシック" panose="020B0600070205080204" pitchFamily="34" charset="-128"/>
              </a:rPr>
              <a:t>Begin</a:t>
            </a:r>
          </a:p>
          <a:p>
            <a:pPr lvl="1" algn="just">
              <a:buFontTx/>
              <a:buNone/>
            </a:pPr>
            <a:r>
              <a:rPr lang="pt-BR" altLang="pt-BR" dirty="0">
                <a:solidFill>
                  <a:srgbClr val="FFFF00"/>
                </a:solidFill>
                <a:ea typeface="ＭＳ Ｐゴシック" panose="020B0600070205080204" pitchFamily="34" charset="-128"/>
              </a:rPr>
              <a:t>     for x in nomedocursor loop</a:t>
            </a:r>
          </a:p>
          <a:p>
            <a:pPr lvl="1" algn="just">
              <a:buFontTx/>
              <a:buNone/>
            </a:pPr>
            <a:r>
              <a:rPr lang="pt-BR" altLang="pt-BR" dirty="0">
                <a:solidFill>
                  <a:srgbClr val="FFFF00"/>
                </a:solidFill>
                <a:ea typeface="ＭＳ Ｐゴシック" panose="020B0600070205080204" pitchFamily="34" charset="-128"/>
              </a:rPr>
              <a:t>         update nomedatabela set ...</a:t>
            </a:r>
          </a:p>
          <a:p>
            <a:pPr lvl="1" algn="just">
              <a:buFontTx/>
              <a:buNone/>
            </a:pPr>
            <a:r>
              <a:rPr lang="pt-BR" altLang="pt-BR" dirty="0">
                <a:solidFill>
                  <a:srgbClr val="FFFF00"/>
                </a:solidFill>
                <a:ea typeface="ＭＳ Ｐゴシック" panose="020B0600070205080204" pitchFamily="34" charset="-128"/>
              </a:rPr>
              <a:t>         where CURRENT OF nomedocursor;</a:t>
            </a:r>
          </a:p>
          <a:p>
            <a:pPr lvl="1" algn="just">
              <a:buFontTx/>
              <a:buNone/>
            </a:pPr>
            <a:r>
              <a:rPr lang="pt-BR" altLang="pt-BR" dirty="0">
                <a:solidFill>
                  <a:srgbClr val="FFFF00"/>
                </a:solidFill>
                <a:ea typeface="ＭＳ Ｐゴシック" panose="020B0600070205080204" pitchFamily="34" charset="-128"/>
              </a:rPr>
              <a:t>         commit;</a:t>
            </a:r>
          </a:p>
          <a:p>
            <a:pPr lvl="1" algn="just">
              <a:buFontTx/>
              <a:buNone/>
            </a:pPr>
            <a:r>
              <a:rPr lang="pt-BR" altLang="pt-BR" dirty="0">
                <a:solidFill>
                  <a:srgbClr val="FFFF00"/>
                </a:solidFill>
                <a:ea typeface="ＭＳ Ｐゴシック" panose="020B0600070205080204" pitchFamily="34" charset="-128"/>
              </a:rPr>
              <a:t>     end loop;</a:t>
            </a:r>
          </a:p>
          <a:p>
            <a:pPr lvl="1" algn="just">
              <a:buFontTx/>
              <a:buNone/>
            </a:pPr>
            <a:r>
              <a:rPr lang="pt-BR" altLang="pt-BR" dirty="0">
                <a:solidFill>
                  <a:srgbClr val="FFFF00"/>
                </a:solidFill>
                <a:ea typeface="ＭＳ Ｐゴシック" panose="020B0600070205080204" pitchFamily="34" charset="-128"/>
              </a:rPr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3084780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65" y="330485"/>
            <a:ext cx="1333686" cy="46679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9051" y="330485"/>
            <a:ext cx="1943371" cy="47631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3290" y="330485"/>
            <a:ext cx="2857899" cy="1000265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0" y="6396334"/>
            <a:ext cx="5729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hlinkClick r:id="rId5"/>
              </a:rPr>
              <a:t>profvergilio.santos@fiap.com.br</a:t>
            </a: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12" name="CaixaDeTexto 11"/>
          <p:cNvSpPr txBox="1"/>
          <p:nvPr/>
        </p:nvSpPr>
        <p:spPr>
          <a:xfrm>
            <a:off x="4442363" y="2705725"/>
            <a:ext cx="281859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>
                <a:solidFill>
                  <a:srgbClr val="FFFF00"/>
                </a:solidFill>
              </a:rPr>
              <a:t>Introdução</a:t>
            </a:r>
            <a:r>
              <a:rPr lang="pt-BR" sz="4400" dirty="0">
                <a:solidFill>
                  <a:schemeClr val="bg1"/>
                </a:solidFill>
              </a:rPr>
              <a:t> </a:t>
            </a:r>
          </a:p>
          <a:p>
            <a:endParaRPr lang="pt-BR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45379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65" y="330485"/>
            <a:ext cx="1333686" cy="46679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9051" y="330485"/>
            <a:ext cx="1943371" cy="47631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3290" y="330485"/>
            <a:ext cx="2857899" cy="1000265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0" y="6396334"/>
            <a:ext cx="5729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hlinkClick r:id="rId5"/>
              </a:rPr>
              <a:t>profvergilio.santos@fiap.com.br</a:t>
            </a: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86D2CC2-B6A3-E1B7-BACB-1ED06C3867CC}"/>
              </a:ext>
            </a:extLst>
          </p:cNvPr>
          <p:cNvSpPr txBox="1">
            <a:spLocks noChangeArrowheads="1"/>
          </p:cNvSpPr>
          <p:nvPr/>
        </p:nvSpPr>
        <p:spPr>
          <a:xfrm>
            <a:off x="460811" y="1113262"/>
            <a:ext cx="8229600" cy="4349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pt-BR" dirty="0">
                <a:solidFill>
                  <a:srgbClr val="FFFF00"/>
                </a:solidFill>
                <a:ea typeface="ＭＳ Ｐゴシック" panose="020B0600070205080204" pitchFamily="34" charset="-128"/>
              </a:rPr>
              <a:t>USADA ROWID</a:t>
            </a:r>
            <a:endParaRPr lang="pt-BR" altLang="pt-BR" dirty="0">
              <a:solidFill>
                <a:srgbClr val="FFFF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12B209-8BAC-2B76-A16E-6636890C4E1D}"/>
              </a:ext>
            </a:extLst>
          </p:cNvPr>
          <p:cNvSpPr txBox="1"/>
          <p:nvPr/>
        </p:nvSpPr>
        <p:spPr>
          <a:xfrm>
            <a:off x="774187" y="1684580"/>
            <a:ext cx="1064362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altLang="pt-BR" dirty="0">
                <a:solidFill>
                  <a:schemeClr val="bg1"/>
                </a:solidFill>
                <a:ea typeface="ＭＳ Ｐゴシック" panose="020B0600070205080204" pitchFamily="34" charset="-128"/>
              </a:rPr>
              <a:t>Podemos usar cursores trazendo o Rowid no select do cursor e para atualizar podemos usar o rowid recuperado no cursor. Isso é particularmente útil quando se pretende atualizar os registros recuperados pelo cursor. Tem efeito semelhante a clausula WHERE CURRENT OF.</a:t>
            </a:r>
          </a:p>
          <a:p>
            <a:pPr algn="just"/>
            <a:endParaRPr lang="pt-BR" altLang="pt-BR" dirty="0">
              <a:solidFill>
                <a:schemeClr val="bg1"/>
              </a:solidFill>
              <a:ea typeface="ＭＳ Ｐゴシック" panose="020B0600070205080204" pitchFamily="34" charset="-128"/>
            </a:endParaRPr>
          </a:p>
          <a:p>
            <a:pPr algn="just"/>
            <a:r>
              <a:rPr lang="pt-BR" altLang="pt-BR" dirty="0">
                <a:solidFill>
                  <a:srgbClr val="00B050"/>
                </a:solidFill>
                <a:ea typeface="ＭＳ Ｐゴシック" panose="020B0600070205080204" pitchFamily="34" charset="-128"/>
              </a:rPr>
              <a:t>Sintaxe:</a:t>
            </a:r>
          </a:p>
          <a:p>
            <a:pPr algn="just"/>
            <a:endParaRPr lang="pt-BR" altLang="pt-BR" dirty="0">
              <a:solidFill>
                <a:schemeClr val="bg1"/>
              </a:solidFill>
              <a:ea typeface="ＭＳ Ｐゴシック" panose="020B0600070205080204" pitchFamily="34" charset="-128"/>
            </a:endParaRPr>
          </a:p>
          <a:p>
            <a:pPr lvl="1" algn="just">
              <a:buFontTx/>
              <a:buNone/>
            </a:pPr>
            <a:r>
              <a:rPr lang="pt-BR" altLang="pt-BR" dirty="0">
                <a:solidFill>
                  <a:srgbClr val="FFFF00"/>
                </a:solidFill>
                <a:ea typeface="ＭＳ Ｐゴシック" panose="020B0600070205080204" pitchFamily="34" charset="-128"/>
              </a:rPr>
              <a:t>Declare</a:t>
            </a:r>
          </a:p>
          <a:p>
            <a:pPr lvl="1" algn="just">
              <a:buFontTx/>
              <a:buNone/>
            </a:pPr>
            <a:r>
              <a:rPr lang="pt-BR" altLang="pt-BR" dirty="0">
                <a:solidFill>
                  <a:srgbClr val="FFFF00"/>
                </a:solidFill>
                <a:ea typeface="ＭＳ Ｐゴシック" panose="020B0600070205080204" pitchFamily="34" charset="-128"/>
              </a:rPr>
              <a:t>    cursor nomedocursor is</a:t>
            </a:r>
          </a:p>
          <a:p>
            <a:pPr lvl="1" algn="just">
              <a:buFontTx/>
              <a:buNone/>
            </a:pPr>
            <a:r>
              <a:rPr lang="pt-BR" altLang="pt-BR" dirty="0">
                <a:solidFill>
                  <a:srgbClr val="FFFF00"/>
                </a:solidFill>
                <a:ea typeface="ＭＳ Ｐゴシック" panose="020B0600070205080204" pitchFamily="34" charset="-128"/>
              </a:rPr>
              <a:t>    select ..., rowid From nomedatabela  FOR UPDATE OF nome_coluna_tabela;</a:t>
            </a:r>
          </a:p>
          <a:p>
            <a:pPr lvl="1" algn="just">
              <a:buFontTx/>
              <a:buNone/>
            </a:pPr>
            <a:r>
              <a:rPr lang="pt-BR" altLang="pt-BR" dirty="0">
                <a:solidFill>
                  <a:srgbClr val="FFFF00"/>
                </a:solidFill>
                <a:ea typeface="ＭＳ Ｐゴシック" panose="020B0600070205080204" pitchFamily="34" charset="-128"/>
              </a:rPr>
              <a:t>Begin</a:t>
            </a:r>
          </a:p>
          <a:p>
            <a:pPr lvl="1" algn="just">
              <a:buFontTx/>
              <a:buNone/>
            </a:pPr>
            <a:r>
              <a:rPr lang="pt-BR" altLang="pt-BR" dirty="0">
                <a:solidFill>
                  <a:srgbClr val="FFFF00"/>
                </a:solidFill>
                <a:ea typeface="ＭＳ Ｐゴシック" panose="020B0600070205080204" pitchFamily="34" charset="-128"/>
              </a:rPr>
              <a:t>     for x in nomedocursor loop</a:t>
            </a:r>
          </a:p>
          <a:p>
            <a:pPr lvl="1" algn="just">
              <a:buFontTx/>
              <a:buNone/>
            </a:pPr>
            <a:r>
              <a:rPr lang="pt-BR" altLang="pt-BR" dirty="0">
                <a:solidFill>
                  <a:srgbClr val="FFFF00"/>
                </a:solidFill>
                <a:ea typeface="ＭＳ Ｐゴシック" panose="020B0600070205080204" pitchFamily="34" charset="-128"/>
              </a:rPr>
              <a:t>         update nomedatabela set ...</a:t>
            </a:r>
          </a:p>
          <a:p>
            <a:pPr lvl="1" algn="just">
              <a:buFontTx/>
              <a:buNone/>
            </a:pPr>
            <a:r>
              <a:rPr lang="pt-BR" altLang="pt-BR" dirty="0">
                <a:solidFill>
                  <a:srgbClr val="FFFF00"/>
                </a:solidFill>
                <a:ea typeface="ＭＳ Ｐゴシック" panose="020B0600070205080204" pitchFamily="34" charset="-128"/>
              </a:rPr>
              <a:t>         where rowid = x.rowid;</a:t>
            </a:r>
          </a:p>
          <a:p>
            <a:pPr lvl="1" algn="just">
              <a:buFontTx/>
              <a:buNone/>
            </a:pPr>
            <a:r>
              <a:rPr lang="pt-BR" altLang="pt-BR" dirty="0">
                <a:solidFill>
                  <a:srgbClr val="FFFF00"/>
                </a:solidFill>
                <a:ea typeface="ＭＳ Ｐゴシック" panose="020B0600070205080204" pitchFamily="34" charset="-128"/>
              </a:rPr>
              <a:t>         commit;</a:t>
            </a:r>
          </a:p>
          <a:p>
            <a:pPr lvl="1" algn="just">
              <a:buFontTx/>
              <a:buNone/>
            </a:pPr>
            <a:r>
              <a:rPr lang="pt-BR" altLang="pt-BR" dirty="0">
                <a:solidFill>
                  <a:srgbClr val="FFFF00"/>
                </a:solidFill>
                <a:ea typeface="ＭＳ Ｐゴシック" panose="020B0600070205080204" pitchFamily="34" charset="-128"/>
              </a:rPr>
              <a:t>     end loop;</a:t>
            </a:r>
          </a:p>
          <a:p>
            <a:pPr lvl="1" algn="just">
              <a:buFontTx/>
              <a:buNone/>
            </a:pPr>
            <a:r>
              <a:rPr lang="pt-BR" altLang="pt-BR" dirty="0">
                <a:solidFill>
                  <a:srgbClr val="FFFF00"/>
                </a:solidFill>
                <a:ea typeface="ＭＳ Ｐゴシック" panose="020B0600070205080204" pitchFamily="34" charset="-128"/>
              </a:rPr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6959268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65" y="330485"/>
            <a:ext cx="1333686" cy="46679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9051" y="330485"/>
            <a:ext cx="1943371" cy="47631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3290" y="330485"/>
            <a:ext cx="2857899" cy="1000265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0" y="6396334"/>
            <a:ext cx="5729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hlinkClick r:id="rId5"/>
              </a:rPr>
              <a:t>profvergilio.santos@fiap.com.br</a:t>
            </a: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087DA781-5D7B-C4AF-0C4B-30C41780C75D}"/>
              </a:ext>
            </a:extLst>
          </p:cNvPr>
          <p:cNvSpPr txBox="1">
            <a:spLocks noChangeArrowheads="1"/>
          </p:cNvSpPr>
          <p:nvPr/>
        </p:nvSpPr>
        <p:spPr>
          <a:xfrm>
            <a:off x="350578" y="1014762"/>
            <a:ext cx="8229600" cy="4349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altLang="pt-BR" dirty="0">
                <a:solidFill>
                  <a:srgbClr val="FFFF00"/>
                </a:solidFill>
                <a:ea typeface="ＭＳ Ｐゴシック" panose="020B0600070205080204" pitchFamily="34" charset="-128"/>
              </a:rPr>
              <a:t>Cursores Encadeados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51FDF6-77A5-9863-D0ED-969A9B4D2DB4}"/>
              </a:ext>
            </a:extLst>
          </p:cNvPr>
          <p:cNvSpPr txBox="1"/>
          <p:nvPr/>
        </p:nvSpPr>
        <p:spPr>
          <a:xfrm>
            <a:off x="706148" y="1538711"/>
            <a:ext cx="10045932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altLang="pt-BR" dirty="0">
                <a:solidFill>
                  <a:schemeClr val="bg1"/>
                </a:solidFill>
                <a:ea typeface="ＭＳ Ｐゴシック" panose="020B0600070205080204" pitchFamily="34" charset="-128"/>
              </a:rPr>
              <a:t>Cursores podem ser intercalados ou encadeados, isso implica que um mesmo bloco possa ter mais de um cursor declarado e estes podem ser acionados individualmente ou encadeados entre si . Podemos encadear ou intercalar quantos cursores quisermos.</a:t>
            </a:r>
          </a:p>
          <a:p>
            <a:pPr algn="just"/>
            <a:endParaRPr lang="pt-BR" altLang="pt-BR" dirty="0">
              <a:solidFill>
                <a:schemeClr val="bg1"/>
              </a:solidFill>
              <a:ea typeface="ＭＳ Ｐゴシック" panose="020B0600070205080204" pitchFamily="34" charset="-128"/>
            </a:endParaRPr>
          </a:p>
          <a:p>
            <a:pPr algn="just"/>
            <a:r>
              <a:rPr lang="pt-BR" altLang="pt-BR" dirty="0">
                <a:solidFill>
                  <a:srgbClr val="00B050"/>
                </a:solidFill>
                <a:ea typeface="ＭＳ Ｐゴシック" panose="020B0600070205080204" pitchFamily="34" charset="-128"/>
              </a:rPr>
              <a:t>Sintaxe:</a:t>
            </a:r>
          </a:p>
          <a:p>
            <a:pPr algn="just"/>
            <a:endParaRPr lang="pt-BR" altLang="pt-BR" dirty="0">
              <a:solidFill>
                <a:schemeClr val="bg1"/>
              </a:solidFill>
              <a:ea typeface="ＭＳ Ｐゴシック" panose="020B0600070205080204" pitchFamily="34" charset="-128"/>
            </a:endParaRPr>
          </a:p>
          <a:p>
            <a:pPr lvl="1" algn="just">
              <a:buFontTx/>
              <a:buNone/>
            </a:pPr>
            <a:r>
              <a:rPr lang="pt-BR" altLang="pt-BR" dirty="0">
                <a:solidFill>
                  <a:srgbClr val="FFFF00"/>
                </a:solidFill>
                <a:ea typeface="ＭＳ Ｐゴシック" panose="020B0600070205080204" pitchFamily="34" charset="-128"/>
              </a:rPr>
              <a:t>Declare</a:t>
            </a:r>
          </a:p>
          <a:p>
            <a:pPr lvl="1" algn="just">
              <a:buFontTx/>
              <a:buNone/>
            </a:pPr>
            <a:r>
              <a:rPr lang="pt-BR" altLang="pt-BR" dirty="0">
                <a:solidFill>
                  <a:srgbClr val="FFFF00"/>
                </a:solidFill>
                <a:ea typeface="ＭＳ Ｐゴシック" panose="020B0600070205080204" pitchFamily="34" charset="-128"/>
              </a:rPr>
              <a:t>    cursor nomedocursor1 is</a:t>
            </a:r>
          </a:p>
          <a:p>
            <a:pPr lvl="1" algn="just">
              <a:buFontTx/>
              <a:buNone/>
            </a:pPr>
            <a:r>
              <a:rPr lang="pt-BR" altLang="pt-BR" dirty="0">
                <a:solidFill>
                  <a:srgbClr val="FFFF00"/>
                </a:solidFill>
                <a:ea typeface="ＭＳ Ｐゴシック" panose="020B0600070205080204" pitchFamily="34" charset="-128"/>
              </a:rPr>
              <a:t>    select ... From nomedatabela1 ;</a:t>
            </a:r>
          </a:p>
          <a:p>
            <a:pPr lvl="1" algn="just">
              <a:buFontTx/>
              <a:buNone/>
            </a:pPr>
            <a:r>
              <a:rPr lang="pt-BR" altLang="pt-BR" dirty="0">
                <a:solidFill>
                  <a:srgbClr val="FFFF00"/>
                </a:solidFill>
                <a:ea typeface="ＭＳ Ｐゴシック" panose="020B0600070205080204" pitchFamily="34" charset="-128"/>
              </a:rPr>
              <a:t>    cursor nomedocursor2 (p_param  tipo) is</a:t>
            </a:r>
          </a:p>
          <a:p>
            <a:pPr lvl="1" algn="just">
              <a:buFontTx/>
              <a:buNone/>
            </a:pPr>
            <a:r>
              <a:rPr lang="pt-BR" altLang="pt-BR" dirty="0">
                <a:solidFill>
                  <a:srgbClr val="FFFF00"/>
                </a:solidFill>
                <a:ea typeface="ＭＳ Ｐゴシック" panose="020B0600070205080204" pitchFamily="34" charset="-128"/>
              </a:rPr>
              <a:t>    select ... From nomedatabela2;</a:t>
            </a:r>
          </a:p>
          <a:p>
            <a:pPr lvl="1" algn="just">
              <a:buFontTx/>
              <a:buNone/>
            </a:pPr>
            <a:r>
              <a:rPr lang="pt-BR" altLang="pt-BR" dirty="0">
                <a:solidFill>
                  <a:srgbClr val="FFFF00"/>
                </a:solidFill>
                <a:ea typeface="ＭＳ Ｐゴシック" panose="020B0600070205080204" pitchFamily="34" charset="-128"/>
              </a:rPr>
              <a:t>Begin</a:t>
            </a:r>
          </a:p>
          <a:p>
            <a:pPr lvl="1" algn="just">
              <a:buFontTx/>
              <a:buNone/>
            </a:pPr>
            <a:r>
              <a:rPr lang="pt-BR" altLang="pt-BR" dirty="0">
                <a:solidFill>
                  <a:srgbClr val="FFFF00"/>
                </a:solidFill>
                <a:ea typeface="ＭＳ Ｐゴシック" panose="020B0600070205080204" pitchFamily="34" charset="-128"/>
              </a:rPr>
              <a:t>     for x in nomedocursor1 loop</a:t>
            </a:r>
          </a:p>
          <a:p>
            <a:pPr lvl="1" algn="just">
              <a:buFontTx/>
              <a:buNone/>
            </a:pPr>
            <a:r>
              <a:rPr lang="pt-BR" altLang="pt-BR" dirty="0">
                <a:solidFill>
                  <a:srgbClr val="FFFF00"/>
                </a:solidFill>
                <a:ea typeface="ＭＳ Ｐゴシック" panose="020B0600070205080204" pitchFamily="34" charset="-128"/>
              </a:rPr>
              <a:t>         for y in nomedocursor2(x.coluna) loop</a:t>
            </a:r>
          </a:p>
          <a:p>
            <a:pPr lvl="1" algn="just">
              <a:buFontTx/>
              <a:buNone/>
            </a:pPr>
            <a:r>
              <a:rPr lang="pt-BR" altLang="pt-BR" dirty="0">
                <a:solidFill>
                  <a:srgbClr val="FFFF00"/>
                </a:solidFill>
                <a:ea typeface="ＭＳ Ｐゴシック" panose="020B0600070205080204" pitchFamily="34" charset="-128"/>
              </a:rPr>
              <a:t>              null;</a:t>
            </a:r>
          </a:p>
          <a:p>
            <a:pPr lvl="1" algn="just">
              <a:buFontTx/>
              <a:buNone/>
            </a:pPr>
            <a:r>
              <a:rPr lang="pt-BR" altLang="pt-BR" dirty="0">
                <a:solidFill>
                  <a:srgbClr val="FFFF00"/>
                </a:solidFill>
                <a:ea typeface="ＭＳ Ｐゴシック" panose="020B0600070205080204" pitchFamily="34" charset="-128"/>
              </a:rPr>
              <a:t>         end loop;</a:t>
            </a:r>
          </a:p>
          <a:p>
            <a:pPr lvl="1" algn="just">
              <a:buFontTx/>
              <a:buNone/>
            </a:pPr>
            <a:r>
              <a:rPr lang="pt-BR" altLang="pt-BR" dirty="0">
                <a:solidFill>
                  <a:srgbClr val="FFFF00"/>
                </a:solidFill>
                <a:ea typeface="ＭＳ Ｐゴシック" panose="020B0600070205080204" pitchFamily="34" charset="-128"/>
              </a:rPr>
              <a:t>     end loop;</a:t>
            </a:r>
          </a:p>
          <a:p>
            <a:pPr lvl="1" algn="just">
              <a:buFontTx/>
              <a:buNone/>
            </a:pPr>
            <a:r>
              <a:rPr lang="pt-BR" altLang="pt-BR" dirty="0">
                <a:solidFill>
                  <a:srgbClr val="FFFF00"/>
                </a:solidFill>
                <a:ea typeface="ＭＳ Ｐゴシック" panose="020B0600070205080204" pitchFamily="34" charset="-128"/>
              </a:rPr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17153165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65" y="330485"/>
            <a:ext cx="1333686" cy="46679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9051" y="330485"/>
            <a:ext cx="1943371" cy="47631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3290" y="330485"/>
            <a:ext cx="2857899" cy="1000265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0" y="6396334"/>
            <a:ext cx="5729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hlinkClick r:id="rId5"/>
              </a:rPr>
              <a:t>profvergilio.santos@fiap.com.br</a:t>
            </a: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18AB54AC-A164-BB72-B21A-77093EDBE7AB}"/>
              </a:ext>
            </a:extLst>
          </p:cNvPr>
          <p:cNvSpPr txBox="1">
            <a:spLocks noChangeArrowheads="1"/>
          </p:cNvSpPr>
          <p:nvPr/>
        </p:nvSpPr>
        <p:spPr>
          <a:xfrm>
            <a:off x="449980" y="895775"/>
            <a:ext cx="8229600" cy="4349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altLang="pt-BR" dirty="0">
                <a:solidFill>
                  <a:srgbClr val="FFFF00"/>
                </a:solidFill>
                <a:ea typeface="ＭＳ Ｐゴシック" panose="020B0600070205080204" pitchFamily="34" charset="-128"/>
              </a:rPr>
              <a:t>Exercícios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A15EEA-8B3D-4F96-10D4-AD58AD953513}"/>
              </a:ext>
            </a:extLst>
          </p:cNvPr>
          <p:cNvSpPr txBox="1"/>
          <p:nvPr/>
        </p:nvSpPr>
        <p:spPr>
          <a:xfrm>
            <a:off x="644236" y="1842478"/>
            <a:ext cx="11547763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pt-BR" dirty="0">
                <a:solidFill>
                  <a:schemeClr val="bg1"/>
                </a:solidFill>
                <a:ea typeface="ＭＳ Ｐゴシック" pitchFamily="34" charset="-128"/>
              </a:rPr>
              <a:t>1)  Fazer um bloco anônimo com cursor  que realize uma consulta na tabela de clientes e retorne o código  e o nome do cliente, use dbms_output para mostrar as informações como o exemplo abaixo:</a:t>
            </a:r>
          </a:p>
          <a:p>
            <a:pPr lvl="1" algn="just">
              <a:buFontTx/>
              <a:buNone/>
              <a:defRPr/>
            </a:pPr>
            <a:r>
              <a:rPr lang="pt-BR" dirty="0">
                <a:solidFill>
                  <a:schemeClr val="bg1"/>
                </a:solidFill>
                <a:ea typeface="ＭＳ Ｐゴシック" pitchFamily="34" charset="-128"/>
              </a:rPr>
              <a:t>Cliente: 1  Nome: Jose da Silva</a:t>
            </a:r>
          </a:p>
          <a:p>
            <a:pPr marL="285750" lvl="1" indent="-285750">
              <a:buFontTx/>
              <a:buNone/>
              <a:defRPr/>
            </a:pPr>
            <a:r>
              <a:rPr lang="pt-BR" dirty="0">
                <a:solidFill>
                  <a:schemeClr val="bg1"/>
                </a:solidFill>
                <a:ea typeface="ＭＳ Ｐゴシック" pitchFamily="34" charset="-128"/>
              </a:rPr>
              <a:t>	   Cliente: 2  Nome: Maria  da Silva</a:t>
            </a:r>
          </a:p>
          <a:p>
            <a:pPr marL="285750" lvl="1" indent="-285750">
              <a:buFontTx/>
              <a:buNone/>
              <a:defRPr/>
            </a:pPr>
            <a:endParaRPr lang="pt-BR" dirty="0">
              <a:solidFill>
                <a:schemeClr val="bg1"/>
              </a:solidFill>
              <a:ea typeface="ＭＳ Ｐゴシック" pitchFamily="34" charset="-128"/>
            </a:endParaRPr>
          </a:p>
          <a:p>
            <a:pPr marL="285750" lvl="1" indent="-285750">
              <a:buFontTx/>
              <a:buNone/>
              <a:defRPr/>
            </a:pPr>
            <a:r>
              <a:rPr lang="pt-BR" dirty="0">
                <a:solidFill>
                  <a:srgbClr val="00B050"/>
                </a:solidFill>
                <a:ea typeface="ＭＳ Ｐゴシック" pitchFamily="34" charset="-128"/>
              </a:rPr>
              <a:t>Resolução:</a:t>
            </a:r>
          </a:p>
          <a:p>
            <a:r>
              <a:rPr lang="pt-BR" sz="1800" b="0" i="0" u="none" strike="noStrike" baseline="0" dirty="0">
                <a:solidFill>
                  <a:srgbClr val="FFFF00"/>
                </a:solidFill>
                <a:latin typeface="Courier New" panose="02070309020205020404" pitchFamily="49" charset="0"/>
              </a:rPr>
              <a:t>declare</a:t>
            </a:r>
          </a:p>
          <a:p>
            <a:r>
              <a:rPr lang="pt-BR" sz="1800" b="0" i="0" u="none" strike="noStrike" baseline="0" dirty="0">
                <a:solidFill>
                  <a:srgbClr val="FFFF00"/>
                </a:solidFill>
                <a:latin typeface="Courier New" panose="02070309020205020404" pitchFamily="49" charset="0"/>
              </a:rPr>
              <a:t>  cursor c_consulta_cliente is</a:t>
            </a:r>
          </a:p>
          <a:p>
            <a:r>
              <a:rPr lang="pt-BR" sz="1800" b="0" i="0" u="none" strike="noStrike" baseline="0" dirty="0">
                <a:solidFill>
                  <a:srgbClr val="FFFF00"/>
                </a:solidFill>
                <a:latin typeface="Courier New" panose="02070309020205020404" pitchFamily="49" charset="0"/>
              </a:rPr>
              <a:t>    select cod_cliente, nom_cliente from cliente;</a:t>
            </a:r>
          </a:p>
          <a:p>
            <a:r>
              <a:rPr lang="pt-BR" sz="1800" b="0" i="0" u="none" strike="noStrike" baseline="0" dirty="0">
                <a:solidFill>
                  <a:srgbClr val="FFFF00"/>
                </a:solidFill>
                <a:latin typeface="Courier New" panose="02070309020205020404" pitchFamily="49" charset="0"/>
              </a:rPr>
              <a:t>begin</a:t>
            </a:r>
          </a:p>
          <a:p>
            <a:r>
              <a:rPr lang="it-IT" sz="1800" b="0" i="0" u="none" strike="noStrike" baseline="0" dirty="0">
                <a:solidFill>
                  <a:srgbClr val="FFFF00"/>
                </a:solidFill>
                <a:latin typeface="Courier New" panose="02070309020205020404" pitchFamily="49" charset="0"/>
              </a:rPr>
              <a:t>  for x in c_consulta_cliente loop</a:t>
            </a:r>
          </a:p>
          <a:p>
            <a:r>
              <a:rPr lang="pt-BR" sz="1800" b="0" i="0" u="none" strike="noStrike" baseline="0" dirty="0">
                <a:solidFill>
                  <a:srgbClr val="FFFF00"/>
                </a:solidFill>
                <a:latin typeface="Courier New" panose="02070309020205020404" pitchFamily="49" charset="0"/>
              </a:rPr>
              <a:t>    dbms_output.put_line('Cliente: ' || x.cod_cliente || 'Nome: ' ||</a:t>
            </a:r>
          </a:p>
          <a:p>
            <a:r>
              <a:rPr lang="pt-BR" sz="1800" b="0" i="0" u="none" strike="noStrike" baseline="0" dirty="0">
                <a:solidFill>
                  <a:srgbClr val="FFFF00"/>
                </a:solidFill>
                <a:latin typeface="Courier New" panose="02070309020205020404" pitchFamily="49" charset="0"/>
              </a:rPr>
              <a:t>                         x.nom_cliente);</a:t>
            </a:r>
          </a:p>
          <a:p>
            <a:r>
              <a:rPr lang="pt-BR" sz="1800" b="0" i="0" u="none" strike="noStrike" baseline="0" dirty="0">
                <a:solidFill>
                  <a:srgbClr val="FFFF00"/>
                </a:solidFill>
                <a:latin typeface="Courier New" panose="02070309020205020404" pitchFamily="49" charset="0"/>
              </a:rPr>
              <a:t>    end loop;</a:t>
            </a:r>
          </a:p>
          <a:p>
            <a:r>
              <a:rPr lang="pt-BR" sz="1800" b="0" i="0" u="none" strike="noStrike" baseline="0" dirty="0">
                <a:solidFill>
                  <a:srgbClr val="FFFF00"/>
                </a:solidFill>
                <a:latin typeface="Courier New" panose="02070309020205020404" pitchFamily="49" charset="0"/>
              </a:rPr>
              <a:t>end;</a:t>
            </a:r>
            <a:endParaRPr lang="pt-BR" dirty="0">
              <a:solidFill>
                <a:srgbClr val="FFFF00"/>
              </a:solidFill>
              <a:ea typeface="ＭＳ Ｐゴシック" pitchFamily="34" charset="-128"/>
            </a:endParaRPr>
          </a:p>
          <a:p>
            <a:pPr marL="285750" lvl="1" indent="-285750">
              <a:buFontTx/>
              <a:buNone/>
              <a:defRPr/>
            </a:pPr>
            <a:endParaRPr lang="pt-BR" dirty="0">
              <a:solidFill>
                <a:schemeClr val="bg1"/>
              </a:solidFill>
              <a:ea typeface="ＭＳ Ｐゴシック" pitchFamily="34" charset="-128"/>
            </a:endParaRPr>
          </a:p>
          <a:p>
            <a:pPr marL="285750" lvl="1" indent="-285750">
              <a:buFontTx/>
              <a:buNone/>
              <a:defRPr/>
            </a:pPr>
            <a:endParaRPr lang="pt-BR" dirty="0">
              <a:solidFill>
                <a:schemeClr val="bg1"/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248374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65" y="330485"/>
            <a:ext cx="1333686" cy="46679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9051" y="330485"/>
            <a:ext cx="1943371" cy="47631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3290" y="330485"/>
            <a:ext cx="2857899" cy="1000265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0" y="6396334"/>
            <a:ext cx="5729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hlinkClick r:id="rId5"/>
              </a:rPr>
              <a:t>profvergilio.santos@fiap.com.br</a:t>
            </a: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23B373-7E7E-618A-E0FA-7D87FD47B237}"/>
              </a:ext>
            </a:extLst>
          </p:cNvPr>
          <p:cNvSpPr txBox="1"/>
          <p:nvPr/>
        </p:nvSpPr>
        <p:spPr>
          <a:xfrm>
            <a:off x="235365" y="1330750"/>
            <a:ext cx="1100605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1" indent="-285750">
              <a:buFontTx/>
              <a:buNone/>
              <a:defRPr/>
            </a:pPr>
            <a:endParaRPr lang="pt-BR" dirty="0">
              <a:solidFill>
                <a:schemeClr val="bg1"/>
              </a:solidFill>
              <a:ea typeface="ＭＳ Ｐゴシック" pitchFamily="34" charset="-128"/>
            </a:endParaRPr>
          </a:p>
          <a:p>
            <a:pPr marL="285750" lvl="1" indent="-285750">
              <a:buFontTx/>
              <a:buNone/>
              <a:defRPr/>
            </a:pPr>
            <a:endParaRPr lang="pt-BR" dirty="0">
              <a:solidFill>
                <a:schemeClr val="bg1"/>
              </a:solidFill>
              <a:ea typeface="ＭＳ Ｐゴシック" pitchFamily="34" charset="-128"/>
            </a:endParaRPr>
          </a:p>
          <a:p>
            <a:pPr marL="285750" lvl="1" indent="-285750">
              <a:buFontTx/>
              <a:buNone/>
              <a:defRPr/>
            </a:pPr>
            <a:endParaRPr lang="pt-BR" dirty="0">
              <a:solidFill>
                <a:schemeClr val="bg1"/>
              </a:solidFill>
              <a:ea typeface="ＭＳ Ｐゴシック" pitchFamily="34" charset="-128"/>
            </a:endParaRPr>
          </a:p>
          <a:p>
            <a:pPr>
              <a:defRPr/>
            </a:pPr>
            <a:r>
              <a:rPr lang="pt-BR" dirty="0">
                <a:solidFill>
                  <a:schemeClr val="bg1"/>
                </a:solidFill>
                <a:ea typeface="ＭＳ Ｐゴシック" pitchFamily="34" charset="-128"/>
              </a:rPr>
              <a:t>2) Faça um procedimento chamado PRC_VALIDA_TOTAL_PEDIDO que receba como parametro o código do pedido e que utilize dois cursores, um para localizar o pedido e outro para acessar os itens deste pedido , fazendo a soma dos itens e ao final verificar se a soma dos itens (quantidade * preço unitário) – desconto é igual ao total do pedido. Caso os valores coincidam retorne pelo parametro p_retorno a mensagem ‘pedido ok’ , caso contrario retorne ‘total dos itens não coincide com valor total do pedido’</a:t>
            </a:r>
          </a:p>
          <a:p>
            <a:pPr>
              <a:defRPr/>
            </a:pPr>
            <a:endParaRPr lang="pt-BR" dirty="0">
              <a:solidFill>
                <a:schemeClr val="bg1"/>
              </a:solidFill>
              <a:ea typeface="ＭＳ Ｐゴシック" pitchFamily="34" charset="-128"/>
            </a:endParaRPr>
          </a:p>
          <a:p>
            <a:pPr>
              <a:defRPr/>
            </a:pPr>
            <a:r>
              <a:rPr lang="pt-BR" dirty="0">
                <a:solidFill>
                  <a:schemeClr val="bg1"/>
                </a:solidFill>
                <a:ea typeface="ＭＳ Ｐゴシック" pitchFamily="34" charset="-128"/>
              </a:rPr>
              <a:t>3) Faça um procedimento chamado PRC_DELETA_PEDIDO que receba como parametro o numero do pedido e que antes de excluir o pedido execute um cursor na tabela de itens de pedido e faça o delete de cada um deles usando a técnica de ROWID.</a:t>
            </a:r>
          </a:p>
        </p:txBody>
      </p:sp>
    </p:spTree>
    <p:extLst>
      <p:ext uri="{BB962C8B-B14F-4D97-AF65-F5344CB8AC3E}">
        <p14:creationId xmlns:p14="http://schemas.microsoft.com/office/powerpoint/2010/main" val="3085260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65" y="330485"/>
            <a:ext cx="1333686" cy="46679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9051" y="330485"/>
            <a:ext cx="1943371" cy="47631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3290" y="330485"/>
            <a:ext cx="2857899" cy="1000265"/>
          </a:xfrm>
          <a:prstGeom prst="rect">
            <a:avLst/>
          </a:prstGeom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F8D39DFF-2BFD-1FFB-9C53-4BA580FF0375}"/>
              </a:ext>
            </a:extLst>
          </p:cNvPr>
          <p:cNvSpPr txBox="1">
            <a:spLocks noChangeArrowheads="1"/>
          </p:cNvSpPr>
          <p:nvPr/>
        </p:nvSpPr>
        <p:spPr>
          <a:xfrm>
            <a:off x="460811" y="1182720"/>
            <a:ext cx="10329110" cy="58324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pt-BR" altLang="pt-BR" dirty="0">
                <a:solidFill>
                  <a:schemeClr val="bg1"/>
                </a:solidFill>
                <a:ea typeface="ＭＳ Ｐゴシック" panose="020B0600070205080204" pitchFamily="34" charset="-128"/>
              </a:rPr>
              <a:t>Cursores são estruturas de PL/SQL que permitem que um comando SELECT possa retornar múltiplas linhas e as mesmas possam ser tratadas uma a uma pelo bloco PL/SQL.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pt-BR" altLang="pt-BR" dirty="0">
                <a:solidFill>
                  <a:schemeClr val="bg1"/>
                </a:solidFill>
                <a:ea typeface="ＭＳ Ｐゴシック" panose="020B0600070205080204" pitchFamily="34" charset="-128"/>
              </a:rPr>
              <a:t>São estruturas de programação as quais declaramos na seção declare ou utilizamos em conjunto com um comando FOR na seção BEGIN.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pt-BR" altLang="pt-BR" dirty="0">
                <a:solidFill>
                  <a:schemeClr val="bg1"/>
                </a:solidFill>
                <a:ea typeface="ＭＳ Ｐゴシック" panose="020B0600070205080204" pitchFamily="34" charset="-128"/>
              </a:rPr>
              <a:t>Possui uma estrutura no SGBD que garante uma melhor performance quando utilizado ao invés de comando SELECT sem o uso de cursores.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pt-BR" altLang="pt-BR" dirty="0">
                <a:solidFill>
                  <a:schemeClr val="bg1"/>
                </a:solidFill>
                <a:ea typeface="ＭＳ Ｐゴシック" panose="020B0600070205080204" pitchFamily="34" charset="-128"/>
              </a:rPr>
              <a:t>Todos os comandos SQL possuem o chamado cursor implícito, pois são capazes de processar mais de uma linha por vez (insert, update,delete e merge)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pt-BR" altLang="pt-BR" dirty="0">
                <a:solidFill>
                  <a:schemeClr val="bg1"/>
                </a:solidFill>
                <a:ea typeface="ＭＳ Ｐゴシック" panose="020B0600070205080204" pitchFamily="34" charset="-128"/>
              </a:rPr>
              <a:t>Um bloco PL/SQL ou procedimento, função , pacote ou gatilho pode conter um ou mais cursores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pt-BR" altLang="pt-BR" dirty="0">
                <a:solidFill>
                  <a:schemeClr val="bg1"/>
                </a:solidFill>
                <a:ea typeface="ＭＳ Ｐゴシック" panose="020B0600070205080204" pitchFamily="34" charset="-128"/>
              </a:rPr>
              <a:t>Podemos encadear cursores de forma que o resultado de um pode servir para alimentar o outro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pt-BR" altLang="pt-BR" dirty="0">
                <a:solidFill>
                  <a:schemeClr val="bg1"/>
                </a:solidFill>
                <a:ea typeface="ＭＳ Ｐゴシック" panose="020B0600070205080204" pitchFamily="34" charset="-128"/>
              </a:rPr>
              <a:t>Cursores  podem receber parâmetros, assim como procedimentos e funções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pt-BR" altLang="pt-BR" dirty="0">
                <a:solidFill>
                  <a:schemeClr val="bg1"/>
                </a:solidFill>
                <a:ea typeface="ＭＳ Ｐゴシック" panose="020B0600070205080204" pitchFamily="34" charset="-128"/>
              </a:rPr>
              <a:t>Possuem grande performance e são de uso recomendado pela Oracle</a:t>
            </a:r>
          </a:p>
          <a:p>
            <a:pPr marL="800100" lvl="1" indent="-342900" algn="just">
              <a:buFont typeface="Courier New" panose="02070309020205020404" pitchFamily="49" charset="0"/>
              <a:buChar char="o"/>
            </a:pPr>
            <a:endParaRPr lang="pt-BR" altLang="pt-BR" dirty="0">
              <a:solidFill>
                <a:schemeClr val="bg1"/>
              </a:solidFill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08800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65" y="330485"/>
            <a:ext cx="1333686" cy="46679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9051" y="330485"/>
            <a:ext cx="1943371" cy="47631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3290" y="330485"/>
            <a:ext cx="2857899" cy="1000265"/>
          </a:xfrm>
          <a:prstGeom prst="rect">
            <a:avLst/>
          </a:prstGeom>
        </p:spPr>
      </p:pic>
      <p:sp>
        <p:nvSpPr>
          <p:cNvPr id="2" name="Rectangle 3">
            <a:extLst>
              <a:ext uri="{FF2B5EF4-FFF2-40B4-BE49-F238E27FC236}">
                <a16:creationId xmlns:a16="http://schemas.microsoft.com/office/drawing/2014/main" id="{204D9E2B-EAA1-E46F-24EB-B0579F8AB8BF}"/>
              </a:ext>
            </a:extLst>
          </p:cNvPr>
          <p:cNvSpPr txBox="1">
            <a:spLocks noChangeArrowheads="1"/>
          </p:cNvSpPr>
          <p:nvPr/>
        </p:nvSpPr>
        <p:spPr>
          <a:xfrm>
            <a:off x="756110" y="1632354"/>
            <a:ext cx="10491009" cy="4535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pt-BR" altLang="pt-BR" dirty="0">
                <a:solidFill>
                  <a:schemeClr val="bg1"/>
                </a:solidFill>
                <a:ea typeface="ＭＳ Ｐゴシック" panose="020B0600070205080204" pitchFamily="34" charset="-128"/>
              </a:rPr>
              <a:t>Cursores  podem ser reutilizados, se 2 ou mais sessões utilizam o mesmo cursor , este ficará residente em memória (no servidor de banco de dados) evitando que o comando seja analisado a cada execução, fazendo com que a execução fique mais rápida.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pt-BR" altLang="pt-BR" dirty="0">
                <a:solidFill>
                  <a:schemeClr val="bg1"/>
                </a:solidFill>
                <a:ea typeface="ＭＳ Ｐゴシック" panose="020B0600070205080204" pitchFamily="34" charset="-128"/>
              </a:rPr>
              <a:t>Cursores podem ser usados sem nenhuma restrição no PL/SQL mesmo que sejam para retornar apenas um registro.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pt-BR" altLang="pt-BR" dirty="0">
                <a:solidFill>
                  <a:schemeClr val="bg1"/>
                </a:solidFill>
                <a:ea typeface="ＭＳ Ｐゴシック" panose="020B0600070205080204" pitchFamily="34" charset="-128"/>
              </a:rPr>
              <a:t>Conforme as aplicações alocam cursores no banco de dados, o DBA deve configurar o mesmo para acomodar a quantidade de cursores utilizadas pelas aplicações.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r>
              <a:rPr lang="pt-BR" altLang="pt-BR" dirty="0">
                <a:solidFill>
                  <a:schemeClr val="bg1"/>
                </a:solidFill>
                <a:ea typeface="ＭＳ Ｐゴシック" panose="020B0600070205080204" pitchFamily="34" charset="-128"/>
              </a:rPr>
              <a:t>A área para alocação de cursores no banco de dados chama-se CURSOR AREA.</a:t>
            </a:r>
          </a:p>
          <a:p>
            <a:pPr marL="342900" indent="-342900" algn="just">
              <a:buFont typeface="Courier New" panose="02070309020205020404" pitchFamily="49" charset="0"/>
              <a:buChar char="o"/>
            </a:pPr>
            <a:endParaRPr lang="pt-BR" altLang="pt-BR" dirty="0">
              <a:solidFill>
                <a:schemeClr val="bg1"/>
              </a:solidFill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61862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65" y="330485"/>
            <a:ext cx="1333686" cy="46679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9051" y="330485"/>
            <a:ext cx="1943371" cy="47631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3290" y="330485"/>
            <a:ext cx="2857899" cy="1000265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0" y="6396334"/>
            <a:ext cx="5729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hlinkClick r:id="rId5"/>
              </a:rPr>
              <a:t>profvergilio.santos@fiap.com.br</a:t>
            </a: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6F3779-5046-FDFB-E3AC-AA6B8147E25B}"/>
              </a:ext>
            </a:extLst>
          </p:cNvPr>
          <p:cNvSpPr txBox="1"/>
          <p:nvPr/>
        </p:nvSpPr>
        <p:spPr>
          <a:xfrm>
            <a:off x="2565174" y="2660072"/>
            <a:ext cx="51490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solidFill>
                  <a:srgbClr val="FFFF00"/>
                </a:solidFill>
              </a:rPr>
              <a:t>Tipos de Cursores </a:t>
            </a:r>
          </a:p>
        </p:txBody>
      </p:sp>
    </p:spTree>
    <p:extLst>
      <p:ext uri="{BB962C8B-B14F-4D97-AF65-F5344CB8AC3E}">
        <p14:creationId xmlns:p14="http://schemas.microsoft.com/office/powerpoint/2010/main" val="163899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65" y="330485"/>
            <a:ext cx="1333686" cy="46679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9051" y="330485"/>
            <a:ext cx="1943371" cy="47631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3290" y="330485"/>
            <a:ext cx="2857899" cy="1000265"/>
          </a:xfrm>
          <a:prstGeom prst="rect">
            <a:avLst/>
          </a:prstGeom>
        </p:spPr>
      </p:pic>
      <p:sp>
        <p:nvSpPr>
          <p:cNvPr id="2" name="Rectangle 3">
            <a:extLst>
              <a:ext uri="{FF2B5EF4-FFF2-40B4-BE49-F238E27FC236}">
                <a16:creationId xmlns:a16="http://schemas.microsoft.com/office/drawing/2014/main" id="{2F9BBAD0-6B27-1427-24D6-2054D6EE136A}"/>
              </a:ext>
            </a:extLst>
          </p:cNvPr>
          <p:cNvSpPr txBox="1">
            <a:spLocks noChangeArrowheads="1"/>
          </p:cNvSpPr>
          <p:nvPr/>
        </p:nvSpPr>
        <p:spPr>
          <a:xfrm>
            <a:off x="1113559" y="1182720"/>
            <a:ext cx="8229600" cy="491882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altLang="pt-BR" dirty="0">
                <a:solidFill>
                  <a:schemeClr val="bg1"/>
                </a:solidFill>
                <a:ea typeface="ＭＳ Ｐゴシック" panose="020B0600070205080204" pitchFamily="34" charset="-128"/>
              </a:rPr>
              <a:t>Os tipos de Cursores  são:</a:t>
            </a:r>
          </a:p>
          <a:p>
            <a:pPr lvl="1" algn="just"/>
            <a:endParaRPr lang="pt-BR" altLang="pt-BR" dirty="0">
              <a:solidFill>
                <a:schemeClr val="bg1"/>
              </a:solidFill>
              <a:ea typeface="ＭＳ Ｐゴシック" panose="020B0600070205080204" pitchFamily="34" charset="-128"/>
            </a:endParaRPr>
          </a:p>
          <a:p>
            <a:pPr lvl="1" algn="just"/>
            <a:r>
              <a:rPr lang="pt-BR" altLang="pt-BR" dirty="0">
                <a:solidFill>
                  <a:schemeClr val="bg1"/>
                </a:solidFill>
                <a:ea typeface="ＭＳ Ｐゴシック" panose="020B0600070205080204" pitchFamily="34" charset="-128"/>
              </a:rPr>
              <a:t>Explícitos</a:t>
            </a:r>
          </a:p>
          <a:p>
            <a:pPr lvl="1" algn="just">
              <a:buFontTx/>
              <a:buNone/>
            </a:pPr>
            <a:endParaRPr lang="pt-BR" altLang="pt-BR" dirty="0">
              <a:solidFill>
                <a:schemeClr val="bg1"/>
              </a:solidFill>
              <a:ea typeface="ＭＳ Ｐゴシック" panose="020B0600070205080204" pitchFamily="34" charset="-128"/>
            </a:endParaRPr>
          </a:p>
          <a:p>
            <a:pPr lvl="1" algn="just"/>
            <a:r>
              <a:rPr lang="pt-BR" altLang="pt-BR" dirty="0">
                <a:solidFill>
                  <a:schemeClr val="bg1"/>
                </a:solidFill>
                <a:ea typeface="ＭＳ Ｐゴシック" panose="020B0600070205080204" pitchFamily="34" charset="-128"/>
              </a:rPr>
              <a:t>Implícitos</a:t>
            </a:r>
          </a:p>
          <a:p>
            <a:pPr algn="just"/>
            <a:endParaRPr lang="pt-BR" altLang="pt-BR" dirty="0">
              <a:solidFill>
                <a:schemeClr val="bg1"/>
              </a:solidFill>
              <a:ea typeface="ＭＳ Ｐゴシック" panose="020B0600070205080204" pitchFamily="34" charset="-128"/>
            </a:endParaRPr>
          </a:p>
          <a:p>
            <a:pPr algn="just"/>
            <a:r>
              <a:rPr lang="pt-BR" altLang="pt-BR" dirty="0">
                <a:solidFill>
                  <a:schemeClr val="bg1"/>
                </a:solidFill>
                <a:ea typeface="ＭＳ Ｐゴシック" panose="020B0600070205080204" pitchFamily="34" charset="-128"/>
              </a:rPr>
              <a:t>Quanto ao comportamento podem ser:</a:t>
            </a:r>
          </a:p>
          <a:p>
            <a:pPr lvl="1" algn="just"/>
            <a:endParaRPr lang="pt-BR" altLang="pt-BR" dirty="0">
              <a:solidFill>
                <a:schemeClr val="bg1"/>
              </a:solidFill>
              <a:ea typeface="ＭＳ Ｐゴシック" panose="020B0600070205080204" pitchFamily="34" charset="-128"/>
            </a:endParaRPr>
          </a:p>
          <a:p>
            <a:pPr lvl="1" algn="just"/>
            <a:r>
              <a:rPr lang="pt-BR" altLang="pt-BR" dirty="0">
                <a:solidFill>
                  <a:schemeClr val="bg1"/>
                </a:solidFill>
                <a:ea typeface="ＭＳ Ｐゴシック" panose="020B0600070205080204" pitchFamily="34" charset="-128"/>
              </a:rPr>
              <a:t>Estáticos</a:t>
            </a:r>
          </a:p>
          <a:p>
            <a:pPr lvl="1" algn="just"/>
            <a:endParaRPr lang="pt-BR" altLang="pt-BR" dirty="0">
              <a:solidFill>
                <a:schemeClr val="bg1"/>
              </a:solidFill>
              <a:ea typeface="ＭＳ Ｐゴシック" panose="020B0600070205080204" pitchFamily="34" charset="-128"/>
            </a:endParaRPr>
          </a:p>
          <a:p>
            <a:pPr lvl="1" algn="just"/>
            <a:r>
              <a:rPr lang="pt-BR" altLang="pt-BR" dirty="0">
                <a:solidFill>
                  <a:schemeClr val="bg1"/>
                </a:solidFill>
                <a:ea typeface="ＭＳ Ｐゴシック" panose="020B0600070205080204" pitchFamily="34" charset="-128"/>
              </a:rPr>
              <a:t>Dinâmicos</a:t>
            </a:r>
          </a:p>
          <a:p>
            <a:pPr lvl="1" algn="just">
              <a:buFontTx/>
              <a:buNone/>
            </a:pPr>
            <a:endParaRPr lang="pt-BR" altLang="pt-BR" dirty="0">
              <a:solidFill>
                <a:schemeClr val="bg1"/>
              </a:solidFill>
              <a:ea typeface="ＭＳ Ｐゴシック" panose="020B0600070205080204" pitchFamily="34" charset="-128"/>
            </a:endParaRPr>
          </a:p>
          <a:p>
            <a:pPr algn="just"/>
            <a:r>
              <a:rPr lang="pt-BR" altLang="pt-BR" dirty="0">
                <a:solidFill>
                  <a:schemeClr val="bg1"/>
                </a:solidFill>
                <a:ea typeface="ＭＳ Ｐゴシック" panose="020B0600070205080204" pitchFamily="34" charset="-128"/>
              </a:rPr>
              <a:t>Opcionalmente podem ser:</a:t>
            </a:r>
          </a:p>
          <a:p>
            <a:pPr lvl="1" algn="just"/>
            <a:r>
              <a:rPr lang="pt-BR" altLang="pt-BR" dirty="0">
                <a:solidFill>
                  <a:schemeClr val="bg1"/>
                </a:solidFill>
                <a:ea typeface="ＭＳ Ｐゴシック" panose="020B0600070205080204" pitchFamily="34" charset="-128"/>
              </a:rPr>
              <a:t>FOR UPDATE</a:t>
            </a:r>
          </a:p>
          <a:p>
            <a:pPr lvl="1" algn="just">
              <a:buFontTx/>
              <a:buNone/>
            </a:pPr>
            <a:endParaRPr lang="pt-BR" altLang="pt-BR" dirty="0">
              <a:solidFill>
                <a:schemeClr val="bg1"/>
              </a:solidFill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76335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65" y="330485"/>
            <a:ext cx="1333686" cy="46679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9051" y="330485"/>
            <a:ext cx="1943371" cy="47631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3290" y="330485"/>
            <a:ext cx="2857899" cy="1000265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0" y="6396334"/>
            <a:ext cx="5729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hlinkClick r:id="rId5"/>
              </a:rPr>
              <a:t>profvergilio.santos@fiap.com.br</a:t>
            </a: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ADAE75BB-3394-59BD-2A12-966717E86E1F}"/>
              </a:ext>
            </a:extLst>
          </p:cNvPr>
          <p:cNvSpPr txBox="1">
            <a:spLocks noChangeArrowheads="1"/>
          </p:cNvSpPr>
          <p:nvPr/>
        </p:nvSpPr>
        <p:spPr>
          <a:xfrm>
            <a:off x="293554" y="1052970"/>
            <a:ext cx="8229600" cy="4349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altLang="pt-BR" dirty="0">
                <a:solidFill>
                  <a:srgbClr val="FFFF00"/>
                </a:solidFill>
                <a:ea typeface="ＭＳ Ｐゴシック" panose="020B0600070205080204" pitchFamily="34" charset="-128"/>
              </a:rPr>
              <a:t>Cursores Implícitos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C722AEF-CA2C-A90A-0959-C4A4130A596F}"/>
              </a:ext>
            </a:extLst>
          </p:cNvPr>
          <p:cNvSpPr txBox="1">
            <a:spLocks noChangeArrowheads="1"/>
          </p:cNvSpPr>
          <p:nvPr/>
        </p:nvSpPr>
        <p:spPr>
          <a:xfrm>
            <a:off x="293554" y="1743640"/>
            <a:ext cx="8229600" cy="45549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pt-BR" altLang="pt-BR" dirty="0">
                <a:solidFill>
                  <a:schemeClr val="bg1"/>
                </a:solidFill>
                <a:ea typeface="ＭＳ Ｐゴシック" panose="020B0600070205080204" pitchFamily="34" charset="-128"/>
              </a:rPr>
              <a:t>Cursores implícitos são aqueles que não são declarados de forma explicita na seção DECLARE.</a:t>
            </a:r>
          </a:p>
          <a:p>
            <a:pPr algn="just"/>
            <a:r>
              <a:rPr lang="pt-BR" altLang="pt-BR" dirty="0">
                <a:solidFill>
                  <a:schemeClr val="bg1"/>
                </a:solidFill>
                <a:ea typeface="ＭＳ Ｐゴシック" panose="020B0600070205080204" pitchFamily="34" charset="-128"/>
              </a:rPr>
              <a:t>Comandos DML (Insert,Update , Delete,Merge e Select INTO) possuem cursores implícitos associados aos mesmos.</a:t>
            </a:r>
          </a:p>
          <a:p>
            <a:pPr algn="just"/>
            <a:r>
              <a:rPr lang="pt-BR" altLang="pt-BR" dirty="0">
                <a:solidFill>
                  <a:schemeClr val="bg1"/>
                </a:solidFill>
                <a:ea typeface="ＭＳ Ｐゴシック" panose="020B0600070205080204" pitchFamily="34" charset="-128"/>
              </a:rPr>
              <a:t>Executados em área comum do banco de dados chamada área de trabalho privada (Private Working Area).</a:t>
            </a:r>
          </a:p>
          <a:p>
            <a:pPr algn="just"/>
            <a:r>
              <a:rPr lang="pt-BR" altLang="pt-BR" dirty="0">
                <a:solidFill>
                  <a:schemeClr val="bg1"/>
                </a:solidFill>
                <a:ea typeface="ＭＳ Ｐゴシック" panose="020B0600070205080204" pitchFamily="34" charset="-128"/>
              </a:rPr>
              <a:t>Exemplo:</a:t>
            </a:r>
          </a:p>
          <a:p>
            <a:pPr lvl="1" algn="just"/>
            <a:r>
              <a:rPr lang="pt-BR" altLang="pt-BR" dirty="0">
                <a:solidFill>
                  <a:schemeClr val="bg1"/>
                </a:solidFill>
                <a:ea typeface="ＭＳ Ｐゴシック" panose="020B0600070205080204" pitchFamily="34" charset="-128"/>
              </a:rPr>
              <a:t>Declare v_nome empregados.nome%type;</a:t>
            </a:r>
          </a:p>
          <a:p>
            <a:pPr lvl="1" algn="just"/>
            <a:r>
              <a:rPr lang="pt-BR" altLang="pt-BR" dirty="0">
                <a:solidFill>
                  <a:schemeClr val="bg1"/>
                </a:solidFill>
                <a:ea typeface="ＭＳ Ｐゴシック" panose="020B0600070205080204" pitchFamily="34" charset="-128"/>
              </a:rPr>
              <a:t>Begin</a:t>
            </a:r>
          </a:p>
          <a:p>
            <a:pPr lvl="2" algn="just"/>
            <a:r>
              <a:rPr lang="pt-BR" altLang="pt-BR" dirty="0">
                <a:solidFill>
                  <a:schemeClr val="bg1"/>
                </a:solidFill>
                <a:ea typeface="ＭＳ Ｐゴシック" panose="020B0600070205080204" pitchFamily="34" charset="-128"/>
              </a:rPr>
              <a:t>Select nome into v_nome from empregados where código =1;</a:t>
            </a:r>
          </a:p>
          <a:p>
            <a:pPr lvl="2" algn="just"/>
            <a:r>
              <a:rPr lang="pt-BR" altLang="pt-BR" dirty="0">
                <a:solidFill>
                  <a:schemeClr val="bg1"/>
                </a:solidFill>
                <a:ea typeface="ＭＳ Ｐゴシック" panose="020B0600070205080204" pitchFamily="34" charset="-128"/>
              </a:rPr>
              <a:t>Insert into historico values (v_nome, sysdate);</a:t>
            </a:r>
          </a:p>
          <a:p>
            <a:pPr lvl="1" algn="just"/>
            <a:r>
              <a:rPr lang="pt-BR" altLang="pt-BR" dirty="0">
                <a:solidFill>
                  <a:schemeClr val="bg1"/>
                </a:solidFill>
                <a:ea typeface="ＭＳ Ｐゴシック" panose="020B0600070205080204" pitchFamily="34" charset="-128"/>
              </a:rPr>
              <a:t>End;</a:t>
            </a:r>
          </a:p>
          <a:p>
            <a:pPr algn="just"/>
            <a:endParaRPr lang="pt-BR" altLang="pt-BR" dirty="0">
              <a:solidFill>
                <a:schemeClr val="bg1"/>
              </a:solidFill>
              <a:ea typeface="ＭＳ Ｐゴシック" panose="020B0600070205080204" pitchFamily="34" charset="-128"/>
            </a:endParaRPr>
          </a:p>
          <a:p>
            <a:pPr algn="just">
              <a:buFont typeface="Wingdings" panose="05000000000000000000" pitchFamily="2" charset="2"/>
              <a:buNone/>
            </a:pPr>
            <a:endParaRPr lang="pt-BR" altLang="pt-BR" dirty="0">
              <a:solidFill>
                <a:schemeClr val="bg1"/>
              </a:solidFill>
              <a:ea typeface="ＭＳ Ｐゴシック" panose="020B0600070205080204" pitchFamily="34" charset="-128"/>
            </a:endParaRPr>
          </a:p>
          <a:p>
            <a:pPr algn="just">
              <a:buFont typeface="Wingdings" panose="05000000000000000000" pitchFamily="2" charset="2"/>
              <a:buNone/>
            </a:pPr>
            <a:endParaRPr lang="pt-BR" altLang="pt-BR" dirty="0">
              <a:solidFill>
                <a:schemeClr val="bg1"/>
              </a:solidFill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8380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65" y="330485"/>
            <a:ext cx="1333686" cy="46679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9051" y="330485"/>
            <a:ext cx="1943371" cy="47631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3290" y="330485"/>
            <a:ext cx="2857899" cy="1000265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0" y="6396334"/>
            <a:ext cx="5729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hlinkClick r:id="rId5"/>
              </a:rPr>
              <a:t>profvergilio.santos@fiap.com.br</a:t>
            </a: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A3F9FAD0-C517-D4E4-448C-3D3AE6A425F6}"/>
              </a:ext>
            </a:extLst>
          </p:cNvPr>
          <p:cNvSpPr txBox="1">
            <a:spLocks noChangeArrowheads="1"/>
          </p:cNvSpPr>
          <p:nvPr/>
        </p:nvSpPr>
        <p:spPr>
          <a:xfrm>
            <a:off x="278861" y="1045391"/>
            <a:ext cx="8229600" cy="43497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altLang="pt-BR" dirty="0">
                <a:solidFill>
                  <a:srgbClr val="FFFF00"/>
                </a:solidFill>
                <a:ea typeface="ＭＳ Ｐゴシック" panose="020B0600070205080204" pitchFamily="34" charset="-128"/>
              </a:rPr>
              <a:t>Cursores Explícitos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22FF7A-3678-8CE6-C87A-0086824165AE}"/>
              </a:ext>
            </a:extLst>
          </p:cNvPr>
          <p:cNvSpPr txBox="1"/>
          <p:nvPr/>
        </p:nvSpPr>
        <p:spPr>
          <a:xfrm>
            <a:off x="440869" y="1728482"/>
            <a:ext cx="822959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pt-BR" altLang="pt-BR" dirty="0">
                <a:solidFill>
                  <a:schemeClr val="bg1"/>
                </a:solidFill>
                <a:ea typeface="ＭＳ Ｐゴシック" panose="020B0600070205080204" pitchFamily="34" charset="-128"/>
              </a:rPr>
              <a:t>Cursores explícitos são aqueles declarados na seção declare e depois utilizados na seção BEGIN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pt-BR" altLang="pt-BR" dirty="0">
                <a:solidFill>
                  <a:schemeClr val="bg1"/>
                </a:solidFill>
                <a:ea typeface="ＭＳ Ｐゴシック" panose="020B0600070205080204" pitchFamily="34" charset="-128"/>
              </a:rPr>
              <a:t>Cursores explícitos tem área exclusiva de execução dentro do banco de dados.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pt-BR" altLang="pt-BR" dirty="0">
                <a:solidFill>
                  <a:schemeClr val="bg1"/>
                </a:solidFill>
                <a:ea typeface="ＭＳ Ｐゴシック" panose="020B0600070205080204" pitchFamily="34" charset="-128"/>
              </a:rPr>
              <a:t>Contem apenas comandos SELECT.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pt-BR" altLang="pt-BR" dirty="0">
                <a:solidFill>
                  <a:schemeClr val="bg1"/>
                </a:solidFill>
                <a:ea typeface="ＭＳ Ｐゴシック" panose="020B0600070205080204" pitchFamily="34" charset="-128"/>
              </a:rPr>
              <a:t>Podem ter qualquer condição existente para comandos SELECT (Join, Group by, order by, subquery, etc..)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pt-BR" altLang="pt-BR" dirty="0">
                <a:solidFill>
                  <a:schemeClr val="bg1"/>
                </a:solidFill>
                <a:ea typeface="ＭＳ Ｐゴシック" panose="020B0600070205080204" pitchFamily="34" charset="-128"/>
              </a:rPr>
              <a:t>Podem ter ou não cláusula where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pt-BR" altLang="pt-BR" dirty="0">
                <a:solidFill>
                  <a:schemeClr val="bg1"/>
                </a:solidFill>
                <a:ea typeface="ＭＳ Ｐゴシック" panose="020B0600070205080204" pitchFamily="34" charset="-128"/>
              </a:rPr>
              <a:t>Podem ter condições (where) vinculados a variáveis e ou literais</a:t>
            </a:r>
          </a:p>
        </p:txBody>
      </p:sp>
    </p:spTree>
    <p:extLst>
      <p:ext uri="{BB962C8B-B14F-4D97-AF65-F5344CB8AC3E}">
        <p14:creationId xmlns:p14="http://schemas.microsoft.com/office/powerpoint/2010/main" val="3726521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65" y="330485"/>
            <a:ext cx="1333686" cy="46679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9051" y="330485"/>
            <a:ext cx="1943371" cy="47631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3290" y="330485"/>
            <a:ext cx="2857899" cy="1000265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0" y="6396334"/>
            <a:ext cx="57291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hlinkClick r:id="rId5"/>
              </a:rPr>
              <a:t>profvergilio.santos@fiap.com.br</a:t>
            </a:r>
            <a:endParaRPr lang="pt-BR" sz="24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3548C1-D884-5145-E92F-A57D5DE7F6F9}"/>
              </a:ext>
            </a:extLst>
          </p:cNvPr>
          <p:cNvSpPr txBox="1"/>
          <p:nvPr/>
        </p:nvSpPr>
        <p:spPr>
          <a:xfrm>
            <a:off x="793866" y="2565645"/>
            <a:ext cx="614310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0" i="0" u="none" strike="noStrike" baseline="0" dirty="0">
                <a:solidFill>
                  <a:srgbClr val="FFFF00"/>
                </a:solidFill>
                <a:latin typeface="Courier New" panose="02070309020205020404" pitchFamily="49" charset="0"/>
              </a:rPr>
              <a:t>CREATE TABLE HISTORICO (COD_PRODUTO NUMBER,</a:t>
            </a:r>
          </a:p>
          <a:p>
            <a:r>
              <a:rPr lang="pt-BR" sz="1800" b="0" i="0" u="none" strike="noStrike" baseline="0" dirty="0">
                <a:solidFill>
                  <a:srgbClr val="FFFF00"/>
                </a:solidFill>
                <a:latin typeface="Courier New" panose="02070309020205020404" pitchFamily="49" charset="0"/>
              </a:rPr>
              <a:t>                        NOME_PRODUTO VARCHAR(50),</a:t>
            </a:r>
          </a:p>
          <a:p>
            <a:r>
              <a:rPr lang="pt-BR" sz="1800" b="0" i="0" u="none" strike="noStrike" baseline="0" dirty="0">
                <a:solidFill>
                  <a:srgbClr val="FFFF00"/>
                </a:solidFill>
                <a:latin typeface="Courier New" panose="02070309020205020404" pitchFamily="49" charset="0"/>
              </a:rPr>
              <a:t>                        DATA_MOVIMENTACAO DATE); </a:t>
            </a:r>
            <a:endParaRPr lang="pt-BR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97682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2295</TotalTime>
  <Words>2162</Words>
  <Application>Microsoft Office PowerPoint</Application>
  <PresentationFormat>Widescreen</PresentationFormat>
  <Paragraphs>227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Calibri Light</vt:lpstr>
      <vt:lpstr>Courier New</vt:lpstr>
      <vt:lpstr>Square721 BT</vt:lpstr>
      <vt:lpstr>Wingdings</vt:lpstr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DELL</dc:creator>
  <cp:lastModifiedBy>SANTOS Vergilio V</cp:lastModifiedBy>
  <cp:revision>86</cp:revision>
  <dcterms:created xsi:type="dcterms:W3CDTF">2022-02-11T21:57:01Z</dcterms:created>
  <dcterms:modified xsi:type="dcterms:W3CDTF">2023-04-03T10:01:48Z</dcterms:modified>
</cp:coreProperties>
</file>