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23"/>
  </p:notesMasterIdLst>
  <p:sldIdLst>
    <p:sldId id="256" r:id="rId6"/>
    <p:sldId id="257" r:id="rId7"/>
    <p:sldId id="284" r:id="rId8"/>
    <p:sldId id="338" r:id="rId9"/>
    <p:sldId id="315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00" r:id="rId20"/>
    <p:sldId id="283" r:id="rId21"/>
    <p:sldId id="265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0265D"/>
    <a:srgbClr val="EBAFB5"/>
    <a:srgbClr val="F4D3D6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5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5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0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7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0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3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23/04/2025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emf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039" y="3081534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363" y="82563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ângulo 10"/>
          <p:cNvSpPr/>
          <p:nvPr/>
        </p:nvSpPr>
        <p:spPr>
          <a:xfrm>
            <a:off x="209860" y="1221316"/>
            <a:ext cx="5876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O ARCHI</a:t>
            </a:r>
            <a:r>
              <a:rPr lang="pt-BR" sz="2400" dirty="0">
                <a:latin typeface="Calibri"/>
                <a:cs typeface="Calibri"/>
              </a:rPr>
              <a:t>®</a:t>
            </a:r>
            <a:r>
              <a:rPr lang="pt-BR" sz="2400" dirty="0"/>
              <a:t>, possui um padrão para especificar os elementos da Arquitetura de Tecnologia.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576340" y="2661881"/>
            <a:ext cx="35226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Exemplos: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Serviço</a:t>
            </a:r>
            <a:r>
              <a:rPr lang="pt-BR" b="1" dirty="0"/>
              <a:t>: acesso à aplicação de</a:t>
            </a:r>
          </a:p>
          <a:p>
            <a:r>
              <a:rPr lang="pt-BR" b="1" dirty="0"/>
              <a:t>avaliação de desconto</a:t>
            </a:r>
          </a:p>
          <a:p>
            <a:r>
              <a:rPr lang="pt-BR" b="1" dirty="0"/>
              <a:t>-</a:t>
            </a:r>
            <a:r>
              <a:rPr lang="pt-BR" b="1" dirty="0" err="1">
                <a:solidFill>
                  <a:srgbClr val="C00000"/>
                </a:solidFill>
              </a:rPr>
              <a:t>Device</a:t>
            </a:r>
            <a:r>
              <a:rPr lang="pt-BR" b="1" dirty="0"/>
              <a:t>: PC do usuário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Interface</a:t>
            </a:r>
            <a:r>
              <a:rPr lang="pt-BR" b="1" dirty="0"/>
              <a:t>: Windows manager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Função</a:t>
            </a:r>
            <a:r>
              <a:rPr lang="pt-BR" b="1" dirty="0"/>
              <a:t>: exibição de página de</a:t>
            </a:r>
          </a:p>
          <a:p>
            <a:r>
              <a:rPr lang="pt-BR" b="1" dirty="0"/>
              <a:t>consulta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Rede</a:t>
            </a:r>
            <a:r>
              <a:rPr lang="pt-BR" b="1" dirty="0"/>
              <a:t>: Ethernet LAN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Nó</a:t>
            </a:r>
            <a:r>
              <a:rPr lang="pt-BR" b="1" dirty="0"/>
              <a:t>: servidor de aplicação;</a:t>
            </a:r>
          </a:p>
          <a:p>
            <a:r>
              <a:rPr lang="pt-BR" b="1" dirty="0" err="1"/>
              <a:t>storage</a:t>
            </a:r>
            <a:r>
              <a:rPr lang="pt-BR" b="1" dirty="0"/>
              <a:t> de dados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Comunicação</a:t>
            </a:r>
            <a:r>
              <a:rPr lang="pt-BR" b="1" dirty="0"/>
              <a:t>: liga os</a:t>
            </a:r>
          </a:p>
          <a:p>
            <a:r>
              <a:rPr lang="pt-BR" b="1" dirty="0"/>
              <a:t>componentes </a:t>
            </a:r>
            <a:r>
              <a:rPr lang="pt-BR" b="1" dirty="0" err="1"/>
              <a:t>storage</a:t>
            </a:r>
            <a:r>
              <a:rPr lang="pt-BR" b="1" dirty="0"/>
              <a:t> e </a:t>
            </a:r>
            <a:r>
              <a:rPr lang="pt-BR" b="1" dirty="0" err="1"/>
              <a:t>server</a:t>
            </a:r>
            <a:endParaRPr lang="pt-BR" b="1" dirty="0"/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Caminho</a:t>
            </a:r>
            <a:r>
              <a:rPr lang="pt-BR" b="1" dirty="0"/>
              <a:t>: aponta quais</a:t>
            </a:r>
          </a:p>
          <a:p>
            <a:r>
              <a:rPr lang="pt-BR" b="1" dirty="0"/>
              <a:t>dispositivos se falam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Software</a:t>
            </a:r>
            <a:r>
              <a:rPr lang="pt-BR" b="1" dirty="0"/>
              <a:t>: SO do </a:t>
            </a:r>
            <a:r>
              <a:rPr lang="pt-BR" b="1" dirty="0" err="1"/>
              <a:t>app</a:t>
            </a:r>
            <a:r>
              <a:rPr lang="pt-BR" b="1" dirty="0"/>
              <a:t> </a:t>
            </a:r>
            <a:r>
              <a:rPr lang="pt-BR" b="1" dirty="0" err="1"/>
              <a:t>server</a:t>
            </a:r>
            <a:endParaRPr lang="pt-BR" b="1" dirty="0"/>
          </a:p>
        </p:txBody>
      </p:sp>
      <p:sp>
        <p:nvSpPr>
          <p:cNvPr id="24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Arquitetura de </a:t>
            </a:r>
            <a:r>
              <a:rPr lang="pt-BR" dirty="0">
                <a:solidFill>
                  <a:srgbClr val="C00000"/>
                </a:solidFill>
              </a:rPr>
              <a:t>Tecnologia</a:t>
            </a:r>
          </a:p>
        </p:txBody>
      </p:sp>
      <p:grpSp>
        <p:nvGrpSpPr>
          <p:cNvPr id="25" name="Grupo 24"/>
          <p:cNvGrpSpPr/>
          <p:nvPr/>
        </p:nvGrpSpPr>
        <p:grpSpPr>
          <a:xfrm>
            <a:off x="97441" y="2661881"/>
            <a:ext cx="5163578" cy="4158019"/>
            <a:chOff x="133349" y="2953062"/>
            <a:chExt cx="5026799" cy="3904938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33349" y="2953062"/>
              <a:ext cx="5026799" cy="3904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Retângulo 22"/>
            <p:cNvSpPr/>
            <p:nvPr/>
          </p:nvSpPr>
          <p:spPr>
            <a:xfrm>
              <a:off x="297221" y="3006652"/>
              <a:ext cx="1255354" cy="38663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6" name="Retângulo de cantos arredondados 25"/>
          <p:cNvSpPr/>
          <p:nvPr/>
        </p:nvSpPr>
        <p:spPr>
          <a:xfrm>
            <a:off x="3372786" y="4796852"/>
            <a:ext cx="854440" cy="25483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97441" y="3379016"/>
            <a:ext cx="854440" cy="25483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de cantos arredondados 27"/>
          <p:cNvSpPr/>
          <p:nvPr/>
        </p:nvSpPr>
        <p:spPr>
          <a:xfrm>
            <a:off x="2826909" y="3786249"/>
            <a:ext cx="854440" cy="25483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de cantos arredondados 28"/>
          <p:cNvSpPr/>
          <p:nvPr/>
        </p:nvSpPr>
        <p:spPr>
          <a:xfrm>
            <a:off x="162360" y="5075435"/>
            <a:ext cx="854440" cy="25483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de cantos arredondados 29"/>
          <p:cNvSpPr/>
          <p:nvPr/>
        </p:nvSpPr>
        <p:spPr>
          <a:xfrm>
            <a:off x="97441" y="4305292"/>
            <a:ext cx="854440" cy="25483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de cantos arredondados 30"/>
          <p:cNvSpPr/>
          <p:nvPr/>
        </p:nvSpPr>
        <p:spPr>
          <a:xfrm>
            <a:off x="86260" y="6207471"/>
            <a:ext cx="517585" cy="25483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de cantos arredondados 31"/>
          <p:cNvSpPr/>
          <p:nvPr/>
        </p:nvSpPr>
        <p:spPr>
          <a:xfrm>
            <a:off x="1690779" y="2841296"/>
            <a:ext cx="2277374" cy="25483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de cantos arredondados 32"/>
          <p:cNvSpPr/>
          <p:nvPr/>
        </p:nvSpPr>
        <p:spPr>
          <a:xfrm>
            <a:off x="3000897" y="5766404"/>
            <a:ext cx="984508" cy="25483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363" y="82563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284813" y="1057878"/>
            <a:ext cx="5509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Vamos utilizar o SW </a:t>
            </a:r>
            <a:r>
              <a:rPr lang="pt-BR" sz="2400" dirty="0" err="1"/>
              <a:t>Archimate</a:t>
            </a:r>
            <a:r>
              <a:rPr lang="pt-BR" sz="2400" dirty="0">
                <a:latin typeface="Calibri"/>
                <a:cs typeface="Calibri"/>
              </a:rPr>
              <a:t>®</a:t>
            </a:r>
            <a:endParaRPr lang="pt-BR" sz="2400" dirty="0"/>
          </a:p>
        </p:txBody>
      </p:sp>
      <p:sp>
        <p:nvSpPr>
          <p:cNvPr id="11" name="Retângulo 10"/>
          <p:cNvSpPr/>
          <p:nvPr/>
        </p:nvSpPr>
        <p:spPr>
          <a:xfrm>
            <a:off x="209860" y="1835906"/>
            <a:ext cx="8694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Exemplo:</a:t>
            </a:r>
          </a:p>
        </p:txBody>
      </p:sp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Arquitetura de </a:t>
            </a:r>
            <a:r>
              <a:rPr lang="pt-BR" dirty="0">
                <a:solidFill>
                  <a:srgbClr val="C00000"/>
                </a:solidFill>
              </a:rPr>
              <a:t>Tecnologia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9520" y="2507813"/>
            <a:ext cx="9153519" cy="435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Oportunidade de </a:t>
            </a:r>
            <a:r>
              <a:rPr lang="pt-BR" dirty="0">
                <a:solidFill>
                  <a:srgbClr val="C00000"/>
                </a:solidFill>
              </a:rPr>
              <a:t>Soluções</a:t>
            </a:r>
          </a:p>
        </p:txBody>
      </p:sp>
      <p:sp>
        <p:nvSpPr>
          <p:cNvPr id="9" name="Retângulo 8"/>
          <p:cNvSpPr/>
          <p:nvPr/>
        </p:nvSpPr>
        <p:spPr>
          <a:xfrm>
            <a:off x="239842" y="2671757"/>
            <a:ext cx="861626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3200" dirty="0"/>
              <a:t> Nesse momento, entra em cena o </a:t>
            </a:r>
            <a:r>
              <a:rPr lang="pt-BR" sz="3200" u="sng" dirty="0"/>
              <a:t>critério de pronto</a:t>
            </a:r>
            <a:r>
              <a:rPr lang="pt-BR" sz="3200" dirty="0"/>
              <a:t> (DOD), tão difundido nos métodos ágeis.</a:t>
            </a:r>
          </a:p>
          <a:p>
            <a:pPr algn="just">
              <a:buFont typeface="Arial" pitchFamily="34" charset="0"/>
              <a:buChar char="•"/>
            </a:pPr>
            <a:r>
              <a:rPr lang="pt-BR" sz="3200" dirty="0"/>
              <a:t> São idealizados produtos a serem entregues que são compostos por </a:t>
            </a:r>
            <a:r>
              <a:rPr lang="pt-BR" sz="3200" dirty="0">
                <a:solidFill>
                  <a:srgbClr val="C00000"/>
                </a:solidFill>
              </a:rPr>
              <a:t>Dados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C00000"/>
                </a:solidFill>
              </a:rPr>
              <a:t>Aplicação</a:t>
            </a:r>
            <a:r>
              <a:rPr lang="pt-BR" sz="3200" dirty="0"/>
              <a:t> e </a:t>
            </a:r>
            <a:r>
              <a:rPr lang="pt-BR" sz="3200" dirty="0">
                <a:solidFill>
                  <a:srgbClr val="C00000"/>
                </a:solidFill>
              </a:rPr>
              <a:t>Infraestrutura tecnológica</a:t>
            </a:r>
            <a:r>
              <a:rPr lang="pt-BR" sz="3200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pt-BR" sz="3200" dirty="0"/>
              <a:t>Os requisitos e a forma de validá-los são mapeados em </a:t>
            </a:r>
            <a:r>
              <a:rPr lang="pt-BR" sz="3200" i="1" dirty="0" err="1">
                <a:solidFill>
                  <a:srgbClr val="C00000"/>
                </a:solidFill>
              </a:rPr>
              <a:t>backlogs</a:t>
            </a:r>
            <a:r>
              <a:rPr lang="pt-BR" sz="3200" dirty="0"/>
              <a:t> de produtos*.</a:t>
            </a:r>
            <a:endParaRPr lang="pt-BR" sz="3200" dirty="0">
              <a:solidFill>
                <a:srgbClr val="C00000"/>
              </a:solidFill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4423" y="105048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479682" y="952948"/>
            <a:ext cx="556135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i="1" dirty="0"/>
              <a:t>Agrupa os elementos da arquitetura,</a:t>
            </a:r>
          </a:p>
          <a:p>
            <a:r>
              <a:rPr lang="pt-BR" sz="2600" i="1" dirty="0"/>
              <a:t>criando </a:t>
            </a:r>
            <a:r>
              <a:rPr lang="pt-BR" sz="2600" i="1" dirty="0">
                <a:solidFill>
                  <a:srgbClr val="0000FF"/>
                </a:solidFill>
              </a:rPr>
              <a:t>Blocos de Solução </a:t>
            </a:r>
            <a:r>
              <a:rPr lang="pt-BR" sz="2600" i="1" dirty="0"/>
              <a:t>que agregam as </a:t>
            </a:r>
            <a:r>
              <a:rPr lang="pt-BR" sz="2600" i="1" dirty="0">
                <a:solidFill>
                  <a:srgbClr val="0000FF"/>
                </a:solidFill>
              </a:rPr>
              <a:t>funcionalidades</a:t>
            </a:r>
            <a:r>
              <a:rPr lang="pt-BR" sz="2600" i="1" dirty="0"/>
              <a:t> a desenvolver e os requisitos </a:t>
            </a:r>
            <a:r>
              <a:rPr lang="pt-BR" sz="2600" i="1" dirty="0">
                <a:solidFill>
                  <a:srgbClr val="0000FF"/>
                </a:solidFill>
              </a:rPr>
              <a:t>não funcionais</a:t>
            </a:r>
            <a:r>
              <a:rPr lang="pt-BR" sz="2600" i="1" dirty="0"/>
              <a:t>.</a:t>
            </a:r>
          </a:p>
        </p:txBody>
      </p:sp>
      <p:sp>
        <p:nvSpPr>
          <p:cNvPr id="7" name="Retângulo 6"/>
          <p:cNvSpPr/>
          <p:nvPr/>
        </p:nvSpPr>
        <p:spPr>
          <a:xfrm>
            <a:off x="479681" y="6316117"/>
            <a:ext cx="83764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*Você trabalhou muito isso nos épicos e histórias de usuário no SCRUM</a:t>
            </a:r>
          </a:p>
        </p:txBody>
      </p:sp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Plano de </a:t>
            </a:r>
            <a:r>
              <a:rPr lang="pt-BR" dirty="0">
                <a:solidFill>
                  <a:srgbClr val="C00000"/>
                </a:solidFill>
              </a:rPr>
              <a:t>Migração</a:t>
            </a:r>
          </a:p>
        </p:txBody>
      </p:sp>
      <p:sp>
        <p:nvSpPr>
          <p:cNvPr id="9" name="Retângulo 8"/>
          <p:cNvSpPr/>
          <p:nvPr/>
        </p:nvSpPr>
        <p:spPr>
          <a:xfrm>
            <a:off x="239842" y="2671757"/>
            <a:ext cx="861626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3200" dirty="0"/>
              <a:t> Nesse momento, estima-se o esforço, prazo e custo do projeto, gerando um </a:t>
            </a:r>
            <a:r>
              <a:rPr lang="pt-BR" sz="3200" dirty="0">
                <a:solidFill>
                  <a:srgbClr val="C00000"/>
                </a:solidFill>
              </a:rPr>
              <a:t>plano de release</a:t>
            </a:r>
            <a:r>
              <a:rPr lang="pt-BR" sz="3200" dirty="0"/>
              <a:t>**</a:t>
            </a:r>
          </a:p>
          <a:p>
            <a:pPr algn="just"/>
            <a:endParaRPr lang="pt-BR" sz="3200" dirty="0"/>
          </a:p>
          <a:p>
            <a:pPr algn="just">
              <a:buFont typeface="Arial" pitchFamily="34" charset="0"/>
              <a:buChar char="•"/>
            </a:pPr>
            <a:r>
              <a:rPr lang="pt-BR" sz="3200" dirty="0"/>
              <a:t>Se estiver trabalhando com métodos ágeis como o </a:t>
            </a:r>
            <a:r>
              <a:rPr lang="pt-BR" sz="3200" dirty="0">
                <a:solidFill>
                  <a:srgbClr val="C00000"/>
                </a:solidFill>
              </a:rPr>
              <a:t>SCRUM</a:t>
            </a:r>
            <a:r>
              <a:rPr lang="pt-BR" sz="3200" dirty="0"/>
              <a:t>, é o momento em que você gera o Release Plan e faz o planejamento de </a:t>
            </a:r>
            <a:r>
              <a:rPr lang="pt-BR" sz="3200" dirty="0">
                <a:solidFill>
                  <a:srgbClr val="C00000"/>
                </a:solidFill>
              </a:rPr>
              <a:t>Sprint</a:t>
            </a:r>
            <a:r>
              <a:rPr lang="pt-BR" sz="3200" dirty="0"/>
              <a:t>*</a:t>
            </a:r>
          </a:p>
          <a:p>
            <a:pPr algn="just"/>
            <a:endParaRPr lang="pt-BR" sz="3200" dirty="0">
              <a:solidFill>
                <a:srgbClr val="C00000"/>
              </a:solidFill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4423" y="105048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479682" y="1267738"/>
            <a:ext cx="556135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i="1" dirty="0"/>
              <a:t>As entregas são então </a:t>
            </a:r>
            <a:r>
              <a:rPr lang="pt-BR" sz="2600" i="1" dirty="0">
                <a:solidFill>
                  <a:srgbClr val="0000FF"/>
                </a:solidFill>
              </a:rPr>
              <a:t>planejadas</a:t>
            </a:r>
            <a:r>
              <a:rPr lang="pt-BR" sz="2600" i="1" dirty="0"/>
              <a:t> em</a:t>
            </a:r>
          </a:p>
          <a:p>
            <a:r>
              <a:rPr lang="pt-BR" sz="2600" i="1" dirty="0"/>
              <a:t>termos do seu desenvolvimento.</a:t>
            </a:r>
          </a:p>
        </p:txBody>
      </p:sp>
      <p:sp>
        <p:nvSpPr>
          <p:cNvPr id="7" name="Retângulo 6"/>
          <p:cNvSpPr/>
          <p:nvPr/>
        </p:nvSpPr>
        <p:spPr>
          <a:xfrm>
            <a:off x="479681" y="5851427"/>
            <a:ext cx="83764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*Você trabalhou muito isso nos épicos e histórias de usuário no SCRUM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9701" y="6286137"/>
            <a:ext cx="8364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**Estudaremos mais sobre isso quando virmos métricas de estimativa</a:t>
            </a:r>
          </a:p>
        </p:txBody>
      </p:sp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7500" y="-101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pt-BR" sz="4200" dirty="0"/>
              <a:t>Fase </a:t>
            </a:r>
            <a:r>
              <a:rPr lang="pt-BR" sz="4200" dirty="0">
                <a:solidFill>
                  <a:srgbClr val="C00000"/>
                </a:solidFill>
              </a:rPr>
              <a:t>Implementação</a:t>
            </a:r>
            <a:r>
              <a:rPr lang="pt-BR" sz="4200" dirty="0"/>
              <a:t> e </a:t>
            </a:r>
            <a:r>
              <a:rPr lang="pt-BR" sz="4200" dirty="0">
                <a:solidFill>
                  <a:srgbClr val="C00000"/>
                </a:solidFill>
              </a:rPr>
              <a:t>Governança</a:t>
            </a:r>
          </a:p>
        </p:txBody>
      </p:sp>
      <p:sp>
        <p:nvSpPr>
          <p:cNvPr id="9" name="Retângulo 8"/>
          <p:cNvSpPr/>
          <p:nvPr/>
        </p:nvSpPr>
        <p:spPr>
          <a:xfrm>
            <a:off x="239842" y="2566827"/>
            <a:ext cx="861626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3000" dirty="0"/>
              <a:t> Quando aplicado SCRUM, por exemplo, acontecem os </a:t>
            </a:r>
            <a:r>
              <a:rPr lang="pt-BR" sz="3000" dirty="0">
                <a:solidFill>
                  <a:srgbClr val="C00000"/>
                </a:solidFill>
              </a:rPr>
              <a:t>Sprints</a:t>
            </a:r>
            <a:r>
              <a:rPr lang="pt-BR" sz="3000" dirty="0"/>
              <a:t>, </a:t>
            </a:r>
            <a:r>
              <a:rPr lang="pt-BR" sz="3000" dirty="0">
                <a:solidFill>
                  <a:srgbClr val="C00000"/>
                </a:solidFill>
              </a:rPr>
              <a:t>Daily meetings</a:t>
            </a:r>
            <a:r>
              <a:rPr lang="pt-BR" sz="3000" dirty="0"/>
              <a:t>, </a:t>
            </a:r>
            <a:r>
              <a:rPr lang="pt-BR" sz="3000" dirty="0" err="1">
                <a:solidFill>
                  <a:srgbClr val="C00000"/>
                </a:solidFill>
              </a:rPr>
              <a:t>Reviews</a:t>
            </a:r>
            <a:r>
              <a:rPr lang="pt-BR" sz="3000" dirty="0"/>
              <a:t>, </a:t>
            </a:r>
            <a:r>
              <a:rPr lang="pt-BR" sz="3000" dirty="0" err="1">
                <a:solidFill>
                  <a:srgbClr val="C00000"/>
                </a:solidFill>
              </a:rPr>
              <a:t>Retrospectives</a:t>
            </a:r>
            <a:r>
              <a:rPr lang="pt-BR" sz="3000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pt-BR" sz="3000" dirty="0"/>
              <a:t> O desenvolvimento ocorre, assim como os testes de aplicação**</a:t>
            </a:r>
          </a:p>
          <a:p>
            <a:pPr algn="just">
              <a:buFont typeface="Arial" pitchFamily="34" charset="0"/>
              <a:buChar char="•"/>
            </a:pPr>
            <a:r>
              <a:rPr lang="pt-BR" sz="3000" dirty="0"/>
              <a:t> São aplicados artefatos de controle como </a:t>
            </a:r>
            <a:r>
              <a:rPr lang="pt-BR" sz="3000" dirty="0">
                <a:solidFill>
                  <a:srgbClr val="C00000"/>
                </a:solidFill>
              </a:rPr>
              <a:t>KANBAN</a:t>
            </a:r>
            <a:r>
              <a:rPr lang="pt-BR" sz="3000" dirty="0"/>
              <a:t> </a:t>
            </a:r>
            <a:r>
              <a:rPr lang="pt-BR" sz="3000" dirty="0" err="1"/>
              <a:t>board</a:t>
            </a:r>
            <a:r>
              <a:rPr lang="pt-BR" sz="3000" dirty="0"/>
              <a:t> e </a:t>
            </a:r>
            <a:r>
              <a:rPr lang="pt-BR" sz="3000" dirty="0">
                <a:solidFill>
                  <a:srgbClr val="C00000"/>
                </a:solidFill>
              </a:rPr>
              <a:t>Burndown Chart</a:t>
            </a:r>
            <a:r>
              <a:rPr lang="pt-BR" sz="3000" dirty="0"/>
              <a:t>* que contém indicadores de produtividade da equipe.</a:t>
            </a:r>
            <a:endParaRPr lang="pt-BR" sz="3000" dirty="0">
              <a:solidFill>
                <a:srgbClr val="C00000"/>
              </a:solidFill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4423" y="105048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479682" y="1267738"/>
            <a:ext cx="556135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i="1" dirty="0"/>
              <a:t>O projeto é então </a:t>
            </a:r>
            <a:r>
              <a:rPr lang="pt-BR" sz="2600" i="1" dirty="0">
                <a:solidFill>
                  <a:srgbClr val="0000FF"/>
                </a:solidFill>
              </a:rPr>
              <a:t>executado</a:t>
            </a:r>
            <a:r>
              <a:rPr lang="pt-BR" sz="2600" i="1" dirty="0"/>
              <a:t> e </a:t>
            </a:r>
            <a:r>
              <a:rPr lang="pt-BR" sz="2600" i="1" dirty="0">
                <a:solidFill>
                  <a:srgbClr val="0000FF"/>
                </a:solidFill>
              </a:rPr>
              <a:t>gerenciado</a:t>
            </a:r>
            <a:r>
              <a:rPr lang="pt-BR" sz="2600" i="1" dirty="0"/>
              <a:t>.</a:t>
            </a:r>
          </a:p>
        </p:txBody>
      </p:sp>
      <p:sp>
        <p:nvSpPr>
          <p:cNvPr id="7" name="Retângulo 6"/>
          <p:cNvSpPr/>
          <p:nvPr/>
        </p:nvSpPr>
        <p:spPr>
          <a:xfrm>
            <a:off x="479681" y="5851427"/>
            <a:ext cx="83764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*Você trabalhou muito isso nos épicos e histórias de usuário no SCRUM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49701" y="6286137"/>
            <a:ext cx="8364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**Estudaremos mais sobre isso quando virmos Teste de SW</a:t>
            </a:r>
          </a:p>
        </p:txBody>
      </p:sp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21112"/>
            <a:ext cx="8183880" cy="1051560"/>
          </a:xfrm>
        </p:spPr>
        <p:txBody>
          <a:bodyPr>
            <a:normAutofit fontScale="90000"/>
          </a:bodyPr>
          <a:lstStyle/>
          <a:p>
            <a:br>
              <a:rPr lang="pt-BR" sz="4400" dirty="0"/>
            </a:br>
            <a:r>
              <a:rPr lang="pt-BR" sz="4400" dirty="0"/>
              <a:t>Dúvidas / Questões</a:t>
            </a:r>
            <a:br>
              <a:rPr lang="pt-BR" sz="4400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1143000"/>
            <a:ext cx="8183880" cy="5105400"/>
          </a:xfrm>
          <a:solidFill>
            <a:srgbClr val="FFC0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pt-BR" sz="8800" dirty="0"/>
          </a:p>
          <a:p>
            <a:pPr marL="0" indent="0">
              <a:buNone/>
            </a:pPr>
            <a:r>
              <a:rPr lang="pt-BR" sz="8800" dirty="0"/>
              <a:t>        </a:t>
            </a:r>
            <a:endParaRPr lang="en-US" dirty="0"/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57525" y="1539099"/>
            <a:ext cx="302895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562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omputador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34" y="1421810"/>
            <a:ext cx="3062891" cy="2733630"/>
          </a:xfrm>
          <a:prstGeom prst="rect">
            <a:avLst/>
          </a:prstGeom>
        </p:spPr>
      </p:pic>
      <p:pic>
        <p:nvPicPr>
          <p:cNvPr id="5" name="Picture 4" descr="chicar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76259">
            <a:off x="2055756" y="3444240"/>
            <a:ext cx="1559560" cy="16500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47123" y="281893"/>
            <a:ext cx="6801557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303030"/>
                </a:solidFill>
                <a:latin typeface="Gotham-Bold"/>
                <a:cs typeface="Gotham-Bold"/>
              </a:rPr>
              <a:t>REFERÊNCIAS</a:t>
            </a:r>
            <a:endParaRPr lang="en-US" sz="2800" dirty="0">
              <a:solidFill>
                <a:srgbClr val="303030"/>
              </a:solidFill>
              <a:latin typeface="Gotham-Book"/>
              <a:cs typeface="Gotham-Book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5379" y="37682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vros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7626">
            <a:off x="648591" y="4397170"/>
            <a:ext cx="2064240" cy="170093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3360624" y="1143000"/>
            <a:ext cx="5326175" cy="5105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pt-BR" sz="2400" b="1" dirty="0">
                <a:solidFill>
                  <a:srgbClr val="C00000"/>
                </a:solidFill>
              </a:rPr>
              <a:t>Bibliografia</a:t>
            </a:r>
          </a:p>
          <a:p>
            <a:pPr algn="just"/>
            <a:r>
              <a:rPr lang="pt-BR" sz="2400" b="1" dirty="0"/>
              <a:t>Básica</a:t>
            </a:r>
            <a:r>
              <a:rPr lang="pt-BR" sz="2400" dirty="0"/>
              <a:t>: PARDUCCI, Renato J. OLIVEIRA, </a:t>
            </a:r>
            <a:r>
              <a:rPr lang="pt-BR" sz="2400" dirty="0" err="1"/>
              <a:t>Elisamara</a:t>
            </a:r>
            <a:r>
              <a:rPr lang="pt-BR" sz="2400" dirty="0"/>
              <a:t>. TOGAF: Arquitetura de soluções de TI para empresas. Editora </a:t>
            </a:r>
            <a:r>
              <a:rPr lang="pt-BR" sz="2400" dirty="0" err="1"/>
              <a:t>Phorte</a:t>
            </a:r>
            <a:r>
              <a:rPr lang="pt-BR" sz="2400" dirty="0"/>
              <a:t>, São Paulo, 2019.</a:t>
            </a:r>
          </a:p>
          <a:p>
            <a:pPr algn="just">
              <a:buNone/>
            </a:pPr>
            <a:endParaRPr lang="pt-BR" sz="2400" dirty="0"/>
          </a:p>
          <a:p>
            <a:pPr algn="just">
              <a:buNone/>
            </a:pPr>
            <a:endParaRPr lang="pt-BR" sz="2400" dirty="0"/>
          </a:p>
          <a:p>
            <a:pPr algn="just"/>
            <a:r>
              <a:rPr lang="pt-BR" sz="2400" b="1" dirty="0"/>
              <a:t>Complementar</a:t>
            </a:r>
            <a:r>
              <a:rPr lang="pt-BR" sz="2400" dirty="0"/>
              <a:t>: The Open </a:t>
            </a:r>
            <a:r>
              <a:rPr lang="pt-BR" sz="2400" dirty="0" err="1"/>
              <a:t>Group</a:t>
            </a:r>
            <a:r>
              <a:rPr lang="pt-BR" sz="2400" dirty="0"/>
              <a:t>. The TOGAF® Standard, Version 9.2 - A </a:t>
            </a:r>
            <a:r>
              <a:rPr lang="pt-BR" sz="2400" dirty="0" err="1"/>
              <a:t>Pocket</a:t>
            </a:r>
            <a:r>
              <a:rPr lang="pt-BR" sz="2400" dirty="0"/>
              <a:t> </a:t>
            </a:r>
            <a:r>
              <a:rPr lang="pt-BR" sz="2400" dirty="0" err="1"/>
              <a:t>Guide</a:t>
            </a:r>
            <a:r>
              <a:rPr lang="pt-BR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72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222882"/>
            <a:ext cx="6694934" cy="1455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2025  Prof. Paulo </a:t>
            </a:r>
            <a:r>
              <a:rPr kumimoji="1" lang="en-US" sz="2000" dirty="0" err="1">
                <a:solidFill>
                  <a:schemeClr val="bg1"/>
                </a:solidFill>
                <a:latin typeface="Gotham-Bold"/>
                <a:cs typeface="Gotham-Bold"/>
              </a:rPr>
              <a:t>Sampaio</a:t>
            </a: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37508" y="333716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/>
          <a:srcRect l="21424" r="22056"/>
          <a:stretch/>
        </p:blipFill>
        <p:spPr>
          <a:xfrm>
            <a:off x="0" y="2631013"/>
            <a:ext cx="9155651" cy="27898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2919" y="6295596"/>
            <a:ext cx="3617077" cy="289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ABRIL/2025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1882" y="3039003"/>
            <a:ext cx="7166918" cy="986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  <a:latin typeface="Gotham-Bold"/>
                <a:cs typeface="Gotham-Bold"/>
              </a:rPr>
              <a:t>ANÁLISE E DESENVOLVIMENTO DE SISTEMAS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1881" y="4030560"/>
            <a:ext cx="81321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bg1"/>
                </a:solidFill>
              </a:rPr>
              <a:t>PROJETO DE SISTEMAS APLICADO AS MELHORES PRÁTICAS EM QUALIDADE DE SOFTWARE E GOVERNANÇA DE TI</a:t>
            </a:r>
            <a:endParaRPr lang="en-US" sz="2200" dirty="0">
              <a:solidFill>
                <a:schemeClr val="bg1"/>
              </a:solidFill>
              <a:latin typeface="Gotham-Book"/>
              <a:cs typeface="Gotham-Boo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1882" y="4898189"/>
            <a:ext cx="361707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PROF. Me. PAULO SAMPAIO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966" y="3145118"/>
            <a:ext cx="72000" cy="1726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800" dirty="0"/>
              <a:t>COMPLEMENTO AO TOGAF</a:t>
            </a:r>
            <a:r>
              <a:rPr lang="pt-BR" sz="4800" dirty="0">
                <a:latin typeface="Calibri"/>
                <a:cs typeface="Calibri"/>
              </a:rPr>
              <a:t>®</a:t>
            </a:r>
            <a:br>
              <a:rPr lang="pt-BR" sz="4800" dirty="0">
                <a:latin typeface="Calibri"/>
                <a:cs typeface="Calibri"/>
              </a:rPr>
            </a:br>
            <a:br>
              <a:rPr lang="pt-BR" sz="4800" dirty="0">
                <a:latin typeface="Calibri"/>
                <a:cs typeface="Calibri"/>
              </a:rPr>
            </a:br>
            <a:br>
              <a:rPr lang="pt-BR" sz="4800" dirty="0">
                <a:latin typeface="Calibri"/>
                <a:cs typeface="Calibri"/>
              </a:rPr>
            </a:br>
            <a:r>
              <a:rPr lang="en-US" sz="4800" i="1" dirty="0">
                <a:solidFill>
                  <a:srgbClr val="0000FF"/>
                </a:solidFill>
                <a:cs typeface="Calibri"/>
              </a:rPr>
              <a:t>T</a:t>
            </a:r>
            <a:r>
              <a:rPr lang="en-US" sz="4800" i="1" dirty="0">
                <a:cs typeface="Calibri"/>
              </a:rPr>
              <a:t>he </a:t>
            </a:r>
            <a:r>
              <a:rPr lang="en-US" sz="4800" i="1" dirty="0">
                <a:solidFill>
                  <a:srgbClr val="0000FF"/>
                </a:solidFill>
                <a:cs typeface="Calibri"/>
              </a:rPr>
              <a:t>O</a:t>
            </a:r>
            <a:r>
              <a:rPr lang="en-US" sz="4800" i="1" dirty="0">
                <a:cs typeface="Calibri"/>
              </a:rPr>
              <a:t>pen </a:t>
            </a:r>
            <a:r>
              <a:rPr lang="en-US" sz="4800" i="1" dirty="0">
                <a:solidFill>
                  <a:srgbClr val="0000FF"/>
                </a:solidFill>
                <a:cs typeface="Calibri"/>
              </a:rPr>
              <a:t>G</a:t>
            </a:r>
            <a:r>
              <a:rPr lang="en-US" sz="4800" i="1" dirty="0">
                <a:cs typeface="Calibri"/>
              </a:rPr>
              <a:t>roup </a:t>
            </a:r>
            <a:r>
              <a:rPr lang="en-US" sz="4800" i="1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sz="4800" i="1" dirty="0">
                <a:cs typeface="Calibri"/>
              </a:rPr>
              <a:t>rchitecture </a:t>
            </a:r>
            <a:r>
              <a:rPr lang="en-US" sz="4800" i="1" dirty="0">
                <a:solidFill>
                  <a:srgbClr val="0000FF"/>
                </a:solidFill>
                <a:cs typeface="Calibri"/>
              </a:rPr>
              <a:t>F</a:t>
            </a:r>
            <a:r>
              <a:rPr lang="en-US" sz="4800" i="1" dirty="0">
                <a:cs typeface="Calibri"/>
              </a:rPr>
              <a:t>ramework</a:t>
            </a:r>
            <a:endParaRPr lang="en-US" sz="4800" i="1" dirty="0"/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9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6358" y="2229315"/>
            <a:ext cx="67913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2046160" y="5318225"/>
            <a:ext cx="5254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https://www.youtube.com/watch?v=jMmyYpKSqD8</a:t>
            </a:r>
          </a:p>
        </p:txBody>
      </p:sp>
      <p:sp>
        <p:nvSpPr>
          <p:cNvPr id="7" name="Retângulo 6"/>
          <p:cNvSpPr/>
          <p:nvPr/>
        </p:nvSpPr>
        <p:spPr>
          <a:xfrm>
            <a:off x="801990" y="402566"/>
            <a:ext cx="78605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i="1" dirty="0">
                <a:solidFill>
                  <a:srgbClr val="0000FF"/>
                </a:solidFill>
                <a:cs typeface="Calibri"/>
              </a:rPr>
              <a:t>TOGAF</a:t>
            </a:r>
          </a:p>
          <a:p>
            <a:r>
              <a:rPr lang="en-US" sz="3600" i="1" dirty="0">
                <a:solidFill>
                  <a:srgbClr val="0000FF"/>
                </a:solidFill>
                <a:cs typeface="Calibri"/>
              </a:rPr>
              <a:t>T</a:t>
            </a:r>
            <a:r>
              <a:rPr lang="en-US" sz="3600" i="1" dirty="0">
                <a:cs typeface="Calibri"/>
              </a:rPr>
              <a:t>he </a:t>
            </a:r>
            <a:r>
              <a:rPr lang="en-US" sz="3600" i="1" dirty="0">
                <a:solidFill>
                  <a:srgbClr val="0000FF"/>
                </a:solidFill>
                <a:cs typeface="Calibri"/>
              </a:rPr>
              <a:t>O</a:t>
            </a:r>
            <a:r>
              <a:rPr lang="en-US" sz="3600" i="1" dirty="0">
                <a:cs typeface="Calibri"/>
              </a:rPr>
              <a:t>pen </a:t>
            </a:r>
            <a:r>
              <a:rPr lang="en-US" sz="3600" i="1" dirty="0">
                <a:solidFill>
                  <a:srgbClr val="0000FF"/>
                </a:solidFill>
                <a:cs typeface="Calibri"/>
              </a:rPr>
              <a:t>G</a:t>
            </a:r>
            <a:r>
              <a:rPr lang="en-US" sz="3600" i="1" dirty="0">
                <a:cs typeface="Calibri"/>
              </a:rPr>
              <a:t>roup </a:t>
            </a:r>
            <a:r>
              <a:rPr lang="en-US" sz="3600" i="1" dirty="0">
                <a:solidFill>
                  <a:srgbClr val="0000FF"/>
                </a:solidFill>
                <a:cs typeface="Calibri"/>
              </a:rPr>
              <a:t>A</a:t>
            </a:r>
            <a:r>
              <a:rPr lang="en-US" sz="3600" i="1" dirty="0">
                <a:cs typeface="Calibri"/>
              </a:rPr>
              <a:t>rchitecture </a:t>
            </a:r>
            <a:r>
              <a:rPr lang="en-US" sz="3600" i="1" dirty="0">
                <a:solidFill>
                  <a:srgbClr val="0000FF"/>
                </a:solidFill>
                <a:cs typeface="Calibri"/>
              </a:rPr>
              <a:t>F</a:t>
            </a:r>
            <a:r>
              <a:rPr lang="en-US" sz="3600" i="1" dirty="0">
                <a:cs typeface="Calibri"/>
              </a:rPr>
              <a:t>ramework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718098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Arquitetura de </a:t>
            </a:r>
            <a:r>
              <a:rPr lang="pt-BR" dirty="0">
                <a:solidFill>
                  <a:srgbClr val="C00000"/>
                </a:solidFill>
              </a:rPr>
              <a:t>Sistemas</a:t>
            </a:r>
          </a:p>
        </p:txBody>
      </p:sp>
      <p:sp>
        <p:nvSpPr>
          <p:cNvPr id="9" name="Retângulo 8"/>
          <p:cNvSpPr/>
          <p:nvPr/>
        </p:nvSpPr>
        <p:spPr>
          <a:xfrm>
            <a:off x="239842" y="2506867"/>
            <a:ext cx="861626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3200" dirty="0"/>
              <a:t> Utiliza as </a:t>
            </a:r>
            <a:r>
              <a:rPr lang="pt-BR" sz="3200" dirty="0">
                <a:solidFill>
                  <a:srgbClr val="C00000"/>
                </a:solidFill>
              </a:rPr>
              <a:t>descrições de processos</a:t>
            </a:r>
            <a:r>
              <a:rPr lang="pt-BR" sz="3200" dirty="0"/>
              <a:t> e de </a:t>
            </a:r>
            <a:r>
              <a:rPr lang="pt-BR" sz="3200" dirty="0">
                <a:solidFill>
                  <a:srgbClr val="C00000"/>
                </a:solidFill>
              </a:rPr>
              <a:t>indicadores</a:t>
            </a:r>
            <a:r>
              <a:rPr lang="pt-BR" sz="3200" dirty="0"/>
              <a:t> de desempenho a serem definidos para as funcionalidades que devem estar previstas nas aplicações de </a:t>
            </a:r>
            <a:r>
              <a:rPr lang="pt-BR" sz="3200" u="sng" dirty="0"/>
              <a:t>sistemas de informação</a:t>
            </a:r>
            <a:r>
              <a:rPr lang="pt-BR" sz="3200" dirty="0"/>
              <a:t> e </a:t>
            </a:r>
            <a:r>
              <a:rPr lang="pt-BR" sz="3200" u="sng" dirty="0"/>
              <a:t>automação</a:t>
            </a:r>
            <a:r>
              <a:rPr lang="pt-BR" sz="3200" dirty="0"/>
              <a:t>.</a:t>
            </a:r>
          </a:p>
          <a:p>
            <a:pPr algn="just"/>
            <a:r>
              <a:rPr lang="pt-BR" sz="3200" dirty="0"/>
              <a:t>Essa fase da arquitetura contempla: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3200" dirty="0"/>
              <a:t> Modelagem de </a:t>
            </a:r>
            <a:r>
              <a:rPr lang="pt-BR" sz="3200" dirty="0">
                <a:solidFill>
                  <a:srgbClr val="C00000"/>
                </a:solidFill>
              </a:rPr>
              <a:t>Dados</a:t>
            </a:r>
          </a:p>
          <a:p>
            <a:pPr lvl="1" algn="just">
              <a:buFont typeface="Arial" pitchFamily="34" charset="0"/>
              <a:buChar char="•"/>
            </a:pPr>
            <a:r>
              <a:rPr lang="pt-BR" sz="3200" dirty="0"/>
              <a:t> Modelagem da </a:t>
            </a:r>
            <a:r>
              <a:rPr lang="pt-BR" sz="3200" dirty="0">
                <a:solidFill>
                  <a:srgbClr val="C00000"/>
                </a:solidFill>
              </a:rPr>
              <a:t>Aplicação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4423" y="105048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209862" y="967938"/>
            <a:ext cx="57712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i="1" dirty="0"/>
              <a:t>Após a arquitetura de </a:t>
            </a:r>
            <a:r>
              <a:rPr lang="pt-BR" sz="2800" i="1" dirty="0">
                <a:solidFill>
                  <a:srgbClr val="0000FF"/>
                </a:solidFill>
              </a:rPr>
              <a:t>negócio</a:t>
            </a:r>
            <a:r>
              <a:rPr lang="pt-BR" sz="2800" i="1" dirty="0"/>
              <a:t>, é hora de iniciar os trabalhos técnicos de</a:t>
            </a:r>
          </a:p>
          <a:p>
            <a:pPr algn="just"/>
            <a:r>
              <a:rPr lang="pt-BR" sz="2800" i="1" dirty="0">
                <a:solidFill>
                  <a:srgbClr val="0000FF"/>
                </a:solidFill>
              </a:rPr>
              <a:t>informática</a:t>
            </a:r>
            <a:r>
              <a:rPr lang="pt-BR" sz="28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Arquitetura de </a:t>
            </a:r>
            <a:r>
              <a:rPr lang="pt-BR" dirty="0">
                <a:solidFill>
                  <a:srgbClr val="C00000"/>
                </a:solidFill>
              </a:rPr>
              <a:t>Sistemas</a:t>
            </a:r>
          </a:p>
        </p:txBody>
      </p:sp>
      <p:sp>
        <p:nvSpPr>
          <p:cNvPr id="9" name="Retângulo 8"/>
          <p:cNvSpPr/>
          <p:nvPr/>
        </p:nvSpPr>
        <p:spPr>
          <a:xfrm>
            <a:off x="239842" y="3346307"/>
            <a:ext cx="86162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3200" dirty="0"/>
              <a:t> Podem ser empregadas técnicas de modelagem de dados como </a:t>
            </a:r>
            <a:r>
              <a:rPr lang="pt-BR" sz="3200" dirty="0">
                <a:solidFill>
                  <a:srgbClr val="C00000"/>
                </a:solidFill>
              </a:rPr>
              <a:t>MER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C00000"/>
                </a:solidFill>
              </a:rPr>
              <a:t>DER</a:t>
            </a:r>
            <a:r>
              <a:rPr lang="pt-BR" sz="3200" dirty="0"/>
              <a:t>, técnicas e modelagem de sistemas como </a:t>
            </a:r>
            <a:r>
              <a:rPr lang="pt-BR" sz="3200" dirty="0">
                <a:solidFill>
                  <a:srgbClr val="C00000"/>
                </a:solidFill>
              </a:rPr>
              <a:t>UML</a:t>
            </a:r>
            <a:r>
              <a:rPr lang="pt-BR" sz="3200" dirty="0"/>
              <a:t>, </a:t>
            </a:r>
            <a:r>
              <a:rPr lang="pt-BR" sz="3200" dirty="0">
                <a:solidFill>
                  <a:srgbClr val="C00000"/>
                </a:solidFill>
              </a:rPr>
              <a:t>DFD</a:t>
            </a:r>
            <a:r>
              <a:rPr lang="pt-BR" sz="3200" dirty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pt-BR" sz="3200" dirty="0"/>
              <a:t> Essa arquitetura é conectada à </a:t>
            </a:r>
            <a:r>
              <a:rPr lang="pt-BR" sz="3200" u="sng" dirty="0"/>
              <a:t>Arquitetura de Negócio</a:t>
            </a:r>
            <a:r>
              <a:rPr lang="pt-BR" sz="3200" dirty="0"/>
              <a:t> desenvolvida anteriormente.</a:t>
            </a:r>
            <a:endParaRPr lang="pt-BR" sz="3200" dirty="0">
              <a:solidFill>
                <a:srgbClr val="C00000"/>
              </a:solidFill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4423" y="105048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479683" y="952948"/>
            <a:ext cx="506667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i="1" dirty="0"/>
              <a:t>É importante construir uma </a:t>
            </a:r>
            <a:r>
              <a:rPr lang="pt-BR" sz="2600" i="1" dirty="0">
                <a:solidFill>
                  <a:srgbClr val="0000FF"/>
                </a:solidFill>
              </a:rPr>
              <a:t>visão geral</a:t>
            </a:r>
            <a:r>
              <a:rPr lang="pt-BR" sz="2600" i="1" dirty="0"/>
              <a:t> das funções que o sistema vai desempenhar e como essas </a:t>
            </a:r>
            <a:r>
              <a:rPr lang="pt-BR" sz="2600" i="1" dirty="0">
                <a:solidFill>
                  <a:srgbClr val="0000FF"/>
                </a:solidFill>
              </a:rPr>
              <a:t>funcionalidades</a:t>
            </a:r>
            <a:r>
              <a:rPr lang="pt-BR" sz="2600" i="1" dirty="0"/>
              <a:t> são ser</a:t>
            </a:r>
          </a:p>
          <a:p>
            <a:r>
              <a:rPr lang="pt-BR" sz="2600" i="1" dirty="0"/>
              <a:t>disponibilizadas para o </a:t>
            </a:r>
            <a:r>
              <a:rPr lang="pt-BR" sz="2600" i="1" dirty="0">
                <a:solidFill>
                  <a:srgbClr val="0000FF"/>
                </a:solidFill>
              </a:rPr>
              <a:t>usuário</a:t>
            </a:r>
            <a:r>
              <a:rPr lang="pt-BR" sz="26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363" y="82563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tângulo 10"/>
          <p:cNvSpPr/>
          <p:nvPr/>
        </p:nvSpPr>
        <p:spPr>
          <a:xfrm>
            <a:off x="209860" y="1221316"/>
            <a:ext cx="5876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O ARCHI</a:t>
            </a:r>
            <a:r>
              <a:rPr lang="pt-BR" sz="2400" dirty="0">
                <a:latin typeface="Calibri"/>
                <a:cs typeface="Calibri"/>
              </a:rPr>
              <a:t>®</a:t>
            </a:r>
            <a:r>
              <a:rPr lang="pt-BR" sz="2400" dirty="0"/>
              <a:t>, possui um padrão para especificar </a:t>
            </a:r>
          </a:p>
          <a:p>
            <a:r>
              <a:rPr lang="pt-BR" sz="2400" dirty="0"/>
              <a:t>os elementos da Arquitetura de Sistemas.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531370" y="2661881"/>
            <a:ext cx="35226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Exemplos: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Serviço</a:t>
            </a:r>
            <a:r>
              <a:rPr lang="pt-BR" b="1" dirty="0"/>
              <a:t>: registrar descontos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Interação</a:t>
            </a:r>
            <a:r>
              <a:rPr lang="pt-BR" b="1" dirty="0"/>
              <a:t>: definir desconto c/</a:t>
            </a:r>
          </a:p>
          <a:p>
            <a:r>
              <a:rPr lang="pt-BR" b="1" dirty="0"/>
              <a:t>base no histórico do cliente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Função</a:t>
            </a:r>
            <a:r>
              <a:rPr lang="pt-BR" b="1" dirty="0"/>
              <a:t>: exibir histórico;</a:t>
            </a:r>
          </a:p>
          <a:p>
            <a:r>
              <a:rPr lang="pt-BR" b="1" dirty="0"/>
              <a:t>apontar desconto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Interface</a:t>
            </a:r>
            <a:r>
              <a:rPr lang="pt-BR" b="1" dirty="0"/>
              <a:t>: WEB browser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Componente</a:t>
            </a:r>
            <a:r>
              <a:rPr lang="pt-BR" b="1" dirty="0"/>
              <a:t>: site de consulta</a:t>
            </a:r>
          </a:p>
          <a:p>
            <a:r>
              <a:rPr lang="pt-BR" b="1" dirty="0"/>
              <a:t>de histórico; </a:t>
            </a:r>
            <a:r>
              <a:rPr lang="pt-BR" b="1" dirty="0" err="1"/>
              <a:t>engine</a:t>
            </a:r>
            <a:r>
              <a:rPr lang="pt-BR" b="1" dirty="0"/>
              <a:t> avaliação</a:t>
            </a:r>
          </a:p>
          <a:p>
            <a:r>
              <a:rPr lang="pt-BR" b="1" dirty="0"/>
              <a:t>de inadimplência; calculadora</a:t>
            </a:r>
          </a:p>
          <a:p>
            <a:r>
              <a:rPr lang="pt-BR" b="1" dirty="0"/>
              <a:t>de desconto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Colaboração</a:t>
            </a:r>
            <a:r>
              <a:rPr lang="pt-BR" b="1" dirty="0"/>
              <a:t>: liga os componentes</a:t>
            </a:r>
          </a:p>
          <a:p>
            <a:r>
              <a:rPr lang="pt-BR" b="1" dirty="0"/>
              <a:t>-</a:t>
            </a:r>
            <a:r>
              <a:rPr lang="pt-BR" b="1" dirty="0">
                <a:solidFill>
                  <a:srgbClr val="C00000"/>
                </a:solidFill>
              </a:rPr>
              <a:t>Dado</a:t>
            </a:r>
            <a:r>
              <a:rPr lang="pt-BR" b="1" dirty="0"/>
              <a:t>: histórico do cliente e</a:t>
            </a:r>
          </a:p>
          <a:p>
            <a:r>
              <a:rPr lang="pt-BR" b="1" dirty="0"/>
              <a:t>Desconto, relatório de desconto e</a:t>
            </a:r>
          </a:p>
          <a:p>
            <a:r>
              <a:rPr lang="pt-BR" b="1" dirty="0"/>
              <a:t>percentual de desconto</a:t>
            </a:r>
          </a:p>
        </p:txBody>
      </p:sp>
      <p:grpSp>
        <p:nvGrpSpPr>
          <p:cNvPr id="14" name="Grupo 13"/>
          <p:cNvGrpSpPr/>
          <p:nvPr/>
        </p:nvGrpSpPr>
        <p:grpSpPr>
          <a:xfrm>
            <a:off x="173642" y="2661882"/>
            <a:ext cx="4923013" cy="4167570"/>
            <a:chOff x="503423" y="3175768"/>
            <a:chExt cx="4683174" cy="3653683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3423" y="3175768"/>
              <a:ext cx="4683174" cy="3653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Retângulo 11"/>
            <p:cNvSpPr/>
            <p:nvPr/>
          </p:nvSpPr>
          <p:spPr>
            <a:xfrm>
              <a:off x="657225" y="3175768"/>
              <a:ext cx="1057275" cy="33895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6" name="Retângulo de cantos arredondados 15"/>
          <p:cNvSpPr/>
          <p:nvPr/>
        </p:nvSpPr>
        <p:spPr>
          <a:xfrm>
            <a:off x="2726960" y="3800475"/>
            <a:ext cx="854440" cy="25483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3441335" y="4819650"/>
            <a:ext cx="854440" cy="25483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209860" y="5507792"/>
            <a:ext cx="854440" cy="25483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de cantos arredondados 18"/>
          <p:cNvSpPr/>
          <p:nvPr/>
        </p:nvSpPr>
        <p:spPr>
          <a:xfrm>
            <a:off x="314635" y="4440992"/>
            <a:ext cx="854440" cy="25483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de cantos arredondados 19"/>
          <p:cNvSpPr/>
          <p:nvPr/>
        </p:nvSpPr>
        <p:spPr>
          <a:xfrm>
            <a:off x="295584" y="3459917"/>
            <a:ext cx="1151157" cy="25483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1714809" y="2821742"/>
            <a:ext cx="1151157" cy="25483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1714810" y="6212642"/>
            <a:ext cx="675966" cy="254833"/>
          </a:xfrm>
          <a:prstGeom prst="round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Arquitetura de </a:t>
            </a:r>
            <a:r>
              <a:rPr lang="pt-BR" dirty="0">
                <a:solidFill>
                  <a:srgbClr val="C00000"/>
                </a:solidFill>
              </a:rPr>
              <a:t>Sistemas</a:t>
            </a:r>
          </a:p>
        </p:txBody>
      </p:sp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4363" y="82563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9"/>
          <p:cNvSpPr/>
          <p:nvPr/>
        </p:nvSpPr>
        <p:spPr>
          <a:xfrm>
            <a:off x="284813" y="1057878"/>
            <a:ext cx="55095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Vamos utilizar o SW </a:t>
            </a:r>
            <a:r>
              <a:rPr lang="pt-BR" sz="2400" dirty="0" err="1"/>
              <a:t>Archimate</a:t>
            </a:r>
            <a:r>
              <a:rPr lang="pt-BR" sz="2400" dirty="0">
                <a:latin typeface="Calibri"/>
                <a:cs typeface="Calibri"/>
              </a:rPr>
              <a:t>®</a:t>
            </a:r>
            <a:endParaRPr lang="pt-BR" sz="2400" dirty="0"/>
          </a:p>
        </p:txBody>
      </p:sp>
      <p:sp>
        <p:nvSpPr>
          <p:cNvPr id="11" name="Retângulo 10"/>
          <p:cNvSpPr/>
          <p:nvPr/>
        </p:nvSpPr>
        <p:spPr>
          <a:xfrm>
            <a:off x="209860" y="1835906"/>
            <a:ext cx="86942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Exemplo: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6556" y="2471931"/>
            <a:ext cx="9180555" cy="4371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Arquitetura de </a:t>
            </a:r>
            <a:r>
              <a:rPr lang="pt-BR" dirty="0">
                <a:solidFill>
                  <a:srgbClr val="C00000"/>
                </a:solidFill>
              </a:rPr>
              <a:t>Sistemas</a:t>
            </a:r>
          </a:p>
        </p:txBody>
      </p:sp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Título 6"/>
          <p:cNvSpPr>
            <a:spLocks noGrp="1"/>
          </p:cNvSpPr>
          <p:nvPr>
            <p:ph type="title"/>
          </p:nvPr>
        </p:nvSpPr>
        <p:spPr>
          <a:xfrm>
            <a:off x="-22480" y="-85122"/>
            <a:ext cx="8229600" cy="1143000"/>
          </a:xfrm>
        </p:spPr>
        <p:txBody>
          <a:bodyPr/>
          <a:lstStyle/>
          <a:p>
            <a:r>
              <a:rPr lang="pt-BR" dirty="0"/>
              <a:t>Fase Arquitetura de </a:t>
            </a:r>
            <a:r>
              <a:rPr lang="pt-BR" dirty="0">
                <a:solidFill>
                  <a:srgbClr val="C00000"/>
                </a:solidFill>
              </a:rPr>
              <a:t>Tecnologia</a:t>
            </a:r>
          </a:p>
        </p:txBody>
      </p:sp>
      <p:sp>
        <p:nvSpPr>
          <p:cNvPr id="9" name="Retângulo 8"/>
          <p:cNvSpPr/>
          <p:nvPr/>
        </p:nvSpPr>
        <p:spPr>
          <a:xfrm>
            <a:off x="239842" y="2746707"/>
            <a:ext cx="861626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pt-BR" sz="3200" dirty="0"/>
              <a:t> A Arquitetura de tecnologia pode se valer de diversas formas de representação para documentar </a:t>
            </a:r>
            <a:r>
              <a:rPr lang="pt-BR" sz="3200" dirty="0">
                <a:solidFill>
                  <a:srgbClr val="C00000"/>
                </a:solidFill>
              </a:rPr>
              <a:t>servidores</a:t>
            </a:r>
            <a:r>
              <a:rPr lang="pt-BR" sz="3200" dirty="0"/>
              <a:t>, </a:t>
            </a:r>
            <a:r>
              <a:rPr lang="pt-BR" sz="3200" i="1" dirty="0" err="1">
                <a:solidFill>
                  <a:srgbClr val="C00000"/>
                </a:solidFill>
              </a:rPr>
              <a:t>storages</a:t>
            </a:r>
            <a:r>
              <a:rPr lang="pt-BR" sz="3200" dirty="0"/>
              <a:t>, dispositivos de </a:t>
            </a:r>
            <a:r>
              <a:rPr lang="pt-BR" sz="3200" dirty="0">
                <a:solidFill>
                  <a:srgbClr val="C00000"/>
                </a:solidFill>
              </a:rPr>
              <a:t>redes</a:t>
            </a:r>
            <a:r>
              <a:rPr lang="pt-BR" sz="3200" dirty="0"/>
              <a:t>, seus </a:t>
            </a:r>
            <a:r>
              <a:rPr lang="pt-BR" sz="3200" dirty="0">
                <a:solidFill>
                  <a:srgbClr val="C00000"/>
                </a:solidFill>
              </a:rPr>
              <a:t>sistemas operacionais</a:t>
            </a:r>
            <a:r>
              <a:rPr lang="pt-BR" sz="3200" dirty="0"/>
              <a:t>, capacidade de </a:t>
            </a:r>
            <a:r>
              <a:rPr lang="pt-BR" sz="3200" u="sng" dirty="0"/>
              <a:t>processamento</a:t>
            </a:r>
            <a:r>
              <a:rPr lang="pt-BR" sz="3200" dirty="0"/>
              <a:t> e </a:t>
            </a:r>
            <a:r>
              <a:rPr lang="pt-BR" sz="3200" u="sng" dirty="0"/>
              <a:t>memória</a:t>
            </a:r>
            <a:r>
              <a:rPr lang="pt-BR" sz="3200" dirty="0"/>
              <a:t>, redundâncias e demais configurações.</a:t>
            </a:r>
          </a:p>
          <a:p>
            <a:pPr algn="just">
              <a:buFont typeface="Arial" pitchFamily="34" charset="0"/>
              <a:buChar char="•"/>
            </a:pPr>
            <a:r>
              <a:rPr lang="pt-BR" sz="3200" dirty="0"/>
              <a:t>Essa arquitetura é conectada à </a:t>
            </a:r>
            <a:r>
              <a:rPr lang="pt-BR" sz="3200" dirty="0">
                <a:solidFill>
                  <a:srgbClr val="0000FF"/>
                </a:solidFill>
              </a:rPr>
              <a:t>Arquitetura de Sistema</a:t>
            </a:r>
            <a:r>
              <a:rPr lang="pt-BR" sz="3200" dirty="0"/>
              <a:t> desenvolvida anteriormente.</a:t>
            </a:r>
            <a:endParaRPr lang="pt-BR" sz="3200" dirty="0">
              <a:solidFill>
                <a:srgbClr val="C00000"/>
              </a:solidFill>
            </a:endParaRP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4423" y="1050483"/>
            <a:ext cx="2899930" cy="1467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ângulo 5"/>
          <p:cNvSpPr/>
          <p:nvPr/>
        </p:nvSpPr>
        <p:spPr>
          <a:xfrm>
            <a:off x="479683" y="952948"/>
            <a:ext cx="522474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600" i="1" dirty="0"/>
              <a:t>É composta de atividades que </a:t>
            </a:r>
            <a:r>
              <a:rPr lang="pt-BR" sz="2600" i="1" dirty="0">
                <a:solidFill>
                  <a:srgbClr val="0000FF"/>
                </a:solidFill>
              </a:rPr>
              <a:t>desenham</a:t>
            </a:r>
            <a:r>
              <a:rPr lang="pt-BR" sz="2600" i="1" dirty="0"/>
              <a:t> qual a infraestrutura tecnológica necessária para entregar e </a:t>
            </a:r>
            <a:r>
              <a:rPr lang="pt-BR" sz="2600" i="1" dirty="0">
                <a:solidFill>
                  <a:srgbClr val="0000FF"/>
                </a:solidFill>
              </a:rPr>
              <a:t>sustentar</a:t>
            </a:r>
            <a:r>
              <a:rPr lang="pt-BR" sz="2600" i="1" dirty="0"/>
              <a:t> os </a:t>
            </a:r>
            <a:r>
              <a:rPr lang="pt-BR" sz="2600" i="1" u="sng" dirty="0"/>
              <a:t>sistemas projetados</a:t>
            </a:r>
            <a:r>
              <a:rPr lang="pt-BR" sz="26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19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1067</TotalTime>
  <Words>817</Words>
  <Application>Microsoft Office PowerPoint</Application>
  <PresentationFormat>On-screen Show (4:3)</PresentationFormat>
  <Paragraphs>100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Gotham-Bold</vt:lpstr>
      <vt:lpstr>Gotham-Book</vt:lpstr>
      <vt:lpstr>Default Theme</vt:lpstr>
      <vt:lpstr>1_Personalizar design</vt:lpstr>
      <vt:lpstr>2_Personalizar design</vt:lpstr>
      <vt:lpstr>Black</vt:lpstr>
      <vt:lpstr>Office Theme</vt:lpstr>
      <vt:lpstr>PowerPoint Presentation</vt:lpstr>
      <vt:lpstr>PowerPoint Presentation</vt:lpstr>
      <vt:lpstr>COMPLEMENTO AO TOGAF®   The Open Group Architecture Framework</vt:lpstr>
      <vt:lpstr>PowerPoint Presentation</vt:lpstr>
      <vt:lpstr>Fase Arquitetura de Sistemas</vt:lpstr>
      <vt:lpstr>Fase Arquitetura de Sistemas</vt:lpstr>
      <vt:lpstr>Fase Arquitetura de Sistemas</vt:lpstr>
      <vt:lpstr>Fase Arquitetura de Sistemas</vt:lpstr>
      <vt:lpstr>Fase Arquitetura de Tecnologia</vt:lpstr>
      <vt:lpstr>Fase Arquitetura de Tecnologia</vt:lpstr>
      <vt:lpstr>Fase Arquitetura de Tecnologia</vt:lpstr>
      <vt:lpstr>Fase Oportunidade de Soluções</vt:lpstr>
      <vt:lpstr>Fase Plano de Migração</vt:lpstr>
      <vt:lpstr>Fase Implementação e Governança</vt:lpstr>
      <vt:lpstr> Dúvidas / Questões </vt:lpstr>
      <vt:lpstr>PowerPoint Presentation</vt:lpstr>
      <vt:lpstr>PowerPoint Presentation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Laboratório FIAP</cp:lastModifiedBy>
  <cp:revision>188</cp:revision>
  <dcterms:created xsi:type="dcterms:W3CDTF">2015-01-30T10:46:50Z</dcterms:created>
  <dcterms:modified xsi:type="dcterms:W3CDTF">2025-04-23T13:56:44Z</dcterms:modified>
</cp:coreProperties>
</file>