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7"/>
  </p:notesMasterIdLst>
  <p:sldIdLst>
    <p:sldId id="256" r:id="rId6"/>
    <p:sldId id="257" r:id="rId7"/>
    <p:sldId id="299" r:id="rId8"/>
    <p:sldId id="322" r:id="rId9"/>
    <p:sldId id="316" r:id="rId10"/>
    <p:sldId id="330" r:id="rId11"/>
    <p:sldId id="331" r:id="rId12"/>
    <p:sldId id="326" r:id="rId13"/>
    <p:sldId id="327" r:id="rId14"/>
    <p:sldId id="328" r:id="rId15"/>
    <p:sldId id="329" r:id="rId16"/>
    <p:sldId id="268" r:id="rId17"/>
    <p:sldId id="278" r:id="rId18"/>
    <p:sldId id="279" r:id="rId19"/>
    <p:sldId id="269" r:id="rId20"/>
    <p:sldId id="270" r:id="rId21"/>
    <p:sldId id="271" r:id="rId22"/>
    <p:sldId id="277" r:id="rId23"/>
    <p:sldId id="332" r:id="rId24"/>
    <p:sldId id="275" r:id="rId25"/>
    <p:sldId id="265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57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FIAP\Qualidade%20de%20Software\2018\Template-03-Agile-Burndown-Chart-Template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Project ABC - Burndown Chart</a:t>
            </a:r>
          </a:p>
          <a:p>
            <a:pPr>
              <a:defRPr sz="1400" b="0" i="0" u="none" strike="noStrike" kern="1200" cap="none" spc="2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Sprint - 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'Final Data'!$A$2</c:f>
              <c:strCache>
                <c:ptCount val="1"/>
                <c:pt idx="0">
                  <c:v>Esforço Planejado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[0]!Date</c:f>
              <c:strCache>
                <c:ptCount val="18"/>
                <c:pt idx="0">
                  <c:v>Day 0</c:v>
                </c:pt>
                <c:pt idx="1">
                  <c:v>1-Feb-18</c:v>
                </c:pt>
                <c:pt idx="2">
                  <c:v>2-Feb-18</c:v>
                </c:pt>
                <c:pt idx="3">
                  <c:v>3-Feb-18</c:v>
                </c:pt>
                <c:pt idx="4">
                  <c:v>4-Feb-18</c:v>
                </c:pt>
                <c:pt idx="5">
                  <c:v>5-Feb-18</c:v>
                </c:pt>
                <c:pt idx="6">
                  <c:v>6-Feb-18</c:v>
                </c:pt>
                <c:pt idx="7">
                  <c:v>7-Feb-18</c:v>
                </c:pt>
                <c:pt idx="8">
                  <c:v>8-Feb-18</c:v>
                </c:pt>
                <c:pt idx="9">
                  <c:v>9-Feb-18</c:v>
                </c:pt>
                <c:pt idx="10">
                  <c:v>10-Feb-18</c:v>
                </c:pt>
                <c:pt idx="11">
                  <c:v>11-Feb-18</c:v>
                </c:pt>
                <c:pt idx="12">
                  <c:v>12-Feb-18</c:v>
                </c:pt>
                <c:pt idx="13">
                  <c:v>13-Feb-18</c:v>
                </c:pt>
                <c:pt idx="14">
                  <c:v>14-Feb-18</c:v>
                </c:pt>
                <c:pt idx="15">
                  <c:v>15-Feb-18</c:v>
                </c:pt>
                <c:pt idx="16">
                  <c:v>16-Feb-18</c:v>
                </c:pt>
                <c:pt idx="17">
                  <c:v>17-Feb-18</c:v>
                </c:pt>
              </c:strCache>
            </c:strRef>
          </c:cat>
          <c:val>
            <c:numRef>
              <c:f>[0]!PlannedE</c:f>
              <c:numCache>
                <c:formatCode>0</c:formatCode>
                <c:ptCount val="18"/>
                <c:pt idx="0">
                  <c:v>850</c:v>
                </c:pt>
                <c:pt idx="1">
                  <c:v>800</c:v>
                </c:pt>
                <c:pt idx="2">
                  <c:v>750</c:v>
                </c:pt>
                <c:pt idx="3">
                  <c:v>700</c:v>
                </c:pt>
                <c:pt idx="4">
                  <c:v>650</c:v>
                </c:pt>
                <c:pt idx="5">
                  <c:v>600</c:v>
                </c:pt>
                <c:pt idx="6">
                  <c:v>550</c:v>
                </c:pt>
                <c:pt idx="7">
                  <c:v>500</c:v>
                </c:pt>
                <c:pt idx="8">
                  <c:v>450</c:v>
                </c:pt>
                <c:pt idx="9">
                  <c:v>400</c:v>
                </c:pt>
                <c:pt idx="10">
                  <c:v>350</c:v>
                </c:pt>
                <c:pt idx="11">
                  <c:v>300</c:v>
                </c:pt>
                <c:pt idx="12">
                  <c:v>250</c:v>
                </c:pt>
                <c:pt idx="13">
                  <c:v>200</c:v>
                </c:pt>
                <c:pt idx="14">
                  <c:v>150</c:v>
                </c:pt>
                <c:pt idx="15">
                  <c:v>100</c:v>
                </c:pt>
                <c:pt idx="16">
                  <c:v>50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99-4FCA-97B1-1C5FA2E685E3}"/>
            </c:ext>
          </c:extLst>
        </c:ser>
        <c:ser>
          <c:idx val="1"/>
          <c:order val="1"/>
          <c:tx>
            <c:strRef>
              <c:f>'Final Data'!$A$3</c:f>
              <c:strCache>
                <c:ptCount val="1"/>
                <c:pt idx="0">
                  <c:v>Horas Restantes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[0]!Date</c:f>
              <c:strCache>
                <c:ptCount val="18"/>
                <c:pt idx="0">
                  <c:v>Day 0</c:v>
                </c:pt>
                <c:pt idx="1">
                  <c:v>1-Feb-18</c:v>
                </c:pt>
                <c:pt idx="2">
                  <c:v>2-Feb-18</c:v>
                </c:pt>
                <c:pt idx="3">
                  <c:v>3-Feb-18</c:v>
                </c:pt>
                <c:pt idx="4">
                  <c:v>4-Feb-18</c:v>
                </c:pt>
                <c:pt idx="5">
                  <c:v>5-Feb-18</c:v>
                </c:pt>
                <c:pt idx="6">
                  <c:v>6-Feb-18</c:v>
                </c:pt>
                <c:pt idx="7">
                  <c:v>7-Feb-18</c:v>
                </c:pt>
                <c:pt idx="8">
                  <c:v>8-Feb-18</c:v>
                </c:pt>
                <c:pt idx="9">
                  <c:v>9-Feb-18</c:v>
                </c:pt>
                <c:pt idx="10">
                  <c:v>10-Feb-18</c:v>
                </c:pt>
                <c:pt idx="11">
                  <c:v>11-Feb-18</c:v>
                </c:pt>
                <c:pt idx="12">
                  <c:v>12-Feb-18</c:v>
                </c:pt>
                <c:pt idx="13">
                  <c:v>13-Feb-18</c:v>
                </c:pt>
                <c:pt idx="14">
                  <c:v>14-Feb-18</c:v>
                </c:pt>
                <c:pt idx="15">
                  <c:v>15-Feb-18</c:v>
                </c:pt>
                <c:pt idx="16">
                  <c:v>16-Feb-18</c:v>
                </c:pt>
                <c:pt idx="17">
                  <c:v>17-Feb-18</c:v>
                </c:pt>
              </c:strCache>
            </c:strRef>
          </c:cat>
          <c:val>
            <c:numRef>
              <c:f>[0]!HoursR</c:f>
              <c:numCache>
                <c:formatCode>0</c:formatCode>
                <c:ptCount val="18"/>
                <c:pt idx="0">
                  <c:v>850</c:v>
                </c:pt>
                <c:pt idx="1">
                  <c:v>775</c:v>
                </c:pt>
                <c:pt idx="2">
                  <c:v>725</c:v>
                </c:pt>
                <c:pt idx="3">
                  <c:v>640</c:v>
                </c:pt>
                <c:pt idx="4">
                  <c:v>560</c:v>
                </c:pt>
                <c:pt idx="5">
                  <c:v>490</c:v>
                </c:pt>
                <c:pt idx="6">
                  <c:v>500</c:v>
                </c:pt>
                <c:pt idx="7">
                  <c:v>490</c:v>
                </c:pt>
                <c:pt idx="8">
                  <c:v>490</c:v>
                </c:pt>
                <c:pt idx="9">
                  <c:v>455</c:v>
                </c:pt>
                <c:pt idx="10">
                  <c:v>375</c:v>
                </c:pt>
                <c:pt idx="11">
                  <c:v>285</c:v>
                </c:pt>
                <c:pt idx="12">
                  <c:v>200</c:v>
                </c:pt>
                <c:pt idx="13">
                  <c:v>160</c:v>
                </c:pt>
                <c:pt idx="14">
                  <c:v>150</c:v>
                </c:pt>
                <c:pt idx="15">
                  <c:v>100</c:v>
                </c:pt>
                <c:pt idx="16">
                  <c:v>20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99-4FCA-97B1-1C5FA2E68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253312"/>
        <c:axId val="58254848"/>
      </c:barChart>
      <c:catAx>
        <c:axId val="5825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254848"/>
        <c:crosses val="autoZero"/>
        <c:auto val="1"/>
        <c:lblAlgn val="ctr"/>
        <c:lblOffset val="100"/>
        <c:noMultiLvlLbl val="0"/>
      </c:catAx>
      <c:valAx>
        <c:axId val="58254848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58253312"/>
        <c:crosses val="autoZero"/>
        <c:crossBetween val="between"/>
      </c:valAx>
      <c:spPr>
        <a:gradFill>
          <a:gsLst>
            <a:gs pos="100000">
              <a:schemeClr val="lt1">
                <a:lumMod val="95000"/>
              </a:schemeClr>
            </a:gs>
            <a:gs pos="0">
              <a:schemeClr val="lt1"/>
            </a:gs>
          </a:gsLst>
          <a:lin ang="5400000" scaled="0"/>
        </a:grad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rgbClr val="C00000"/>
      </a:solidFill>
      <a:round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7E1080-2A51-4803-A3F3-5556D779B5E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31840EB5-96A2-4B19-915D-D299DB202560}">
      <dgm:prSet phldrT="[Texto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Até agora temos calculado os </a:t>
          </a:r>
          <a:r>
            <a: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PONTOS</a:t>
          </a:r>
          <a:r>
            <a: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complexidade mas não o </a:t>
          </a:r>
          <a:r>
            <a: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TEMPO</a:t>
          </a:r>
          <a:r>
            <a:rPr lang="pt-BR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</a:p>
      </dgm:t>
    </dgm:pt>
    <dgm:pt modelId="{E657C0D3-0408-4DA0-BC69-04A6BF14AADC}" type="parTrans" cxnId="{7E6C7083-ECBB-4FF1-B81F-A4F95A3469B7}">
      <dgm:prSet/>
      <dgm:spPr/>
      <dgm:t>
        <a:bodyPr/>
        <a:lstStyle/>
        <a:p>
          <a:endParaRPr lang="pt-BR"/>
        </a:p>
      </dgm:t>
    </dgm:pt>
    <dgm:pt modelId="{F2D69321-2868-4D0A-9555-7EF3130B2C23}" type="sibTrans" cxnId="{7E6C7083-ECBB-4FF1-B81F-A4F95A3469B7}">
      <dgm:prSet/>
      <dgm:spPr/>
      <dgm:t>
        <a:bodyPr/>
        <a:lstStyle/>
        <a:p>
          <a:endParaRPr lang="pt-BR"/>
        </a:p>
      </dgm:t>
    </dgm:pt>
    <dgm:pt modelId="{85EBDA73-A058-4927-96B6-2C4E638418CC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000" b="1" dirty="0">
              <a:solidFill>
                <a:schemeClr val="tx1"/>
              </a:solidFill>
              <a:effectLst/>
            </a:rPr>
            <a:t>Algumas empresas criam tabelas de conversão de número de </a:t>
          </a:r>
          <a:r>
            <a:rPr lang="pt-BR" sz="2000" b="1" dirty="0">
              <a:solidFill>
                <a:srgbClr val="FFFF00"/>
              </a:solidFill>
              <a:effectLst/>
            </a:rPr>
            <a:t>PONTOS</a:t>
          </a:r>
          <a:r>
            <a:rPr lang="pt-BR" sz="2000" b="1" dirty="0">
              <a:solidFill>
                <a:schemeClr val="tx1"/>
              </a:solidFill>
              <a:effectLst/>
            </a:rPr>
            <a:t> para </a:t>
          </a:r>
          <a:r>
            <a:rPr lang="pt-BR" sz="2000" b="1" dirty="0">
              <a:solidFill>
                <a:srgbClr val="FFFF00"/>
              </a:solidFill>
              <a:effectLst/>
            </a:rPr>
            <a:t>HORAS</a:t>
          </a:r>
          <a:r>
            <a:rPr lang="pt-BR" sz="2000" b="1" dirty="0">
              <a:solidFill>
                <a:schemeClr val="tx1"/>
              </a:solidFill>
              <a:effectLst/>
            </a:rPr>
            <a:t> de trabalho, porém, isso não é uma boa prática para trabalhar com o SCRUM.</a:t>
          </a:r>
        </a:p>
      </dgm:t>
    </dgm:pt>
    <dgm:pt modelId="{3FD7CFA5-1D91-417C-9809-0822F02395BD}" type="parTrans" cxnId="{213B1C7B-5D1F-49A7-96DB-92883B5C9934}">
      <dgm:prSet/>
      <dgm:spPr/>
      <dgm:t>
        <a:bodyPr/>
        <a:lstStyle/>
        <a:p>
          <a:endParaRPr lang="pt-BR"/>
        </a:p>
      </dgm:t>
    </dgm:pt>
    <dgm:pt modelId="{43733315-C006-421C-9610-6A8BAFA73120}" type="sibTrans" cxnId="{213B1C7B-5D1F-49A7-96DB-92883B5C9934}">
      <dgm:prSet/>
      <dgm:spPr/>
      <dgm:t>
        <a:bodyPr/>
        <a:lstStyle/>
        <a:p>
          <a:endParaRPr lang="pt-BR"/>
        </a:p>
      </dgm:t>
    </dgm:pt>
    <dgm:pt modelId="{845344D1-60DF-440F-B947-F62721BF05B6}">
      <dgm:prSet phldrT="[Texto]" custT="1"/>
      <dgm:spPr>
        <a:solidFill>
          <a:schemeClr val="bg2">
            <a:lumMod val="25000"/>
          </a:schemeClr>
        </a:solidFill>
      </dgm:spPr>
      <dgm:t>
        <a:bodyPr/>
        <a:lstStyle/>
        <a:p>
          <a:pPr algn="just"/>
          <a:r>
            <a: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 importante é distribuir os pontos </a:t>
          </a:r>
          <a:r>
            <a:rPr lang="pt-BR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dentro</a:t>
          </a:r>
          <a:r>
            <a: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dos Sprints, julgando quais itens de entrega podem ser feitos dentro de 15 dias, por exemplo, controlando o projeto somente pelos </a:t>
          </a:r>
          <a:r>
            <a:rPr lang="pt-BR" sz="1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pontos</a:t>
          </a:r>
          <a:r>
            <a:rPr lang="pt-BR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dos itens trabalhados em um Sprint.</a:t>
          </a:r>
        </a:p>
      </dgm:t>
    </dgm:pt>
    <dgm:pt modelId="{A441F513-A1EF-4160-A1E0-7BB5DE03843A}" type="parTrans" cxnId="{7C7DC3C9-3559-4E92-A6BA-58B8FA7B3BAF}">
      <dgm:prSet/>
      <dgm:spPr/>
      <dgm:t>
        <a:bodyPr/>
        <a:lstStyle/>
        <a:p>
          <a:endParaRPr lang="pt-BR"/>
        </a:p>
      </dgm:t>
    </dgm:pt>
    <dgm:pt modelId="{355CAEB6-D527-452D-9E80-5D206119D310}" type="sibTrans" cxnId="{7C7DC3C9-3559-4E92-A6BA-58B8FA7B3BAF}">
      <dgm:prSet/>
      <dgm:spPr/>
      <dgm:t>
        <a:bodyPr/>
        <a:lstStyle/>
        <a:p>
          <a:endParaRPr lang="pt-BR"/>
        </a:p>
      </dgm:t>
    </dgm:pt>
    <dgm:pt modelId="{2E6AA902-D20C-4D6F-AC30-6CA9C9C6F199}" type="pres">
      <dgm:prSet presAssocID="{F47E1080-2A51-4803-A3F3-5556D779B5EE}" presName="outerComposite" presStyleCnt="0">
        <dgm:presLayoutVars>
          <dgm:chMax val="5"/>
          <dgm:dir/>
          <dgm:resizeHandles val="exact"/>
        </dgm:presLayoutVars>
      </dgm:prSet>
      <dgm:spPr/>
    </dgm:pt>
    <dgm:pt modelId="{1A07AB6B-352A-47E7-B82D-A115C5F1B348}" type="pres">
      <dgm:prSet presAssocID="{F47E1080-2A51-4803-A3F3-5556D779B5EE}" presName="dummyMaxCanvas" presStyleCnt="0">
        <dgm:presLayoutVars/>
      </dgm:prSet>
      <dgm:spPr/>
    </dgm:pt>
    <dgm:pt modelId="{BEF45727-5069-4355-A8C9-1ABF0CA25573}" type="pres">
      <dgm:prSet presAssocID="{F47E1080-2A51-4803-A3F3-5556D779B5EE}" presName="ThreeNodes_1" presStyleLbl="node1" presStyleIdx="0" presStyleCnt="3">
        <dgm:presLayoutVars>
          <dgm:bulletEnabled val="1"/>
        </dgm:presLayoutVars>
      </dgm:prSet>
      <dgm:spPr/>
    </dgm:pt>
    <dgm:pt modelId="{9795791F-A98D-4EB0-99CB-C8355DB74E84}" type="pres">
      <dgm:prSet presAssocID="{F47E1080-2A51-4803-A3F3-5556D779B5EE}" presName="ThreeNodes_2" presStyleLbl="node1" presStyleIdx="1" presStyleCnt="3">
        <dgm:presLayoutVars>
          <dgm:bulletEnabled val="1"/>
        </dgm:presLayoutVars>
      </dgm:prSet>
      <dgm:spPr/>
    </dgm:pt>
    <dgm:pt modelId="{02160A57-48E9-4525-9BDC-2369EADBE93C}" type="pres">
      <dgm:prSet presAssocID="{F47E1080-2A51-4803-A3F3-5556D779B5EE}" presName="ThreeNodes_3" presStyleLbl="node1" presStyleIdx="2" presStyleCnt="3" custScaleY="108036">
        <dgm:presLayoutVars>
          <dgm:bulletEnabled val="1"/>
        </dgm:presLayoutVars>
      </dgm:prSet>
      <dgm:spPr/>
    </dgm:pt>
    <dgm:pt modelId="{2BA9AC69-B485-4E09-8FCF-02EC62A8CC1E}" type="pres">
      <dgm:prSet presAssocID="{F47E1080-2A51-4803-A3F3-5556D779B5EE}" presName="ThreeConn_1-2" presStyleLbl="fgAccFollowNode1" presStyleIdx="0" presStyleCnt="2">
        <dgm:presLayoutVars>
          <dgm:bulletEnabled val="1"/>
        </dgm:presLayoutVars>
      </dgm:prSet>
      <dgm:spPr/>
    </dgm:pt>
    <dgm:pt modelId="{E13FAC8B-6238-4702-84EF-177686015573}" type="pres">
      <dgm:prSet presAssocID="{F47E1080-2A51-4803-A3F3-5556D779B5EE}" presName="ThreeConn_2-3" presStyleLbl="fgAccFollowNode1" presStyleIdx="1" presStyleCnt="2">
        <dgm:presLayoutVars>
          <dgm:bulletEnabled val="1"/>
        </dgm:presLayoutVars>
      </dgm:prSet>
      <dgm:spPr/>
    </dgm:pt>
    <dgm:pt modelId="{D700D8AF-BA6B-4B96-95E9-5F3240C43154}" type="pres">
      <dgm:prSet presAssocID="{F47E1080-2A51-4803-A3F3-5556D779B5EE}" presName="ThreeNodes_1_text" presStyleLbl="node1" presStyleIdx="2" presStyleCnt="3">
        <dgm:presLayoutVars>
          <dgm:bulletEnabled val="1"/>
        </dgm:presLayoutVars>
      </dgm:prSet>
      <dgm:spPr/>
    </dgm:pt>
    <dgm:pt modelId="{B7997EA1-7EB3-41DF-8F6A-AADD16CAEDF7}" type="pres">
      <dgm:prSet presAssocID="{F47E1080-2A51-4803-A3F3-5556D779B5EE}" presName="ThreeNodes_2_text" presStyleLbl="node1" presStyleIdx="2" presStyleCnt="3">
        <dgm:presLayoutVars>
          <dgm:bulletEnabled val="1"/>
        </dgm:presLayoutVars>
      </dgm:prSet>
      <dgm:spPr/>
    </dgm:pt>
    <dgm:pt modelId="{BB75C8D9-2504-4C10-BC97-79EDD776759D}" type="pres">
      <dgm:prSet presAssocID="{F47E1080-2A51-4803-A3F3-5556D779B5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A5F1512-7B3E-49D6-A607-CAF65A18DA94}" type="presOf" srcId="{31840EB5-96A2-4B19-915D-D299DB202560}" destId="{D700D8AF-BA6B-4B96-95E9-5F3240C43154}" srcOrd="1" destOrd="0" presId="urn:microsoft.com/office/officeart/2005/8/layout/vProcess5"/>
    <dgm:cxn modelId="{4A7C424D-CF66-4FDE-B703-419FC2E828E8}" type="presOf" srcId="{85EBDA73-A058-4927-96B6-2C4E638418CC}" destId="{9795791F-A98D-4EB0-99CB-C8355DB74E84}" srcOrd="0" destOrd="0" presId="urn:microsoft.com/office/officeart/2005/8/layout/vProcess5"/>
    <dgm:cxn modelId="{0FF38F4D-8465-4852-9F97-7404388A30C0}" type="presOf" srcId="{845344D1-60DF-440F-B947-F62721BF05B6}" destId="{02160A57-48E9-4525-9BDC-2369EADBE93C}" srcOrd="0" destOrd="0" presId="urn:microsoft.com/office/officeart/2005/8/layout/vProcess5"/>
    <dgm:cxn modelId="{8CE96F77-FF49-41E7-B3C4-D278B5F20224}" type="presOf" srcId="{31840EB5-96A2-4B19-915D-D299DB202560}" destId="{BEF45727-5069-4355-A8C9-1ABF0CA25573}" srcOrd="0" destOrd="0" presId="urn:microsoft.com/office/officeart/2005/8/layout/vProcess5"/>
    <dgm:cxn modelId="{213B1C7B-5D1F-49A7-96DB-92883B5C9934}" srcId="{F47E1080-2A51-4803-A3F3-5556D779B5EE}" destId="{85EBDA73-A058-4927-96B6-2C4E638418CC}" srcOrd="1" destOrd="0" parTransId="{3FD7CFA5-1D91-417C-9809-0822F02395BD}" sibTransId="{43733315-C006-421C-9610-6A8BAFA73120}"/>
    <dgm:cxn modelId="{7E6C7083-ECBB-4FF1-B81F-A4F95A3469B7}" srcId="{F47E1080-2A51-4803-A3F3-5556D779B5EE}" destId="{31840EB5-96A2-4B19-915D-D299DB202560}" srcOrd="0" destOrd="0" parTransId="{E657C0D3-0408-4DA0-BC69-04A6BF14AADC}" sibTransId="{F2D69321-2868-4D0A-9555-7EF3130B2C23}"/>
    <dgm:cxn modelId="{6E72A59C-5BAE-49AC-B1F4-DF836B1342EE}" type="presOf" srcId="{845344D1-60DF-440F-B947-F62721BF05B6}" destId="{BB75C8D9-2504-4C10-BC97-79EDD776759D}" srcOrd="1" destOrd="0" presId="urn:microsoft.com/office/officeart/2005/8/layout/vProcess5"/>
    <dgm:cxn modelId="{25F536BF-4969-46B9-A25E-430FBD243432}" type="presOf" srcId="{43733315-C006-421C-9610-6A8BAFA73120}" destId="{E13FAC8B-6238-4702-84EF-177686015573}" srcOrd="0" destOrd="0" presId="urn:microsoft.com/office/officeart/2005/8/layout/vProcess5"/>
    <dgm:cxn modelId="{0B227FC4-04F6-4BBE-A97A-6A44925B0123}" type="presOf" srcId="{F2D69321-2868-4D0A-9555-7EF3130B2C23}" destId="{2BA9AC69-B485-4E09-8FCF-02EC62A8CC1E}" srcOrd="0" destOrd="0" presId="urn:microsoft.com/office/officeart/2005/8/layout/vProcess5"/>
    <dgm:cxn modelId="{7C7DC3C9-3559-4E92-A6BA-58B8FA7B3BAF}" srcId="{F47E1080-2A51-4803-A3F3-5556D779B5EE}" destId="{845344D1-60DF-440F-B947-F62721BF05B6}" srcOrd="2" destOrd="0" parTransId="{A441F513-A1EF-4160-A1E0-7BB5DE03843A}" sibTransId="{355CAEB6-D527-452D-9E80-5D206119D310}"/>
    <dgm:cxn modelId="{D3E40BEC-F1B0-4097-A5B7-03B46867EA15}" type="presOf" srcId="{85EBDA73-A058-4927-96B6-2C4E638418CC}" destId="{B7997EA1-7EB3-41DF-8F6A-AADD16CAEDF7}" srcOrd="1" destOrd="0" presId="urn:microsoft.com/office/officeart/2005/8/layout/vProcess5"/>
    <dgm:cxn modelId="{06A022FB-065C-4AAC-8440-5D2D381384A6}" type="presOf" srcId="{F47E1080-2A51-4803-A3F3-5556D779B5EE}" destId="{2E6AA902-D20C-4D6F-AC30-6CA9C9C6F199}" srcOrd="0" destOrd="0" presId="urn:microsoft.com/office/officeart/2005/8/layout/vProcess5"/>
    <dgm:cxn modelId="{CEC827AD-2EFA-46DB-AA22-CB32FA5EBE8C}" type="presParOf" srcId="{2E6AA902-D20C-4D6F-AC30-6CA9C9C6F199}" destId="{1A07AB6B-352A-47E7-B82D-A115C5F1B348}" srcOrd="0" destOrd="0" presId="urn:microsoft.com/office/officeart/2005/8/layout/vProcess5"/>
    <dgm:cxn modelId="{0186C55C-BECA-4F9B-8F42-222A74910DBB}" type="presParOf" srcId="{2E6AA902-D20C-4D6F-AC30-6CA9C9C6F199}" destId="{BEF45727-5069-4355-A8C9-1ABF0CA25573}" srcOrd="1" destOrd="0" presId="urn:microsoft.com/office/officeart/2005/8/layout/vProcess5"/>
    <dgm:cxn modelId="{36775D2C-4889-4FD5-96F4-97A72EE06855}" type="presParOf" srcId="{2E6AA902-D20C-4D6F-AC30-6CA9C9C6F199}" destId="{9795791F-A98D-4EB0-99CB-C8355DB74E84}" srcOrd="2" destOrd="0" presId="urn:microsoft.com/office/officeart/2005/8/layout/vProcess5"/>
    <dgm:cxn modelId="{A0AA751F-9872-4B06-B132-52A7A8BE6C11}" type="presParOf" srcId="{2E6AA902-D20C-4D6F-AC30-6CA9C9C6F199}" destId="{02160A57-48E9-4525-9BDC-2369EADBE93C}" srcOrd="3" destOrd="0" presId="urn:microsoft.com/office/officeart/2005/8/layout/vProcess5"/>
    <dgm:cxn modelId="{2FF0439A-9995-4735-BC91-6599742C725D}" type="presParOf" srcId="{2E6AA902-D20C-4D6F-AC30-6CA9C9C6F199}" destId="{2BA9AC69-B485-4E09-8FCF-02EC62A8CC1E}" srcOrd="4" destOrd="0" presId="urn:microsoft.com/office/officeart/2005/8/layout/vProcess5"/>
    <dgm:cxn modelId="{488321C3-5015-4BCF-B76E-A38BE0F787D5}" type="presParOf" srcId="{2E6AA902-D20C-4D6F-AC30-6CA9C9C6F199}" destId="{E13FAC8B-6238-4702-84EF-177686015573}" srcOrd="5" destOrd="0" presId="urn:microsoft.com/office/officeart/2005/8/layout/vProcess5"/>
    <dgm:cxn modelId="{8D8108CC-19F3-4D9C-B123-63F8AE3F7B83}" type="presParOf" srcId="{2E6AA902-D20C-4D6F-AC30-6CA9C9C6F199}" destId="{D700D8AF-BA6B-4B96-95E9-5F3240C43154}" srcOrd="6" destOrd="0" presId="urn:microsoft.com/office/officeart/2005/8/layout/vProcess5"/>
    <dgm:cxn modelId="{11645275-B031-4F61-8B3D-4390DF611055}" type="presParOf" srcId="{2E6AA902-D20C-4D6F-AC30-6CA9C9C6F199}" destId="{B7997EA1-7EB3-41DF-8F6A-AADD16CAEDF7}" srcOrd="7" destOrd="0" presId="urn:microsoft.com/office/officeart/2005/8/layout/vProcess5"/>
    <dgm:cxn modelId="{6142F577-4088-460D-A5A2-1F0C8F49EB58}" type="presParOf" srcId="{2E6AA902-D20C-4D6F-AC30-6CA9C9C6F199}" destId="{BB75C8D9-2504-4C10-BC97-79EDD776759D}" srcOrd="8" destOrd="0" presId="urn:microsoft.com/office/officeart/2005/8/layout/vProcess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45727-5069-4355-A8C9-1ABF0CA25573}">
      <dsp:nvSpPr>
        <dsp:cNvPr id="0" name=""/>
        <dsp:cNvSpPr/>
      </dsp:nvSpPr>
      <dsp:spPr>
        <a:xfrm>
          <a:off x="0" y="-29220"/>
          <a:ext cx="6098345" cy="1454471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Até agora temos calculado os </a:t>
          </a:r>
          <a:r>
            <a:rPr lang="pt-BR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PONTOS</a:t>
          </a:r>
          <a:r>
            <a: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 complexidade mas não o </a:t>
          </a:r>
          <a:r>
            <a:rPr lang="pt-BR" sz="24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TEMPO</a:t>
          </a:r>
          <a:r>
            <a:rPr lang="pt-BR" sz="24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.</a:t>
          </a:r>
        </a:p>
      </dsp:txBody>
      <dsp:txXfrm>
        <a:off x="42600" y="13380"/>
        <a:ext cx="4528857" cy="1369271"/>
      </dsp:txXfrm>
    </dsp:sp>
    <dsp:sp modelId="{9795791F-A98D-4EB0-99CB-C8355DB74E84}">
      <dsp:nvSpPr>
        <dsp:cNvPr id="0" name=""/>
        <dsp:cNvSpPr/>
      </dsp:nvSpPr>
      <dsp:spPr>
        <a:xfrm>
          <a:off x="538089" y="1667662"/>
          <a:ext cx="6098345" cy="145447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solidFill>
                <a:schemeClr val="tx1"/>
              </a:solidFill>
              <a:effectLst/>
            </a:rPr>
            <a:t>Algumas empresas criam tabelas de conversão de número de </a:t>
          </a:r>
          <a:r>
            <a:rPr lang="pt-BR" sz="2000" b="1" kern="1200" dirty="0">
              <a:solidFill>
                <a:srgbClr val="FFFF00"/>
              </a:solidFill>
              <a:effectLst/>
            </a:rPr>
            <a:t>PONTOS</a:t>
          </a:r>
          <a:r>
            <a:rPr lang="pt-BR" sz="2000" b="1" kern="1200" dirty="0">
              <a:solidFill>
                <a:schemeClr val="tx1"/>
              </a:solidFill>
              <a:effectLst/>
            </a:rPr>
            <a:t> para </a:t>
          </a:r>
          <a:r>
            <a:rPr lang="pt-BR" sz="2000" b="1" kern="1200" dirty="0">
              <a:solidFill>
                <a:srgbClr val="FFFF00"/>
              </a:solidFill>
              <a:effectLst/>
            </a:rPr>
            <a:t>HORAS</a:t>
          </a:r>
          <a:r>
            <a:rPr lang="pt-BR" sz="2000" b="1" kern="1200" dirty="0">
              <a:solidFill>
                <a:schemeClr val="tx1"/>
              </a:solidFill>
              <a:effectLst/>
            </a:rPr>
            <a:t> de trabalho, porém, isso não é uma boa prática para trabalhar com o SCRUM.</a:t>
          </a:r>
        </a:p>
      </dsp:txBody>
      <dsp:txXfrm>
        <a:off x="580689" y="1710262"/>
        <a:ext cx="4529649" cy="1369271"/>
      </dsp:txXfrm>
    </dsp:sp>
    <dsp:sp modelId="{02160A57-48E9-4525-9BDC-2369EADBE93C}">
      <dsp:nvSpPr>
        <dsp:cNvPr id="0" name=""/>
        <dsp:cNvSpPr/>
      </dsp:nvSpPr>
      <dsp:spPr>
        <a:xfrm>
          <a:off x="1076178" y="3306105"/>
          <a:ext cx="6098345" cy="1571352"/>
        </a:xfrm>
        <a:prstGeom prst="roundRect">
          <a:avLst>
            <a:gd name="adj" fmla="val 10000"/>
          </a:avLst>
        </a:prstGeom>
        <a:solidFill>
          <a:schemeClr val="bg2">
            <a:lumMod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 importante é distribuir os pontos </a:t>
          </a:r>
          <a:r>
            <a:rPr lang="pt-BR" sz="18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dentro</a:t>
          </a:r>
          <a:r>
            <a:rPr lang="pt-BR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dos Sprints, julgando quais itens de entrega podem ser feitos dentro de 15 dias, por exemplo, controlando o projeto somente pelos </a:t>
          </a:r>
          <a:r>
            <a:rPr lang="pt-BR" sz="1800" b="1" kern="12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pontos</a:t>
          </a:r>
          <a:r>
            <a:rPr lang="pt-BR" sz="1800" b="1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dos itens trabalhados em um Sprint.</a:t>
          </a:r>
        </a:p>
      </dsp:txBody>
      <dsp:txXfrm>
        <a:off x="1122201" y="3352128"/>
        <a:ext cx="4522803" cy="1479306"/>
      </dsp:txXfrm>
    </dsp:sp>
    <dsp:sp modelId="{2BA9AC69-B485-4E09-8FCF-02EC62A8CC1E}">
      <dsp:nvSpPr>
        <dsp:cNvPr id="0" name=""/>
        <dsp:cNvSpPr/>
      </dsp:nvSpPr>
      <dsp:spPr>
        <a:xfrm>
          <a:off x="5152938" y="1073753"/>
          <a:ext cx="945406" cy="9454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5365654" y="1073753"/>
        <a:ext cx="519974" cy="711418"/>
      </dsp:txXfrm>
    </dsp:sp>
    <dsp:sp modelId="{E13FAC8B-6238-4702-84EF-177686015573}">
      <dsp:nvSpPr>
        <dsp:cNvPr id="0" name=""/>
        <dsp:cNvSpPr/>
      </dsp:nvSpPr>
      <dsp:spPr>
        <a:xfrm>
          <a:off x="5691028" y="2760940"/>
          <a:ext cx="945406" cy="9454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3600" kern="1200"/>
        </a:p>
      </dsp:txBody>
      <dsp:txXfrm>
        <a:off x="5903744" y="2760940"/>
        <a:ext cx="519974" cy="711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21/05/2025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power-ups/569f8a70a115d18c5ea9af05/burndown-for-trello" TargetMode="External"/><Relationship Id="rId2" Type="http://schemas.openxmlformats.org/officeDocument/2006/relationships/hyperlink" Target="http://www.trello.com/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UgmuLn9VRQ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84458" y="493353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Finalmente o cálculo dos custos 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>
          <a:xfrm>
            <a:off x="4017358" y="1293573"/>
            <a:ext cx="5021705" cy="1839372"/>
          </a:xfrm>
          <a:prstGeom prst="wedgeRoundRectCallout">
            <a:avLst>
              <a:gd name="adj1" fmla="val -83818"/>
              <a:gd name="adj2" fmla="val 8712"/>
              <a:gd name="adj3" fmla="val 16667"/>
            </a:avLst>
          </a:prstGeom>
          <a:solidFill>
            <a:srgbClr val="FFFF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Assumindo que 1 única pessoa da equipe de </a:t>
            </a:r>
            <a:r>
              <a:rPr lang="pt-BR" b="1" dirty="0" err="1">
                <a:solidFill>
                  <a:schemeClr val="tx1"/>
                </a:solidFill>
              </a:rPr>
              <a:t>Dev</a:t>
            </a:r>
            <a:r>
              <a:rPr lang="pt-BR" b="1" dirty="0">
                <a:solidFill>
                  <a:schemeClr val="tx1"/>
                </a:solidFill>
              </a:rPr>
              <a:t> trabalha 6 horas/dia: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0,66 dia x 6h = 3,96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(6 horas de trabalho x 0,66)</a:t>
            </a:r>
          </a:p>
          <a:p>
            <a:pPr algn="ctr"/>
            <a:endParaRPr lang="pt-BR" dirty="0"/>
          </a:p>
        </p:txBody>
      </p:sp>
      <p:sp>
        <p:nvSpPr>
          <p:cNvPr id="11" name="Seta dobrada 10"/>
          <p:cNvSpPr/>
          <p:nvPr/>
        </p:nvSpPr>
        <p:spPr>
          <a:xfrm flipV="1">
            <a:off x="1918735" y="3837482"/>
            <a:ext cx="1274164" cy="116923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Estrela de 32 pontas 13"/>
          <p:cNvSpPr/>
          <p:nvPr/>
        </p:nvSpPr>
        <p:spPr>
          <a:xfrm>
            <a:off x="3582649" y="4092315"/>
            <a:ext cx="5309831" cy="2083633"/>
          </a:xfrm>
          <a:prstGeom prst="star32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R$ 50,00/h</a:t>
            </a:r>
          </a:p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ponto = 50 x 3,96</a:t>
            </a:r>
          </a:p>
          <a:p>
            <a:pPr algn="ctr"/>
            <a:r>
              <a:rPr lang="pt-B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198,00 / ponto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53" y="1633225"/>
            <a:ext cx="1557675" cy="220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84458" y="493353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Conclusão 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504378" y="1349121"/>
            <a:ext cx="817492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800" dirty="0"/>
              <a:t>Para se realizar um projeto utilizando boas práticas de Scrum com uma estimativa de 68 </a:t>
            </a:r>
            <a:r>
              <a:rPr lang="pt-BR" sz="2800" dirty="0" err="1"/>
              <a:t>Story</a:t>
            </a:r>
            <a:r>
              <a:rPr lang="pt-BR" sz="2800" dirty="0"/>
              <a:t> Points o custo total do projeto será:</a:t>
            </a:r>
          </a:p>
        </p:txBody>
      </p:sp>
      <p:sp>
        <p:nvSpPr>
          <p:cNvPr id="10" name="Estrela de 32 pontas 9"/>
          <p:cNvSpPr/>
          <p:nvPr/>
        </p:nvSpPr>
        <p:spPr>
          <a:xfrm>
            <a:off x="824460" y="3552669"/>
            <a:ext cx="7525062" cy="2338465"/>
          </a:xfrm>
          <a:prstGeom prst="star3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68 x 198,00 = R$ 13.464,00</a:t>
            </a:r>
          </a:p>
          <a:p>
            <a:pPr algn="ctr"/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(considerando 1 único </a:t>
            </a:r>
            <a:r>
              <a:rPr lang="pt-BR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</a:t>
            </a:r>
            <a:r>
              <a:rPr lang="pt-BR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47124" y="261435"/>
            <a:ext cx="191599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 err="1">
                <a:solidFill>
                  <a:srgbClr val="303030"/>
                </a:solidFill>
                <a:latin typeface="Gotham-Bold"/>
                <a:cs typeface="Gotham-Bold"/>
              </a:rPr>
              <a:t>Método</a:t>
            </a: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 do 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5637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51190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5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429356" y="1304144"/>
          <a:ext cx="8396768" cy="4931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3141" y="314339"/>
            <a:ext cx="43053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14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Resultado de imagem para scrum sprint burndow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53" y="2082018"/>
            <a:ext cx="8956539" cy="4677506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84458" y="801192"/>
            <a:ext cx="8267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A partir do </a:t>
            </a:r>
            <a:r>
              <a:rPr lang="pt-BR" sz="2400" b="1" dirty="0" err="1"/>
              <a:t>Backlog</a:t>
            </a:r>
            <a:r>
              <a:rPr lang="pt-BR" sz="2400" b="1" dirty="0"/>
              <a:t> da </a:t>
            </a:r>
            <a:r>
              <a:rPr lang="pt-BR" sz="2400" b="1" dirty="0" err="1"/>
              <a:t>Sprint</a:t>
            </a:r>
            <a:r>
              <a:rPr lang="pt-BR" sz="2400" b="1" dirty="0"/>
              <a:t>, com suas Tarefas já designadas, é criado um Gráfico de Previsão de diminuição de pendência de pontos a desenvolver (</a:t>
            </a:r>
            <a:r>
              <a:rPr lang="pt-BR" sz="2400" b="1" dirty="0" err="1"/>
              <a:t>Burndown</a:t>
            </a:r>
            <a:r>
              <a:rPr lang="pt-BR" sz="2400" b="1" dirty="0"/>
              <a:t> </a:t>
            </a:r>
            <a:r>
              <a:rPr lang="pt-BR" sz="2400" b="1" dirty="0" err="1"/>
              <a:t>Chart</a:t>
            </a:r>
            <a:r>
              <a:rPr lang="pt-BR" sz="2400" b="1" dirty="0"/>
              <a:t>).</a:t>
            </a:r>
          </a:p>
        </p:txBody>
      </p:sp>
      <p:sp>
        <p:nvSpPr>
          <p:cNvPr id="9" name="Retângulo 8"/>
          <p:cNvSpPr/>
          <p:nvPr/>
        </p:nvSpPr>
        <p:spPr>
          <a:xfrm>
            <a:off x="384458" y="183857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Análise de </a:t>
            </a:r>
            <a:r>
              <a:rPr lang="pt-BR" altLang="pt-BR" sz="2800" b="1" dirty="0" err="1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Burndown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065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06901"/>
            <a:ext cx="9144000" cy="4756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tângulo 4"/>
          <p:cNvSpPr/>
          <p:nvPr/>
        </p:nvSpPr>
        <p:spPr>
          <a:xfrm>
            <a:off x="384458" y="183857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Análise de </a:t>
            </a:r>
            <a:r>
              <a:rPr lang="pt-BR" altLang="pt-BR" sz="2800" b="1" dirty="0" err="1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Burndown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51692" y="721168"/>
            <a:ext cx="847443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pt-BR" sz="22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Desenvolver o projeto utilizando práticas ágeis do Scrum e o Burndown Chart de progresso até o encerramento. </a:t>
            </a:r>
          </a:p>
          <a:p>
            <a:pPr>
              <a:buFont typeface="Wingdings" pitchFamily="2" charset="2"/>
              <a:buChar char="§"/>
            </a:pPr>
            <a:endParaRPr lang="pt-BR" sz="22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2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Utilizar os </a:t>
            </a:r>
            <a:r>
              <a:rPr lang="pt-BR" sz="2200" dirty="0" err="1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websites</a:t>
            </a:r>
            <a:r>
              <a:rPr lang="pt-BR" sz="22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abaixo:</a:t>
            </a:r>
          </a:p>
          <a:p>
            <a:pPr lvl="1">
              <a:buFont typeface="Wingdings" pitchFamily="2" charset="2"/>
              <a:buChar char="§"/>
            </a:pPr>
            <a:r>
              <a:rPr lang="pt-BR" sz="22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200" dirty="0" err="1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Trello</a:t>
            </a:r>
            <a:endParaRPr lang="pt-BR" sz="22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sz="2200" dirty="0">
                <a:solidFill>
                  <a:srgbClr val="303030"/>
                </a:solidFill>
                <a:latin typeface="Arial" pitchFamily="34" charset="0"/>
                <a:cs typeface="Arial" pitchFamily="34" charset="0"/>
                <a:hlinkClick r:id="rId2"/>
              </a:rPr>
              <a:t>www.trello.com</a:t>
            </a:r>
            <a:r>
              <a:rPr lang="pt-BR" sz="22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pt-BR" sz="22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Burndown for </a:t>
            </a:r>
            <a:r>
              <a:rPr lang="pt-BR" sz="2200" dirty="0" err="1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Trello</a:t>
            </a:r>
            <a:endParaRPr lang="pt-BR" sz="22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  <a:p>
            <a:r>
              <a:rPr lang="pt-BR" sz="2400" dirty="0">
                <a:hlinkClick r:id="rId3"/>
              </a:rPr>
              <a:t>https://trello.com/power-ups/569f8a70a115d18c5ea9af05/burndown-for-trello</a:t>
            </a:r>
            <a:r>
              <a:rPr lang="pt-BR" sz="2400" dirty="0"/>
              <a:t> </a:t>
            </a:r>
          </a:p>
          <a:p>
            <a:endParaRPr lang="pt-BR" sz="2400" dirty="0">
              <a:solidFill>
                <a:srgbClr val="30303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pt-BR" sz="24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Associar o </a:t>
            </a:r>
            <a:r>
              <a:rPr lang="pt-BR" sz="2400" dirty="0" err="1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burndown</a:t>
            </a:r>
            <a:r>
              <a:rPr lang="pt-BR" sz="24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pt-BR" sz="2400" dirty="0" err="1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chart</a:t>
            </a:r>
            <a:r>
              <a:rPr lang="pt-BR" sz="24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ao projeto planejado no </a:t>
            </a:r>
            <a:r>
              <a:rPr lang="pt-BR" sz="2400" dirty="0" err="1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Trello</a:t>
            </a:r>
            <a:r>
              <a:rPr lang="pt-BR" sz="24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Font typeface="Wingdings" pitchFamily="2" charset="2"/>
              <a:buChar char="§"/>
            </a:pPr>
            <a:r>
              <a:rPr lang="pt-BR" sz="24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Simular o progresso do projeto no </a:t>
            </a:r>
            <a:r>
              <a:rPr lang="pt-BR" sz="2400" dirty="0" err="1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Trello</a:t>
            </a:r>
            <a:r>
              <a:rPr lang="pt-BR" sz="2400" dirty="0">
                <a:solidFill>
                  <a:srgbClr val="303030"/>
                </a:solidFill>
                <a:latin typeface="Arial" pitchFamily="34" charset="0"/>
                <a:cs typeface="Arial" pitchFamily="34" charset="0"/>
              </a:rPr>
              <a:t> e observar a evolução no Burndown Chart.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7123" y="261435"/>
            <a:ext cx="688189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ATIVIDADE PARA FIXAÇÃO DE CONCEITOS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356371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6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47123" y="697543"/>
            <a:ext cx="64909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ATIVIDADE PARA FIXAÇÃO DE CONCEITO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7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645" y="2315223"/>
            <a:ext cx="7826339" cy="408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ector de seta reta 14"/>
          <p:cNvCxnSpPr/>
          <p:nvPr/>
        </p:nvCxnSpPr>
        <p:spPr>
          <a:xfrm flipV="1">
            <a:off x="2413416" y="2818140"/>
            <a:ext cx="1004341" cy="1079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837379" y="1409075"/>
            <a:ext cx="7528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dirty="0"/>
              <a:t> Criar uma conta no </a:t>
            </a:r>
            <a:r>
              <a:rPr lang="pt-BR" dirty="0" err="1"/>
              <a:t>website</a:t>
            </a:r>
            <a:r>
              <a:rPr lang="pt-BR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pt-BR" dirty="0"/>
              <a:t> Clicar na opção Burndown for </a:t>
            </a:r>
            <a:r>
              <a:rPr lang="pt-BR" dirty="0" err="1"/>
              <a:t>Trello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65379" y="7924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426945" y="621648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8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3" y="1709738"/>
            <a:ext cx="8982075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Conector de seta reta 14"/>
          <p:cNvCxnSpPr/>
          <p:nvPr/>
        </p:nvCxnSpPr>
        <p:spPr>
          <a:xfrm flipV="1">
            <a:off x="3732551" y="3627620"/>
            <a:ext cx="1753849" cy="689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5">
            <a:extLst>
              <a:ext uri="{FF2B5EF4-FFF2-40B4-BE49-F238E27FC236}">
                <a16:creationId xmlns:a16="http://schemas.microsoft.com/office/drawing/2014/main" id="{054AF8B7-7659-FE2C-9CD0-32BD8B61B100}"/>
              </a:ext>
            </a:extLst>
          </p:cNvPr>
          <p:cNvSpPr txBox="1"/>
          <p:nvPr/>
        </p:nvSpPr>
        <p:spPr>
          <a:xfrm>
            <a:off x="947123" y="697543"/>
            <a:ext cx="649094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ATIVIDADE PARA FIXAÇÃO DE CONCEITO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</p:spTree>
    <p:extLst>
      <p:ext uri="{BB962C8B-B14F-4D97-AF65-F5344CB8AC3E}">
        <p14:creationId xmlns:p14="http://schemas.microsoft.com/office/powerpoint/2010/main" val="187264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14644"/>
            <a:ext cx="8068857" cy="576000"/>
          </a:xfrm>
        </p:spPr>
        <p:txBody>
          <a:bodyPr>
            <a:noAutofit/>
          </a:bodyPr>
          <a:lstStyle/>
          <a:p>
            <a:r>
              <a:rPr lang="pt-BR" sz="3600" dirty="0"/>
              <a:t>Exercício Checkpoint – Família Simpson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548680"/>
            <a:ext cx="9065966" cy="47243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BR" sz="2400" dirty="0"/>
              <a:t>Construir o PB do projeto, os Sprints e as tarefas necessárias, tudo  baseado nas seguintes informações: 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 O time de </a:t>
            </a:r>
            <a:r>
              <a:rPr lang="pt-BR" sz="2400" dirty="0" err="1"/>
              <a:t>Challenge</a:t>
            </a:r>
            <a:r>
              <a:rPr lang="pt-BR" sz="2400" dirty="0"/>
              <a:t> é responsável pelo projeto de mudança de casa de seu cliente, o Sr. Homer Simpson. A casa nova do Sr. Simpson tem um cômodo a menos que a atual, então terão que se desfazer de alguns móveis antes da mudança. 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O projeto deve ainda contemplar a doação do jogo de quarto do filho mais velho, Bart, para uma instituição de caridade e a compra de um jogo de quarto novo para ele.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400" dirty="0"/>
              <a:t>A esposa de Homer, Sra. Marge, exige um jogo de cozinha novo pois acha que o que possui está fora de moda.</a:t>
            </a:r>
          </a:p>
          <a:p>
            <a:pPr algn="just"/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089" y="5052797"/>
            <a:ext cx="2747603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9886" y="5241945"/>
            <a:ext cx="1277888" cy="127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3304" y="5163091"/>
            <a:ext cx="1356742" cy="1356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68857" y="7449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9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1" y="14644"/>
            <a:ext cx="8068857" cy="576000"/>
          </a:xfrm>
        </p:spPr>
        <p:txBody>
          <a:bodyPr>
            <a:noAutofit/>
          </a:bodyPr>
          <a:lstStyle/>
          <a:p>
            <a:r>
              <a:rPr lang="pt-BR" sz="3600" dirty="0"/>
              <a:t>Exercício Checkpoint – Família Simpson</a:t>
            </a:r>
          </a:p>
        </p:txBody>
      </p:sp>
      <p:sp>
        <p:nvSpPr>
          <p:cNvPr id="9" name="Rectangle 8"/>
          <p:cNvSpPr/>
          <p:nvPr/>
        </p:nvSpPr>
        <p:spPr>
          <a:xfrm>
            <a:off x="-36512" y="2161284"/>
            <a:ext cx="9180512" cy="477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6213" indent="-176213" algn="just"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/>
              <a:t>Quem arcará com os custos de todo o projeto é o chefe do Sr. Simpson: Sr. Burns. </a:t>
            </a:r>
          </a:p>
          <a:p>
            <a:pPr marL="176213" indent="-176213" algn="just">
              <a:lnSpc>
                <a:spcPts val="18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/>
              <a:t>O condomínio onde irão morar não permite mudanças aos finais de semana e nem após às 18h00. Homer foi notificado hoje de manhã que tem 1 semana para entregar o imóvel atual.</a:t>
            </a:r>
          </a:p>
          <a:p>
            <a:pPr marL="176213" indent="-176213" algn="just">
              <a:lnSpc>
                <a:spcPts val="18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/>
              <a:t>Uma empresa especializada em mudanças deverá ser contratada.</a:t>
            </a:r>
          </a:p>
          <a:p>
            <a:pPr marL="176213" indent="-176213" algn="just">
              <a:lnSpc>
                <a:spcPts val="18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/>
              <a:t>O Vizinho de Homer, Sr. </a:t>
            </a:r>
            <a:r>
              <a:rPr lang="pt-BR" sz="2400" dirty="0" err="1"/>
              <a:t>Flanders</a:t>
            </a:r>
            <a:r>
              <a:rPr lang="pt-BR" sz="2400" dirty="0"/>
              <a:t>, será voluntário para entregar um projeto de decoração para a nova casa. Ele já sabe que deve maneirar, pois é o Sr. Burns quem está arcando com os custos</a:t>
            </a:r>
          </a:p>
          <a:p>
            <a:pPr marL="176213" indent="-176213" algn="just">
              <a:lnSpc>
                <a:spcPts val="18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/>
              <a:t>A filha mais nova, Maggie, terá que ficar aos cuidados de outra pessoa durante a mudança.</a:t>
            </a:r>
          </a:p>
          <a:p>
            <a:pPr marL="176213" indent="-176213" algn="just">
              <a:lnSpc>
                <a:spcPts val="18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/>
              <a:t>A filha do meio, Lisa, vai passear pela escola no mesmo dia da mudança e não pode ir sozinha. </a:t>
            </a:r>
          </a:p>
          <a:p>
            <a:pPr marL="176213" indent="-176213" algn="just">
              <a:lnSpc>
                <a:spcPts val="18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pt-BR" sz="2400" dirty="0">
                <a:solidFill>
                  <a:srgbClr val="0000FF"/>
                </a:solidFill>
              </a:rPr>
              <a:t>OBS: Após o planejamento na ferramenta web </a:t>
            </a:r>
            <a:r>
              <a:rPr lang="pt-BR" sz="2400" dirty="0" err="1">
                <a:solidFill>
                  <a:srgbClr val="0000FF"/>
                </a:solidFill>
              </a:rPr>
              <a:t>Trello</a:t>
            </a:r>
            <a:r>
              <a:rPr lang="pt-BR" sz="2400" dirty="0">
                <a:solidFill>
                  <a:srgbClr val="0000FF"/>
                </a:solidFill>
              </a:rPr>
              <a:t> simular a execução e gerar gráficos de Burndown pela ferramenta Burndown for </a:t>
            </a:r>
            <a:r>
              <a:rPr lang="pt-BR" sz="2400" dirty="0" err="1">
                <a:solidFill>
                  <a:srgbClr val="0000FF"/>
                </a:solidFill>
              </a:rPr>
              <a:t>Trello</a:t>
            </a:r>
            <a:r>
              <a:rPr lang="pt-BR" sz="2400" dirty="0">
                <a:solidFill>
                  <a:srgbClr val="0000FF"/>
                </a:solidFill>
              </a:rPr>
              <a:t>. (Enviar links em .PPT para o Portal </a:t>
            </a:r>
            <a:r>
              <a:rPr lang="pt-BR" sz="2400" dirty="0" err="1">
                <a:solidFill>
                  <a:srgbClr val="0000FF"/>
                </a:solidFill>
              </a:rPr>
              <a:t>Fiap</a:t>
            </a:r>
            <a:r>
              <a:rPr lang="pt-BR" sz="2400" dirty="0">
                <a:solidFill>
                  <a:srgbClr val="0000FF"/>
                </a:solidFill>
              </a:rPr>
              <a:t> com o </a:t>
            </a:r>
            <a:r>
              <a:rPr lang="pt-BR" sz="2400" dirty="0" err="1">
                <a:solidFill>
                  <a:srgbClr val="0000FF"/>
                </a:solidFill>
              </a:rPr>
              <a:t>prof</a:t>
            </a:r>
            <a:r>
              <a:rPr lang="pt-BR" sz="2400" dirty="0">
                <a:solidFill>
                  <a:srgbClr val="0000FF"/>
                </a:solidFill>
              </a:rPr>
              <a:t> como </a:t>
            </a:r>
            <a:r>
              <a:rPr lang="pt-BR" sz="2400" b="1" u="sng" dirty="0">
                <a:solidFill>
                  <a:srgbClr val="0000FF"/>
                </a:solidFill>
              </a:rPr>
              <a:t>membro</a:t>
            </a:r>
            <a:r>
              <a:rPr lang="pt-BR" sz="2400" dirty="0">
                <a:solidFill>
                  <a:srgbClr val="0000FF"/>
                </a:solidFill>
              </a:rPr>
              <a:t> do projeto. )</a:t>
            </a:r>
          </a:p>
        </p:txBody>
      </p:sp>
      <p:pic>
        <p:nvPicPr>
          <p:cNvPr id="10" name="Picture 1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857" y="74499"/>
            <a:ext cx="997107" cy="272893"/>
          </a:xfrm>
          <a:prstGeom prst="rect">
            <a:avLst/>
          </a:prstGeom>
        </p:spPr>
      </p:pic>
      <p:pic>
        <p:nvPicPr>
          <p:cNvPr id="3074" name="Picture 2" descr="The Simpsons' terá a morte de personagem principal na 25ª temporada">
            <a:extLst>
              <a:ext uri="{FF2B5EF4-FFF2-40B4-BE49-F238E27FC236}">
                <a16:creationId xmlns:a16="http://schemas.microsoft.com/office/drawing/2014/main" id="{8E1B70A7-103D-7C31-7841-D421ED72D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067" y="595076"/>
            <a:ext cx="2206297" cy="165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er Os Simpsons | Disney+">
            <a:extLst>
              <a:ext uri="{FF2B5EF4-FFF2-40B4-BE49-F238E27FC236}">
                <a16:creationId xmlns:a16="http://schemas.microsoft.com/office/drawing/2014/main" id="{FD1A5876-125D-189F-D3DA-93D9BE1CA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6" y="590644"/>
            <a:ext cx="2983043" cy="167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81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l="21424" r="22056"/>
          <a:stretch/>
        </p:blipFill>
        <p:spPr>
          <a:xfrm>
            <a:off x="0" y="263101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MAIO/2025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26945" y="6216481"/>
            <a:ext cx="249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039003"/>
            <a:ext cx="7166918" cy="9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ANÁLISE E DESENVOLVIMENTO DE SISTEMAS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1" y="4030560"/>
            <a:ext cx="81321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bg1"/>
                </a:solidFill>
              </a:rPr>
              <a:t>PROJETO DE SISTEMAS APLICADO AS MELHORES PRÁTICAS EM QUALIDADE DE SOFTWARE E GOVERNANÇA DE TI</a:t>
            </a:r>
            <a:endParaRPr lang="en-US" sz="22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2" y="4898189"/>
            <a:ext cx="36170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Me. PAULO SAMPAIO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718560" y="716095"/>
            <a:ext cx="5107564" cy="605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MOLINARI</a:t>
            </a:r>
            <a:r>
              <a:rPr lang="pt-BR" sz="1600" dirty="0"/>
              <a:t>, Leonardo. Testes de Software – Produzindo Sistemas Melhores e Mais Confiáveis, 4a. Edição. Editora </a:t>
            </a:r>
            <a:r>
              <a:rPr lang="pt-BR" sz="1600" dirty="0" err="1"/>
              <a:t>Erica</a:t>
            </a:r>
            <a:r>
              <a:rPr lang="pt-BR" sz="1600" dirty="0"/>
              <a:t>, 2013.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MOLINARI</a:t>
            </a:r>
            <a:r>
              <a:rPr lang="pt-BR" sz="1600" dirty="0"/>
              <a:t>, Leonardo. Inovação e </a:t>
            </a:r>
            <a:r>
              <a:rPr lang="pt-BR" sz="1600" dirty="0" err="1"/>
              <a:t>Automacão</a:t>
            </a:r>
            <a:r>
              <a:rPr lang="pt-BR" sz="1600" dirty="0"/>
              <a:t> de Testes de Software, 1</a:t>
            </a:r>
            <a:r>
              <a:rPr lang="pt-BR" sz="1600" baseline="30000" dirty="0"/>
              <a:t>a</a:t>
            </a:r>
            <a:r>
              <a:rPr lang="pt-BR" sz="1600" dirty="0"/>
              <a:t> edição. Érica, 2010.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PRESSMAN</a:t>
            </a:r>
            <a:r>
              <a:rPr lang="pt-BR" sz="1600" dirty="0"/>
              <a:t>, Roger S..  Engenharia de software. - Uma abordagem profissional, 7ª edição. São Paulo, AMGH, 2011.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 err="1"/>
              <a:t>Guide</a:t>
            </a:r>
            <a:r>
              <a:rPr lang="pt-BR" sz="1600" b="1" dirty="0"/>
              <a:t> to </a:t>
            </a:r>
            <a:r>
              <a:rPr lang="pt-BR" sz="1600" b="1" dirty="0" err="1"/>
              <a:t>the</a:t>
            </a:r>
            <a:r>
              <a:rPr lang="pt-BR" sz="1600" b="1" dirty="0"/>
              <a:t> </a:t>
            </a:r>
            <a:r>
              <a:rPr lang="pt-BR" sz="1600" b="1" dirty="0" err="1"/>
              <a:t>Scrum</a:t>
            </a:r>
            <a:r>
              <a:rPr lang="pt-BR" sz="1600" b="1" dirty="0"/>
              <a:t> </a:t>
            </a:r>
            <a:r>
              <a:rPr lang="pt-BR" sz="1600" b="1" dirty="0" err="1"/>
              <a:t>Body</a:t>
            </a:r>
            <a:r>
              <a:rPr lang="pt-BR" sz="1600" b="1" dirty="0"/>
              <a:t> </a:t>
            </a:r>
            <a:r>
              <a:rPr lang="pt-BR" sz="1600" b="1" dirty="0" err="1"/>
              <a:t>of</a:t>
            </a:r>
            <a:r>
              <a:rPr lang="pt-BR" sz="1600" b="1" dirty="0"/>
              <a:t> </a:t>
            </a:r>
            <a:r>
              <a:rPr lang="pt-BR" sz="1600" b="1" dirty="0" err="1"/>
              <a:t>Knowledge</a:t>
            </a:r>
            <a:r>
              <a:rPr lang="pt-BR" sz="1600" b="1" dirty="0"/>
              <a:t> (</a:t>
            </a:r>
            <a:r>
              <a:rPr lang="pt-BR" sz="1600" b="1" dirty="0" err="1"/>
              <a:t>SBOKtm</a:t>
            </a:r>
            <a:r>
              <a:rPr lang="pt-BR" sz="1600" b="1" dirty="0"/>
              <a:t> </a:t>
            </a:r>
            <a:r>
              <a:rPr lang="pt-BR" sz="1600" b="1" dirty="0" err="1"/>
              <a:t>Guide</a:t>
            </a:r>
            <a:r>
              <a:rPr lang="pt-BR" sz="1600" b="1" dirty="0"/>
              <a:t>)</a:t>
            </a:r>
            <a:r>
              <a:rPr lang="pt-BR" sz="1600" dirty="0"/>
              <a:t>, 2013.</a:t>
            </a:r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SURJAN, </a:t>
            </a:r>
            <a:r>
              <a:rPr lang="pt-BR" sz="1600" b="1" dirty="0" err="1"/>
              <a:t>Jakov</a:t>
            </a:r>
            <a:r>
              <a:rPr lang="pt-BR" sz="1600" b="1" dirty="0"/>
              <a:t> </a:t>
            </a:r>
            <a:r>
              <a:rPr lang="pt-BR" sz="1600" b="1" dirty="0" err="1"/>
              <a:t>Trofo</a:t>
            </a:r>
            <a:r>
              <a:rPr lang="pt-BR" sz="1600" b="1" dirty="0"/>
              <a:t> - </a:t>
            </a:r>
            <a:r>
              <a:rPr lang="pt-BR" sz="1600" b="1" dirty="0" err="1"/>
              <a:t>Stelutti</a:t>
            </a:r>
            <a:r>
              <a:rPr lang="pt-BR" sz="1600" b="1" dirty="0"/>
              <a:t>, Danilo - Fonseca, Douglas Henrique da - Oliveira, José Fabio Saraiva de.</a:t>
            </a:r>
            <a:r>
              <a:rPr lang="pt-BR" sz="1600" dirty="0"/>
              <a:t> Sistema de gestão de projetos baseado na metodologia ágil </a:t>
            </a:r>
            <a:r>
              <a:rPr lang="pt-BR" sz="1600" dirty="0" err="1"/>
              <a:t>scrum</a:t>
            </a:r>
            <a:r>
              <a:rPr lang="pt-BR" sz="1600" b="1" dirty="0"/>
              <a:t> ,</a:t>
            </a:r>
            <a:r>
              <a:rPr lang="pt-BR" sz="1600" dirty="0"/>
              <a:t> 2011.</a:t>
            </a:r>
            <a:r>
              <a:rPr lang="pt-BR" sz="1600" b="1" dirty="0"/>
              <a:t> </a:t>
            </a:r>
            <a:endParaRPr lang="pt-BR" sz="1600" dirty="0"/>
          </a:p>
          <a:p>
            <a:r>
              <a:rPr lang="pt-BR" sz="1600" dirty="0"/>
              <a:t> </a:t>
            </a:r>
          </a:p>
          <a:p>
            <a:r>
              <a:rPr lang="pt-BR" sz="1600" b="1" dirty="0"/>
              <a:t>HIRAMA, KECHI.</a:t>
            </a:r>
            <a:r>
              <a:rPr lang="pt-BR" sz="1600" dirty="0"/>
              <a:t> Engenharia de Software: qualidade e produtividade com tecnologia. Editora </a:t>
            </a:r>
            <a:r>
              <a:rPr lang="pt-BR" sz="1600" dirty="0" err="1"/>
              <a:t>Elsevier</a:t>
            </a:r>
            <a:r>
              <a:rPr lang="pt-BR" sz="1600" dirty="0"/>
              <a:t>, Rio de Janeiro, 2011.</a:t>
            </a:r>
          </a:p>
          <a:p>
            <a:pPr marL="285750" indent="-285750">
              <a:lnSpc>
                <a:spcPct val="90000"/>
              </a:lnSpc>
              <a:buClr>
                <a:srgbClr val="303030"/>
              </a:buClr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  <a:p>
            <a:pPr marL="285750" indent="-285750">
              <a:lnSpc>
                <a:spcPct val="90000"/>
              </a:lnSpc>
              <a:buClr>
                <a:srgbClr val="303030"/>
              </a:buClr>
              <a:buFont typeface="Wingdings" charset="2"/>
              <a:buChar char="§"/>
            </a:pPr>
            <a:endParaRPr lang="en-US" sz="16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28189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26945" y="6216481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Gotham-Bold"/>
                <a:cs typeface="Gotham-Bold"/>
              </a:rPr>
              <a:t>10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3868103" y="360170"/>
            <a:ext cx="118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BÁSICA</a:t>
            </a:r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2025  Prof. Paulo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Sampaio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endParaRPr lang="en-US" dirty="0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828800" y="2048546"/>
            <a:ext cx="762000" cy="665163"/>
            <a:chOff x="1110" y="2656"/>
            <a:chExt cx="1549" cy="1351"/>
          </a:xfrm>
        </p:grpSpPr>
        <p:sp>
          <p:nvSpPr>
            <p:cNvPr id="41049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0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1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828800" y="2864470"/>
            <a:ext cx="762000" cy="665163"/>
            <a:chOff x="3174" y="2656"/>
            <a:chExt cx="1549" cy="1351"/>
          </a:xfrm>
        </p:grpSpPr>
        <p:sp>
          <p:nvSpPr>
            <p:cNvPr id="41053" name="AutoShape 93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4" name="AutoShape 94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5" name="AutoShape 95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2438400" y="265814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2643540" y="3093367"/>
            <a:ext cx="353115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SCRUM – Burndown Chart</a:t>
            </a:r>
          </a:p>
        </p:txBody>
      </p:sp>
      <p:sp>
        <p:nvSpPr>
          <p:cNvPr id="41058" name="Text Box 98"/>
          <p:cNvSpPr txBox="1">
            <a:spLocks noChangeArrowheads="1"/>
          </p:cNvSpPr>
          <p:nvPr/>
        </p:nvSpPr>
        <p:spPr bwMode="gray">
          <a:xfrm>
            <a:off x="2025650" y="2146971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1</a:t>
            </a:r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2438400" y="347407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061" name="Text Box 101"/>
          <p:cNvSpPr txBox="1">
            <a:spLocks noChangeArrowheads="1"/>
          </p:cNvSpPr>
          <p:nvPr/>
        </p:nvSpPr>
        <p:spPr bwMode="gray">
          <a:xfrm>
            <a:off x="2025650" y="2962895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1828800" y="3756645"/>
            <a:ext cx="762000" cy="665163"/>
            <a:chOff x="1110" y="2656"/>
            <a:chExt cx="1549" cy="1351"/>
          </a:xfrm>
        </p:grpSpPr>
        <p:sp>
          <p:nvSpPr>
            <p:cNvPr id="41063" name="AutoShape 103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64" name="AutoShape 104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65" name="AutoShape 105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070" name="Line 110"/>
          <p:cNvSpPr>
            <a:spLocks noChangeShapeType="1"/>
          </p:cNvSpPr>
          <p:nvPr/>
        </p:nvSpPr>
        <p:spPr bwMode="auto">
          <a:xfrm>
            <a:off x="2438400" y="436624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071" name="Text Box 111"/>
          <p:cNvSpPr txBox="1">
            <a:spLocks noChangeArrowheads="1"/>
          </p:cNvSpPr>
          <p:nvPr/>
        </p:nvSpPr>
        <p:spPr bwMode="auto">
          <a:xfrm>
            <a:off x="2643540" y="3832845"/>
            <a:ext cx="347037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Burndown chart for Trello</a:t>
            </a:r>
          </a:p>
        </p:txBody>
      </p:sp>
      <p:sp>
        <p:nvSpPr>
          <p:cNvPr id="41072" name="Text Box 112"/>
          <p:cNvSpPr txBox="1">
            <a:spLocks noChangeArrowheads="1"/>
          </p:cNvSpPr>
          <p:nvPr/>
        </p:nvSpPr>
        <p:spPr bwMode="gray">
          <a:xfrm>
            <a:off x="2025650" y="3855070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3</a:t>
            </a:r>
          </a:p>
        </p:txBody>
      </p:sp>
      <p:sp>
        <p:nvSpPr>
          <p:cNvPr id="33" name="Text Box 97"/>
          <p:cNvSpPr txBox="1">
            <a:spLocks noChangeArrowheads="1"/>
          </p:cNvSpPr>
          <p:nvPr/>
        </p:nvSpPr>
        <p:spPr bwMode="auto">
          <a:xfrm>
            <a:off x="2628940" y="2214328"/>
            <a:ext cx="290207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Estimativas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custos</a:t>
            </a:r>
          </a:p>
        </p:txBody>
      </p:sp>
      <p:pic>
        <p:nvPicPr>
          <p:cNvPr id="24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6" grpId="0" animBg="1"/>
      <p:bldP spid="41057" grpId="0"/>
      <p:bldP spid="41058" grpId="0"/>
      <p:bldP spid="41059" grpId="0" animBg="1"/>
      <p:bldP spid="41061" grpId="0"/>
      <p:bldP spid="41070" grpId="0" animBg="1"/>
      <p:bldP spid="41071" grpId="0"/>
      <p:bldP spid="4107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3546498590"/>
              </p:ext>
            </p:extLst>
          </p:nvPr>
        </p:nvGraphicFramePr>
        <p:xfrm>
          <a:off x="1167618" y="1702191"/>
          <a:ext cx="7174524" cy="484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tângulo 5"/>
          <p:cNvSpPr/>
          <p:nvPr/>
        </p:nvSpPr>
        <p:spPr>
          <a:xfrm>
            <a:off x="384458" y="493353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Passos para as definições de prazos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143156"/>
              </p:ext>
            </p:extLst>
          </p:nvPr>
        </p:nvGraphicFramePr>
        <p:xfrm>
          <a:off x="387350" y="1504950"/>
          <a:ext cx="50292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3181302" imgH="1171569" progId="Excel.Sheet.12">
                  <p:embed/>
                </p:oleObj>
              </mc:Choice>
              <mc:Fallback>
                <p:oleObj name="Worksheet" r:id="rId3" imgW="3181302" imgH="1171569" progId="Excel.Sheet.12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1504950"/>
                        <a:ext cx="502920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tângulo 7"/>
          <p:cNvSpPr/>
          <p:nvPr/>
        </p:nvSpPr>
        <p:spPr>
          <a:xfrm>
            <a:off x="384458" y="493353"/>
            <a:ext cx="850802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Passos para as definições de prazos</a:t>
            </a:r>
          </a:p>
          <a:p>
            <a:pPr algn="ctr"/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(1ª rodada)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5417071" y="1313203"/>
            <a:ext cx="3475409" cy="1215463"/>
            <a:chOff x="5417071" y="1313203"/>
            <a:chExt cx="3475409" cy="1215463"/>
          </a:xfrm>
        </p:grpSpPr>
        <p:grpSp>
          <p:nvGrpSpPr>
            <p:cNvPr id="12" name="Grupo 11"/>
            <p:cNvGrpSpPr/>
            <p:nvPr/>
          </p:nvGrpSpPr>
          <p:grpSpPr>
            <a:xfrm>
              <a:off x="6156011" y="1313203"/>
              <a:ext cx="2736469" cy="1215463"/>
              <a:chOff x="6156011" y="1411679"/>
              <a:chExt cx="2736469" cy="1215463"/>
            </a:xfrm>
          </p:grpSpPr>
          <p:pic>
            <p:nvPicPr>
              <p:cNvPr id="15361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156011" y="1411679"/>
                <a:ext cx="1215463" cy="1215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CaixaDeTexto 8"/>
              <p:cNvSpPr txBox="1"/>
              <p:nvPr/>
            </p:nvSpPr>
            <p:spPr>
              <a:xfrm>
                <a:off x="7371474" y="1505229"/>
                <a:ext cx="1521006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1ª Sprint tem 26 pontos</a:t>
                </a:r>
              </a:p>
            </p:txBody>
          </p:sp>
        </p:grpSp>
        <p:sp>
          <p:nvSpPr>
            <p:cNvPr id="15" name="Chave direita 14"/>
            <p:cNvSpPr/>
            <p:nvPr/>
          </p:nvSpPr>
          <p:spPr>
            <a:xfrm>
              <a:off x="5417071" y="1571628"/>
              <a:ext cx="449157" cy="56673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H="1">
              <a:off x="5928148" y="1896178"/>
              <a:ext cx="4398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o 30"/>
          <p:cNvGrpSpPr/>
          <p:nvPr/>
        </p:nvGrpSpPr>
        <p:grpSpPr>
          <a:xfrm>
            <a:off x="5417055" y="2171717"/>
            <a:ext cx="3571553" cy="1956722"/>
            <a:chOff x="5417055" y="2171717"/>
            <a:chExt cx="3571553" cy="1956722"/>
          </a:xfrm>
        </p:grpSpPr>
        <p:grpSp>
          <p:nvGrpSpPr>
            <p:cNvPr id="13" name="Grupo 12"/>
            <p:cNvGrpSpPr/>
            <p:nvPr/>
          </p:nvGrpSpPr>
          <p:grpSpPr>
            <a:xfrm>
              <a:off x="6280275" y="2858335"/>
              <a:ext cx="2708333" cy="1270104"/>
              <a:chOff x="6280275" y="2802063"/>
              <a:chExt cx="2708333" cy="1270104"/>
            </a:xfrm>
          </p:grpSpPr>
          <p:pic>
            <p:nvPicPr>
              <p:cNvPr id="5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280275" y="2802063"/>
                <a:ext cx="1215463" cy="1215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CaixaDeTexto 9"/>
              <p:cNvSpPr txBox="1"/>
              <p:nvPr/>
            </p:nvSpPr>
            <p:spPr>
              <a:xfrm>
                <a:off x="7467602" y="3148837"/>
                <a:ext cx="1521006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2ª Sprint tem 21 pontos (13 + 8)</a:t>
                </a:r>
              </a:p>
            </p:txBody>
          </p:sp>
        </p:grpSp>
        <p:sp>
          <p:nvSpPr>
            <p:cNvPr id="20" name="Chave direita 19"/>
            <p:cNvSpPr/>
            <p:nvPr/>
          </p:nvSpPr>
          <p:spPr>
            <a:xfrm>
              <a:off x="5417055" y="2171717"/>
              <a:ext cx="449157" cy="56673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de seta reta 21"/>
            <p:cNvCxnSpPr>
              <a:stCxn id="5" idx="1"/>
            </p:cNvCxnSpPr>
            <p:nvPr/>
          </p:nvCxnSpPr>
          <p:spPr>
            <a:xfrm flipH="1" flipV="1">
              <a:off x="5866228" y="2528667"/>
              <a:ext cx="414047" cy="93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o 31"/>
          <p:cNvGrpSpPr/>
          <p:nvPr/>
        </p:nvGrpSpPr>
        <p:grpSpPr>
          <a:xfrm>
            <a:off x="5412276" y="2771839"/>
            <a:ext cx="3588052" cy="3281568"/>
            <a:chOff x="5412276" y="2771839"/>
            <a:chExt cx="3588052" cy="3281568"/>
          </a:xfrm>
        </p:grpSpPr>
        <p:grpSp>
          <p:nvGrpSpPr>
            <p:cNvPr id="14" name="Grupo 13"/>
            <p:cNvGrpSpPr/>
            <p:nvPr/>
          </p:nvGrpSpPr>
          <p:grpSpPr>
            <a:xfrm>
              <a:off x="6306063" y="4698895"/>
              <a:ext cx="2694265" cy="1354512"/>
              <a:chOff x="6306063" y="4065835"/>
              <a:chExt cx="2694265" cy="1354512"/>
            </a:xfrm>
          </p:grpSpPr>
          <p:pic>
            <p:nvPicPr>
              <p:cNvPr id="6" name="Picture 1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306063" y="4065835"/>
                <a:ext cx="1215463" cy="1215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7479322" y="4497017"/>
                <a:ext cx="1521006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3ª Sprint tem 21 pontos (13 + 8)</a:t>
                </a:r>
              </a:p>
            </p:txBody>
          </p:sp>
        </p:grpSp>
        <p:sp>
          <p:nvSpPr>
            <p:cNvPr id="21" name="Chave direita 20"/>
            <p:cNvSpPr/>
            <p:nvPr/>
          </p:nvSpPr>
          <p:spPr>
            <a:xfrm>
              <a:off x="5412276" y="2771839"/>
              <a:ext cx="449157" cy="56673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>
              <a:stCxn id="6" idx="1"/>
              <a:endCxn id="21" idx="1"/>
            </p:cNvCxnSpPr>
            <p:nvPr/>
          </p:nvCxnSpPr>
          <p:spPr>
            <a:xfrm flipH="1" flipV="1">
              <a:off x="5861433" y="3055208"/>
              <a:ext cx="444630" cy="22514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84458" y="493353"/>
            <a:ext cx="850802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Passos para as definições de prazos</a:t>
            </a:r>
          </a:p>
          <a:p>
            <a:pPr algn="ctr"/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(2ª rodada)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o 32"/>
          <p:cNvGrpSpPr/>
          <p:nvPr/>
        </p:nvGrpSpPr>
        <p:grpSpPr>
          <a:xfrm>
            <a:off x="5417071" y="1313203"/>
            <a:ext cx="3475409" cy="1215463"/>
            <a:chOff x="5417071" y="1313203"/>
            <a:chExt cx="3475409" cy="1215463"/>
          </a:xfrm>
        </p:grpSpPr>
        <p:grpSp>
          <p:nvGrpSpPr>
            <p:cNvPr id="3" name="Grupo 11"/>
            <p:cNvGrpSpPr/>
            <p:nvPr/>
          </p:nvGrpSpPr>
          <p:grpSpPr>
            <a:xfrm>
              <a:off x="6156011" y="1313203"/>
              <a:ext cx="2736469" cy="1215463"/>
              <a:chOff x="6156011" y="1411679"/>
              <a:chExt cx="2736469" cy="1215463"/>
            </a:xfrm>
          </p:grpSpPr>
          <p:pic>
            <p:nvPicPr>
              <p:cNvPr id="15361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156011" y="1411679"/>
                <a:ext cx="1215463" cy="1215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" name="CaixaDeTexto 8"/>
              <p:cNvSpPr txBox="1"/>
              <p:nvPr/>
            </p:nvSpPr>
            <p:spPr>
              <a:xfrm>
                <a:off x="7371474" y="1505229"/>
                <a:ext cx="1521006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1ª Sprint tem 26 pontos</a:t>
                </a:r>
              </a:p>
            </p:txBody>
          </p:sp>
        </p:grpSp>
        <p:sp>
          <p:nvSpPr>
            <p:cNvPr id="15" name="Chave direita 14"/>
            <p:cNvSpPr/>
            <p:nvPr/>
          </p:nvSpPr>
          <p:spPr>
            <a:xfrm>
              <a:off x="5417071" y="1551374"/>
              <a:ext cx="449157" cy="58699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7" name="Conector de seta reta 16"/>
            <p:cNvCxnSpPr/>
            <p:nvPr/>
          </p:nvCxnSpPr>
          <p:spPr>
            <a:xfrm flipH="1">
              <a:off x="5928148" y="1995928"/>
              <a:ext cx="43983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30"/>
          <p:cNvGrpSpPr/>
          <p:nvPr/>
        </p:nvGrpSpPr>
        <p:grpSpPr>
          <a:xfrm>
            <a:off x="5417055" y="2171717"/>
            <a:ext cx="3571553" cy="1956722"/>
            <a:chOff x="5417055" y="2171717"/>
            <a:chExt cx="3571553" cy="1956722"/>
          </a:xfrm>
        </p:grpSpPr>
        <p:grpSp>
          <p:nvGrpSpPr>
            <p:cNvPr id="7" name="Grupo 12"/>
            <p:cNvGrpSpPr/>
            <p:nvPr/>
          </p:nvGrpSpPr>
          <p:grpSpPr>
            <a:xfrm>
              <a:off x="6280275" y="2858335"/>
              <a:ext cx="2708333" cy="1270104"/>
              <a:chOff x="6280275" y="2802063"/>
              <a:chExt cx="2708333" cy="1270104"/>
            </a:xfrm>
          </p:grpSpPr>
          <p:pic>
            <p:nvPicPr>
              <p:cNvPr id="5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280275" y="2802063"/>
                <a:ext cx="1215463" cy="1215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" name="CaixaDeTexto 9"/>
              <p:cNvSpPr txBox="1"/>
              <p:nvPr/>
            </p:nvSpPr>
            <p:spPr>
              <a:xfrm>
                <a:off x="7467602" y="3148837"/>
                <a:ext cx="1521006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2ª Sprint tem 21 pontos (13 + 8)</a:t>
                </a:r>
              </a:p>
            </p:txBody>
          </p:sp>
        </p:grpSp>
        <p:sp>
          <p:nvSpPr>
            <p:cNvPr id="20" name="Chave direita 19"/>
            <p:cNvSpPr/>
            <p:nvPr/>
          </p:nvSpPr>
          <p:spPr>
            <a:xfrm>
              <a:off x="5417055" y="2171717"/>
              <a:ext cx="449157" cy="56673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2" name="Conector de seta reta 21"/>
            <p:cNvCxnSpPr>
              <a:stCxn id="5" idx="1"/>
            </p:cNvCxnSpPr>
            <p:nvPr/>
          </p:nvCxnSpPr>
          <p:spPr>
            <a:xfrm flipH="1" flipV="1">
              <a:off x="5866228" y="2528667"/>
              <a:ext cx="414047" cy="937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31"/>
          <p:cNvGrpSpPr/>
          <p:nvPr/>
        </p:nvGrpSpPr>
        <p:grpSpPr>
          <a:xfrm>
            <a:off x="5412276" y="2771839"/>
            <a:ext cx="3588052" cy="3281568"/>
            <a:chOff x="5412276" y="2771839"/>
            <a:chExt cx="3588052" cy="3281568"/>
          </a:xfrm>
        </p:grpSpPr>
        <p:grpSp>
          <p:nvGrpSpPr>
            <p:cNvPr id="13" name="Grupo 13"/>
            <p:cNvGrpSpPr/>
            <p:nvPr/>
          </p:nvGrpSpPr>
          <p:grpSpPr>
            <a:xfrm>
              <a:off x="6306063" y="4698895"/>
              <a:ext cx="2694265" cy="1354512"/>
              <a:chOff x="6306063" y="4065835"/>
              <a:chExt cx="2694265" cy="1354512"/>
            </a:xfrm>
          </p:grpSpPr>
          <p:pic>
            <p:nvPicPr>
              <p:cNvPr id="6" name="Picture 1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6306063" y="4065835"/>
                <a:ext cx="1215463" cy="12154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1" name="CaixaDeTexto 10"/>
              <p:cNvSpPr txBox="1"/>
              <p:nvPr/>
            </p:nvSpPr>
            <p:spPr>
              <a:xfrm>
                <a:off x="7479322" y="4497017"/>
                <a:ext cx="1521006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3ª Sprint tem 21 pontos (8 + 13)</a:t>
                </a:r>
              </a:p>
            </p:txBody>
          </p:sp>
        </p:grpSp>
        <p:sp>
          <p:nvSpPr>
            <p:cNvPr id="21" name="Chave direita 20"/>
            <p:cNvSpPr/>
            <p:nvPr/>
          </p:nvSpPr>
          <p:spPr>
            <a:xfrm>
              <a:off x="5412276" y="2771839"/>
              <a:ext cx="449157" cy="56673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de seta reta 24"/>
            <p:cNvCxnSpPr>
              <a:stCxn id="6" idx="1"/>
              <a:endCxn id="21" idx="1"/>
            </p:cNvCxnSpPr>
            <p:nvPr/>
          </p:nvCxnSpPr>
          <p:spPr>
            <a:xfrm flipH="1" flipV="1">
              <a:off x="5861433" y="3055208"/>
              <a:ext cx="444630" cy="22514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eta para a esquerda 22"/>
          <p:cNvSpPr/>
          <p:nvPr/>
        </p:nvSpPr>
        <p:spPr>
          <a:xfrm>
            <a:off x="4341526" y="1843086"/>
            <a:ext cx="434714" cy="22353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Seta para a esquerda 23"/>
          <p:cNvSpPr/>
          <p:nvPr/>
        </p:nvSpPr>
        <p:spPr>
          <a:xfrm>
            <a:off x="4344026" y="2475166"/>
            <a:ext cx="434714" cy="22353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Seta para a esquerda 25"/>
          <p:cNvSpPr/>
          <p:nvPr/>
        </p:nvSpPr>
        <p:spPr>
          <a:xfrm>
            <a:off x="4361516" y="3062276"/>
            <a:ext cx="434714" cy="223530"/>
          </a:xfrm>
          <a:prstGeom prst="lef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/>
          <p:cNvSpPr txBox="1"/>
          <p:nvPr/>
        </p:nvSpPr>
        <p:spPr>
          <a:xfrm>
            <a:off x="387696" y="3699803"/>
            <a:ext cx="5473737" cy="304698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2400" b="1" dirty="0"/>
              <a:t>Devemos tentar manter um </a:t>
            </a:r>
            <a:r>
              <a:rPr lang="pt-BR" sz="2400" b="1" dirty="0">
                <a:solidFill>
                  <a:srgbClr val="C00000"/>
                </a:solidFill>
              </a:rPr>
              <a:t>balanceamento</a:t>
            </a:r>
            <a:r>
              <a:rPr lang="pt-BR" sz="2400" b="1" dirty="0"/>
              <a:t> na distribuição dos pontos entre os Sprints!</a:t>
            </a:r>
          </a:p>
          <a:p>
            <a:pPr algn="just"/>
            <a:r>
              <a:rPr lang="pt-BR" sz="2400" b="1" dirty="0"/>
              <a:t>Se os pontos representam de forma razoável a </a:t>
            </a:r>
            <a:r>
              <a:rPr lang="pt-BR" sz="2400" b="1" dirty="0">
                <a:solidFill>
                  <a:srgbClr val="C00000"/>
                </a:solidFill>
              </a:rPr>
              <a:t>complexidade</a:t>
            </a:r>
            <a:r>
              <a:rPr lang="pt-BR" sz="2400" b="1" dirty="0"/>
              <a:t>, não devem existir grandes  diferenças de pontos a fazer entre um Sprint e outro, embora possam existir variações!</a:t>
            </a:r>
            <a:endParaRPr lang="pt-BR" sz="2400" dirty="0"/>
          </a:p>
        </p:txBody>
      </p:sp>
      <p:graphicFrame>
        <p:nvGraphicFramePr>
          <p:cNvPr id="28" name="Object 2">
            <a:extLst>
              <a:ext uri="{FF2B5EF4-FFF2-40B4-BE49-F238E27FC236}">
                <a16:creationId xmlns:a16="http://schemas.microsoft.com/office/drawing/2014/main" id="{DF721321-1BDF-3A96-5265-9456047AC9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360547"/>
              </p:ext>
            </p:extLst>
          </p:nvPr>
        </p:nvGraphicFramePr>
        <p:xfrm>
          <a:off x="387350" y="1504950"/>
          <a:ext cx="50292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4" imgW="3181302" imgH="1171569" progId="Excel.Sheet.12">
                  <p:embed/>
                </p:oleObj>
              </mc:Choice>
              <mc:Fallback>
                <p:oleObj name="Worksheet" r:id="rId4" imgW="3181302" imgH="1171569" progId="Excel.Sheet.12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1504950"/>
                        <a:ext cx="502920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3CD9BB5-177E-2FF1-6567-F839BD63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" y="1411643"/>
            <a:ext cx="9048750" cy="509587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DF23E82-8B4D-0B11-EB45-B8D6302992B3}"/>
              </a:ext>
            </a:extLst>
          </p:cNvPr>
          <p:cNvSpPr/>
          <p:nvPr/>
        </p:nvSpPr>
        <p:spPr>
          <a:xfrm>
            <a:off x="384458" y="493353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Entendendo o Planning Poker 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41758C-A99F-A6FF-C031-06D6DFF8D2DA}"/>
              </a:ext>
            </a:extLst>
          </p:cNvPr>
          <p:cNvSpPr txBox="1"/>
          <p:nvPr/>
        </p:nvSpPr>
        <p:spPr>
          <a:xfrm>
            <a:off x="2105376" y="6471758"/>
            <a:ext cx="513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3"/>
              </a:rPr>
              <a:t>https://www.youtube.com/watch?v=0UgmuLn9VRQ</a:t>
            </a:r>
            <a:r>
              <a:rPr lang="pt-BR" dirty="0"/>
              <a:t> </a:t>
            </a:r>
          </a:p>
        </p:txBody>
      </p:sp>
      <p:pic>
        <p:nvPicPr>
          <p:cNvPr id="7" name="Picture 17">
            <a:extLst>
              <a:ext uri="{FF2B5EF4-FFF2-40B4-BE49-F238E27FC236}">
                <a16:creationId xmlns:a16="http://schemas.microsoft.com/office/drawing/2014/main" id="{C684F6E0-B9E0-527F-7AAC-474B5252C82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94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84458" y="493353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Como fazemos para definir os custos?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614597" y="1293572"/>
            <a:ext cx="7435121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Primeiramente avaliar a duração (prazo) do projeto.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929390" y="2383436"/>
            <a:ext cx="7510072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exemplo anterior a equipe estima que é possível realizar </a:t>
            </a: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pontos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um Sprint de </a:t>
            </a: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dias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trabalho (3 semanas).  Com um pouco de esforço conseguem também completar os </a:t>
            </a: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 pontos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 1º Sprint.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1289150" y="3672590"/>
            <a:ext cx="712032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Logo, serão necessários </a:t>
            </a:r>
            <a:r>
              <a:rPr lang="pt-BR" b="1" dirty="0">
                <a:solidFill>
                  <a:srgbClr val="C00000"/>
                </a:solidFill>
              </a:rPr>
              <a:t>3 Sprints </a:t>
            </a:r>
            <a:r>
              <a:rPr lang="pt-BR" b="1" dirty="0">
                <a:solidFill>
                  <a:schemeClr val="tx1"/>
                </a:solidFill>
              </a:rPr>
              <a:t>para conseguir executar os </a:t>
            </a:r>
            <a:r>
              <a:rPr lang="pt-BR" b="1" dirty="0">
                <a:solidFill>
                  <a:srgbClr val="C00000"/>
                </a:solidFill>
              </a:rPr>
              <a:t>68 pontos</a:t>
            </a:r>
            <a:r>
              <a:rPr lang="pt-BR" b="1" dirty="0">
                <a:solidFill>
                  <a:schemeClr val="tx1"/>
                </a:solidFill>
              </a:rPr>
              <a:t>, ou seja, seguindo a priorização determinada no slide anterior.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2203554" y="4901784"/>
            <a:ext cx="6205924" cy="10156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/>
                </a:solidFill>
              </a:rPr>
              <a:t>Se cada Sprint possui </a:t>
            </a:r>
            <a:r>
              <a:rPr lang="pt-BR" sz="2000" b="1" dirty="0">
                <a:solidFill>
                  <a:srgbClr val="C00000"/>
                </a:solidFill>
              </a:rPr>
              <a:t>15 dias </a:t>
            </a:r>
            <a:r>
              <a:rPr lang="pt-BR" sz="2000" b="1" dirty="0">
                <a:solidFill>
                  <a:schemeClr val="tx1"/>
                </a:solidFill>
              </a:rPr>
              <a:t>de duração e a realização deste projeto foi estimada em </a:t>
            </a:r>
            <a:r>
              <a:rPr lang="pt-BR" sz="2000" b="1" dirty="0">
                <a:solidFill>
                  <a:srgbClr val="C00000"/>
                </a:solidFill>
              </a:rPr>
              <a:t>3 Sprints</a:t>
            </a:r>
            <a:r>
              <a:rPr lang="pt-BR" sz="2000" b="1" dirty="0">
                <a:solidFill>
                  <a:schemeClr val="tx1"/>
                </a:solidFill>
              </a:rPr>
              <a:t>, o prazo previamente estimado é de </a:t>
            </a:r>
            <a:r>
              <a:rPr lang="pt-BR" sz="2000" b="1" dirty="0">
                <a:solidFill>
                  <a:srgbClr val="C00000"/>
                </a:solidFill>
              </a:rPr>
              <a:t>45 dias</a:t>
            </a:r>
            <a:r>
              <a:rPr lang="pt-BR" sz="2000" b="1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84458" y="493353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SCRUM – Finalmente o cálculo dos custos </a:t>
            </a:r>
            <a:endParaRPr lang="pt-BR" altLang="pt-BR" sz="2000" b="1" dirty="0">
              <a:solidFill>
                <a:srgbClr val="0000FF"/>
              </a:solidFill>
              <a:latin typeface="Arial Bold" charset="0"/>
              <a:ea typeface="Arial Bold" charset="0"/>
              <a:cs typeface="Arial Bold" charset="0"/>
              <a:sym typeface="Arial Bold" charset="0"/>
            </a:endParaRP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Seta dobrada 10"/>
          <p:cNvSpPr/>
          <p:nvPr/>
        </p:nvSpPr>
        <p:spPr>
          <a:xfrm flipV="1">
            <a:off x="1918735" y="3837482"/>
            <a:ext cx="1274164" cy="1169233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Estrela de 32 pontas 13"/>
          <p:cNvSpPr/>
          <p:nvPr/>
        </p:nvSpPr>
        <p:spPr>
          <a:xfrm>
            <a:off x="4332157" y="4092315"/>
            <a:ext cx="4560323" cy="2083633"/>
          </a:xfrm>
          <a:prstGeom prst="star32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45 / 68 = 0,66 dia</a:t>
            </a:r>
          </a:p>
        </p:txBody>
      </p:sp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153" y="1633225"/>
            <a:ext cx="1557675" cy="220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o explicativo retangular com cantos arredondados 8"/>
          <p:cNvSpPr/>
          <p:nvPr/>
        </p:nvSpPr>
        <p:spPr>
          <a:xfrm>
            <a:off x="3492708" y="1293572"/>
            <a:ext cx="5546355" cy="2379017"/>
          </a:xfrm>
          <a:prstGeom prst="wedgeRoundRectCallout">
            <a:avLst>
              <a:gd name="adj1" fmla="val -83818"/>
              <a:gd name="adj2" fmla="val 8712"/>
              <a:gd name="adj3" fmla="val 16667"/>
            </a:avLst>
          </a:prstGeom>
          <a:solidFill>
            <a:srgbClr val="FFFF00">
              <a:alpha val="5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Consideramos que em 45 dias podemos realizar 68 </a:t>
            </a:r>
            <a:r>
              <a:rPr lang="pt-BR" sz="2000" b="1" dirty="0" err="1">
                <a:solidFill>
                  <a:schemeClr val="tx1"/>
                </a:solidFill>
              </a:rPr>
              <a:t>story</a:t>
            </a:r>
            <a:r>
              <a:rPr lang="pt-BR" sz="2000" b="1" dirty="0">
                <a:solidFill>
                  <a:schemeClr val="tx1"/>
                </a:solidFill>
              </a:rPr>
              <a:t> points, de acordo com as estimativas do time.</a:t>
            </a: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Precisamos agora calcular quanto tempo é necessário para se realizar 1 único </a:t>
            </a:r>
            <a:r>
              <a:rPr lang="pt-BR" sz="2000" b="1" dirty="0" err="1">
                <a:solidFill>
                  <a:schemeClr val="tx1"/>
                </a:solidFill>
              </a:rPr>
              <a:t>story</a:t>
            </a:r>
            <a:r>
              <a:rPr lang="pt-BR" sz="2000" b="1" dirty="0">
                <a:solidFill>
                  <a:schemeClr val="tx1"/>
                </a:solidFill>
              </a:rPr>
              <a:t> </a:t>
            </a:r>
            <a:r>
              <a:rPr lang="pt-BR" sz="2000" b="1" dirty="0" err="1">
                <a:solidFill>
                  <a:schemeClr val="tx1"/>
                </a:solidFill>
              </a:rPr>
              <a:t>point</a:t>
            </a:r>
            <a:r>
              <a:rPr lang="pt-BR" sz="2000" b="1" dirty="0">
                <a:solidFill>
                  <a:schemeClr val="tx1"/>
                </a:solidFill>
              </a:rPr>
              <a:t>!!</a:t>
            </a:r>
          </a:p>
          <a:p>
            <a:pPr algn="ctr"/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9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1032</TotalTime>
  <Words>1187</Words>
  <Application>Microsoft Office PowerPoint</Application>
  <PresentationFormat>On-screen Show (4:3)</PresentationFormat>
  <Paragraphs>109</Paragraphs>
  <Slides>21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Bold</vt:lpstr>
      <vt:lpstr>Calibri</vt:lpstr>
      <vt:lpstr>Gotham-Bold</vt:lpstr>
      <vt:lpstr>Gotham-Book</vt:lpstr>
      <vt:lpstr>Wingdings</vt:lpstr>
      <vt:lpstr>Default Theme</vt:lpstr>
      <vt:lpstr>1_Personalizar design</vt:lpstr>
      <vt:lpstr>2_Personalizar design</vt:lpstr>
      <vt:lpstr>Black</vt:lpstr>
      <vt:lpstr>Office Theme</vt:lpstr>
      <vt:lpstr>Worksheet</vt:lpstr>
      <vt:lpstr>PowerPoint Presentation</vt:lpstr>
      <vt:lpstr>PowerPoint Presentation</vt:lpstr>
      <vt:lpstr>Conteúdo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Exercício Checkpoint – Família Simpson</vt:lpstr>
      <vt:lpstr>Exercício Checkpoint – Família Simpson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Laboratório FIAP</cp:lastModifiedBy>
  <cp:revision>173</cp:revision>
  <dcterms:created xsi:type="dcterms:W3CDTF">2015-01-30T10:46:50Z</dcterms:created>
  <dcterms:modified xsi:type="dcterms:W3CDTF">2025-05-21T13:35:29Z</dcterms:modified>
</cp:coreProperties>
</file>