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28"/>
  </p:notesMasterIdLst>
  <p:sldIdLst>
    <p:sldId id="256" r:id="rId6"/>
    <p:sldId id="257" r:id="rId7"/>
    <p:sldId id="285" r:id="rId8"/>
    <p:sldId id="301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9" r:id="rId19"/>
    <p:sldId id="296" r:id="rId20"/>
    <p:sldId id="298" r:id="rId21"/>
    <p:sldId id="323" r:id="rId22"/>
    <p:sldId id="299" r:id="rId23"/>
    <p:sldId id="325" r:id="rId24"/>
    <p:sldId id="302" r:id="rId25"/>
    <p:sldId id="283" r:id="rId26"/>
    <p:sldId id="265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456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2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17" indent="-263776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55103" indent="-211021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477145" indent="-211021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99186" indent="-211021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321227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43269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65310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587351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1F0285-6D19-4831-AD0A-40AF6A6CDF90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43013" name="Espaço Reservado para Número de Slide 3"/>
          <p:cNvSpPr txBox="1">
            <a:spLocks noGrp="1"/>
          </p:cNvSpPr>
          <p:nvPr/>
        </p:nvSpPr>
        <p:spPr bwMode="auto">
          <a:xfrm>
            <a:off x="3884463" y="8684460"/>
            <a:ext cx="2972004" cy="45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44" tIns="43922" rIns="87844" bIns="43922" anchor="b"/>
          <a:lstStyle>
            <a:lvl1pPr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3113" indent="-296863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9038" indent="-238125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5288" indent="-238125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41538" indent="-238125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87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559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131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703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CF89559-CBDB-4AB1-8DC0-79B24D0A5F7F}" type="slidenum"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39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17" indent="-263776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55103" indent="-211021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477145" indent="-211021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99186" indent="-211021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321227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43269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65310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587351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1F0285-6D19-4831-AD0A-40AF6A6CDF90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43013" name="Espaço Reservado para Número de Slide 3"/>
          <p:cNvSpPr txBox="1">
            <a:spLocks noGrp="1"/>
          </p:cNvSpPr>
          <p:nvPr/>
        </p:nvSpPr>
        <p:spPr bwMode="auto">
          <a:xfrm>
            <a:off x="3884463" y="8684460"/>
            <a:ext cx="2972004" cy="45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44" tIns="43922" rIns="87844" bIns="43922" anchor="b"/>
          <a:lstStyle>
            <a:lvl1pPr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3113" indent="-296863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9038" indent="-238125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5288" indent="-238125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41538" indent="-238125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87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559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131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703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CF89559-CBDB-4AB1-8DC0-79B24D0A5F7F}" type="slidenum"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806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17" indent="-263776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55103" indent="-211021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477145" indent="-211021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99186" indent="-211021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321227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43269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65310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587351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1F0285-6D19-4831-AD0A-40AF6A6CDF90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43013" name="Espaço Reservado para Número de Slide 3"/>
          <p:cNvSpPr txBox="1">
            <a:spLocks noGrp="1"/>
          </p:cNvSpPr>
          <p:nvPr/>
        </p:nvSpPr>
        <p:spPr bwMode="auto">
          <a:xfrm>
            <a:off x="3884463" y="8684460"/>
            <a:ext cx="2972004" cy="45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44" tIns="43922" rIns="87844" bIns="43922" anchor="b"/>
          <a:lstStyle>
            <a:lvl1pPr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3113" indent="-296863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9038" indent="-238125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5288" indent="-238125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41538" indent="-238125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87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559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131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703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CF89559-CBDB-4AB1-8DC0-79B24D0A5F7F}" type="slidenum"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544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17" indent="-263776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55103" indent="-211021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477145" indent="-211021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99186" indent="-211021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321227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43269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65310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587351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0AB57B5-4614-4994-BE8C-DF24E9E0AB99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5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/>
              <a:t>Um processo ad-hoc indica um conjunto de atividades desempenhadas sem uma sequência pré-definida pois suas tarefas (tasks) não são conectadas pelo fluxo de sequência (sequence flow).</a:t>
            </a:r>
          </a:p>
        </p:txBody>
      </p:sp>
      <p:sp>
        <p:nvSpPr>
          <p:cNvPr id="44037" name="Espaço Reservado para Número de Slide 3"/>
          <p:cNvSpPr txBox="1">
            <a:spLocks noGrp="1"/>
          </p:cNvSpPr>
          <p:nvPr/>
        </p:nvSpPr>
        <p:spPr bwMode="auto">
          <a:xfrm>
            <a:off x="3884463" y="8684460"/>
            <a:ext cx="2972004" cy="45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44" tIns="43922" rIns="87844" bIns="43922" anchor="b"/>
          <a:lstStyle>
            <a:lvl1pPr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3113" indent="-296863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9038" indent="-238125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5288" indent="-238125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41538" indent="-238125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87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559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131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703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78CD957-CE16-4684-8834-E0B0A51C6310}" type="slidenum"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23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17" indent="-263776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55103" indent="-211021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477145" indent="-211021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99186" indent="-211021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321227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43269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65310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587351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1F0285-6D19-4831-AD0A-40AF6A6CDF90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43013" name="Espaço Reservado para Número de Slide 3"/>
          <p:cNvSpPr txBox="1">
            <a:spLocks noGrp="1"/>
          </p:cNvSpPr>
          <p:nvPr/>
        </p:nvSpPr>
        <p:spPr bwMode="auto">
          <a:xfrm>
            <a:off x="3884463" y="8684460"/>
            <a:ext cx="2972004" cy="45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44" tIns="43922" rIns="87844" bIns="43922" anchor="b"/>
          <a:lstStyle>
            <a:lvl1pPr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3113" indent="-296863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9038" indent="-238125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5288" indent="-238125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41538" indent="-238125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87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559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131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703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CF89559-CBDB-4AB1-8DC0-79B24D0A5F7F}" type="slidenum"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77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17" indent="-263776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55103" indent="-211021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477145" indent="-211021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99186" indent="-211021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321227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43269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65310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587351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1F0285-6D19-4831-AD0A-40AF6A6CDF90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43013" name="Espaço Reservado para Número de Slide 3"/>
          <p:cNvSpPr txBox="1">
            <a:spLocks noGrp="1"/>
          </p:cNvSpPr>
          <p:nvPr/>
        </p:nvSpPr>
        <p:spPr bwMode="auto">
          <a:xfrm>
            <a:off x="3884463" y="8684460"/>
            <a:ext cx="2972004" cy="45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44" tIns="43922" rIns="87844" bIns="43922" anchor="b"/>
          <a:lstStyle>
            <a:lvl1pPr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3113" indent="-296863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9038" indent="-238125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5288" indent="-238125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41538" indent="-238125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87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559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131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703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CF89559-CBDB-4AB1-8DC0-79B24D0A5F7F}" type="slidenum"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07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17" indent="-263776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55103" indent="-211021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477145" indent="-211021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99186" indent="-211021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321227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43269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65310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587351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1F0285-6D19-4831-AD0A-40AF6A6CDF90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43013" name="Espaço Reservado para Número de Slide 3"/>
          <p:cNvSpPr txBox="1">
            <a:spLocks noGrp="1"/>
          </p:cNvSpPr>
          <p:nvPr/>
        </p:nvSpPr>
        <p:spPr bwMode="auto">
          <a:xfrm>
            <a:off x="3884463" y="8684460"/>
            <a:ext cx="2972004" cy="45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44" tIns="43922" rIns="87844" bIns="43922" anchor="b"/>
          <a:lstStyle>
            <a:lvl1pPr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3113" indent="-296863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9038" indent="-238125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5288" indent="-238125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41538" indent="-238125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87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559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131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703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CF89559-CBDB-4AB1-8DC0-79B24D0A5F7F}" type="slidenum"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908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17" indent="-263776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55103" indent="-211021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477145" indent="-211021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99186" indent="-211021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321227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43269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65310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587351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1F0285-6D19-4831-AD0A-40AF6A6CDF90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43013" name="Espaço Reservado para Número de Slide 3"/>
          <p:cNvSpPr txBox="1">
            <a:spLocks noGrp="1"/>
          </p:cNvSpPr>
          <p:nvPr/>
        </p:nvSpPr>
        <p:spPr bwMode="auto">
          <a:xfrm>
            <a:off x="3884463" y="8684460"/>
            <a:ext cx="2972004" cy="45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44" tIns="43922" rIns="87844" bIns="43922" anchor="b"/>
          <a:lstStyle>
            <a:lvl1pPr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3113" indent="-296863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9038" indent="-238125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5288" indent="-238125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41538" indent="-238125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87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559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131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703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CF89559-CBDB-4AB1-8DC0-79B24D0A5F7F}" type="slidenum"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2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17" indent="-263776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55103" indent="-211021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477145" indent="-211021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99186" indent="-211021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321227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43269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65310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587351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1F0285-6D19-4831-AD0A-40AF6A6CDF90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43013" name="Espaço Reservado para Número de Slide 3"/>
          <p:cNvSpPr txBox="1">
            <a:spLocks noGrp="1"/>
          </p:cNvSpPr>
          <p:nvPr/>
        </p:nvSpPr>
        <p:spPr bwMode="auto">
          <a:xfrm>
            <a:off x="3884463" y="8684460"/>
            <a:ext cx="2972004" cy="45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44" tIns="43922" rIns="87844" bIns="43922" anchor="b"/>
          <a:lstStyle>
            <a:lvl1pPr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3113" indent="-296863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9038" indent="-238125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5288" indent="-238125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41538" indent="-238125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87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559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131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703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CF89559-CBDB-4AB1-8DC0-79B24D0A5F7F}" type="slidenum"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923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17" indent="-263776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55103" indent="-211021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477145" indent="-211021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99186" indent="-211021" algn="l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321227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43269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165310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587351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1F0285-6D19-4831-AD0A-40AF6A6CDF90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43013" name="Espaço Reservado para Número de Slide 3"/>
          <p:cNvSpPr txBox="1">
            <a:spLocks noGrp="1"/>
          </p:cNvSpPr>
          <p:nvPr/>
        </p:nvSpPr>
        <p:spPr bwMode="auto">
          <a:xfrm>
            <a:off x="3884463" y="8684460"/>
            <a:ext cx="2972004" cy="45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844" tIns="43922" rIns="87844" bIns="43922" anchor="b"/>
          <a:lstStyle>
            <a:lvl1pPr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3113" indent="-296863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9038" indent="-238125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5288" indent="-238125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41538" indent="-238125" algn="l" defTabSz="9509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87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559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131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70338" indent="-238125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CF89559-CBDB-4AB1-8DC0-79B24D0A5F7F}" type="slidenum"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pt-BR" alt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80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  <p:pic>
        <p:nvPicPr>
          <p:cNvPr id="4" name="Picture 1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26/03/2025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26/03/2025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26/03/2025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26/03/2025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26/03/2025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26/03/2025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26/03/2025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26/03/2025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26/03/2025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26/03/2025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9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836197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26/03/2025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26/03/2025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26/03/2025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26/03/2025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26/03/2025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Picture 18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e.abril.com.br/carreira/cidade-entre-as-melhores-do-pais-quer-atrair-pessoas-qualificadas/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://www.isdbrasil.com.br/maturidade_mercado_nacional.php" TargetMode="Externa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www.db1.com.br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profpaulo.sampaio@fiap.com.b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0.emf"/><Relationship Id="rId4" Type="http://schemas.openxmlformats.org/officeDocument/2006/relationships/hyperlink" Target="https://www.linkedin.com/in/profpaulosampai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9" name="Retângulo 4"/>
          <p:cNvSpPr>
            <a:spLocks noChangeArrowheads="1"/>
          </p:cNvSpPr>
          <p:nvPr/>
        </p:nvSpPr>
        <p:spPr bwMode="auto">
          <a:xfrm>
            <a:off x="72318" y="2276872"/>
            <a:ext cx="850802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0" indent="0" algn="l" eaLnBrk="1" hangingPunct="1">
              <a:spcBef>
                <a:spcPts val="1200"/>
              </a:spcBef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organização possui um processo de desenvolvimento </a:t>
            </a:r>
            <a:r>
              <a:rPr lang="pt-BR" alt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repetitível</a:t>
            </a: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ou seja, que é empregada em praticamente todos os projetos. Possui os seguintes </a:t>
            </a:r>
            <a:r>
              <a:rPr lang="pt-BR" alt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KPAs</a:t>
            </a: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Gerenciamento de requisitos</a:t>
            </a:r>
          </a:p>
          <a:p>
            <a:pPr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Planejamento de projetos</a:t>
            </a:r>
          </a:p>
          <a:p>
            <a:pPr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Acompanhamento e supervisão de projetos</a:t>
            </a:r>
          </a:p>
          <a:p>
            <a:pPr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Gerenciamento de subcontratação</a:t>
            </a:r>
          </a:p>
          <a:p>
            <a:pPr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Garantia da qualidade de software</a:t>
            </a:r>
          </a:p>
          <a:p>
            <a:pPr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Gerenciamento de configuração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331177" y="898525"/>
            <a:ext cx="835415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82638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826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398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970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542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0114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686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9258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eaLnBrk="1" hangingPunct="1">
              <a:buSzPct val="100000"/>
              <a:buFont typeface="Tahoma" panose="020B0604030504040204" pitchFamily="34" charset="0"/>
              <a:buNone/>
            </a:pPr>
            <a:r>
              <a:rPr lang="pt-BR" altLang="pt-BR" sz="2800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SW-CMM – </a:t>
            </a:r>
            <a:r>
              <a:rPr lang="pt-BR" altLang="pt-BR" sz="2800" i="1" dirty="0" err="1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Capability</a:t>
            </a:r>
            <a:r>
              <a:rPr lang="pt-BR" altLang="pt-BR" sz="2800" i="1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 </a:t>
            </a:r>
            <a:r>
              <a:rPr lang="pt-BR" altLang="pt-BR" sz="2800" i="1" dirty="0" err="1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Maturity</a:t>
            </a:r>
            <a:r>
              <a:rPr lang="pt-BR" altLang="pt-BR" sz="2800" i="1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 </a:t>
            </a:r>
            <a:r>
              <a:rPr lang="pt-BR" altLang="pt-BR" sz="2800" i="1" dirty="0" err="1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Model</a:t>
            </a:r>
            <a:r>
              <a:rPr lang="pt-BR" altLang="pt-BR" sz="2800" i="1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 for Software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96462" y="1619251"/>
            <a:ext cx="6334858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pt-BR" altLang="pt-B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Arial" charset="0"/>
              </a:rPr>
              <a:t>REPETITÍVEL</a:t>
            </a:r>
            <a:endParaRPr lang="pt-BR" altLang="pt-BR" sz="2400" b="1" dirty="0">
              <a:solidFill>
                <a:srgbClr val="0000FF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331177" y="1619250"/>
            <a:ext cx="597877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180975" indent="-180975"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pt-BR" altLang="pt-BR" sz="36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617" y="3442727"/>
            <a:ext cx="3655791" cy="3033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7"/>
          <p:cNvSpPr txBox="1"/>
          <p:nvPr/>
        </p:nvSpPr>
        <p:spPr>
          <a:xfrm>
            <a:off x="8426945" y="651190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338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3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3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9" name="Retângulo 4"/>
          <p:cNvSpPr>
            <a:spLocks noChangeArrowheads="1"/>
          </p:cNvSpPr>
          <p:nvPr/>
        </p:nvSpPr>
        <p:spPr bwMode="auto">
          <a:xfrm>
            <a:off x="341043" y="2325391"/>
            <a:ext cx="8508023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0" indent="0" algn="just" eaLnBrk="1" hangingPunct="1">
              <a:spcBef>
                <a:spcPts val="1200"/>
              </a:spcBef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organização deve possuir processos bem estabelecidos, baseados em padrões, procedimentos e métodos bem estabelecidos. Possui os seguintes </a:t>
            </a:r>
            <a:r>
              <a:rPr lang="pt-BR" alt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KPAs</a:t>
            </a: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Revisões</a:t>
            </a:r>
          </a:p>
          <a:p>
            <a:pPr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Coordenação de intergrupos</a:t>
            </a:r>
          </a:p>
          <a:p>
            <a:pPr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Engenharia de Produto de Software</a:t>
            </a:r>
          </a:p>
          <a:p>
            <a:pPr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Gerenciamento de software integrado</a:t>
            </a:r>
          </a:p>
          <a:p>
            <a:pPr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 de treinamento</a:t>
            </a:r>
          </a:p>
          <a:p>
            <a:pPr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do processo da organização</a:t>
            </a:r>
          </a:p>
          <a:p>
            <a:pPr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Foco no processo da organização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331177" y="898525"/>
            <a:ext cx="835415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82638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826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398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970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542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0114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686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9258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eaLnBrk="1" hangingPunct="1">
              <a:buSzPct val="100000"/>
              <a:buFont typeface="Tahoma" panose="020B0604030504040204" pitchFamily="34" charset="0"/>
              <a:buNone/>
            </a:pPr>
            <a:r>
              <a:rPr lang="pt-BR" altLang="pt-BR" sz="2800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SW-CMM – </a:t>
            </a:r>
            <a:r>
              <a:rPr lang="pt-BR" altLang="pt-BR" sz="2800" i="1" dirty="0" err="1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Capability</a:t>
            </a:r>
            <a:r>
              <a:rPr lang="pt-BR" altLang="pt-BR" sz="2800" i="1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 </a:t>
            </a:r>
            <a:r>
              <a:rPr lang="pt-BR" altLang="pt-BR" sz="2800" i="1" dirty="0" err="1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Maturity</a:t>
            </a:r>
            <a:r>
              <a:rPr lang="pt-BR" altLang="pt-BR" sz="2800" i="1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 </a:t>
            </a:r>
            <a:r>
              <a:rPr lang="pt-BR" altLang="pt-BR" sz="2800" i="1" dirty="0" err="1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Model</a:t>
            </a:r>
            <a:r>
              <a:rPr lang="pt-BR" altLang="pt-BR" sz="2800" i="1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 for Software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96462" y="1619251"/>
            <a:ext cx="6334858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pt-BR" altLang="pt-B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Arial" charset="0"/>
              </a:rPr>
              <a:t>DEFINIDO</a:t>
            </a:r>
            <a:endParaRPr lang="pt-BR" altLang="pt-BR" sz="2400" b="1" dirty="0">
              <a:solidFill>
                <a:srgbClr val="0000FF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331177" y="1619250"/>
            <a:ext cx="597877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180975" indent="-180975"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pt-BR" altLang="pt-BR" sz="3600" b="1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8FCF8"/>
              </a:clrFrom>
              <a:clrTo>
                <a:srgbClr val="F8FC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98" y="3645024"/>
            <a:ext cx="4032551" cy="247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7"/>
          <p:cNvSpPr txBox="1"/>
          <p:nvPr/>
        </p:nvSpPr>
        <p:spPr>
          <a:xfrm>
            <a:off x="8426945" y="635716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2425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3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3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3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9" name="Retângulo 4"/>
          <p:cNvSpPr>
            <a:spLocks noChangeArrowheads="1"/>
          </p:cNvSpPr>
          <p:nvPr/>
        </p:nvSpPr>
        <p:spPr bwMode="auto">
          <a:xfrm>
            <a:off x="341043" y="2325390"/>
            <a:ext cx="850802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0" indent="0" algn="l" eaLnBrk="1" hangingPunct="1">
              <a:spcBef>
                <a:spcPts val="1200"/>
              </a:spcBef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 nível são aplicadas métricas detalhadas da qualidade do produto e do processo de desenvolvimento. Desse modo, pode-se ajustar e adaptar o processo a projetos específicos, sem que haja desvios que comprometam a padronização. Os </a:t>
            </a:r>
            <a:r>
              <a:rPr lang="pt-BR" altLang="pt-B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KPAs</a:t>
            </a: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são:</a:t>
            </a:r>
          </a:p>
          <a:p>
            <a:pPr lvl="1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Gerenciamento da qualidade de software</a:t>
            </a:r>
          </a:p>
          <a:p>
            <a:pPr lvl="1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Gerenciamento quantitativo  do processo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331177" y="898525"/>
            <a:ext cx="835415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82638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826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398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970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542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0114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686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9258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eaLnBrk="1" hangingPunct="1">
              <a:buSzPct val="100000"/>
              <a:buFont typeface="Tahoma" panose="020B0604030504040204" pitchFamily="34" charset="0"/>
              <a:buNone/>
            </a:pPr>
            <a:r>
              <a:rPr lang="pt-BR" altLang="pt-BR" sz="2800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SW-CMM – </a:t>
            </a:r>
            <a:r>
              <a:rPr lang="pt-BR" altLang="pt-BR" sz="2800" i="1" dirty="0" err="1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Capability</a:t>
            </a:r>
            <a:r>
              <a:rPr lang="pt-BR" altLang="pt-BR" sz="2800" i="1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 </a:t>
            </a:r>
            <a:r>
              <a:rPr lang="pt-BR" altLang="pt-BR" sz="2800" i="1" dirty="0" err="1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Maturity</a:t>
            </a:r>
            <a:r>
              <a:rPr lang="pt-BR" altLang="pt-BR" sz="2800" i="1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 </a:t>
            </a:r>
            <a:r>
              <a:rPr lang="pt-BR" altLang="pt-BR" sz="2800" i="1" dirty="0" err="1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Model</a:t>
            </a:r>
            <a:r>
              <a:rPr lang="pt-BR" altLang="pt-BR" sz="2800" i="1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 for Software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96462" y="1619251"/>
            <a:ext cx="6334858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pt-BR" altLang="pt-B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Arial" charset="0"/>
              </a:rPr>
              <a:t>GERENCIADO</a:t>
            </a:r>
            <a:endParaRPr lang="pt-BR" altLang="pt-BR" sz="2400" b="1" dirty="0">
              <a:solidFill>
                <a:srgbClr val="0000FF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331177" y="1619250"/>
            <a:ext cx="597877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180975" indent="-180975"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pt-BR" altLang="pt-BR" sz="3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TextBox 17"/>
          <p:cNvSpPr txBox="1"/>
          <p:nvPr/>
        </p:nvSpPr>
        <p:spPr>
          <a:xfrm>
            <a:off x="8426945" y="6216481"/>
            <a:ext cx="34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05743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9" name="Retângulo 4"/>
          <p:cNvSpPr>
            <a:spLocks noChangeArrowheads="1"/>
          </p:cNvSpPr>
          <p:nvPr/>
        </p:nvSpPr>
        <p:spPr bwMode="auto">
          <a:xfrm>
            <a:off x="341043" y="2325390"/>
            <a:ext cx="850802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0" indent="0" algn="l" eaLnBrk="1" hangingPunct="1">
              <a:spcBef>
                <a:spcPts val="1200"/>
              </a:spcBef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organização precisa ter alcançado todas as metas  definidas nos níveis 2, 3 e 4. O nível mais alto da certificação envolve um melhoramento contínuo do processo produtivo através de uma realimentação quantitativa dos procedimentos adotados, bem como pela utilização de tecnologias inovadoras.</a:t>
            </a:r>
            <a:endParaRPr lang="pt-BR" alt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331177" y="898525"/>
            <a:ext cx="835415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82638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826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398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970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542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0114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686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9258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eaLnBrk="1" hangingPunct="1">
              <a:buSzPct val="100000"/>
              <a:buFont typeface="Tahoma" panose="020B0604030504040204" pitchFamily="34" charset="0"/>
              <a:buNone/>
            </a:pPr>
            <a:r>
              <a:rPr lang="pt-BR" altLang="pt-BR" sz="2800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SW-CMM – </a:t>
            </a:r>
            <a:r>
              <a:rPr lang="pt-BR" altLang="pt-BR" sz="2800" i="1" dirty="0" err="1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Capability</a:t>
            </a:r>
            <a:r>
              <a:rPr lang="pt-BR" altLang="pt-BR" sz="2800" i="1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 </a:t>
            </a:r>
            <a:r>
              <a:rPr lang="pt-BR" altLang="pt-BR" sz="2800" i="1" dirty="0" err="1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Maturity</a:t>
            </a:r>
            <a:r>
              <a:rPr lang="pt-BR" altLang="pt-BR" sz="2800" i="1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 </a:t>
            </a:r>
            <a:r>
              <a:rPr lang="pt-BR" altLang="pt-BR" sz="2800" i="1" dirty="0" err="1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Model</a:t>
            </a:r>
            <a:r>
              <a:rPr lang="pt-BR" altLang="pt-BR" sz="2800" i="1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 for Software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96462" y="1619251"/>
            <a:ext cx="6334858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pt-BR" altLang="pt-B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Arial" charset="0"/>
              </a:rPr>
              <a:t>OTIMIZADO</a:t>
            </a:r>
            <a:endParaRPr lang="pt-BR" altLang="pt-BR" sz="2400" b="1" dirty="0">
              <a:solidFill>
                <a:srgbClr val="0000FF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331177" y="1619250"/>
            <a:ext cx="597877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180975" indent="-180975"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pt-BR" altLang="pt-BR" sz="36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3546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275757" y="801540"/>
            <a:ext cx="864656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82638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826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398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970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542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0114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686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9258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eaLnBrk="1" hangingPunct="1">
              <a:buSzPct val="100000"/>
              <a:buFont typeface="Tahoma" panose="020B0604030504040204" pitchFamily="34" charset="0"/>
              <a:buNone/>
            </a:pPr>
            <a:r>
              <a:rPr lang="pt-BR" altLang="pt-BR" sz="2800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Exemplo de </a:t>
            </a:r>
            <a:r>
              <a:rPr lang="pt-BR" altLang="pt-BR" sz="2800" b="1" dirty="0">
                <a:solidFill>
                  <a:srgbClr val="C00000"/>
                </a:solidFill>
                <a:latin typeface="Arial Bold" charset="0"/>
                <a:cs typeface="Arial" panose="020B0604020202020204" pitchFamily="34" charset="0"/>
              </a:rPr>
              <a:t>I</a:t>
            </a:r>
            <a:r>
              <a:rPr lang="pt-BR" altLang="pt-BR" sz="2800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maturidade na Gestão de Serviços de TI</a:t>
            </a:r>
            <a:endParaRPr lang="pt-BR" altLang="pt-BR" sz="2800" i="1" dirty="0">
              <a:solidFill>
                <a:srgbClr val="0000FF"/>
              </a:solidFill>
              <a:latin typeface="Arial Bold" charset="0"/>
              <a:cs typeface="Arial" panose="020B0604020202020204" pitchFamily="34" charset="0"/>
            </a:endParaRPr>
          </a:p>
        </p:txBody>
      </p:sp>
      <p:sp>
        <p:nvSpPr>
          <p:cNvPr id="8" name="TextBox 17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3525" y="1653030"/>
            <a:ext cx="607695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tângulo 10"/>
          <p:cNvSpPr/>
          <p:nvPr/>
        </p:nvSpPr>
        <p:spPr>
          <a:xfrm>
            <a:off x="2286000" y="5847149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/>
              <a:t>https://www.youtube.com/watch?v=Y1QELc8JLHA</a:t>
            </a:r>
          </a:p>
        </p:txBody>
      </p:sp>
    </p:spTree>
    <p:extLst>
      <p:ext uri="{BB962C8B-B14F-4D97-AF65-F5344CB8AC3E}">
        <p14:creationId xmlns:p14="http://schemas.microsoft.com/office/powerpoint/2010/main" val="4135460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1177" y="253737"/>
            <a:ext cx="8471389" cy="59934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altLang="pt-BR" dirty="0">
                <a:solidFill>
                  <a:srgbClr val="0000FF"/>
                </a:solidFill>
                <a:latin typeface="Arial Bold" charset="0"/>
                <a:sym typeface="Arial Bold" charset="0"/>
              </a:rPr>
              <a:t>Modelo de Referência</a:t>
            </a:r>
          </a:p>
        </p:txBody>
      </p:sp>
      <p:sp>
        <p:nvSpPr>
          <p:cNvPr id="228355" name="Rectangle 3"/>
          <p:cNvSpPr>
            <a:spLocks/>
          </p:cNvSpPr>
          <p:nvPr/>
        </p:nvSpPr>
        <p:spPr bwMode="auto">
          <a:xfrm>
            <a:off x="331177" y="1384411"/>
            <a:ext cx="8487508" cy="411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900113" indent="-442913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554"/>
              </a:spcBef>
            </a:pPr>
            <a:r>
              <a:rPr lang="pt-BR" altLang="pt-BR" dirty="0">
                <a:solidFill>
                  <a:schemeClr val="tx1"/>
                </a:solidFill>
                <a:latin typeface="Arial Bold"/>
                <a:sym typeface="Comic Sans MS" panose="030F0702030302020204" pitchFamily="66" charset="0"/>
              </a:rPr>
              <a:t>Modelo de Referência contém </a:t>
            </a:r>
            <a:r>
              <a:rPr lang="pt-BR" altLang="pt-BR" b="1" dirty="0">
                <a:solidFill>
                  <a:schemeClr val="tx1"/>
                </a:solidFill>
                <a:latin typeface="Arial Bold"/>
                <a:sym typeface="Comic Sans MS" panose="030F0702030302020204" pitchFamily="66" charset="0"/>
              </a:rPr>
              <a:t>práticas</a:t>
            </a:r>
            <a:r>
              <a:rPr lang="pt-BR" altLang="pt-BR" dirty="0">
                <a:solidFill>
                  <a:schemeClr val="tx1"/>
                </a:solidFill>
                <a:latin typeface="Arial Bold"/>
                <a:sym typeface="Comic Sans MS" panose="030F0702030302020204" pitchFamily="66" charset="0"/>
              </a:rPr>
              <a:t> (genéricas ou específicas) necessárias à maturidade em disciplinas específicas.</a:t>
            </a:r>
          </a:p>
          <a:p>
            <a:pPr algn="just" eaLnBrk="1" hangingPunct="1">
              <a:spcBef>
                <a:spcPts val="554"/>
              </a:spcBef>
            </a:pPr>
            <a:endParaRPr lang="pt-BR" altLang="pt-BR" dirty="0">
              <a:solidFill>
                <a:schemeClr val="tx1"/>
              </a:solidFill>
              <a:latin typeface="Arial Bold"/>
              <a:sym typeface="Comic Sans MS" panose="030F0702030302020204" pitchFamily="66" charset="0"/>
            </a:endParaRPr>
          </a:p>
          <a:p>
            <a:pPr algn="just" eaLnBrk="1" hangingPunct="1">
              <a:spcBef>
                <a:spcPts val="554"/>
              </a:spcBef>
            </a:pPr>
            <a:r>
              <a:rPr lang="pt-BR" altLang="pt-BR" dirty="0">
                <a:solidFill>
                  <a:schemeClr val="tx1"/>
                </a:solidFill>
                <a:latin typeface="Arial Bold"/>
                <a:sym typeface="Comic Sans MS" panose="030F0702030302020204" pitchFamily="66" charset="0"/>
              </a:rPr>
              <a:t>Exemplos:</a:t>
            </a:r>
          </a:p>
          <a:p>
            <a:pPr lvl="1" algn="just" eaLnBrk="1" hangingPunct="1">
              <a:spcBef>
                <a:spcPts val="554"/>
              </a:spcBef>
              <a:buSzPct val="70000"/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rgbClr val="0000FF"/>
                </a:solidFill>
                <a:latin typeface="Arial Bold"/>
                <a:sym typeface="Comic Sans MS" panose="030F0702030302020204" pitchFamily="66" charset="0"/>
              </a:rPr>
              <a:t>CMMI</a:t>
            </a:r>
            <a:r>
              <a:rPr lang="pt-BR" altLang="pt-BR" dirty="0">
                <a:solidFill>
                  <a:schemeClr val="tx1"/>
                </a:solidFill>
                <a:latin typeface="Arial Bold"/>
                <a:sym typeface="Comic Sans MS" panose="030F0702030302020204" pitchFamily="66" charset="0"/>
              </a:rPr>
              <a:t> (</a:t>
            </a:r>
            <a:r>
              <a:rPr lang="pt-BR" altLang="pt-BR" dirty="0" err="1">
                <a:solidFill>
                  <a:schemeClr val="tx1"/>
                </a:solidFill>
                <a:latin typeface="Arial Bold"/>
                <a:sym typeface="Comic Sans MS" panose="030F0702030302020204" pitchFamily="66" charset="0"/>
              </a:rPr>
              <a:t>Capability</a:t>
            </a:r>
            <a:r>
              <a:rPr lang="pt-BR" altLang="pt-BR" dirty="0">
                <a:solidFill>
                  <a:schemeClr val="tx1"/>
                </a:solidFill>
                <a:latin typeface="Arial Bold"/>
                <a:sym typeface="Comic Sans MS" panose="030F0702030302020204" pitchFamily="66" charset="0"/>
              </a:rPr>
              <a:t> </a:t>
            </a:r>
            <a:r>
              <a:rPr lang="pt-BR" altLang="pt-BR" dirty="0" err="1">
                <a:solidFill>
                  <a:schemeClr val="tx1"/>
                </a:solidFill>
                <a:latin typeface="Arial Bold"/>
                <a:sym typeface="Comic Sans MS" panose="030F0702030302020204" pitchFamily="66" charset="0"/>
              </a:rPr>
              <a:t>Maturity</a:t>
            </a:r>
            <a:r>
              <a:rPr lang="pt-BR" altLang="pt-BR" dirty="0">
                <a:solidFill>
                  <a:schemeClr val="tx1"/>
                </a:solidFill>
                <a:latin typeface="Arial Bold"/>
                <a:sym typeface="Comic Sans MS" panose="030F0702030302020204" pitchFamily="66" charset="0"/>
              </a:rPr>
              <a:t> </a:t>
            </a:r>
            <a:r>
              <a:rPr lang="pt-BR" altLang="pt-BR" dirty="0" err="1">
                <a:solidFill>
                  <a:schemeClr val="tx1"/>
                </a:solidFill>
                <a:latin typeface="Arial Bold"/>
                <a:sym typeface="Comic Sans MS" panose="030F0702030302020204" pitchFamily="66" charset="0"/>
              </a:rPr>
              <a:t>Model</a:t>
            </a:r>
            <a:r>
              <a:rPr lang="pt-BR" altLang="pt-BR" dirty="0">
                <a:solidFill>
                  <a:schemeClr val="tx1"/>
                </a:solidFill>
                <a:latin typeface="Arial Bold"/>
                <a:sym typeface="Comic Sans MS" panose="030F0702030302020204" pitchFamily="66" charset="0"/>
              </a:rPr>
              <a:t> </a:t>
            </a:r>
            <a:r>
              <a:rPr lang="pt-BR" altLang="pt-BR" dirty="0" err="1">
                <a:solidFill>
                  <a:schemeClr val="tx1"/>
                </a:solidFill>
                <a:latin typeface="Arial Bold"/>
                <a:sym typeface="Comic Sans MS" panose="030F0702030302020204" pitchFamily="66" charset="0"/>
              </a:rPr>
              <a:t>Integration</a:t>
            </a:r>
            <a:r>
              <a:rPr lang="pt-BR" altLang="pt-BR" dirty="0">
                <a:solidFill>
                  <a:schemeClr val="tx1"/>
                </a:solidFill>
                <a:latin typeface="Arial Bold"/>
                <a:sym typeface="Comic Sans MS" panose="030F0702030302020204" pitchFamily="66" charset="0"/>
              </a:rPr>
              <a:t>)</a:t>
            </a:r>
          </a:p>
          <a:p>
            <a:pPr lvl="1" algn="just" eaLnBrk="1" hangingPunct="1">
              <a:spcBef>
                <a:spcPts val="554"/>
              </a:spcBef>
              <a:buSzPct val="70000"/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rgbClr val="0000FF"/>
                </a:solidFill>
                <a:latin typeface="Arial Bold"/>
                <a:sym typeface="Comic Sans MS" panose="030F0702030302020204" pitchFamily="66" charset="0"/>
              </a:rPr>
              <a:t>MPS.BR</a:t>
            </a:r>
            <a:r>
              <a:rPr lang="pt-BR" altLang="pt-BR" dirty="0">
                <a:solidFill>
                  <a:schemeClr val="tx1"/>
                </a:solidFill>
                <a:latin typeface="Arial Bold"/>
                <a:sym typeface="Comic Sans MS" panose="030F0702030302020204" pitchFamily="66" charset="0"/>
              </a:rPr>
              <a:t> (Melhoria de Processo do Software Brasileiro)</a:t>
            </a:r>
          </a:p>
          <a:p>
            <a:pPr lvl="1" algn="just" eaLnBrk="1" hangingPunct="1">
              <a:spcBef>
                <a:spcPts val="554"/>
              </a:spcBef>
              <a:buSzPct val="70000"/>
              <a:buFont typeface="Wingdings" panose="05000000000000000000" pitchFamily="2" charset="2"/>
              <a:buChar char="Ø"/>
            </a:pPr>
            <a:r>
              <a:rPr lang="pt-BR" altLang="pt-BR" dirty="0">
                <a:solidFill>
                  <a:srgbClr val="0000FF"/>
                </a:solidFill>
                <a:latin typeface="Arial Bold"/>
                <a:sym typeface="Comic Sans MS" panose="030F0702030302020204" pitchFamily="66" charset="0"/>
              </a:rPr>
              <a:t>SPICE</a:t>
            </a:r>
            <a:r>
              <a:rPr lang="pt-BR" altLang="pt-BR" dirty="0">
                <a:solidFill>
                  <a:schemeClr val="tx1"/>
                </a:solidFill>
                <a:latin typeface="Arial Bold"/>
                <a:sym typeface="Comic Sans MS" panose="030F0702030302020204" pitchFamily="66" charset="0"/>
              </a:rPr>
              <a:t> - ISO/IEC </a:t>
            </a:r>
            <a:r>
              <a:rPr lang="pt-BR" altLang="pt-BR" dirty="0">
                <a:solidFill>
                  <a:srgbClr val="C00000"/>
                </a:solidFill>
                <a:latin typeface="Arial Bold"/>
                <a:sym typeface="Comic Sans MS" panose="030F0702030302020204" pitchFamily="66" charset="0"/>
              </a:rPr>
              <a:t>15504</a:t>
            </a:r>
            <a:r>
              <a:rPr lang="pt-BR" altLang="pt-BR" dirty="0">
                <a:solidFill>
                  <a:schemeClr val="tx1"/>
                </a:solidFill>
                <a:latin typeface="Arial Bold"/>
                <a:sym typeface="Comic Sans MS" panose="030F0702030302020204" pitchFamily="66" charset="0"/>
              </a:rPr>
              <a:t> (</a:t>
            </a:r>
            <a:r>
              <a:rPr lang="en-US" altLang="pt-BR" dirty="0">
                <a:solidFill>
                  <a:srgbClr val="0000FF"/>
                </a:solidFill>
                <a:latin typeface="Arial Bold"/>
                <a:sym typeface="Comic Sans MS" panose="030F0702030302020204" pitchFamily="66" charset="0"/>
              </a:rPr>
              <a:t>S</a:t>
            </a:r>
            <a:r>
              <a:rPr lang="en-US" altLang="pt-BR" dirty="0">
                <a:solidFill>
                  <a:schemeClr val="tx1"/>
                </a:solidFill>
                <a:latin typeface="Arial Bold"/>
                <a:sym typeface="Comic Sans MS" panose="030F0702030302020204" pitchFamily="66" charset="0"/>
              </a:rPr>
              <a:t>oftware </a:t>
            </a:r>
            <a:r>
              <a:rPr lang="en-US" altLang="pt-BR" dirty="0">
                <a:solidFill>
                  <a:srgbClr val="0000FF"/>
                </a:solidFill>
                <a:latin typeface="Arial Bold"/>
                <a:sym typeface="Comic Sans MS" panose="030F0702030302020204" pitchFamily="66" charset="0"/>
              </a:rPr>
              <a:t>P</a:t>
            </a:r>
            <a:r>
              <a:rPr lang="en-US" altLang="pt-BR" dirty="0">
                <a:solidFill>
                  <a:schemeClr val="tx1"/>
                </a:solidFill>
                <a:latin typeface="Arial Bold"/>
                <a:sym typeface="Comic Sans MS" panose="030F0702030302020204" pitchFamily="66" charset="0"/>
              </a:rPr>
              <a:t>rocess </a:t>
            </a:r>
            <a:r>
              <a:rPr lang="en-US" altLang="pt-BR" dirty="0">
                <a:solidFill>
                  <a:srgbClr val="0000FF"/>
                </a:solidFill>
                <a:latin typeface="Arial Bold"/>
                <a:sym typeface="Comic Sans MS" panose="030F0702030302020204" pitchFamily="66" charset="0"/>
              </a:rPr>
              <a:t>I</a:t>
            </a:r>
            <a:r>
              <a:rPr lang="en-US" altLang="pt-BR" dirty="0">
                <a:solidFill>
                  <a:schemeClr val="tx1"/>
                </a:solidFill>
                <a:latin typeface="Arial Bold"/>
                <a:sym typeface="Comic Sans MS" panose="030F0702030302020204" pitchFamily="66" charset="0"/>
              </a:rPr>
              <a:t>mprovement and </a:t>
            </a:r>
            <a:r>
              <a:rPr lang="en-US" altLang="pt-BR" dirty="0">
                <a:solidFill>
                  <a:srgbClr val="0000FF"/>
                </a:solidFill>
                <a:latin typeface="Arial Bold"/>
                <a:sym typeface="Comic Sans MS" panose="030F0702030302020204" pitchFamily="66" charset="0"/>
              </a:rPr>
              <a:t>C</a:t>
            </a:r>
            <a:r>
              <a:rPr lang="en-US" altLang="pt-BR" dirty="0">
                <a:solidFill>
                  <a:schemeClr val="tx1"/>
                </a:solidFill>
                <a:latin typeface="Arial Bold"/>
                <a:sym typeface="Comic Sans MS" panose="030F0702030302020204" pitchFamily="66" charset="0"/>
              </a:rPr>
              <a:t>apability </a:t>
            </a:r>
            <a:r>
              <a:rPr lang="en-US" altLang="pt-BR" dirty="0" err="1">
                <a:solidFill>
                  <a:schemeClr val="tx1"/>
                </a:solidFill>
                <a:latin typeface="Arial Bold"/>
                <a:sym typeface="Comic Sans MS" panose="030F0702030302020204" pitchFamily="66" charset="0"/>
              </a:rPr>
              <a:t>d</a:t>
            </a:r>
            <a:r>
              <a:rPr lang="en-US" altLang="pt-BR" dirty="0" err="1">
                <a:solidFill>
                  <a:srgbClr val="0000FF"/>
                </a:solidFill>
                <a:latin typeface="Arial Bold"/>
                <a:sym typeface="Comic Sans MS" panose="030F0702030302020204" pitchFamily="66" charset="0"/>
              </a:rPr>
              <a:t>E</a:t>
            </a:r>
            <a:r>
              <a:rPr lang="en-US" altLang="pt-BR" dirty="0" err="1">
                <a:solidFill>
                  <a:schemeClr val="tx1"/>
                </a:solidFill>
                <a:latin typeface="Arial Bold"/>
                <a:sym typeface="Comic Sans MS" panose="030F0702030302020204" pitchFamily="66" charset="0"/>
              </a:rPr>
              <a:t>termination</a:t>
            </a:r>
            <a:r>
              <a:rPr lang="en-US" altLang="pt-BR" dirty="0">
                <a:solidFill>
                  <a:schemeClr val="tx1"/>
                </a:solidFill>
                <a:latin typeface="Arial Bold"/>
                <a:sym typeface="Comic Sans MS" panose="030F0702030302020204" pitchFamily="66" charset="0"/>
              </a:rPr>
              <a:t>)</a:t>
            </a:r>
            <a:endParaRPr lang="pt-BR" altLang="pt-BR" dirty="0">
              <a:solidFill>
                <a:schemeClr val="tx1"/>
              </a:solidFill>
              <a:latin typeface="Arial Bold"/>
              <a:sym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5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476" y="3912430"/>
            <a:ext cx="4727398" cy="258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198069" y="142609"/>
            <a:ext cx="8471388" cy="59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82638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826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398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970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542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0114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686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9258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algn="l" eaLnBrk="1" hangingPunct="1">
              <a:buSzPct val="100000"/>
              <a:buFont typeface="Tahoma" panose="020B0604030504040204" pitchFamily="34" charset="0"/>
              <a:buNone/>
            </a:pPr>
            <a:r>
              <a:rPr lang="pt-BR" altLang="pt-BR" dirty="0">
                <a:solidFill>
                  <a:srgbClr val="0000FF"/>
                </a:solidFill>
                <a:latin typeface="Arial Bold"/>
                <a:sym typeface="Arial Bold" charset="0"/>
              </a:rPr>
              <a:t>MPS-BR (Melhoria de Processo de Software Brasileiro):</a:t>
            </a:r>
            <a:endParaRPr lang="en-US" altLang="pt-BR" dirty="0">
              <a:solidFill>
                <a:srgbClr val="0000FF"/>
              </a:solidFill>
              <a:latin typeface="Arial Bold"/>
              <a:sym typeface="Arial Bold" charset="0"/>
            </a:endParaRPr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4639" y="818152"/>
            <a:ext cx="8707315" cy="417781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46191" indent="-246191" algn="just">
              <a:lnSpc>
                <a:spcPct val="80000"/>
              </a:lnSpc>
              <a:buSzPct val="70000"/>
              <a:buFont typeface="Wingdings" panose="05000000000000000000" pitchFamily="2" charset="2"/>
              <a:buChar char="q"/>
            </a:pPr>
            <a:r>
              <a:rPr lang="pt-BR" altLang="pt-BR" sz="2000" b="1" dirty="0">
                <a:latin typeface="Arial Bold"/>
              </a:rPr>
              <a:t>MPS.BR</a:t>
            </a:r>
            <a:r>
              <a:rPr lang="pt-BR" altLang="pt-BR" sz="2000" dirty="0">
                <a:latin typeface="Arial Bold"/>
              </a:rPr>
              <a:t> - Melhoria de Processo do Software Brasileiro: é um programa mobilizador, de longo prazo, criado em dezembro de 2003, coordenado pela Associação para Promoção da Excelência do Software Brasileiro (</a:t>
            </a:r>
            <a:r>
              <a:rPr lang="pt-BR" altLang="pt-BR" sz="2000" b="1" dirty="0">
                <a:latin typeface="Arial Bold"/>
              </a:rPr>
              <a:t>SOFTEX</a:t>
            </a:r>
            <a:r>
              <a:rPr lang="pt-BR" altLang="pt-BR" sz="2000" dirty="0">
                <a:latin typeface="Arial Bold"/>
              </a:rPr>
              <a:t>), que conta com apoio do Ministério da Ciência e Tecnologia (</a:t>
            </a:r>
            <a:r>
              <a:rPr lang="pt-BR" altLang="pt-BR" sz="2000" b="1" dirty="0">
                <a:latin typeface="Arial Bold"/>
              </a:rPr>
              <a:t>MCT</a:t>
            </a:r>
            <a:r>
              <a:rPr lang="pt-BR" altLang="pt-BR" sz="2000" dirty="0">
                <a:latin typeface="Arial Bold"/>
              </a:rPr>
              <a:t>), Financiadora de Estudos e Projetos (</a:t>
            </a:r>
            <a:r>
              <a:rPr lang="pt-BR" altLang="pt-BR" sz="2000" b="1" dirty="0">
                <a:latin typeface="Arial Bold"/>
              </a:rPr>
              <a:t>FINEP</a:t>
            </a:r>
            <a:r>
              <a:rPr lang="pt-BR" altLang="pt-BR" sz="2000" dirty="0">
                <a:latin typeface="Arial Bold"/>
              </a:rPr>
              <a:t>), Serviço Brasileiro de Apoio às Micro e Pequenas Empresas (</a:t>
            </a:r>
            <a:r>
              <a:rPr lang="pt-BR" altLang="pt-BR" sz="2000" b="1" dirty="0">
                <a:latin typeface="Arial Bold"/>
              </a:rPr>
              <a:t>SEBRAE</a:t>
            </a:r>
            <a:r>
              <a:rPr lang="pt-BR" altLang="pt-BR" sz="2000" dirty="0">
                <a:latin typeface="Arial Bold"/>
              </a:rPr>
              <a:t>) e Banco Interamericano de Desenvolvimento (</a:t>
            </a:r>
            <a:r>
              <a:rPr lang="pt-BR" altLang="pt-BR" sz="2000" b="1" dirty="0">
                <a:latin typeface="Arial Bold"/>
              </a:rPr>
              <a:t>BID</a:t>
            </a:r>
            <a:r>
              <a:rPr lang="pt-BR" altLang="pt-BR" sz="2000" dirty="0">
                <a:latin typeface="Arial Bold"/>
              </a:rPr>
              <a:t>). </a:t>
            </a:r>
          </a:p>
          <a:p>
            <a:pPr marL="246191" indent="-246191" algn="just">
              <a:lnSpc>
                <a:spcPct val="80000"/>
              </a:lnSpc>
              <a:buSzPct val="70000"/>
              <a:buFont typeface="Wingdings" panose="05000000000000000000" pitchFamily="2" charset="2"/>
              <a:buChar char="q"/>
            </a:pPr>
            <a:r>
              <a:rPr lang="pt-BR" altLang="pt-BR" sz="2000" dirty="0">
                <a:latin typeface="Arial Bold"/>
              </a:rPr>
              <a:t>O objetivo do programa MPS.BR é a Melhoria de Processo do Software Brasileiro.</a:t>
            </a:r>
          </a:p>
          <a:p>
            <a:pPr marL="246191" indent="-246191" algn="just">
              <a:lnSpc>
                <a:spcPct val="80000"/>
              </a:lnSpc>
              <a:buSzPct val="70000"/>
              <a:buFont typeface="Wingdings" panose="05000000000000000000" pitchFamily="2" charset="2"/>
              <a:buChar char="q"/>
            </a:pPr>
            <a:r>
              <a:rPr lang="pt-BR" altLang="pt-BR" sz="2000" dirty="0">
                <a:latin typeface="Arial Bold"/>
              </a:rPr>
              <a:t> Os níveis de maturidade variam de A (avançado) a G (básico)</a:t>
            </a:r>
          </a:p>
          <a:p>
            <a:pPr marL="574445" lvl="1" indent="-162662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r>
              <a:rPr lang="pt-BR" altLang="pt-BR" sz="1800" b="1" dirty="0">
                <a:latin typeface="Arial Bold"/>
              </a:rPr>
              <a:t>Nível A</a:t>
            </a:r>
            <a:r>
              <a:rPr lang="pt-BR" altLang="pt-BR" sz="1800" dirty="0">
                <a:latin typeface="Arial Bold"/>
              </a:rPr>
              <a:t> – Em otimização</a:t>
            </a:r>
          </a:p>
          <a:p>
            <a:pPr marL="574445" lvl="1" indent="-162662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r>
              <a:rPr lang="pt-BR" altLang="pt-BR" sz="1800" b="1" dirty="0">
                <a:latin typeface="Arial Bold"/>
              </a:rPr>
              <a:t>Nível B</a:t>
            </a:r>
            <a:r>
              <a:rPr lang="pt-BR" altLang="pt-BR" sz="1800" dirty="0">
                <a:latin typeface="Arial Bold"/>
              </a:rPr>
              <a:t> – Gerenciado quantitativamente</a:t>
            </a:r>
          </a:p>
          <a:p>
            <a:pPr marL="574445" lvl="1" indent="-162662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r>
              <a:rPr lang="pt-BR" altLang="pt-BR" sz="1800" b="1" dirty="0">
                <a:latin typeface="Arial Bold"/>
              </a:rPr>
              <a:t>Nível C</a:t>
            </a:r>
            <a:r>
              <a:rPr lang="pt-BR" altLang="pt-BR" sz="1800" dirty="0">
                <a:latin typeface="Arial Bold"/>
              </a:rPr>
              <a:t> – Definido</a:t>
            </a:r>
          </a:p>
          <a:p>
            <a:pPr marL="574445" lvl="1" indent="-162662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r>
              <a:rPr lang="pt-BR" altLang="pt-BR" sz="1800" b="1" dirty="0">
                <a:latin typeface="Arial Bold"/>
              </a:rPr>
              <a:t>Nível D</a:t>
            </a:r>
            <a:r>
              <a:rPr lang="pt-BR" altLang="pt-BR" sz="1800" dirty="0">
                <a:latin typeface="Arial Bold"/>
              </a:rPr>
              <a:t> – Largamente definido</a:t>
            </a:r>
          </a:p>
          <a:p>
            <a:pPr marL="574445" lvl="1" indent="-162662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r>
              <a:rPr lang="pt-BR" altLang="pt-BR" sz="1800" b="1" dirty="0">
                <a:latin typeface="Arial Bold"/>
              </a:rPr>
              <a:t>Nível E</a:t>
            </a:r>
            <a:r>
              <a:rPr lang="pt-BR" altLang="pt-BR" sz="1800" dirty="0">
                <a:latin typeface="Arial Bold"/>
              </a:rPr>
              <a:t> – Parcialmente definido</a:t>
            </a:r>
          </a:p>
          <a:p>
            <a:pPr marL="574445" lvl="1" indent="-162662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r>
              <a:rPr lang="pt-BR" altLang="pt-BR" sz="1800" b="1" dirty="0">
                <a:latin typeface="Arial Bold"/>
              </a:rPr>
              <a:t>Nível F</a:t>
            </a:r>
            <a:r>
              <a:rPr lang="pt-BR" altLang="pt-BR" sz="1800" dirty="0">
                <a:latin typeface="Arial Bold"/>
              </a:rPr>
              <a:t> – Gerenciado</a:t>
            </a:r>
          </a:p>
          <a:p>
            <a:pPr marL="574445" lvl="1" indent="-162662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r>
              <a:rPr lang="pt-BR" altLang="pt-BR" sz="1800" b="1" dirty="0">
                <a:latin typeface="Arial Bold"/>
              </a:rPr>
              <a:t>Nível G</a:t>
            </a:r>
            <a:r>
              <a:rPr lang="pt-BR" altLang="pt-BR" sz="1800" dirty="0">
                <a:latin typeface="Arial Bold"/>
              </a:rPr>
              <a:t> – Parcialmente gerenciado</a:t>
            </a:r>
          </a:p>
        </p:txBody>
      </p:sp>
    </p:spTree>
    <p:extLst>
      <p:ext uri="{BB962C8B-B14F-4D97-AF65-F5344CB8AC3E}">
        <p14:creationId xmlns:p14="http://schemas.microsoft.com/office/powerpoint/2010/main" val="117032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198069" y="142609"/>
            <a:ext cx="8471388" cy="59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82638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826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398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970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542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0114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686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9258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algn="l" eaLnBrk="1" hangingPunct="1">
              <a:buSzPct val="100000"/>
              <a:buFont typeface="Tahoma" panose="020B0604030504040204" pitchFamily="34" charset="0"/>
              <a:buNone/>
            </a:pPr>
            <a:r>
              <a:rPr lang="pt-BR" altLang="pt-BR" dirty="0">
                <a:solidFill>
                  <a:srgbClr val="0000FF"/>
                </a:solidFill>
                <a:latin typeface="Arial Bold"/>
                <a:sym typeface="Arial Bold" charset="0"/>
              </a:rPr>
              <a:t>MPS-BR (Melhoria de Processo de Software Brasileiro):</a:t>
            </a:r>
            <a:endParaRPr lang="en-US" altLang="pt-BR" dirty="0">
              <a:solidFill>
                <a:srgbClr val="0000FF"/>
              </a:solidFill>
              <a:latin typeface="Arial Bold"/>
              <a:sym typeface="Arial Bold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33237"/>
            <a:ext cx="9144000" cy="4391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5553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331177" y="1093177"/>
            <a:ext cx="8471389" cy="59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82638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826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398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970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542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0114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686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9258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algn="l" eaLnBrk="1" hangingPunct="1">
              <a:buSzPct val="100000"/>
              <a:buFont typeface="Tahoma" panose="020B0604030504040204" pitchFamily="34" charset="0"/>
              <a:buNone/>
            </a:pPr>
            <a:r>
              <a:rPr lang="pt-BR" altLang="pt-BR" sz="2585" dirty="0">
                <a:solidFill>
                  <a:srgbClr val="0000FF"/>
                </a:solidFill>
                <a:latin typeface="Arial Bold" charset="0"/>
                <a:sym typeface="Arial Bold" charset="0"/>
              </a:rPr>
              <a:t>CMMI x MPS.BR</a:t>
            </a:r>
            <a:endParaRPr lang="en-US" altLang="pt-BR" sz="2585" dirty="0">
              <a:solidFill>
                <a:srgbClr val="0000FF"/>
              </a:solidFill>
              <a:latin typeface="Arial Bold" charset="0"/>
              <a:sym typeface="Arial Bold" charset="0"/>
            </a:endParaRPr>
          </a:p>
        </p:txBody>
      </p:sp>
      <p:pic>
        <p:nvPicPr>
          <p:cNvPr id="94211" name="Picture 3" descr="figura_mps_br_cmmi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285" y="1184031"/>
            <a:ext cx="2738804" cy="224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1428" name="Group 4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555526183"/>
              </p:ext>
            </p:extLst>
          </p:nvPr>
        </p:nvGraphicFramePr>
        <p:xfrm>
          <a:off x="457200" y="3574074"/>
          <a:ext cx="8471388" cy="2646484"/>
        </p:xfrm>
        <a:graphic>
          <a:graphicData uri="http://schemas.openxmlformats.org/drawingml/2006/table">
            <a:tbl>
              <a:tblPr/>
              <a:tblGrid>
                <a:gridCol w="4235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5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397">
                <a:tc>
                  <a:txBody>
                    <a:bodyPr/>
                    <a:lstStyle>
                      <a:lvl1pPr algn="l">
                        <a:spcBef>
                          <a:spcPts val="700"/>
                        </a:spcBef>
                        <a:buSzPct val="100000"/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1pPr>
                      <a:lvl2pPr marL="742950" indent="-285750" algn="l">
                        <a:spcBef>
                          <a:spcPts val="600"/>
                        </a:spcBef>
                        <a:buSzPct val="100000"/>
                        <a:buFont typeface="Tahoma" pitchFamily="34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2pPr>
                      <a:lvl3pPr marL="1143000" indent="-228600" algn="l">
                        <a:spcBef>
                          <a:spcPts val="500"/>
                        </a:spcBef>
                        <a:buSzPct val="100000"/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3pPr>
                      <a:lvl4pPr marL="1600200" indent="-228600" algn="l">
                        <a:spcBef>
                          <a:spcPts val="400"/>
                        </a:spcBef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4pPr>
                      <a:lvl5pPr marL="2057400" indent="-228600" algn="l">
                        <a:spcBef>
                          <a:spcPts val="400"/>
                        </a:spcBef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5pPr>
                      <a:lvl6pPr marL="25146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6pPr>
                      <a:lvl7pPr marL="29718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7pPr>
                      <a:lvl8pPr marL="34290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8pPr>
                      <a:lvl9pPr marL="38862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sym typeface="Tahoma" pitchFamily="34" charset="0"/>
                        </a:rPr>
                        <a:t>CMMI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700"/>
                        </a:spcBef>
                        <a:buSzPct val="100000"/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1pPr>
                      <a:lvl2pPr marL="742950" indent="-285750" algn="l">
                        <a:spcBef>
                          <a:spcPts val="600"/>
                        </a:spcBef>
                        <a:buSzPct val="100000"/>
                        <a:buFont typeface="Tahoma" pitchFamily="34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2pPr>
                      <a:lvl3pPr marL="1143000" indent="-228600" algn="l">
                        <a:spcBef>
                          <a:spcPts val="500"/>
                        </a:spcBef>
                        <a:buSzPct val="100000"/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3pPr>
                      <a:lvl4pPr marL="1600200" indent="-228600" algn="l">
                        <a:spcBef>
                          <a:spcPts val="400"/>
                        </a:spcBef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4pPr>
                      <a:lvl5pPr marL="2057400" indent="-228600" algn="l">
                        <a:spcBef>
                          <a:spcPts val="400"/>
                        </a:spcBef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5pPr>
                      <a:lvl6pPr marL="25146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6pPr>
                      <a:lvl7pPr marL="29718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7pPr>
                      <a:lvl8pPr marL="34290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8pPr>
                      <a:lvl9pPr marL="38862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sym typeface="Tahoma" pitchFamily="34" charset="0"/>
                        </a:rPr>
                        <a:t>MPS.BR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ts val="700"/>
                        </a:spcBef>
                        <a:buSzPct val="100000"/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1pPr>
                      <a:lvl2pPr marL="742950" indent="-285750" algn="l">
                        <a:spcBef>
                          <a:spcPts val="600"/>
                        </a:spcBef>
                        <a:buSzPct val="100000"/>
                        <a:buFont typeface="Tahoma" pitchFamily="34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2pPr>
                      <a:lvl3pPr marL="1143000" indent="-228600" algn="l">
                        <a:spcBef>
                          <a:spcPts val="500"/>
                        </a:spcBef>
                        <a:buSzPct val="100000"/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3pPr>
                      <a:lvl4pPr marL="1600200" indent="-228600" algn="l">
                        <a:spcBef>
                          <a:spcPts val="400"/>
                        </a:spcBef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4pPr>
                      <a:lvl5pPr marL="2057400" indent="-228600" algn="l">
                        <a:spcBef>
                          <a:spcPts val="400"/>
                        </a:spcBef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5pPr>
                      <a:lvl6pPr marL="25146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6pPr>
                      <a:lvl7pPr marL="29718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7pPr>
                      <a:lvl8pPr marL="34290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8pPr>
                      <a:lvl9pPr marL="38862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sym typeface="Tahoma" pitchFamily="34" charset="0"/>
                        </a:rPr>
                        <a:t>Modelo internacional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700"/>
                        </a:spcBef>
                        <a:buSzPct val="100000"/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1pPr>
                      <a:lvl2pPr marL="742950" indent="-285750" algn="l">
                        <a:spcBef>
                          <a:spcPts val="600"/>
                        </a:spcBef>
                        <a:buSzPct val="100000"/>
                        <a:buFont typeface="Tahoma" pitchFamily="34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2pPr>
                      <a:lvl3pPr marL="1143000" indent="-228600" algn="l">
                        <a:spcBef>
                          <a:spcPts val="500"/>
                        </a:spcBef>
                        <a:buSzPct val="100000"/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3pPr>
                      <a:lvl4pPr marL="1600200" indent="-228600" algn="l">
                        <a:spcBef>
                          <a:spcPts val="400"/>
                        </a:spcBef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4pPr>
                      <a:lvl5pPr marL="2057400" indent="-228600" algn="l">
                        <a:spcBef>
                          <a:spcPts val="400"/>
                        </a:spcBef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5pPr>
                      <a:lvl6pPr marL="25146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6pPr>
                      <a:lvl7pPr marL="29718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7pPr>
                      <a:lvl8pPr marL="34290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8pPr>
                      <a:lvl9pPr marL="38862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sym typeface="Tahoma" pitchFamily="34" charset="0"/>
                        </a:rPr>
                        <a:t>Modelo brasileiro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761">
                <a:tc>
                  <a:txBody>
                    <a:bodyPr/>
                    <a:lstStyle>
                      <a:lvl1pPr algn="l">
                        <a:spcBef>
                          <a:spcPts val="700"/>
                        </a:spcBef>
                        <a:buSzPct val="100000"/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1pPr>
                      <a:lvl2pPr marL="742950" indent="-285750" algn="l">
                        <a:spcBef>
                          <a:spcPts val="600"/>
                        </a:spcBef>
                        <a:buSzPct val="100000"/>
                        <a:buFont typeface="Tahoma" pitchFamily="34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2pPr>
                      <a:lvl3pPr marL="1143000" indent="-228600" algn="l">
                        <a:spcBef>
                          <a:spcPts val="500"/>
                        </a:spcBef>
                        <a:buSzPct val="100000"/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3pPr>
                      <a:lvl4pPr marL="1600200" indent="-228600" algn="l">
                        <a:spcBef>
                          <a:spcPts val="400"/>
                        </a:spcBef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4pPr>
                      <a:lvl5pPr marL="2057400" indent="-228600" algn="l">
                        <a:spcBef>
                          <a:spcPts val="400"/>
                        </a:spcBef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5pPr>
                      <a:lvl6pPr marL="25146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6pPr>
                      <a:lvl7pPr marL="29718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7pPr>
                      <a:lvl8pPr marL="34290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8pPr>
                      <a:lvl9pPr marL="38862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sym typeface="Tahoma" pitchFamily="34" charset="0"/>
                        </a:rPr>
                        <a:t>Desenvolvido pelo Software Engineering Institute-SEI em 1992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700"/>
                        </a:spcBef>
                        <a:buSzPct val="100000"/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1pPr>
                      <a:lvl2pPr marL="742950" indent="-285750" algn="l">
                        <a:spcBef>
                          <a:spcPts val="600"/>
                        </a:spcBef>
                        <a:buSzPct val="100000"/>
                        <a:buFont typeface="Tahoma" pitchFamily="34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2pPr>
                      <a:lvl3pPr marL="1143000" indent="-228600" algn="l">
                        <a:spcBef>
                          <a:spcPts val="500"/>
                        </a:spcBef>
                        <a:buSzPct val="100000"/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3pPr>
                      <a:lvl4pPr marL="1600200" indent="-228600" algn="l">
                        <a:spcBef>
                          <a:spcPts val="400"/>
                        </a:spcBef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4pPr>
                      <a:lvl5pPr marL="2057400" indent="-228600" algn="l">
                        <a:spcBef>
                          <a:spcPts val="400"/>
                        </a:spcBef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5pPr>
                      <a:lvl6pPr marL="25146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6pPr>
                      <a:lvl7pPr marL="29718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7pPr>
                      <a:lvl8pPr marL="34290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8pPr>
                      <a:lvl9pPr marL="38862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sym typeface="Tahoma" pitchFamily="34" charset="0"/>
                        </a:rPr>
                        <a:t>Desenvolvido pela SOFTEX em 2003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226">
                <a:tc>
                  <a:txBody>
                    <a:bodyPr/>
                    <a:lstStyle>
                      <a:lvl1pPr algn="l">
                        <a:spcBef>
                          <a:spcPts val="700"/>
                        </a:spcBef>
                        <a:buSzPct val="100000"/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1pPr>
                      <a:lvl2pPr marL="742950" indent="-285750" algn="l">
                        <a:spcBef>
                          <a:spcPts val="600"/>
                        </a:spcBef>
                        <a:buSzPct val="100000"/>
                        <a:buFont typeface="Tahoma" pitchFamily="34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2pPr>
                      <a:lvl3pPr marL="1143000" indent="-228600" algn="l">
                        <a:spcBef>
                          <a:spcPts val="500"/>
                        </a:spcBef>
                        <a:buSzPct val="100000"/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3pPr>
                      <a:lvl4pPr marL="1600200" indent="-228600" algn="l">
                        <a:spcBef>
                          <a:spcPts val="400"/>
                        </a:spcBef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4pPr>
                      <a:lvl5pPr marL="2057400" indent="-228600" algn="l">
                        <a:spcBef>
                          <a:spcPts val="400"/>
                        </a:spcBef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5pPr>
                      <a:lvl6pPr marL="25146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6pPr>
                      <a:lvl7pPr marL="29718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7pPr>
                      <a:lvl8pPr marL="34290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8pPr>
                      <a:lvl9pPr marL="38862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sym typeface="Tahoma" pitchFamily="34" charset="0"/>
                        </a:rPr>
                        <a:t>Possui representação por estágios (5 níveis, sendo 4 válidos a certificação) 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700"/>
                        </a:spcBef>
                        <a:buSzPct val="100000"/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1pPr>
                      <a:lvl2pPr marL="742950" indent="-285750" algn="l">
                        <a:spcBef>
                          <a:spcPts val="600"/>
                        </a:spcBef>
                        <a:buSzPct val="100000"/>
                        <a:buFont typeface="Tahoma" pitchFamily="34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2pPr>
                      <a:lvl3pPr marL="1143000" indent="-228600" algn="l">
                        <a:spcBef>
                          <a:spcPts val="500"/>
                        </a:spcBef>
                        <a:buSzPct val="100000"/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3pPr>
                      <a:lvl4pPr marL="1600200" indent="-228600" algn="l">
                        <a:spcBef>
                          <a:spcPts val="400"/>
                        </a:spcBef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4pPr>
                      <a:lvl5pPr marL="2057400" indent="-228600" algn="l">
                        <a:spcBef>
                          <a:spcPts val="400"/>
                        </a:spcBef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5pPr>
                      <a:lvl6pPr marL="25146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6pPr>
                      <a:lvl7pPr marL="29718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7pPr>
                      <a:lvl8pPr marL="34290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8pPr>
                      <a:lvl9pPr marL="38862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sym typeface="Tahoma" pitchFamily="34" charset="0"/>
                        </a:rPr>
                        <a:t>Possui  representação em níveis (7 níveis)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>
                      <a:lvl1pPr algn="l">
                        <a:spcBef>
                          <a:spcPts val="700"/>
                        </a:spcBef>
                        <a:buSzPct val="100000"/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1pPr>
                      <a:lvl2pPr marL="742950" indent="-285750" algn="l">
                        <a:spcBef>
                          <a:spcPts val="600"/>
                        </a:spcBef>
                        <a:buSzPct val="100000"/>
                        <a:buFont typeface="Tahoma" pitchFamily="34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2pPr>
                      <a:lvl3pPr marL="1143000" indent="-228600" algn="l">
                        <a:spcBef>
                          <a:spcPts val="500"/>
                        </a:spcBef>
                        <a:buSzPct val="100000"/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3pPr>
                      <a:lvl4pPr marL="1600200" indent="-228600" algn="l">
                        <a:spcBef>
                          <a:spcPts val="400"/>
                        </a:spcBef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4pPr>
                      <a:lvl5pPr marL="2057400" indent="-228600" algn="l">
                        <a:spcBef>
                          <a:spcPts val="400"/>
                        </a:spcBef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5pPr>
                      <a:lvl6pPr marL="25146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6pPr>
                      <a:lvl7pPr marL="29718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7pPr>
                      <a:lvl8pPr marL="34290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8pPr>
                      <a:lvl9pPr marL="38862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sym typeface="Tahoma" pitchFamily="34" charset="0"/>
                        </a:rPr>
                        <a:t>Custo mais elevado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700"/>
                        </a:spcBef>
                        <a:buSzPct val="100000"/>
                        <a:buFont typeface="Tahoma" pitchFamily="34" charset="0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1pPr>
                      <a:lvl2pPr marL="742950" indent="-285750" algn="l">
                        <a:spcBef>
                          <a:spcPts val="600"/>
                        </a:spcBef>
                        <a:buSzPct val="100000"/>
                        <a:buFont typeface="Tahoma" pitchFamily="34" charset="0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2pPr>
                      <a:lvl3pPr marL="1143000" indent="-228600" algn="l">
                        <a:spcBef>
                          <a:spcPts val="500"/>
                        </a:spcBef>
                        <a:buSzPct val="100000"/>
                        <a:buFont typeface="Tahoma" pitchFamily="34" charset="0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3pPr>
                      <a:lvl4pPr marL="1600200" indent="-228600" algn="l">
                        <a:spcBef>
                          <a:spcPts val="400"/>
                        </a:spcBef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4pPr>
                      <a:lvl5pPr marL="2057400" indent="-228600" algn="l">
                        <a:spcBef>
                          <a:spcPts val="400"/>
                        </a:spcBef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5pPr>
                      <a:lvl6pPr marL="25146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6pPr>
                      <a:lvl7pPr marL="29718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7pPr>
                      <a:lvl8pPr marL="34290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8pPr>
                      <a:lvl9pPr marL="3886200" indent="-228600" fontAlgn="base">
                        <a:spcBef>
                          <a:spcPts val="400"/>
                        </a:spcBef>
                        <a:spcAft>
                          <a:spcPct val="0"/>
                        </a:spcAft>
                        <a:buSzPct val="100000"/>
                        <a:buFont typeface="Tahoma" pitchFamily="34" charset="0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  <a:sym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sym typeface="Tahoma" pitchFamily="34" charset="0"/>
                        </a:rPr>
                        <a:t>Custo acessível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1419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81" y="1292772"/>
            <a:ext cx="7840479" cy="430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8069" y="142609"/>
            <a:ext cx="8471388" cy="59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82638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826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398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970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542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0114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686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9258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algn="ctr" eaLnBrk="1" hangingPunct="1">
              <a:buSzPct val="100000"/>
              <a:buFont typeface="Tahoma" panose="020B0604030504040204" pitchFamily="34" charset="0"/>
              <a:buNone/>
            </a:pPr>
            <a:r>
              <a:rPr lang="pt-BR" altLang="pt-BR" dirty="0">
                <a:solidFill>
                  <a:srgbClr val="0000FF"/>
                </a:solidFill>
                <a:latin typeface="Arial Bold"/>
                <a:sym typeface="Arial Bold" charset="0"/>
              </a:rPr>
              <a:t>MPS-BR no Brasil (2022) </a:t>
            </a:r>
            <a:endParaRPr lang="en-US" altLang="pt-BR" dirty="0">
              <a:solidFill>
                <a:srgbClr val="0000FF"/>
              </a:solidFill>
              <a:latin typeface="Arial Bold"/>
              <a:sym typeface="Arial Bold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/>
          <a:srcRect l="21424" r="22056"/>
          <a:stretch/>
        </p:blipFill>
        <p:spPr>
          <a:xfrm>
            <a:off x="0" y="2631013"/>
            <a:ext cx="9155651" cy="27898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2919" y="6295596"/>
            <a:ext cx="3617077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303030"/>
                </a:solidFill>
                <a:latin typeface="Gotham-Bold"/>
                <a:cs typeface="Gotham-Bold"/>
              </a:rPr>
              <a:t>MARÇO/2025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26945" y="6216481"/>
            <a:ext cx="249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11882" y="3039003"/>
            <a:ext cx="7166918" cy="986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FFFFFF"/>
                </a:solidFill>
                <a:latin typeface="Gotham-Bold"/>
                <a:cs typeface="Gotham-Bold"/>
              </a:rPr>
              <a:t>ANÁLISE E DESENVOLVIMENTO DE SISTEMAS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1881" y="4030560"/>
            <a:ext cx="81321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>
                <a:solidFill>
                  <a:schemeClr val="bg1"/>
                </a:solidFill>
              </a:rPr>
              <a:t>PROJETO DE SISTEMAS APLICADO AS MELHORES PRÁTICAS EM QUALIDADE DE SOFTWARE E GOVERNANÇA DE TI</a:t>
            </a:r>
            <a:endParaRPr lang="en-US" sz="2200" dirty="0">
              <a:solidFill>
                <a:schemeClr val="bg1"/>
              </a:solidFill>
              <a:latin typeface="Gotham-Book"/>
              <a:cs typeface="Gotham-Boo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1882" y="4898189"/>
            <a:ext cx="361707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Gotham-Bold"/>
                <a:cs typeface="Gotham-Bold"/>
              </a:rPr>
              <a:t>PROF. Me. PAULO SAMPAIO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966" y="3145118"/>
            <a:ext cx="72000" cy="1726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4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3"/>
          <p:cNvSpPr>
            <a:spLocks noChangeArrowheads="1"/>
          </p:cNvSpPr>
          <p:nvPr/>
        </p:nvSpPr>
        <p:spPr bwMode="auto">
          <a:xfrm>
            <a:off x="240323" y="2017835"/>
            <a:ext cx="8651631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defRPr/>
            </a:pPr>
            <a:r>
              <a:rPr lang="pt-BR" altLang="pt-BR" sz="2400" b="1" dirty="0">
                <a:latin typeface="+mn-lt"/>
                <a:sym typeface="Times New Roman" panose="02020603050405020304" pitchFamily="18" charset="0"/>
              </a:rPr>
              <a:t>Norma internacional </a:t>
            </a:r>
            <a:r>
              <a:rPr lang="pt-BR" altLang="pt-BR" sz="2400" dirty="0">
                <a:latin typeface="+mn-lt"/>
                <a:sym typeface="Times New Roman" panose="02020603050405020304" pitchFamily="18" charset="0"/>
              </a:rPr>
              <a:t>que estabelece os princípios, requisitos e </a:t>
            </a:r>
            <a:r>
              <a:rPr lang="pt-BR" altLang="pt-BR" sz="2400" b="1" dirty="0">
                <a:latin typeface="+mn-lt"/>
                <a:sym typeface="Times New Roman" panose="02020603050405020304" pitchFamily="18" charset="0"/>
              </a:rPr>
              <a:t>metodologias</a:t>
            </a:r>
            <a:r>
              <a:rPr lang="pt-BR" altLang="pt-BR" sz="2400" dirty="0">
                <a:latin typeface="+mn-lt"/>
                <a:sym typeface="Times New Roman" panose="02020603050405020304" pitchFamily="18" charset="0"/>
              </a:rPr>
              <a:t> a aplicar na avaliação do estado de capacidade e </a:t>
            </a:r>
            <a:r>
              <a:rPr lang="pt-BR" altLang="pt-BR" sz="2400" b="1" dirty="0">
                <a:latin typeface="+mn-lt"/>
                <a:sym typeface="Times New Roman" panose="02020603050405020304" pitchFamily="18" charset="0"/>
              </a:rPr>
              <a:t>maturidade</a:t>
            </a:r>
            <a:r>
              <a:rPr lang="pt-BR" altLang="pt-BR" sz="2400" dirty="0">
                <a:latin typeface="+mn-lt"/>
                <a:sym typeface="Times New Roman" panose="02020603050405020304" pitchFamily="18" charset="0"/>
              </a:rPr>
              <a:t> das empresas, de acordo com o modelo de processos definido pela norma </a:t>
            </a:r>
            <a:r>
              <a:rPr lang="pt-BR" altLang="pt-BR" sz="2400" b="1" dirty="0">
                <a:latin typeface="+mn-lt"/>
                <a:sym typeface="Times New Roman" panose="02020603050405020304" pitchFamily="18" charset="0"/>
              </a:rPr>
              <a:t>ISO/IEC 12207 </a:t>
            </a:r>
            <a:r>
              <a:rPr lang="pt-BR" altLang="pt-BR" sz="2400" dirty="0">
                <a:latin typeface="+mn-lt"/>
                <a:sym typeface="Times New Roman" panose="02020603050405020304" pitchFamily="18" charset="0"/>
              </a:rPr>
              <a:t>(Software Life </a:t>
            </a:r>
            <a:r>
              <a:rPr lang="pt-BR" altLang="pt-BR" sz="2400" dirty="0" err="1">
                <a:latin typeface="+mn-lt"/>
                <a:sym typeface="Times New Roman" panose="02020603050405020304" pitchFamily="18" charset="0"/>
              </a:rPr>
              <a:t>Cycle</a:t>
            </a:r>
            <a:r>
              <a:rPr lang="pt-BR" altLang="pt-BR" sz="2400" dirty="0">
                <a:latin typeface="+mn-lt"/>
                <a:sym typeface="Times New Roman" panose="02020603050405020304" pitchFamily="18" charset="0"/>
              </a:rPr>
              <a:t> Processes).</a:t>
            </a:r>
          </a:p>
          <a:p>
            <a:pPr algn="just">
              <a:defRPr/>
            </a:pPr>
            <a:endParaRPr lang="pt-BR" altLang="pt-BR" sz="2215" dirty="0">
              <a:solidFill>
                <a:srgbClr val="000000"/>
              </a:solidFill>
              <a:latin typeface="Comic Sans MS" pitchFamily="66" charset="0"/>
            </a:endParaRPr>
          </a:p>
          <a:p>
            <a:pPr algn="just">
              <a:defRPr/>
            </a:pPr>
            <a:endParaRPr lang="pt-BR" altLang="pt-BR" sz="2215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13667" name="Rectangle 1030"/>
          <p:cNvSpPr>
            <a:spLocks noChangeArrowheads="1"/>
          </p:cNvSpPr>
          <p:nvPr/>
        </p:nvSpPr>
        <p:spPr bwMode="auto">
          <a:xfrm>
            <a:off x="158262" y="1310054"/>
            <a:ext cx="8774723" cy="389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82638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826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398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970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542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0114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686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9258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algn="l" eaLnBrk="1" hangingPunct="1">
              <a:buSzPct val="100000"/>
              <a:buFont typeface="Tahoma" panose="020B0604030504040204" pitchFamily="34" charset="0"/>
              <a:buNone/>
            </a:pPr>
            <a:r>
              <a:rPr lang="pt-BR" altLang="pt-BR" sz="2585" dirty="0">
                <a:solidFill>
                  <a:srgbClr val="0000FF"/>
                </a:solidFill>
                <a:latin typeface="Arial Bold" charset="0"/>
                <a:ea typeface="+mj-ea"/>
                <a:cs typeface="Arial" panose="020B0604020202020204" pitchFamily="34" charset="0"/>
              </a:rPr>
              <a:t>SPICE</a:t>
            </a:r>
            <a:r>
              <a:rPr lang="pt-BR" altLang="pt-BR" sz="2585" dirty="0">
                <a:solidFill>
                  <a:srgbClr val="0000FF"/>
                </a:solidFill>
                <a:latin typeface="Arial Bold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</a:t>
            </a:r>
            <a:r>
              <a:rPr lang="pt-BR" altLang="pt-BR" sz="2585" dirty="0">
                <a:solidFill>
                  <a:srgbClr val="0000FF"/>
                </a:solidFill>
                <a:latin typeface="Arial Bold" charset="0"/>
                <a:ea typeface="+mj-ea"/>
                <a:cs typeface="Arial" panose="020B0604020202020204" pitchFamily="34" charset="0"/>
              </a:rPr>
              <a:t> - ISO</a:t>
            </a:r>
            <a:r>
              <a:rPr lang="pt-BR" altLang="pt-BR" sz="2585" dirty="0">
                <a:solidFill>
                  <a:srgbClr val="0000FF"/>
                </a:solidFill>
                <a:latin typeface="Arial Bold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</a:t>
            </a:r>
            <a:r>
              <a:rPr lang="pt-BR" altLang="pt-BR" sz="2585" dirty="0">
                <a:solidFill>
                  <a:srgbClr val="0000FF"/>
                </a:solidFill>
                <a:latin typeface="Arial Bold" charset="0"/>
                <a:ea typeface="+mj-ea"/>
                <a:cs typeface="Arial" panose="020B0604020202020204" pitchFamily="34" charset="0"/>
              </a:rPr>
              <a:t>/IEC</a:t>
            </a:r>
            <a:r>
              <a:rPr lang="pt-BR" altLang="pt-BR" sz="2585" dirty="0">
                <a:solidFill>
                  <a:srgbClr val="0000FF"/>
                </a:solidFill>
                <a:latin typeface="Arial Bold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</a:t>
            </a:r>
            <a:r>
              <a:rPr lang="pt-BR" altLang="pt-BR" sz="2585" dirty="0">
                <a:solidFill>
                  <a:srgbClr val="0000FF"/>
                </a:solidFill>
                <a:latin typeface="Arial Bold" charset="0"/>
                <a:ea typeface="+mj-ea"/>
                <a:cs typeface="Arial" panose="020B0604020202020204" pitchFamily="34" charset="0"/>
              </a:rPr>
              <a:t> 15504</a:t>
            </a:r>
          </a:p>
          <a:p>
            <a:pPr algn="l" eaLnBrk="1" hangingPunct="1">
              <a:buSzPct val="100000"/>
              <a:buFont typeface="Tahoma" panose="020B0604030504040204" pitchFamily="34" charset="0"/>
              <a:buNone/>
            </a:pPr>
            <a:r>
              <a:rPr lang="pt-BR" altLang="pt-BR" sz="2585" dirty="0">
                <a:solidFill>
                  <a:srgbClr val="0000FF"/>
                </a:solidFill>
                <a:latin typeface="Arial Bold" charset="0"/>
                <a:ea typeface="+mj-ea"/>
                <a:cs typeface="Arial" panose="020B0604020202020204" pitchFamily="34" charset="0"/>
              </a:rPr>
              <a:t>Avaliação de Maturidade e Capacidade de Processos</a:t>
            </a:r>
          </a:p>
        </p:txBody>
      </p:sp>
      <p:pic>
        <p:nvPicPr>
          <p:cNvPr id="234500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1" y="4026878"/>
            <a:ext cx="4173415" cy="2102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4501" name="Text Box 5"/>
          <p:cNvSpPr txBox="1">
            <a:spLocks/>
          </p:cNvSpPr>
          <p:nvPr/>
        </p:nvSpPr>
        <p:spPr bwMode="auto">
          <a:xfrm>
            <a:off x="184638" y="5821974"/>
            <a:ext cx="5194789" cy="66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pt-BR" altLang="pt-BR" sz="923" i="1">
                <a:sym typeface="Wingdings" panose="05000000000000000000" pitchFamily="2" charset="2"/>
              </a:rPr>
              <a:t></a:t>
            </a:r>
            <a:r>
              <a:rPr lang="pt-BR" altLang="pt-BR" sz="923" i="1"/>
              <a:t> </a:t>
            </a:r>
            <a:r>
              <a:rPr lang="en-US" altLang="pt-BR" sz="923" i="1"/>
              <a:t>Software Process Improvement and Capability dEtermination</a:t>
            </a:r>
            <a:endParaRPr lang="pt-BR" altLang="pt-BR" sz="923" i="1"/>
          </a:p>
          <a:p>
            <a:pPr algn="l" eaLnBrk="1" hangingPunct="1">
              <a:spcBef>
                <a:spcPct val="50000"/>
              </a:spcBef>
            </a:pPr>
            <a:r>
              <a:rPr lang="pt-BR" altLang="pt-BR" sz="923" i="1">
                <a:sym typeface="Wingdings" panose="05000000000000000000" pitchFamily="2" charset="2"/>
              </a:rPr>
              <a:t> </a:t>
            </a:r>
            <a:r>
              <a:rPr lang="pt-BR" altLang="pt-BR" sz="923" i="1"/>
              <a:t>International Organization for Standardization</a:t>
            </a:r>
          </a:p>
          <a:p>
            <a:pPr algn="l" eaLnBrk="1" hangingPunct="1">
              <a:spcBef>
                <a:spcPct val="50000"/>
              </a:spcBef>
            </a:pPr>
            <a:r>
              <a:rPr lang="pt-BR" altLang="pt-BR" sz="923" i="1">
                <a:sym typeface="Wingdings" panose="05000000000000000000" pitchFamily="2" charset="2"/>
              </a:rPr>
              <a:t> </a:t>
            </a:r>
            <a:r>
              <a:rPr lang="pt-BR" altLang="pt-BR" sz="923" i="1"/>
              <a:t>International Electrotechnical Commission</a:t>
            </a:r>
          </a:p>
        </p:txBody>
      </p:sp>
    </p:spTree>
    <p:extLst>
      <p:ext uri="{BB962C8B-B14F-4D97-AF65-F5344CB8AC3E}">
        <p14:creationId xmlns:p14="http://schemas.microsoft.com/office/powerpoint/2010/main" val="326775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8" grpId="0"/>
      <p:bldP spid="2345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60" y="716095"/>
            <a:ext cx="5107564" cy="536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SOMMERVILLE,</a:t>
            </a:r>
            <a:r>
              <a:rPr lang="pt-BR" sz="1600" dirty="0"/>
              <a:t> Ian; Engenharia de Software.  9ª edição.  Ed. </a:t>
            </a:r>
            <a:r>
              <a:rPr lang="pt-BR" sz="1600" dirty="0" err="1"/>
              <a:t>Prentice</a:t>
            </a:r>
            <a:r>
              <a:rPr lang="pt-BR" sz="1600" dirty="0"/>
              <a:t> Hall, 2011.</a:t>
            </a:r>
          </a:p>
          <a:p>
            <a:endParaRPr lang="pt-BR" sz="1600" dirty="0"/>
          </a:p>
          <a:p>
            <a:r>
              <a:rPr lang="pt-BR" sz="1600" b="1" dirty="0"/>
              <a:t>LÉLIS, </a:t>
            </a:r>
            <a:r>
              <a:rPr lang="pt-BR" sz="1600" dirty="0" err="1"/>
              <a:t>Eliacy</a:t>
            </a:r>
            <a:r>
              <a:rPr lang="pt-BR" sz="1600" dirty="0"/>
              <a:t> Cavalcanti. Gestão da Qualidade. Editora Pearson, São Paulo, 2012.</a:t>
            </a:r>
          </a:p>
          <a:p>
            <a:endParaRPr lang="pt-BR" sz="1600" dirty="0"/>
          </a:p>
          <a:p>
            <a:r>
              <a:rPr lang="pt-BR" sz="1600" b="1" dirty="0"/>
              <a:t>SELEME,</a:t>
            </a:r>
            <a:r>
              <a:rPr lang="pt-BR" sz="1600" dirty="0"/>
              <a:t>Robson, </a:t>
            </a:r>
            <a:r>
              <a:rPr lang="pt-BR" sz="1600" b="1" dirty="0"/>
              <a:t>STADLER</a:t>
            </a:r>
            <a:r>
              <a:rPr lang="pt-BR" sz="1600" dirty="0"/>
              <a:t>, Humberto. Controle da Qualidade - As ferramentas essenciais: Ed. Intersaberes, 2005.</a:t>
            </a:r>
          </a:p>
          <a:p>
            <a:endParaRPr lang="pt-BR" sz="1600" dirty="0"/>
          </a:p>
          <a:p>
            <a:r>
              <a:rPr lang="pt-BR" sz="1600" dirty="0"/>
              <a:t>CMMi V3. SEI - Software </a:t>
            </a:r>
            <a:r>
              <a:rPr lang="pt-BR" sz="1600" dirty="0" err="1"/>
              <a:t>Engineering</a:t>
            </a:r>
            <a:r>
              <a:rPr lang="pt-BR" sz="1600" dirty="0"/>
              <a:t> </a:t>
            </a:r>
            <a:r>
              <a:rPr lang="pt-BR" sz="1600" dirty="0" err="1"/>
              <a:t>Institute</a:t>
            </a:r>
            <a:r>
              <a:rPr lang="pt-BR" sz="1600" dirty="0"/>
              <a:t>., USA, 2007.  Disponível na biblioteca online da </a:t>
            </a:r>
            <a:r>
              <a:rPr lang="pt-BR" sz="1600" dirty="0" err="1"/>
              <a:t>Carnegie</a:t>
            </a:r>
            <a:r>
              <a:rPr lang="pt-BR" sz="1600" dirty="0"/>
              <a:t> </a:t>
            </a:r>
            <a:r>
              <a:rPr lang="pt-BR" sz="1600" dirty="0" err="1"/>
              <a:t>Melon</a:t>
            </a:r>
            <a:r>
              <a:rPr lang="pt-BR" sz="1600" dirty="0"/>
              <a:t> </a:t>
            </a:r>
            <a:r>
              <a:rPr lang="pt-BR" sz="1600" dirty="0" err="1"/>
              <a:t>University</a:t>
            </a:r>
            <a:r>
              <a:rPr lang="pt-BR" sz="1600" dirty="0"/>
              <a:t>.</a:t>
            </a:r>
          </a:p>
          <a:p>
            <a:endParaRPr lang="pt-BR" sz="1600" dirty="0">
              <a:solidFill>
                <a:srgbClr val="303030"/>
              </a:solidFill>
              <a:latin typeface="Gotham-Book"/>
              <a:cs typeface="Gotham-Book"/>
            </a:endParaRPr>
          </a:p>
          <a:p>
            <a:r>
              <a:rPr lang="en-US" sz="1600" dirty="0">
                <a:solidFill>
                  <a:srgbClr val="303030"/>
                </a:solidFill>
                <a:latin typeface="Gotham-Book"/>
                <a:cs typeface="Gotham-Book"/>
                <a:hlinkClick r:id="rId2"/>
              </a:rPr>
              <a:t>http://www.isdbrasil.com.br/maturidade_mercado_nacional.php</a:t>
            </a:r>
            <a:r>
              <a:rPr lang="en-US" sz="1600" dirty="0">
                <a:solidFill>
                  <a:srgbClr val="303030"/>
                </a:solidFill>
                <a:latin typeface="Gotham-Book"/>
                <a:cs typeface="Gotham-Book"/>
              </a:rPr>
              <a:t> </a:t>
            </a: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</a:pPr>
            <a:r>
              <a:rPr lang="en-US" sz="1600" dirty="0">
                <a:solidFill>
                  <a:srgbClr val="303030"/>
                </a:solidFill>
                <a:latin typeface="Gotham-Book"/>
                <a:cs typeface="Gotham-Book"/>
                <a:hlinkClick r:id="rId3"/>
              </a:rPr>
              <a:t>https://exame.abril.com.br/carreira/cidade-entre-as-melhores-do-pais-quer-atrair-pessoas-qualificadas/</a:t>
            </a: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</a:pPr>
            <a:r>
              <a:rPr lang="en-US" sz="1600" dirty="0">
                <a:solidFill>
                  <a:srgbClr val="303030"/>
                </a:solidFill>
                <a:latin typeface="Gotham-Book"/>
                <a:cs typeface="Gotham-Book"/>
                <a:hlinkClick r:id="rId4"/>
              </a:rPr>
              <a:t>https://www.db1.com.br/</a:t>
            </a:r>
            <a:r>
              <a:rPr lang="en-US" sz="1600" dirty="0">
                <a:solidFill>
                  <a:srgbClr val="303030"/>
                </a:solidFill>
                <a:latin typeface="Gotham-Book"/>
                <a:cs typeface="Gotham-Book"/>
              </a:rPr>
              <a:t>  </a:t>
            </a: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28189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37682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15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3718560" y="291978"/>
            <a:ext cx="202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COMPLEMENTAR</a:t>
            </a:r>
          </a:p>
        </p:txBody>
      </p:sp>
    </p:spTree>
    <p:extLst>
      <p:ext uri="{BB962C8B-B14F-4D97-AF65-F5344CB8AC3E}">
        <p14:creationId xmlns:p14="http://schemas.microsoft.com/office/powerpoint/2010/main" val="222726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753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© 2025  Prof. Paulo Sampaio</a:t>
            </a:r>
          </a:p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  <a:hlinkClick r:id="rId3"/>
              </a:rPr>
              <a:t>profpaulo.sampaio@fiap.com.br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 </a:t>
            </a:r>
          </a:p>
          <a:p>
            <a:pPr>
              <a:defRPr/>
            </a:pP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  <a:hlinkClick r:id="rId4"/>
              </a:rPr>
              <a:t>https://www.linkedin.com/in/profpaulosampaio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Rectangle 7"/>
          <p:cNvSpPr>
            <a:spLocks/>
          </p:cNvSpPr>
          <p:nvPr/>
        </p:nvSpPr>
        <p:spPr bwMode="auto">
          <a:xfrm>
            <a:off x="331177" y="1196752"/>
            <a:ext cx="8487508" cy="4536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defRPr/>
            </a:pPr>
            <a:r>
              <a:rPr lang="pt-BR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Objetivos da aula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endParaRPr lang="pt-BR" sz="2800" dirty="0">
              <a:solidFill>
                <a:srgbClr val="333399"/>
              </a:solidFill>
              <a:latin typeface="Arial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</a:rPr>
              <a:t>Padrões e normas relacionadas a qualidade de processo;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</a:rPr>
              <a:t>Modelo e padrão de Qualidade de SW – CMMi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</a:rPr>
              <a:t>Considerações sobre a Qualidade de SW</a:t>
            </a:r>
          </a:p>
          <a:p>
            <a:pPr algn="l">
              <a:defRPr/>
            </a:pP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</a:endParaRPr>
          </a:p>
        </p:txBody>
      </p:sp>
      <p:sp>
        <p:nvSpPr>
          <p:cNvPr id="10" name="TextBox 17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1177" y="1195536"/>
            <a:ext cx="8471389" cy="649288"/>
          </a:xfrm>
          <a:noFill/>
          <a:ln w="12700"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altLang="pt-BR" b="1" dirty="0" err="1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Certificação</a:t>
            </a:r>
            <a:r>
              <a:rPr lang="en-US" altLang="pt-BR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do </a:t>
            </a:r>
            <a:r>
              <a:rPr lang="en-US" altLang="pt-BR" b="1" dirty="0" err="1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Processo</a:t>
            </a:r>
            <a:r>
              <a:rPr lang="en-US" altLang="pt-BR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de Software</a:t>
            </a:r>
            <a:endParaRPr lang="en-US" altLang="pt-BR" b="1" dirty="0">
              <a:solidFill>
                <a:srgbClr val="0000FF"/>
              </a:solidFill>
              <a:latin typeface="Arial Bold" charset="0"/>
              <a:ea typeface="ヒラギノ角ゴ ProN W6" charset="0"/>
              <a:cs typeface="ヒラギノ角ゴ ProN W6" charset="0"/>
              <a:sym typeface="Arial Bold" charset="0"/>
            </a:endParaRP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331177" y="1798638"/>
            <a:ext cx="8487508" cy="300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spcBef>
                <a:spcPts val="600"/>
              </a:spcBef>
            </a:pPr>
            <a:endParaRPr lang="en-US" altLang="pt-BR" dirty="0">
              <a:solidFill>
                <a:schemeClr val="tx1"/>
              </a:solidFill>
              <a:latin typeface="Arial" pitchFamily="34" charset="0"/>
              <a:ea typeface="Comic Sans MS" pitchFamily="66" charset="0"/>
              <a:cs typeface="Arial" pitchFamily="34" charset="0"/>
              <a:sym typeface="Comic Sans MS" pitchFamily="66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31177" y="1700808"/>
            <a:ext cx="848750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BR" altLang="pt-BR" sz="2000" dirty="0">
                <a:latin typeface="Arial" pitchFamily="34" charset="0"/>
                <a:cs typeface="Arial" pitchFamily="34" charset="0"/>
                <a:sym typeface="Comic Sans MS" pitchFamily="66" charset="0"/>
              </a:rPr>
              <a:t>Modelo de Referência contém práticas (genéricas ou específicas) necessárias à maturidade em disciplinas específicas.</a:t>
            </a:r>
          </a:p>
          <a:p>
            <a:pPr algn="just">
              <a:spcBef>
                <a:spcPts val="600"/>
              </a:spcBef>
            </a:pPr>
            <a:endParaRPr lang="pt-BR" altLang="pt-BR" sz="2000" dirty="0">
              <a:latin typeface="Arial" pitchFamily="34" charset="0"/>
              <a:cs typeface="Arial" pitchFamily="34" charset="0"/>
              <a:sym typeface="Comic Sans MS" pitchFamily="66" charset="0"/>
            </a:endParaRPr>
          </a:p>
          <a:p>
            <a:pPr algn="just">
              <a:spcBef>
                <a:spcPts val="600"/>
              </a:spcBef>
            </a:pPr>
            <a:r>
              <a:rPr lang="pt-BR" altLang="pt-BR" sz="2000" b="1" dirty="0">
                <a:latin typeface="Arial" pitchFamily="34" charset="0"/>
                <a:cs typeface="Arial" pitchFamily="34" charset="0"/>
                <a:sym typeface="Comic Sans MS" pitchFamily="66" charset="0"/>
              </a:rPr>
              <a:t>Principais Modelos de referência para Qualidade de </a:t>
            </a:r>
            <a:r>
              <a:rPr lang="pt-BR" altLang="pt-BR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Comic Sans MS" pitchFamily="66" charset="0"/>
              </a:rPr>
              <a:t>Processo</a:t>
            </a:r>
            <a:r>
              <a:rPr lang="pt-BR" altLang="pt-BR" sz="2000" b="1" dirty="0">
                <a:latin typeface="Arial" pitchFamily="34" charset="0"/>
                <a:cs typeface="Arial" pitchFamily="34" charset="0"/>
                <a:sym typeface="Comic Sans MS" pitchFamily="66" charset="0"/>
              </a:rPr>
              <a:t> de Software:</a:t>
            </a:r>
          </a:p>
          <a:p>
            <a:pPr lvl="1" algn="l">
              <a:buFont typeface="Arial" pitchFamily="34" charset="0"/>
              <a:buChar char="•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CMM -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Capability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Maturity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Model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l">
              <a:buFont typeface="Arial" pitchFamily="34" charset="0"/>
              <a:buChar char="•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CMMI -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Capability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Maturity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Model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Integrated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lvl="1" algn="l">
              <a:buFont typeface="Arial" pitchFamily="34" charset="0"/>
              <a:buChar char="•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ISO/IEC 12207 - Processos de ciclo de vida do software.</a:t>
            </a:r>
          </a:p>
          <a:p>
            <a:pPr lvl="1" algn="l">
              <a:buFont typeface="Arial" pitchFamily="34" charset="0"/>
              <a:buChar char="•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ISSO/IEC 9126 – Qualidade de Produto de SW</a:t>
            </a:r>
          </a:p>
          <a:p>
            <a:pPr lvl="1" algn="l">
              <a:buFont typeface="Arial" pitchFamily="34" charset="0"/>
              <a:buChar char="•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ISO/IEC 15504 (SPICE) - Avaliação dos processos de desenvolvimento de software.</a:t>
            </a:r>
          </a:p>
          <a:p>
            <a:pPr lvl="1" algn="l">
              <a:buFont typeface="Arial" pitchFamily="34" charset="0"/>
              <a:buChar char="•"/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MPS.BR - Modelo Brasileiro de qualidade de processo de software.</a:t>
            </a:r>
          </a:p>
        </p:txBody>
      </p:sp>
      <p:sp>
        <p:nvSpPr>
          <p:cNvPr id="12" name="TextBox 17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1"/>
          <p:cNvSpPr txBox="1">
            <a:spLocks noChangeArrowheads="1"/>
          </p:cNvSpPr>
          <p:nvPr/>
        </p:nvSpPr>
        <p:spPr bwMode="auto">
          <a:xfrm>
            <a:off x="331177" y="898525"/>
            <a:ext cx="835415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82638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826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398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970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542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0114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686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9258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eaLnBrk="1" hangingPunct="1">
              <a:buSzPct val="100000"/>
              <a:buFont typeface="Tahoma" panose="020B0604030504040204" pitchFamily="34" charset="0"/>
              <a:buNone/>
            </a:pPr>
            <a:r>
              <a:rPr lang="pt-BR" altLang="pt-BR" sz="2800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SW-CMM – </a:t>
            </a:r>
            <a:r>
              <a:rPr lang="pt-BR" altLang="pt-BR" sz="2800" i="1" dirty="0" err="1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Capability</a:t>
            </a:r>
            <a:r>
              <a:rPr lang="pt-BR" altLang="pt-BR" sz="2800" i="1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 </a:t>
            </a:r>
            <a:r>
              <a:rPr lang="pt-BR" altLang="pt-BR" sz="2800" i="1" dirty="0" err="1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Maturity</a:t>
            </a:r>
            <a:r>
              <a:rPr lang="pt-BR" altLang="pt-BR" sz="2800" i="1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 </a:t>
            </a:r>
            <a:r>
              <a:rPr lang="pt-BR" altLang="pt-BR" sz="2800" i="1" dirty="0" err="1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Model</a:t>
            </a:r>
            <a:r>
              <a:rPr lang="pt-BR" altLang="pt-BR" sz="2800" i="1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 for Software</a:t>
            </a:r>
          </a:p>
        </p:txBody>
      </p:sp>
      <p:sp>
        <p:nvSpPr>
          <p:cNvPr id="1135619" name="Retângulo 4"/>
          <p:cNvSpPr>
            <a:spLocks noChangeArrowheads="1"/>
          </p:cNvSpPr>
          <p:nvPr/>
        </p:nvSpPr>
        <p:spPr bwMode="auto">
          <a:xfrm>
            <a:off x="317989" y="1674814"/>
            <a:ext cx="8508023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0" indent="0" algn="just" eaLnBrk="1" hangingPunct="1">
              <a:spcBef>
                <a:spcPts val="1200"/>
              </a:spcBef>
            </a:pPr>
            <a:r>
              <a:rPr lang="pt-BR" altLang="pt-BR" b="1" dirty="0">
                <a:latin typeface="Arial" pitchFamily="34" charset="0"/>
                <a:cs typeface="Arial" pitchFamily="34" charset="0"/>
                <a:sym typeface="Comic Sans MS" pitchFamily="66" charset="0"/>
              </a:rPr>
              <a:t>Como surgiu?</a:t>
            </a:r>
          </a:p>
          <a:p>
            <a:pPr algn="just" eaLnBrk="1" hangingPunct="1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Criado no final da década de 1980;</a:t>
            </a:r>
          </a:p>
          <a:p>
            <a:pPr algn="just" eaLnBrk="1" hangingPunct="1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SW-CMM baseou-se em algumas das ideias mais importantes do movimento de qualidade industrial das últimas décadas.</a:t>
            </a:r>
          </a:p>
          <a:p>
            <a:pPr algn="just" eaLnBrk="1" hangingPunct="1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Específico para a área de Software (exclui outras áreas como RH, Finanças, etc.)</a:t>
            </a:r>
          </a:p>
          <a:p>
            <a:pPr algn="just" eaLnBrk="1" hangingPunct="1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Desenvolvido pelo SEI – </a:t>
            </a:r>
            <a:r>
              <a:rPr lang="pt-BR" altLang="pt-BR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pt-BR" altLang="pt-BR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r>
              <a:rPr lang="pt-BR" altLang="pt-BR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Institute</a:t>
            </a: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patrocinado pelo Departamento de Defesa dos Estados Unidos (para Força Aérea e para Marinha) para avaliação dos seus fornecedores.</a:t>
            </a:r>
          </a:p>
          <a:p>
            <a:pPr algn="just" eaLnBrk="1" hangingPunct="1">
              <a:spcBef>
                <a:spcPts val="1200"/>
              </a:spcBef>
              <a:buFont typeface="Wingdings" panose="05000000000000000000" pitchFamily="2" charset="2"/>
              <a:buChar char="q"/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17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964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1"/>
          <p:cNvSpPr txBox="1">
            <a:spLocks noChangeArrowheads="1"/>
          </p:cNvSpPr>
          <p:nvPr/>
        </p:nvSpPr>
        <p:spPr bwMode="auto">
          <a:xfrm>
            <a:off x="331177" y="898525"/>
            <a:ext cx="835415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82638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826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398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970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542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0114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686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9258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eaLnBrk="1" hangingPunct="1">
              <a:buSzPct val="100000"/>
              <a:buFont typeface="Tahoma" panose="020B0604030504040204" pitchFamily="34" charset="0"/>
              <a:buNone/>
            </a:pPr>
            <a:r>
              <a:rPr lang="pt-BR" altLang="pt-BR" sz="2800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SW-CMM – </a:t>
            </a:r>
            <a:r>
              <a:rPr lang="pt-BR" altLang="pt-BR" sz="2800" i="1" dirty="0" err="1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Capability</a:t>
            </a:r>
            <a:r>
              <a:rPr lang="pt-BR" altLang="pt-BR" sz="2800" i="1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 </a:t>
            </a:r>
            <a:r>
              <a:rPr lang="pt-BR" altLang="pt-BR" sz="2800" i="1" dirty="0" err="1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Maturity</a:t>
            </a:r>
            <a:r>
              <a:rPr lang="pt-BR" altLang="pt-BR" sz="2800" i="1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 </a:t>
            </a:r>
            <a:r>
              <a:rPr lang="pt-BR" altLang="pt-BR" sz="2800" i="1" dirty="0" err="1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Model</a:t>
            </a:r>
            <a:r>
              <a:rPr lang="pt-BR" altLang="pt-BR" sz="2800" i="1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 for Software</a:t>
            </a:r>
          </a:p>
        </p:txBody>
      </p:sp>
      <p:sp>
        <p:nvSpPr>
          <p:cNvPr id="1135619" name="Retângulo 4"/>
          <p:cNvSpPr>
            <a:spLocks noChangeArrowheads="1"/>
          </p:cNvSpPr>
          <p:nvPr/>
        </p:nvSpPr>
        <p:spPr bwMode="auto">
          <a:xfrm>
            <a:off x="317989" y="1674814"/>
            <a:ext cx="8508023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marL="0" indent="0" algn="just" eaLnBrk="1" hangingPunct="1">
              <a:spcBef>
                <a:spcPts val="1200"/>
              </a:spcBef>
            </a:pPr>
            <a:r>
              <a:rPr lang="pt-BR" altLang="pt-BR" b="1" dirty="0">
                <a:latin typeface="Arial" pitchFamily="34" charset="0"/>
                <a:cs typeface="Arial" pitchFamily="34" charset="0"/>
                <a:sym typeface="Comic Sans MS" pitchFamily="66" charset="0"/>
              </a:rPr>
              <a:t>O que é?</a:t>
            </a:r>
          </a:p>
          <a:p>
            <a:pPr algn="just" eaLnBrk="1" hangingPunct="1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 de um conjunto bem estruturado de modelos que são utilizados  para avaliar a maturidade de uma organização no que se refere aos seus processos produtivos de software.</a:t>
            </a:r>
          </a:p>
          <a:p>
            <a:pPr algn="just" eaLnBrk="1" hangingPunct="1">
              <a:spcBef>
                <a:spcPts val="1200"/>
              </a:spcBef>
              <a:buFont typeface="Wingdings" panose="05000000000000000000" pitchFamily="2" charset="2"/>
              <a:buChar char="q"/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Supõe que uma organização que  possui um processo maduro tem maiores condições de produzir bons produtos, consistentemente, do que uma outra organização cujo processo é caótico.</a:t>
            </a:r>
          </a:p>
          <a:p>
            <a:pPr algn="just" eaLnBrk="1" hangingPunct="1">
              <a:spcBef>
                <a:spcPts val="1200"/>
              </a:spcBef>
              <a:buFont typeface="Wingdings" panose="05000000000000000000" pitchFamily="2" charset="2"/>
              <a:buChar char="q"/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17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3194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 para a direita 2"/>
          <p:cNvSpPr/>
          <p:nvPr/>
        </p:nvSpPr>
        <p:spPr bwMode="auto">
          <a:xfrm rot="20051730">
            <a:off x="-187569" y="3854450"/>
            <a:ext cx="9629043" cy="649288"/>
          </a:xfrm>
          <a:prstGeom prst="rightArrow">
            <a:avLst>
              <a:gd name="adj1" fmla="val 50000"/>
              <a:gd name="adj2" fmla="val 61544"/>
            </a:avLst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822938" y="4606925"/>
            <a:ext cx="1729154" cy="825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>
              <a:defRPr/>
            </a:pPr>
            <a:r>
              <a:rPr lang="pt-BR" sz="1800" dirty="0"/>
              <a:t>Nível </a:t>
            </a:r>
          </a:p>
          <a:p>
            <a:pPr>
              <a:defRPr/>
            </a:pPr>
            <a:r>
              <a:rPr lang="pt-BR" sz="1800" dirty="0" err="1"/>
              <a:t>Repetitível</a:t>
            </a:r>
            <a:endParaRPr lang="pt-BR" sz="1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5250" y="5432425"/>
            <a:ext cx="1727688" cy="825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>
              <a:defRPr/>
            </a:pPr>
            <a:r>
              <a:rPr lang="pt-BR" sz="1800" dirty="0"/>
              <a:t>Nível </a:t>
            </a:r>
          </a:p>
          <a:p>
            <a:pPr>
              <a:defRPr/>
            </a:pPr>
            <a:r>
              <a:rPr lang="pt-BR" sz="1800" dirty="0"/>
              <a:t>Inicial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559420" y="3784600"/>
            <a:ext cx="1727688" cy="825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>
              <a:defRPr/>
            </a:pPr>
            <a:r>
              <a:rPr lang="pt-BR" sz="1800" dirty="0"/>
              <a:t>Nível </a:t>
            </a:r>
          </a:p>
          <a:p>
            <a:pPr>
              <a:defRPr/>
            </a:pPr>
            <a:r>
              <a:rPr lang="pt-BR" sz="1800" dirty="0"/>
              <a:t>Definido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287108" y="2959100"/>
            <a:ext cx="1729154" cy="825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>
              <a:defRPr/>
            </a:pPr>
            <a:r>
              <a:rPr lang="pt-BR" sz="1800" dirty="0"/>
              <a:t>Nível </a:t>
            </a:r>
          </a:p>
          <a:p>
            <a:pPr>
              <a:defRPr/>
            </a:pPr>
            <a:r>
              <a:rPr lang="pt-BR" sz="1800" dirty="0"/>
              <a:t>Gerenciado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016262" y="2133600"/>
            <a:ext cx="1727689" cy="825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anchor="ctr" anchorCtr="1"/>
          <a:lstStyle/>
          <a:p>
            <a:pPr>
              <a:defRPr/>
            </a:pPr>
            <a:r>
              <a:rPr lang="pt-BR" sz="2000" dirty="0"/>
              <a:t>Nível Otimizado</a:t>
            </a: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4885593" y="2060575"/>
            <a:ext cx="238857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 dirty="0"/>
              <a:t>Processos </a:t>
            </a:r>
          </a:p>
          <a:p>
            <a:pPr eaLnBrk="1" hangingPunct="1"/>
            <a:r>
              <a:rPr lang="pt-BR" altLang="pt-BR" sz="1600" dirty="0"/>
              <a:t>Medidos e controlados quantitativamente</a:t>
            </a: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1995854" y="3903664"/>
            <a:ext cx="13833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 dirty="0"/>
              <a:t>Processos </a:t>
            </a:r>
          </a:p>
          <a:p>
            <a:pPr eaLnBrk="1" hangingPunct="1"/>
            <a:r>
              <a:rPr lang="pt-BR" altLang="pt-BR" sz="1600" dirty="0"/>
              <a:t>disciplinados</a:t>
            </a: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3726474" y="3078164"/>
            <a:ext cx="138332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 dirty="0"/>
              <a:t>Processos </a:t>
            </a:r>
          </a:p>
          <a:p>
            <a:pPr eaLnBrk="1" hangingPunct="1"/>
            <a:r>
              <a:rPr lang="pt-BR" altLang="pt-BR" sz="1600" dirty="0"/>
              <a:t>padronizados</a:t>
            </a:r>
          </a:p>
        </p:txBody>
      </p: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268166" y="4727575"/>
            <a:ext cx="138185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Processo </a:t>
            </a:r>
          </a:p>
          <a:p>
            <a:pPr eaLnBrk="1" hangingPunct="1"/>
            <a:r>
              <a:rPr lang="pt-BR" altLang="pt-BR" sz="1600"/>
              <a:t>ad-hoc</a:t>
            </a:r>
            <a:r>
              <a:rPr lang="pt-BR" altLang="pt-BR" sz="1600" baseline="30000">
                <a:latin typeface="Calibri" panose="020F0502020204030204" pitchFamily="34" charset="0"/>
              </a:rPr>
              <a:t>①</a:t>
            </a:r>
            <a:endParaRPr lang="pt-BR" altLang="pt-BR" sz="1600" baseline="30000"/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7187712" y="1268413"/>
            <a:ext cx="138332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/>
              <a:t>Processos melhorados continuamente </a:t>
            </a:r>
          </a:p>
        </p:txBody>
      </p:sp>
      <p:sp>
        <p:nvSpPr>
          <p:cNvPr id="17" name="Text Box 67"/>
          <p:cNvSpPr txBox="1">
            <a:spLocks/>
          </p:cNvSpPr>
          <p:nvPr/>
        </p:nvSpPr>
        <p:spPr bwMode="auto">
          <a:xfrm>
            <a:off x="849924" y="6462714"/>
            <a:ext cx="7976089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71463" indent="-271463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pt-BR" altLang="pt-BR" sz="1200" i="1">
                <a:latin typeface="Calibri" panose="020F0502020204030204" pitchFamily="34" charset="0"/>
              </a:rPr>
              <a:t>① </a:t>
            </a:r>
            <a:r>
              <a:rPr lang="pt-BR" altLang="pt-BR" sz="1200" i="1"/>
              <a:t>Um processo ad-hoc indica um conjunto de atividades desempenhadas sem uma sequência pré-definida pois suas tarefas (tasks) não são conectadas pelo fluxo de sequência (sequence flow).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331177" y="898525"/>
            <a:ext cx="835415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82638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826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398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970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542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0114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686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9258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eaLnBrk="1" hangingPunct="1">
              <a:buSzPct val="100000"/>
              <a:buFont typeface="Tahoma" panose="020B0604030504040204" pitchFamily="34" charset="0"/>
              <a:buNone/>
            </a:pPr>
            <a:r>
              <a:rPr lang="pt-BR" altLang="pt-BR" sz="2800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SW-CMM – </a:t>
            </a:r>
            <a:r>
              <a:rPr lang="pt-BR" altLang="pt-BR" sz="2800" i="1" dirty="0" err="1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Capability</a:t>
            </a:r>
            <a:r>
              <a:rPr lang="pt-BR" altLang="pt-BR" sz="2800" i="1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 </a:t>
            </a:r>
            <a:r>
              <a:rPr lang="pt-BR" altLang="pt-BR" sz="2800" i="1" dirty="0" err="1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Maturity</a:t>
            </a:r>
            <a:r>
              <a:rPr lang="pt-BR" altLang="pt-BR" sz="2800" i="1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 </a:t>
            </a:r>
            <a:r>
              <a:rPr lang="pt-BR" altLang="pt-BR" sz="2800" i="1" dirty="0" err="1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Model</a:t>
            </a:r>
            <a:r>
              <a:rPr lang="pt-BR" altLang="pt-BR" sz="2800" i="1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 for Software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89792" y="2521909"/>
            <a:ext cx="3336681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82638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826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398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970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542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0114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686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9258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algn="l" eaLnBrk="1" hangingPunct="1">
              <a:buSzPct val="100000"/>
              <a:buFont typeface="Tahoma" panose="020B0604030504040204" pitchFamily="34" charset="0"/>
              <a:buNone/>
            </a:pPr>
            <a:r>
              <a:rPr lang="pt-BR" altLang="pt-BR" sz="2800" b="1" dirty="0">
                <a:solidFill>
                  <a:srgbClr val="FF0000"/>
                </a:solidFill>
                <a:latin typeface="Arial Bold" charset="0"/>
                <a:cs typeface="Arial" panose="020B0604020202020204" pitchFamily="34" charset="0"/>
              </a:rPr>
              <a:t>Níveis de Maturidade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8426945" y="607580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2840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4" grpId="0"/>
      <p:bldP spid="11" grpId="0"/>
      <p:bldP spid="12" grpId="0"/>
      <p:bldP spid="13" grpId="0"/>
      <p:bldP spid="14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9" name="Retângulo 4"/>
          <p:cNvSpPr>
            <a:spLocks noChangeArrowheads="1"/>
          </p:cNvSpPr>
          <p:nvPr/>
        </p:nvSpPr>
        <p:spPr bwMode="auto">
          <a:xfrm>
            <a:off x="317989" y="999550"/>
            <a:ext cx="8508023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alt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principal: </a:t>
            </a: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as organizações conheçam e melhorem seus processos de desenvolvimento de software com a implementação de práticas definidas.</a:t>
            </a:r>
          </a:p>
          <a:p>
            <a:pPr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modelos de maturidade estão se tornando cada vez mais utilizados. Algumas empresas exigem um nível mínimo do CMM para contratação.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077925" y="6374524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(fonte: site DB1 - 2018)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331177" y="490553"/>
            <a:ext cx="835415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82638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826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398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970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542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0114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686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9258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eaLnBrk="1" hangingPunct="1">
              <a:buSzPct val="100000"/>
              <a:buFont typeface="Tahoma" panose="020B0604030504040204" pitchFamily="34" charset="0"/>
              <a:buNone/>
            </a:pPr>
            <a:r>
              <a:rPr lang="pt-BR" altLang="pt-BR" sz="2800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SW-CMM – </a:t>
            </a:r>
            <a:r>
              <a:rPr lang="pt-BR" altLang="pt-BR" sz="2800" i="1" dirty="0" err="1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Capability</a:t>
            </a:r>
            <a:r>
              <a:rPr lang="pt-BR" altLang="pt-BR" sz="2800" i="1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 </a:t>
            </a:r>
            <a:r>
              <a:rPr lang="pt-BR" altLang="pt-BR" sz="2800" i="1" dirty="0" err="1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Maturity</a:t>
            </a:r>
            <a:r>
              <a:rPr lang="pt-BR" altLang="pt-BR" sz="2800" i="1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 </a:t>
            </a:r>
            <a:r>
              <a:rPr lang="pt-BR" altLang="pt-BR" sz="2800" i="1" dirty="0" err="1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Model</a:t>
            </a:r>
            <a:r>
              <a:rPr lang="pt-BR" altLang="pt-BR" sz="2800" i="1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 for Software</a:t>
            </a:r>
          </a:p>
        </p:txBody>
      </p:sp>
      <p:sp>
        <p:nvSpPr>
          <p:cNvPr id="8" name="TextBox 17"/>
          <p:cNvSpPr txBox="1"/>
          <p:nvPr/>
        </p:nvSpPr>
        <p:spPr>
          <a:xfrm>
            <a:off x="8426945" y="600546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177" y="3435884"/>
            <a:ext cx="3073205" cy="337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 descr="avb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4679" y="3461763"/>
            <a:ext cx="4847104" cy="29127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727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9" name="Retângulo 4"/>
          <p:cNvSpPr>
            <a:spLocks noChangeArrowheads="1"/>
          </p:cNvSpPr>
          <p:nvPr/>
        </p:nvSpPr>
        <p:spPr bwMode="auto">
          <a:xfrm>
            <a:off x="339610" y="2658263"/>
            <a:ext cx="8508023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um nível de referência e não é utilizado para certificação (nenhuma empresa é  certificada em CMM nível 1)</a:t>
            </a:r>
          </a:p>
          <a:p>
            <a:pPr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empresas que possuem processos produtivos desestruturados, onde cada projeto é desenvolvido de uma maneira diferente</a:t>
            </a:r>
          </a:p>
          <a:p>
            <a:pPr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geral, essas organizações sobrevivem mais pela competência de seus profissionais do que pela eficiência de seus processos.</a:t>
            </a:r>
          </a:p>
          <a:p>
            <a:pPr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 nível não possui nenhum KPA (</a:t>
            </a:r>
            <a:r>
              <a:rPr lang="pt-BR" altLang="pt-BR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pt-BR" altLang="pt-BR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pt-BR" altLang="pt-BR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331177" y="898525"/>
            <a:ext cx="835415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82638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826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398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97088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542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30114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686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925888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eaLnBrk="1" hangingPunct="1">
              <a:buSzPct val="100000"/>
              <a:buFont typeface="Tahoma" panose="020B0604030504040204" pitchFamily="34" charset="0"/>
              <a:buNone/>
            </a:pPr>
            <a:r>
              <a:rPr lang="pt-BR" altLang="pt-BR" sz="2800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SW-CMM – </a:t>
            </a:r>
            <a:r>
              <a:rPr lang="pt-BR" altLang="pt-BR" sz="2800" i="1" dirty="0" err="1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Capability</a:t>
            </a:r>
            <a:r>
              <a:rPr lang="pt-BR" altLang="pt-BR" sz="2800" i="1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 </a:t>
            </a:r>
            <a:r>
              <a:rPr lang="pt-BR" altLang="pt-BR" sz="2800" i="1" dirty="0" err="1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Maturity</a:t>
            </a:r>
            <a:r>
              <a:rPr lang="pt-BR" altLang="pt-BR" sz="2800" i="1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 </a:t>
            </a:r>
            <a:r>
              <a:rPr lang="pt-BR" altLang="pt-BR" sz="2800" i="1" dirty="0" err="1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Model</a:t>
            </a:r>
            <a:r>
              <a:rPr lang="pt-BR" altLang="pt-BR" sz="2800" i="1" dirty="0">
                <a:solidFill>
                  <a:srgbClr val="0000FF"/>
                </a:solidFill>
                <a:latin typeface="Arial Bold" charset="0"/>
                <a:cs typeface="Arial" panose="020B0604020202020204" pitchFamily="34" charset="0"/>
              </a:rPr>
              <a:t> for Software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96462" y="1619251"/>
            <a:ext cx="6334858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pt-BR" altLang="pt-B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Arial" charset="0"/>
              </a:rPr>
              <a:t>INICIAL</a:t>
            </a:r>
            <a:endParaRPr lang="pt-BR" altLang="pt-BR" sz="2400" b="1" dirty="0">
              <a:solidFill>
                <a:srgbClr val="0000FF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331177" y="1619250"/>
            <a:ext cx="597877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180975" indent="-180975"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pt-BR" altLang="pt-BR" sz="3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TextBox 17"/>
          <p:cNvSpPr txBox="1"/>
          <p:nvPr/>
        </p:nvSpPr>
        <p:spPr>
          <a:xfrm>
            <a:off x="8426945" y="649784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6798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1395</TotalTime>
  <Words>1353</Words>
  <Application>Microsoft Office PowerPoint</Application>
  <PresentationFormat>On-screen Show (4:3)</PresentationFormat>
  <Paragraphs>186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Arial</vt:lpstr>
      <vt:lpstr>Arial Bold</vt:lpstr>
      <vt:lpstr>Calibri</vt:lpstr>
      <vt:lpstr>Comic Sans MS</vt:lpstr>
      <vt:lpstr>Gotham-Bold</vt:lpstr>
      <vt:lpstr>Gotham-Book</vt:lpstr>
      <vt:lpstr>Tahoma</vt:lpstr>
      <vt:lpstr>Times New Roman</vt:lpstr>
      <vt:lpstr>Wingdings</vt:lpstr>
      <vt:lpstr>Default Theme</vt:lpstr>
      <vt:lpstr>1_Personalizar design</vt:lpstr>
      <vt:lpstr>2_Personalizar design</vt:lpstr>
      <vt:lpstr>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Laboratório FIAP</cp:lastModifiedBy>
  <cp:revision>199</cp:revision>
  <dcterms:created xsi:type="dcterms:W3CDTF">2015-01-30T10:46:50Z</dcterms:created>
  <dcterms:modified xsi:type="dcterms:W3CDTF">2025-03-26T14:59:22Z</dcterms:modified>
</cp:coreProperties>
</file>