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6" r:id="rId2"/>
    <p:sldId id="288" r:id="rId3"/>
    <p:sldId id="289" r:id="rId4"/>
    <p:sldId id="290" r:id="rId5"/>
    <p:sldId id="295" r:id="rId6"/>
    <p:sldId id="293" r:id="rId7"/>
    <p:sldId id="294" r:id="rId8"/>
    <p:sldId id="297" r:id="rId9"/>
    <p:sldId id="299" r:id="rId10"/>
    <p:sldId id="300" r:id="rId11"/>
    <p:sldId id="301" r:id="rId12"/>
    <p:sldId id="302" r:id="rId13"/>
    <p:sldId id="298" r:id="rId14"/>
    <p:sldId id="303" r:id="rId15"/>
    <p:sldId id="296" r:id="rId16"/>
    <p:sldId id="267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76D6"/>
    <a:srgbClr val="66889F"/>
    <a:srgbClr val="211E54"/>
    <a:srgbClr val="557C96"/>
    <a:srgbClr val="1D208F"/>
    <a:srgbClr val="F4E59C"/>
    <a:srgbClr val="DDDDDD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07" autoAdjust="0"/>
    <p:restoredTop sz="94660"/>
  </p:normalViewPr>
  <p:slideViewPr>
    <p:cSldViewPr>
      <p:cViewPr varScale="1">
        <p:scale>
          <a:sx n="68" d="100"/>
          <a:sy n="68" d="100"/>
        </p:scale>
        <p:origin x="61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3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4647A-D85F-4A46-B423-3222ED460FDD}" type="datetimeFigureOut">
              <a:rPr lang="pt-BR" smtClean="0"/>
              <a:pPr/>
              <a:t>30/04/2025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4547E-0F62-4F0F-AAC1-0476F144475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CF0E1-31B6-485F-B4B0-11E7271AE8C4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 bwMode="gray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152400" y="1981200"/>
            <a:ext cx="6172200" cy="8382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143000" y="2514600"/>
            <a:ext cx="5181600" cy="457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/>
            </a:lvl1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3200"/>
            <a:ext cx="2133600" cy="1714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714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7019C1-B6E8-4D21-9AB2-428A9F9076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5BF66B-40AB-4539-9F2C-525521CB49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60198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60198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FE6E18-0FA5-4300-A296-13F4035BD1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3962400" cy="563563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r>
              <a:rPr lang="pt-BR"/>
              <a:t>Clique no ícone para adicionar tabela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44475"/>
          </a:xfrm>
        </p:spPr>
        <p:txBody>
          <a:bodyPr/>
          <a:lstStyle>
            <a:lvl1pPr>
              <a:defRPr/>
            </a:lvl1pPr>
          </a:lstStyle>
          <a:p>
            <a:fld id="{424F1D6E-9C41-42FF-BE24-F7E7A3A923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CE4FC4-D271-4C1C-B487-76F96B5B29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EFA94E-B3FC-47C7-96A0-536EAE516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3FFC56-A54A-4FF3-A158-AD5238FD01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1C3F13-D814-47D6-BCE0-F0FA30451D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FBB8AE-92F1-45C5-9485-10D3F19C7B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921CE8-F572-42FC-943F-88CB3C1DBA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27AB8-3302-4E84-A523-2114CAE00B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31416-B469-46EE-B6A3-D8C865BC36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black">
          <a:xfrm>
            <a:off x="1295400" y="381000"/>
            <a:ext cx="39624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E7C15D3-FABA-45BC-90E8-7ABF2060ECB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grpSp>
        <p:nvGrpSpPr>
          <p:cNvPr id="1067" name="Group 43"/>
          <p:cNvGrpSpPr>
            <a:grpSpLocks/>
          </p:cNvGrpSpPr>
          <p:nvPr/>
        </p:nvGrpSpPr>
        <p:grpSpPr bwMode="auto">
          <a:xfrm>
            <a:off x="7938" y="457200"/>
            <a:ext cx="9136062" cy="457200"/>
            <a:chOff x="5" y="288"/>
            <a:chExt cx="5755" cy="288"/>
          </a:xfrm>
        </p:grpSpPr>
        <p:sp>
          <p:nvSpPr>
            <p:cNvPr id="1054" name="Rectangle 30"/>
            <p:cNvSpPr>
              <a:spLocks noChangeArrowheads="1"/>
            </p:cNvSpPr>
            <p:nvPr userDrawn="1"/>
          </p:nvSpPr>
          <p:spPr bwMode="gray">
            <a:xfrm>
              <a:off x="5" y="498"/>
              <a:ext cx="698" cy="48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55" name="Rectangle 31"/>
            <p:cNvSpPr>
              <a:spLocks noChangeArrowheads="1"/>
            </p:cNvSpPr>
            <p:nvPr userDrawn="1"/>
          </p:nvSpPr>
          <p:spPr bwMode="gray">
            <a:xfrm>
              <a:off x="5" y="439"/>
              <a:ext cx="698" cy="48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56" name="Rectangle 32"/>
            <p:cNvSpPr>
              <a:spLocks noChangeArrowheads="1"/>
            </p:cNvSpPr>
            <p:nvPr userDrawn="1"/>
          </p:nvSpPr>
          <p:spPr bwMode="gray">
            <a:xfrm>
              <a:off x="5" y="375"/>
              <a:ext cx="698" cy="48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57" name="Rectangle 33"/>
            <p:cNvSpPr>
              <a:spLocks noChangeArrowheads="1"/>
            </p:cNvSpPr>
            <p:nvPr userDrawn="1"/>
          </p:nvSpPr>
          <p:spPr bwMode="gray">
            <a:xfrm>
              <a:off x="5" y="316"/>
              <a:ext cx="698" cy="48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59" name="Freeform 35"/>
            <p:cNvSpPr>
              <a:spLocks/>
            </p:cNvSpPr>
            <p:nvPr userDrawn="1"/>
          </p:nvSpPr>
          <p:spPr bwMode="gray">
            <a:xfrm>
              <a:off x="720" y="288"/>
              <a:ext cx="82" cy="288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96" y="288"/>
                </a:cxn>
              </a:cxnLst>
              <a:rect l="0" t="0" r="r" b="b"/>
              <a:pathLst>
                <a:path w="96" h="288">
                  <a:moveTo>
                    <a:pt x="96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96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  <p:sp>
          <p:nvSpPr>
            <p:cNvPr id="1061" name="Rectangle 37"/>
            <p:cNvSpPr>
              <a:spLocks noChangeArrowheads="1"/>
            </p:cNvSpPr>
            <p:nvPr userDrawn="1"/>
          </p:nvSpPr>
          <p:spPr bwMode="gray">
            <a:xfrm>
              <a:off x="3422" y="499"/>
              <a:ext cx="2338" cy="48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62" name="Rectangle 38"/>
            <p:cNvSpPr>
              <a:spLocks noChangeArrowheads="1"/>
            </p:cNvSpPr>
            <p:nvPr userDrawn="1"/>
          </p:nvSpPr>
          <p:spPr bwMode="gray">
            <a:xfrm>
              <a:off x="3422" y="440"/>
              <a:ext cx="2338" cy="48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63" name="Rectangle 39"/>
            <p:cNvSpPr>
              <a:spLocks noChangeArrowheads="1"/>
            </p:cNvSpPr>
            <p:nvPr userDrawn="1"/>
          </p:nvSpPr>
          <p:spPr bwMode="gray">
            <a:xfrm>
              <a:off x="3421" y="382"/>
              <a:ext cx="2338" cy="48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64" name="Rectangle 40"/>
            <p:cNvSpPr>
              <a:spLocks noChangeArrowheads="1"/>
            </p:cNvSpPr>
            <p:nvPr userDrawn="1"/>
          </p:nvSpPr>
          <p:spPr bwMode="gray">
            <a:xfrm>
              <a:off x="3421" y="323"/>
              <a:ext cx="2338" cy="48"/>
            </a:xfrm>
            <a:prstGeom prst="rect">
              <a:avLst/>
            </a:prstGeom>
            <a:gradFill rotWithShape="1">
              <a:gsLst>
                <a:gs pos="0">
                  <a:schemeClr val="tx2"/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65" name="Freeform 41"/>
            <p:cNvSpPr>
              <a:spLocks/>
            </p:cNvSpPr>
            <p:nvPr userDrawn="1"/>
          </p:nvSpPr>
          <p:spPr bwMode="gray">
            <a:xfrm flipH="1">
              <a:off x="3346" y="288"/>
              <a:ext cx="48" cy="288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0" y="0"/>
                </a:cxn>
                <a:cxn ang="0">
                  <a:pos x="0" y="288"/>
                </a:cxn>
                <a:cxn ang="0">
                  <a:pos x="96" y="288"/>
                </a:cxn>
              </a:cxnLst>
              <a:rect l="0" t="0" r="r" b="b"/>
              <a:pathLst>
                <a:path w="96" h="288">
                  <a:moveTo>
                    <a:pt x="96" y="0"/>
                  </a:moveTo>
                  <a:lnTo>
                    <a:pt x="0" y="0"/>
                  </a:lnTo>
                  <a:lnTo>
                    <a:pt x="0" y="288"/>
                  </a:lnTo>
                  <a:lnTo>
                    <a:pt x="96" y="2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pt-BR"/>
            </a:p>
          </p:txBody>
        </p:sp>
      </p:grp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115000"/>
        <a:buFont typeface="Wingdings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GPvNlE4vAPQ" TargetMode="External"/><Relationship Id="rId2" Type="http://schemas.openxmlformats.org/officeDocument/2006/relationships/hyperlink" Target="http://www.youtube.com/watch?v=guHFYG4vB4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N2xVvArr5XE" TargetMode="External"/><Relationship Id="rId2" Type="http://schemas.openxmlformats.org/officeDocument/2006/relationships/hyperlink" Target="http://www.youtube.com/watch?v=EjSLxr2HD0Q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vestidoranjo.net/" TargetMode="External"/><Relationship Id="rId2" Type="http://schemas.openxmlformats.org/officeDocument/2006/relationships/hyperlink" Target="http://www.anjosdobrasil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Line 7"/>
          <p:cNvSpPr>
            <a:spLocks noChangeShapeType="1"/>
          </p:cNvSpPr>
          <p:nvPr/>
        </p:nvSpPr>
        <p:spPr bwMode="gray">
          <a:xfrm>
            <a:off x="0" y="2967038"/>
            <a:ext cx="5748338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pt-BR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268760"/>
            <a:ext cx="7772400" cy="1470025"/>
          </a:xfrm>
        </p:spPr>
        <p:txBody>
          <a:bodyPr/>
          <a:lstStyle/>
          <a:p>
            <a:pPr algn="ctr"/>
            <a:r>
              <a:rPr lang="en-US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Dicas</a:t>
            </a: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4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Apresentação</a:t>
            </a:r>
            <a:b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Elevator </a:t>
            </a:r>
            <a:r>
              <a:rPr lang="en-US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Pitch</a:t>
            </a:r>
            <a:endParaRPr lang="en-US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11560" y="5229200"/>
            <a:ext cx="3376464" cy="685800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Prof. Paulo </a:t>
            </a:r>
            <a:r>
              <a:rPr lang="en-US" sz="20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Sampaio</a:t>
            </a:r>
            <a:endParaRPr lang="en-US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Abril</a:t>
            </a:r>
            <a:r>
              <a:rPr lang="en-US" sz="20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2025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gray">
          <a:xfrm>
            <a:off x="5220072" y="4623271"/>
            <a:ext cx="377646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Compliance &amp; Quality Assurance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kern="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(2TDSPK)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6381328"/>
            <a:ext cx="997107" cy="27289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- </a:t>
            </a:r>
            <a:r>
              <a:rPr lang="pt-BR" dirty="0" err="1"/>
              <a:t>Pitch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36504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Corte tudo que for óbvio da sua apresentação, mais ainda se o público  conhecer o mercado que você irá atuar. </a:t>
            </a:r>
          </a:p>
          <a:p>
            <a:pPr algn="just"/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Exemplo: eliminar frases como “</a:t>
            </a:r>
            <a:r>
              <a:rPr lang="pt-B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água é um bem essencial para a humanidade.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Você vai perder um tempo valioso com algo que a plateia já sabe. </a:t>
            </a:r>
          </a:p>
          <a:p>
            <a:pPr algn="just">
              <a:buNone/>
            </a:pP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 cstate="print">
            <a:lum bright="100000" contrast="100000"/>
          </a:blip>
          <a:stretch>
            <a:fillRect/>
          </a:stretch>
        </p:blipFill>
        <p:spPr>
          <a:xfrm>
            <a:off x="8111397" y="6381328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1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- </a:t>
            </a:r>
            <a:r>
              <a:rPr lang="pt-BR" dirty="0" err="1"/>
              <a:t>Pitch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ACHTUNG!!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Cuidado para não usar afirmações do tipo:</a:t>
            </a:r>
          </a:p>
          <a:p>
            <a:pPr lvl="1" algn="just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“totalmente incomparável/revolucionário” </a:t>
            </a:r>
          </a:p>
          <a:p>
            <a:pPr lvl="1" algn="just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“com potencial de milhões” </a:t>
            </a:r>
          </a:p>
          <a:p>
            <a:pPr lvl="1" algn="just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“sem concorrência” </a:t>
            </a:r>
          </a:p>
          <a:p>
            <a:pPr lvl="1" algn="just"/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“ideia genial” e similares. </a:t>
            </a:r>
          </a:p>
          <a:p>
            <a:pPr algn="just"/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Quem tem de chegar a estas conclusões é o </a:t>
            </a:r>
            <a:r>
              <a:rPr lang="pt-B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investidor/cliente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se ele se convencer de que seu negócio tem um diferencial. Dê foco em criar </a:t>
            </a:r>
            <a:r>
              <a:rPr lang="pt-B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vantagens competitiva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pt-B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  <a:p>
            <a:pPr algn="just"/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buNone/>
            </a:pP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 cstate="print">
            <a:lum bright="100000" contrast="100000"/>
          </a:blip>
          <a:stretch>
            <a:fillRect/>
          </a:stretch>
        </p:blipFill>
        <p:spPr>
          <a:xfrm>
            <a:off x="8111397" y="6381328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1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- </a:t>
            </a:r>
            <a:r>
              <a:rPr lang="pt-BR" dirty="0" err="1"/>
              <a:t>Pitch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184576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Nunca exagere em afirmações ou em números. Pode passar uma imagem irrealista e poderá se comprometer futuramente. Ex.: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pt-B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Meu negócio estará faturando milhões no ano que vem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” (sem sequer ter feito uma venda ainda). </a:t>
            </a:r>
          </a:p>
          <a:p>
            <a:pPr algn="just"/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 hipótese alguma utilize </a:t>
            </a:r>
            <a:r>
              <a:rPr lang="pt-B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meios falsos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conquistar seguidores de </a:t>
            </a:r>
            <a:r>
              <a:rPr lang="pt-BR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twitter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 </a:t>
            </a:r>
            <a:r>
              <a:rPr lang="pt-BR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Facebook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</a:t>
            </a:r>
            <a:r>
              <a:rPr lang="pt-BR" sz="2800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inflar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seus números. O Investidor/cliente irá ‘sacar’ e você vai perder credibilidade. </a:t>
            </a:r>
          </a:p>
          <a:p>
            <a:pPr algn="just">
              <a:buNone/>
            </a:pP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 cstate="print">
            <a:lum bright="100000" contrast="100000"/>
          </a:blip>
          <a:stretch>
            <a:fillRect/>
          </a:stretch>
        </p:blipFill>
        <p:spPr>
          <a:xfrm>
            <a:off x="8111397" y="6381328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1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MOTUS</a:t>
            </a:r>
          </a:p>
          <a:p>
            <a:pPr>
              <a:buNone/>
            </a:pPr>
            <a:r>
              <a:rPr lang="pt-BR" dirty="0">
                <a:hlinkClick r:id="rId2"/>
              </a:rPr>
              <a:t>http://www.youtube.com/watch?v=guHFYG4vB4g</a:t>
            </a:r>
            <a:endParaRPr lang="pt-BR" dirty="0"/>
          </a:p>
          <a:p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Go</a:t>
            </a:r>
            <a:endParaRPr lang="pt-BR" dirty="0"/>
          </a:p>
          <a:p>
            <a:pPr>
              <a:buNone/>
            </a:pPr>
            <a:r>
              <a:rPr lang="pt-BR" dirty="0">
                <a:hlinkClick r:id="rId3"/>
              </a:rPr>
              <a:t>http://www.youtube.com/watch?v=GPvNlE4vAPQ</a:t>
            </a:r>
            <a:r>
              <a:rPr lang="pt-BR" dirty="0"/>
              <a:t> </a:t>
            </a:r>
          </a:p>
          <a:p>
            <a:pPr>
              <a:buNone/>
            </a:pPr>
            <a:endParaRPr lang="pt-BR" dirty="0"/>
          </a:p>
          <a:p>
            <a:pPr>
              <a:buNone/>
            </a:pPr>
            <a:endParaRPr lang="pt-BR" dirty="0"/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4" cstate="print">
            <a:lum bright="100000" contrast="100000"/>
          </a:blip>
          <a:stretch>
            <a:fillRect/>
          </a:stretch>
        </p:blipFill>
        <p:spPr>
          <a:xfrm>
            <a:off x="8111397" y="6381328"/>
            <a:ext cx="997107" cy="27289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(novos) EXEMPLOS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err="1"/>
              <a:t>Lusospace</a:t>
            </a:r>
            <a:endParaRPr lang="pt-BR" dirty="0"/>
          </a:p>
          <a:p>
            <a:pPr>
              <a:buNone/>
            </a:pPr>
            <a:r>
              <a:rPr lang="pt-BR" dirty="0">
                <a:hlinkClick r:id="rId2"/>
              </a:rPr>
              <a:t>http://www.youtube.com/watch?v=EjSLxr2HD0Q</a:t>
            </a:r>
            <a:r>
              <a:rPr lang="pt-BR" dirty="0"/>
              <a:t> </a:t>
            </a:r>
          </a:p>
          <a:p>
            <a:pPr>
              <a:buNone/>
            </a:pPr>
            <a:r>
              <a:rPr lang="pt-BR" dirty="0"/>
              <a:t> Mútuos Inteligência</a:t>
            </a:r>
          </a:p>
          <a:p>
            <a:pPr>
              <a:buNone/>
            </a:pPr>
            <a:r>
              <a:rPr lang="pt-BR" dirty="0">
                <a:hlinkClick r:id="rId3"/>
              </a:rPr>
              <a:t>http://www.youtube.com/watch?v=N2xVvArr5XE</a:t>
            </a:r>
            <a:r>
              <a:rPr lang="pt-BR" dirty="0"/>
              <a:t> 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4" cstate="print">
            <a:lum bright="100000" contrast="100000"/>
          </a:blip>
          <a:stretch>
            <a:fillRect/>
          </a:stretch>
        </p:blipFill>
        <p:spPr>
          <a:xfrm>
            <a:off x="8111397" y="6381328"/>
            <a:ext cx="997107" cy="2728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46856" y="1556792"/>
            <a:ext cx="6285384" cy="3528392"/>
          </a:xfrm>
          <a:solidFill>
            <a:schemeClr val="tx1"/>
          </a:solidFill>
        </p:spPr>
        <p:txBody>
          <a:bodyPr/>
          <a:lstStyle/>
          <a:p>
            <a:r>
              <a:rPr lang="pt-BR" dirty="0" err="1">
                <a:solidFill>
                  <a:schemeClr val="bg1"/>
                </a:solidFill>
              </a:rPr>
              <a:t>Website</a:t>
            </a:r>
            <a:r>
              <a:rPr lang="pt-BR" dirty="0">
                <a:solidFill>
                  <a:schemeClr val="bg1"/>
                </a:solidFill>
              </a:rPr>
              <a:t> dos Investidores </a:t>
            </a:r>
            <a:r>
              <a:rPr lang="pt-BR" dirty="0"/>
              <a:t>Anjos </a:t>
            </a:r>
          </a:p>
          <a:p>
            <a:pPr>
              <a:buNone/>
            </a:pPr>
            <a:r>
              <a:rPr lang="pt-BR" dirty="0">
                <a:hlinkClick r:id="rId2"/>
              </a:rPr>
              <a:t>www.anjosdobrasil.net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 err="1">
                <a:solidFill>
                  <a:schemeClr val="bg1"/>
                </a:solidFill>
              </a:rPr>
              <a:t>Cassio</a:t>
            </a:r>
            <a:r>
              <a:rPr lang="pt-BR" dirty="0">
                <a:solidFill>
                  <a:schemeClr val="bg1"/>
                </a:solidFill>
              </a:rPr>
              <a:t> A. </a:t>
            </a:r>
            <a:r>
              <a:rPr lang="pt-BR" dirty="0" err="1">
                <a:solidFill>
                  <a:schemeClr val="bg1"/>
                </a:solidFill>
              </a:rPr>
              <a:t>Spina</a:t>
            </a:r>
            <a:r>
              <a:rPr lang="pt-BR" dirty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pt-BR" dirty="0">
                <a:hlinkClick r:id="rId3"/>
              </a:rPr>
              <a:t>www.investidoranjo.net</a:t>
            </a:r>
            <a:r>
              <a:rPr lang="pt-BR" dirty="0"/>
              <a:t> </a:t>
            </a:r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4" cstate="print">
            <a:lum bright="100000" contrast="100000"/>
          </a:blip>
          <a:stretch>
            <a:fillRect/>
          </a:stretch>
        </p:blipFill>
        <p:spPr>
          <a:xfrm>
            <a:off x="8111397" y="6381328"/>
            <a:ext cx="997107" cy="27289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9" name="WordArt 7"/>
          <p:cNvSpPr>
            <a:spLocks noChangeArrowheads="1" noChangeShapeType="1" noTextEdit="1"/>
          </p:cNvSpPr>
          <p:nvPr/>
        </p:nvSpPr>
        <p:spPr bwMode="gray">
          <a:xfrm>
            <a:off x="1143000" y="1772816"/>
            <a:ext cx="5517232" cy="1435224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pt-BR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</a:rPr>
              <a:t>Obrigado!</a:t>
            </a:r>
          </a:p>
          <a:p>
            <a:pPr algn="ctr"/>
            <a:r>
              <a:rPr lang="pt-BR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</a:rPr>
              <a:t>Prof. Paulo Sampaio</a:t>
            </a:r>
          </a:p>
          <a:p>
            <a:pPr algn="ctr"/>
            <a:r>
              <a:rPr lang="pt-BR" sz="5400" b="1" kern="10" dirty="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</a:rPr>
              <a:t>profpaulo.sampaio@fiap.com.br</a:t>
            </a:r>
          </a:p>
        </p:txBody>
      </p:sp>
      <p:pic>
        <p:nvPicPr>
          <p:cNvPr id="3" name="Picture 1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96336" y="6381328"/>
            <a:ext cx="997107" cy="272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323528" y="1844824"/>
            <a:ext cx="5208984" cy="1447800"/>
          </a:xfrm>
        </p:spPr>
        <p:txBody>
          <a:bodyPr/>
          <a:lstStyle/>
          <a:p>
            <a:r>
              <a:rPr lang="pt-BR" dirty="0"/>
              <a:t>Nome da Empresa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8512" y="2475384"/>
            <a:ext cx="5181600" cy="457200"/>
          </a:xfrm>
        </p:spPr>
        <p:txBody>
          <a:bodyPr/>
          <a:lstStyle/>
          <a:p>
            <a:endParaRPr lang="pt-BR" dirty="0"/>
          </a:p>
          <a:p>
            <a:r>
              <a:rPr lang="pt-BR" dirty="0"/>
              <a:t>+ Slogan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0" y="908720"/>
            <a:ext cx="914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Apresentação Sumária</a:t>
            </a:r>
          </a:p>
          <a:p>
            <a:pPr algn="ctr"/>
            <a:r>
              <a:rPr lang="pt-BR" sz="40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(Pitch)</a:t>
            </a:r>
          </a:p>
        </p:txBody>
      </p:sp>
      <p:pic>
        <p:nvPicPr>
          <p:cNvPr id="5" name="Picture 1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68344" y="6381328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4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381000"/>
            <a:ext cx="3962400" cy="563563"/>
          </a:xfrm>
        </p:spPr>
        <p:txBody>
          <a:bodyPr>
            <a:normAutofit fontScale="90000"/>
          </a:bodyPr>
          <a:lstStyle/>
          <a:p>
            <a:r>
              <a:rPr lang="pt-BR" dirty="0"/>
              <a:t>A OPORTUNIDADE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775792"/>
            <a:ext cx="8229600" cy="4965576"/>
          </a:xfrm>
        </p:spPr>
        <p:txBody>
          <a:bodyPr>
            <a:normAutofit fontScale="92500"/>
          </a:bodyPr>
          <a:lstStyle/>
          <a:p>
            <a:pPr marL="109728" indent="0" algn="just">
              <a:buFont typeface="Wingdings" pitchFamily="2" charset="2"/>
              <a:buChar char="ü"/>
            </a:pPr>
            <a:r>
              <a:rPr lang="pt-BR" dirty="0">
                <a:solidFill>
                  <a:srgbClr val="FFFF00"/>
                </a:solidFill>
              </a:rPr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Oportunidade a ser explorada e que sua empresa irá atender;</a:t>
            </a:r>
          </a:p>
          <a:p>
            <a:pPr marL="109728" indent="0" algn="just">
              <a:buFont typeface="Wingdings" pitchFamily="2" charset="2"/>
              <a:buChar char="ü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Qual a necessidade de mercado que outras empresas não atendem;</a:t>
            </a:r>
          </a:p>
          <a:p>
            <a:pPr marL="109728" indent="0" algn="just">
              <a:buFont typeface="Wingdings" pitchFamily="2" charset="2"/>
              <a:buChar char="ü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Exemplo:</a:t>
            </a:r>
          </a:p>
          <a:p>
            <a:pPr marL="509778" lvl="1" indent="0" algn="just">
              <a:buFont typeface="Wingdings" pitchFamily="2" charset="2"/>
              <a:buChar char="ü"/>
            </a:pPr>
            <a:r>
              <a:rPr lang="pt-BR" dirty="0"/>
              <a:t> 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“Nossa solução propõe resolver o problema das perdas na distribuição de água” </a:t>
            </a:r>
          </a:p>
          <a:p>
            <a:pPr marL="109728" indent="0" algn="just">
              <a:buFont typeface="Wingdings" pitchFamily="2" charset="2"/>
              <a:buChar char="ü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Aqui você já determinou o mercado (distribuidoras de água) e a oportunidade (as perdas).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084168" y="924241"/>
            <a:ext cx="2555776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Nome/Logo da sua Empresa</a:t>
            </a:r>
          </a:p>
        </p:txBody>
      </p:sp>
      <p:pic>
        <p:nvPicPr>
          <p:cNvPr id="5" name="Picture 18"/>
          <p:cNvPicPr>
            <a:picLocks noChangeAspect="1"/>
          </p:cNvPicPr>
          <p:nvPr/>
        </p:nvPicPr>
        <p:blipFill>
          <a:blip r:embed="rId2" cstate="print">
            <a:lum bright="100000" contrast="100000"/>
          </a:blip>
          <a:stretch>
            <a:fillRect/>
          </a:stretch>
        </p:blipFill>
        <p:spPr>
          <a:xfrm>
            <a:off x="8111397" y="6381328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29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3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3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3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063824"/>
            <a:ext cx="8229600" cy="3597424"/>
          </a:xfrm>
        </p:spPr>
        <p:txBody>
          <a:bodyPr>
            <a:normAutofit/>
          </a:bodyPr>
          <a:lstStyle/>
          <a:p>
            <a:pPr marL="109728" indent="0" algn="just">
              <a:buFont typeface="Wingdings" pitchFamily="2" charset="2"/>
              <a:buChar char="Ø"/>
            </a:pPr>
            <a:r>
              <a:rPr lang="pt-BR" b="1" dirty="0">
                <a:solidFill>
                  <a:srgbClr val="FFFF00"/>
                </a:solidFill>
              </a:rPr>
              <a:t> 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Apresente sua solução destacando sua inovação/diferenciação em relação à outras empresas do mesmo segmento;</a:t>
            </a:r>
          </a:p>
          <a:p>
            <a:pPr marL="509778" lvl="1" indent="0" algn="just">
              <a:buFont typeface="Wingdings" pitchFamily="2" charset="2"/>
              <a:buChar char="Ø"/>
            </a:pPr>
            <a:r>
              <a:rPr lang="pt-BR" b="1" dirty="0">
                <a:solidFill>
                  <a:srgbClr val="FFFF00"/>
                </a:solidFill>
              </a:rPr>
              <a:t> “por meio de uma </a:t>
            </a:r>
            <a:r>
              <a:rPr lang="pt-BR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tecnologia própria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não invasiva</a:t>
            </a:r>
            <a:r>
              <a:rPr lang="pt-BR" b="1" dirty="0">
                <a:solidFill>
                  <a:srgbClr val="FFFF00"/>
                </a:solidFill>
              </a:rPr>
              <a:t> de 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monitoramento</a:t>
            </a:r>
            <a:r>
              <a:rPr lang="pt-BR" b="1" dirty="0">
                <a:solidFill>
                  <a:srgbClr val="FFFF00"/>
                </a:solidFill>
              </a:rPr>
              <a:t> 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ativo</a:t>
            </a:r>
            <a:r>
              <a:rPr lang="pt-B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>
                <a:solidFill>
                  <a:srgbClr val="FFFF00"/>
                </a:solidFill>
              </a:rPr>
              <a:t>que identifica os pontos de perda a serem reparados”.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084168" y="908720"/>
            <a:ext cx="2555776" cy="70788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Nome/Logo da sua Empresa</a:t>
            </a:r>
          </a:p>
        </p:txBody>
      </p:sp>
      <p:pic>
        <p:nvPicPr>
          <p:cNvPr id="5" name="Picture 18"/>
          <p:cNvPicPr>
            <a:picLocks noChangeAspect="1"/>
          </p:cNvPicPr>
          <p:nvPr/>
        </p:nvPicPr>
        <p:blipFill>
          <a:blip r:embed="rId2" cstate="print">
            <a:lum bright="100000" contrast="100000"/>
          </a:blip>
          <a:stretch>
            <a:fillRect/>
          </a:stretch>
        </p:blipFill>
        <p:spPr>
          <a:xfrm>
            <a:off x="8111397" y="6381328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1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939280"/>
            <a:ext cx="8229600" cy="3649960"/>
          </a:xfrm>
        </p:spPr>
        <p:txBody>
          <a:bodyPr>
            <a:noAutofit/>
          </a:bodyPr>
          <a:lstStyle/>
          <a:p>
            <a:pPr marL="109728" indent="0" algn="just">
              <a:buFont typeface="Wingdings" pitchFamily="2" charset="2"/>
              <a:buChar char="ü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Amostras do seu produto/serviço:</a:t>
            </a:r>
          </a:p>
          <a:p>
            <a:pPr marL="509778" lvl="1" indent="0" algn="just">
              <a:buFont typeface="Wingdings" pitchFamily="2" charset="2"/>
              <a:buChar char="ü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Telas do protótipo</a:t>
            </a:r>
          </a:p>
          <a:p>
            <a:pPr marL="509778" lvl="1" indent="0" algn="just">
              <a:buFont typeface="Wingdings" pitchFamily="2" charset="2"/>
              <a:buChar char="ü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Fotos</a:t>
            </a:r>
          </a:p>
          <a:p>
            <a:pPr marL="509778" lvl="1" indent="0" algn="just">
              <a:buFont typeface="Wingdings" pitchFamily="2" charset="2"/>
              <a:buChar char="ü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Vídeo (breve) explicativo;</a:t>
            </a:r>
          </a:p>
          <a:p>
            <a:pPr marL="509778" lvl="1" indent="0" algn="just">
              <a:buFont typeface="Wingdings" pitchFamily="2" charset="2"/>
              <a:buChar char="ü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Diagramas e esquemas;</a:t>
            </a:r>
          </a:p>
          <a:p>
            <a:pPr marL="109728" indent="0" algn="just">
              <a:buFont typeface="Wingdings" pitchFamily="2" charset="2"/>
              <a:buChar char="ü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Facilitar a compreensão do seu expectador;</a:t>
            </a:r>
          </a:p>
          <a:p>
            <a:pPr marL="109728" indent="0" algn="just">
              <a:buFont typeface="Wingdings" pitchFamily="2" charset="2"/>
              <a:buChar char="ü"/>
            </a:pP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Demonstrar sua capacidade de aplicar a solução.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084168" y="941819"/>
            <a:ext cx="2555776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Nome/Logo da sua Empresa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2348880"/>
            <a:ext cx="17716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8"/>
          <p:cNvPicPr>
            <a:picLocks noChangeAspect="1"/>
          </p:cNvPicPr>
          <p:nvPr/>
        </p:nvPicPr>
        <p:blipFill>
          <a:blip r:embed="rId3" cstate="print">
            <a:lum bright="100000" contrast="100000"/>
          </a:blip>
          <a:stretch>
            <a:fillRect/>
          </a:stretch>
        </p:blipFill>
        <p:spPr>
          <a:xfrm>
            <a:off x="8111397" y="6381328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3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PROPOSTA (para Investidores)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847800"/>
            <a:ext cx="8229600" cy="4749552"/>
          </a:xfrm>
        </p:spPr>
        <p:txBody>
          <a:bodyPr>
            <a:normAutofit fontScale="92500" lnSpcReduction="20000"/>
          </a:bodyPr>
          <a:lstStyle/>
          <a:p>
            <a:pPr marL="109728" indent="0" algn="just">
              <a:buFont typeface="Wingdings" pitchFamily="2" charset="2"/>
              <a:buChar char="ü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Apresentar qual o estágio do seu negócio; </a:t>
            </a:r>
          </a:p>
          <a:p>
            <a:pPr marL="109728" indent="0" algn="just">
              <a:buFont typeface="Wingdings" pitchFamily="2" charset="2"/>
              <a:buChar char="ü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 valor do investimento está buscando e para que será utilizado. </a:t>
            </a:r>
          </a:p>
          <a:p>
            <a:pPr marL="509778" lvl="1" indent="0" algn="just">
              <a:buFont typeface="Wingdings" pitchFamily="2" charset="2"/>
              <a:buChar char="ü"/>
            </a:pPr>
            <a:r>
              <a:rPr lang="pt-B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“Já temos um protótipo funcional testado e avaliado pelo companhia XPTO e estamos buscando um investimento de ($) para completar o desenvolvimento, fabricar as unidades piloto e fechar os primeiros contratos”. </a:t>
            </a:r>
          </a:p>
          <a:p>
            <a:pPr marL="109728" indent="0" algn="just">
              <a:buFont typeface="Wingdings" pitchFamily="2" charset="2"/>
              <a:buChar char="ü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 completar agradecendo e perguntando se teria interesse em avaliar para investir.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084168" y="941819"/>
            <a:ext cx="2555776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Nome/Logo da sua Empresa</a:t>
            </a:r>
          </a:p>
        </p:txBody>
      </p:sp>
      <p:pic>
        <p:nvPicPr>
          <p:cNvPr id="5" name="Picture 18"/>
          <p:cNvPicPr>
            <a:picLocks noChangeAspect="1"/>
          </p:cNvPicPr>
          <p:nvPr/>
        </p:nvPicPr>
        <p:blipFill>
          <a:blip r:embed="rId2" cstate="print">
            <a:lum bright="100000" contrast="100000"/>
          </a:blip>
          <a:stretch>
            <a:fillRect/>
          </a:stretch>
        </p:blipFill>
        <p:spPr>
          <a:xfrm>
            <a:off x="8111397" y="6381328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1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PROPOSTA </a:t>
            </a:r>
            <a:br>
              <a:rPr lang="pt-BR" dirty="0"/>
            </a:br>
            <a:r>
              <a:rPr lang="pt-BR" dirty="0"/>
              <a:t>(para clientes)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99320"/>
            <a:ext cx="8229600" cy="3793976"/>
          </a:xfrm>
        </p:spPr>
        <p:txBody>
          <a:bodyPr/>
          <a:lstStyle/>
          <a:p>
            <a:pPr marL="109728" indent="0" algn="just">
              <a:buFont typeface="Wingdings" pitchFamily="2" charset="2"/>
              <a:buChar char="ü"/>
            </a:pP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Apresentar, quando possível, uma proposta comercial diferenciada:  </a:t>
            </a:r>
          </a:p>
          <a:p>
            <a:pPr marL="509778" lvl="1" indent="0" algn="just">
              <a:buFont typeface="Wingdings" pitchFamily="2" charset="2"/>
              <a:buChar char="ü"/>
            </a:pPr>
            <a:r>
              <a:rPr lang="pt-B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“Nossos serviços são remunerados com uma </a:t>
            </a:r>
            <a:r>
              <a:rPr lang="pt-BR" b="1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parte da economia </a:t>
            </a:r>
            <a:r>
              <a:rPr lang="pt-B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 gerarmos para sua empresa, você não precisará fazer qualquer investimento”.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084168" y="1013827"/>
            <a:ext cx="2555776" cy="83099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Nome/Logo da sua Empresa</a:t>
            </a:r>
          </a:p>
        </p:txBody>
      </p:sp>
      <p:pic>
        <p:nvPicPr>
          <p:cNvPr id="5" name="Picture 18"/>
          <p:cNvPicPr>
            <a:picLocks noChangeAspect="1"/>
          </p:cNvPicPr>
          <p:nvPr/>
        </p:nvPicPr>
        <p:blipFill>
          <a:blip r:embed="rId2" cstate="print">
            <a:lum bright="100000" contrast="100000"/>
          </a:blip>
          <a:stretch>
            <a:fillRect/>
          </a:stretch>
        </p:blipFill>
        <p:spPr>
          <a:xfrm>
            <a:off x="8111397" y="6381328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6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67544" y="1703784"/>
            <a:ext cx="8229600" cy="4317504"/>
          </a:xfrm>
        </p:spPr>
        <p:txBody>
          <a:bodyPr/>
          <a:lstStyle/>
          <a:p>
            <a:pPr algn="just"/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pt-BR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pitch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pode ser apresentado tanto verbalmente quanto ilustrado por 4 a 6 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slides</a:t>
            </a:r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Ele deve conter basicamente: </a:t>
            </a:r>
          </a:p>
          <a:p>
            <a:pPr lvl="1" algn="just"/>
            <a:r>
              <a:rPr lang="pt-BR" b="1" dirty="0">
                <a:solidFill>
                  <a:srgbClr val="FFFF00"/>
                </a:solidFill>
              </a:rPr>
              <a:t>1. Qual é a 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oportunidade</a:t>
            </a:r>
            <a:r>
              <a:rPr lang="pt-BR" b="1" dirty="0">
                <a:solidFill>
                  <a:srgbClr val="FFFF00"/>
                </a:solidFill>
              </a:rPr>
              <a:t>. </a:t>
            </a:r>
          </a:p>
          <a:p>
            <a:pPr lvl="1" algn="just"/>
            <a:r>
              <a:rPr lang="pt-BR" b="1" dirty="0">
                <a:solidFill>
                  <a:srgbClr val="FFFF00"/>
                </a:solidFill>
              </a:rPr>
              <a:t>2. O 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Mercado</a:t>
            </a:r>
            <a:r>
              <a:rPr lang="pt-BR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b="1" dirty="0">
                <a:solidFill>
                  <a:srgbClr val="FFFF00"/>
                </a:solidFill>
              </a:rPr>
              <a:t>que irá atuar. </a:t>
            </a:r>
          </a:p>
          <a:p>
            <a:pPr lvl="1" algn="just"/>
            <a:r>
              <a:rPr lang="pt-BR" b="1" dirty="0">
                <a:solidFill>
                  <a:srgbClr val="FFFF00"/>
                </a:solidFill>
              </a:rPr>
              <a:t>3. Qual é a sua 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solução</a:t>
            </a:r>
            <a:r>
              <a:rPr lang="pt-BR" b="1" dirty="0">
                <a:solidFill>
                  <a:srgbClr val="FFFF00"/>
                </a:solidFill>
              </a:rPr>
              <a:t>. </a:t>
            </a:r>
          </a:p>
          <a:p>
            <a:pPr lvl="1" algn="just"/>
            <a:r>
              <a:rPr lang="pt-BR" b="1" dirty="0">
                <a:solidFill>
                  <a:srgbClr val="FFFF00"/>
                </a:solidFill>
              </a:rPr>
              <a:t>4. Seus 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diferenciais</a:t>
            </a:r>
            <a:r>
              <a:rPr lang="pt-BR" b="1" dirty="0">
                <a:solidFill>
                  <a:srgbClr val="FFFF00"/>
                </a:solidFill>
              </a:rPr>
              <a:t>. </a:t>
            </a:r>
          </a:p>
          <a:p>
            <a:pPr lvl="1" algn="just"/>
            <a:r>
              <a:rPr lang="pt-BR" b="1" dirty="0">
                <a:solidFill>
                  <a:srgbClr val="FFFF00"/>
                </a:solidFill>
              </a:rPr>
              <a:t>5. Qual a forma de </a:t>
            </a:r>
            <a:r>
              <a:rPr lang="pt-B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monetização</a:t>
            </a:r>
            <a:r>
              <a:rPr lang="pt-BR" b="1" dirty="0">
                <a:solidFill>
                  <a:srgbClr val="FFFF00"/>
                </a:solidFill>
              </a:rPr>
              <a:t>.</a:t>
            </a:r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 cstate="print">
            <a:lum bright="100000" contrast="100000"/>
          </a:blip>
          <a:stretch>
            <a:fillRect/>
          </a:stretch>
        </p:blipFill>
        <p:spPr>
          <a:xfrm>
            <a:off x="8111397" y="6381328"/>
            <a:ext cx="997107" cy="2728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Dicas - </a:t>
            </a:r>
            <a:r>
              <a:rPr lang="pt-BR" dirty="0" err="1"/>
              <a:t>Pitch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36504"/>
          </a:xfrm>
        </p:spPr>
        <p:txBody>
          <a:bodyPr>
            <a:noAutofit/>
          </a:bodyPr>
          <a:lstStyle/>
          <a:p>
            <a:pPr algn="just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Cuidado para não usar termos muito técnicos se o seu público não for especialista no seu negócio. </a:t>
            </a:r>
          </a:p>
          <a:p>
            <a:pPr algn="just">
              <a:buNone/>
            </a:pP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Faça analogias (se aplicável), como por exemplo: “É como se fosse um </a:t>
            </a:r>
            <a:r>
              <a:rPr lang="pt-BR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Google</a:t>
            </a:r>
            <a:r>
              <a:rPr lang="pt-B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pesquisas cientificas”. Observe que neste exemplo, a inovação está em endereçar um mercado que ainda esteja mal explorado. </a:t>
            </a:r>
          </a:p>
          <a:p>
            <a:pPr algn="just">
              <a:buNone/>
            </a:pPr>
            <a:endParaRPr lang="pt-BR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 cstate="print">
            <a:lum bright="100000" contrast="100000"/>
          </a:blip>
          <a:stretch>
            <a:fillRect/>
          </a:stretch>
        </p:blipFill>
        <p:spPr>
          <a:xfrm>
            <a:off x="8111397" y="6381328"/>
            <a:ext cx="997107" cy="272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1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lano de Negócios &amp;#x0D;&amp;#x0A;Recursos Financeiros - II&amp;quot;&quot;/&gt;&lt;property id=&quot;20307&quot; value=&quot;286&quot;/&gt;&lt;/object&gt;&lt;object type=&quot;3&quot; unique_id=&quot;10005&quot;&gt;&lt;property id=&quot;20148&quot; value=&quot;5&quot;/&gt;&lt;property id=&quot;20300&quot; value=&quot;Slide 2 - &amp;quot;Conteúdo&amp;quot;&quot;/&gt;&lt;property id=&quot;20307&quot; value=&quot;276&quot;/&gt;&lt;/object&gt;&lt;object type=&quot;3&quot; unique_id=&quot;10007&quot;&gt;&lt;property id=&quot;20148&quot; value=&quot;5&quot;/&gt;&lt;property id=&quot;20300&quot; value=&quot;Slide 3 - &amp;quot;Capital próprio &amp;#x0D;&amp;#x0A;x &amp;#x0D;&amp;#x0A;Capital de terceiros&amp;quot;&quot;/&gt;&lt;property id=&quot;20307&quot; value=&quot;287&quot;/&gt;&lt;/object&gt;&lt;object type=&quot;3&quot; unique_id=&quot;10008&quot;&gt;&lt;property id=&quot;20148&quot; value=&quot;5&quot;/&gt;&lt;property id=&quot;20300&quot; value=&quot;Slide 4 - &amp;quot;Margens de lucros&amp;quot;&quot;/&gt;&lt;property id=&quot;20307&quot; value=&quot;288&quot;/&gt;&lt;/object&gt;&lt;object type=&quot;3&quot; unique_id=&quot;10009&quot;&gt;&lt;property id=&quot;20148&quot; value=&quot;5&quot;/&gt;&lt;property id=&quot;20300&quot; value=&quot;Slide 5 - &amp;quot;Exemplo de margem de lucro&amp;quot;&quot;/&gt;&lt;property id=&quot;20307&quot; value=&quot;289&quot;/&gt;&lt;/object&gt;&lt;object type=&quot;3&quot; unique_id=&quot;10023&quot;&gt;&lt;property id=&quot;20148&quot; value=&quot;5&quot;/&gt;&lt;property id=&quot;20300&quot; value=&quot;Slide 9&quot;/&gt;&lt;property id=&quot;20307&quot; value=&quot;267&quot;/&gt;&lt;/object&gt;&lt;object type=&quot;3&quot; unique_id=&quot;10240&quot;&gt;&lt;property id=&quot;20148&quot; value=&quot;5&quot;/&gt;&lt;property id=&quot;20300&quot; value=&quot;Slide 6 - &amp;quot;Exemplo de margem de lucro&amp;quot;&quot;/&gt;&lt;property id=&quot;20307&quot; value=&quot;290&quot;/&gt;&lt;/object&gt;&lt;object type=&quot;3&quot; unique_id=&quot;10304&quot;&gt;&lt;property id=&quot;20148&quot; value=&quot;5&quot;/&gt;&lt;property id=&quot;20300&quot; value=&quot;Slide 7 - &amp;quot;Usufrua dos lucros e não do Fluxo de Caixa&amp;quot;&quot;/&gt;&lt;property id=&quot;20307&quot; value=&quot;291&quot;/&gt;&lt;/object&gt;&lt;object type=&quot;3&quot; unique_id=&quot;10395&quot;&gt;&lt;property id=&quot;20148&quot; value=&quot;5&quot;/&gt;&lt;property id=&quot;20300&quot; value=&quot;Slide 8 - &amp;quot;Exemplo de Fluxo de Caixa&amp;#x0D;&amp;#x0A;(simplificado)&amp;quot;&quot;/&gt;&lt;property id=&quot;20307&quot; value=&quot;292&quot;/&gt;&lt;/object&gt;&lt;/object&gt;&lt;/object&gt;&lt;/database&gt;"/>
</p:tagLst>
</file>

<file path=ppt/theme/theme1.xml><?xml version="1.0" encoding="utf-8"?>
<a:theme xmlns:a="http://schemas.openxmlformats.org/drawingml/2006/main" name="cdb2004193d">
  <a:themeElements>
    <a:clrScheme name="193tgp_best_dark 3">
      <a:dk1>
        <a:srgbClr val="969696"/>
      </a:dk1>
      <a:lt1>
        <a:srgbClr val="FFFFFF"/>
      </a:lt1>
      <a:dk2>
        <a:srgbClr val="0A2068"/>
      </a:dk2>
      <a:lt2>
        <a:srgbClr val="94CAE8"/>
      </a:lt2>
      <a:accent1>
        <a:srgbClr val="5AB14B"/>
      </a:accent1>
      <a:accent2>
        <a:srgbClr val="2F7ADF"/>
      </a:accent2>
      <a:accent3>
        <a:srgbClr val="AAABB9"/>
      </a:accent3>
      <a:accent4>
        <a:srgbClr val="DADADA"/>
      </a:accent4>
      <a:accent5>
        <a:srgbClr val="B5D5B1"/>
      </a:accent5>
      <a:accent6>
        <a:srgbClr val="2A6ECA"/>
      </a:accent6>
      <a:hlink>
        <a:srgbClr val="8A52C8"/>
      </a:hlink>
      <a:folHlink>
        <a:srgbClr val="C48352"/>
      </a:folHlink>
    </a:clrScheme>
    <a:fontScheme name="193tgp_best_d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93tgp_best_dark 1">
        <a:dk1>
          <a:srgbClr val="969696"/>
        </a:dk1>
        <a:lt1>
          <a:srgbClr val="FFFFFF"/>
        </a:lt1>
        <a:dk2>
          <a:srgbClr val="005E5C"/>
        </a:dk2>
        <a:lt2>
          <a:srgbClr val="DAEEA2"/>
        </a:lt2>
        <a:accent1>
          <a:srgbClr val="238FD9"/>
        </a:accent1>
        <a:accent2>
          <a:srgbClr val="43A98E"/>
        </a:accent2>
        <a:accent3>
          <a:srgbClr val="AAB6B5"/>
        </a:accent3>
        <a:accent4>
          <a:srgbClr val="DADADA"/>
        </a:accent4>
        <a:accent5>
          <a:srgbClr val="ACC6E9"/>
        </a:accent5>
        <a:accent6>
          <a:srgbClr val="3C9980"/>
        </a:accent6>
        <a:hlink>
          <a:srgbClr val="D8A642"/>
        </a:hlink>
        <a:folHlink>
          <a:srgbClr val="B3703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3tgp_best_dark 2">
        <a:dk1>
          <a:srgbClr val="969696"/>
        </a:dk1>
        <a:lt1>
          <a:srgbClr val="FFFFFF"/>
        </a:lt1>
        <a:dk2>
          <a:srgbClr val="3F1F53"/>
        </a:dk2>
        <a:lt2>
          <a:srgbClr val="F3CC9D"/>
        </a:lt2>
        <a:accent1>
          <a:srgbClr val="557FE7"/>
        </a:accent1>
        <a:accent2>
          <a:srgbClr val="EB6363"/>
        </a:accent2>
        <a:accent3>
          <a:srgbClr val="AFABB3"/>
        </a:accent3>
        <a:accent4>
          <a:srgbClr val="DADADA"/>
        </a:accent4>
        <a:accent5>
          <a:srgbClr val="B4C0F1"/>
        </a:accent5>
        <a:accent6>
          <a:srgbClr val="D55959"/>
        </a:accent6>
        <a:hlink>
          <a:srgbClr val="9351C9"/>
        </a:hlink>
        <a:folHlink>
          <a:srgbClr val="3EB2A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93tgp_best_dark 3">
        <a:dk1>
          <a:srgbClr val="969696"/>
        </a:dk1>
        <a:lt1>
          <a:srgbClr val="FFFFFF"/>
        </a:lt1>
        <a:dk2>
          <a:srgbClr val="0A2068"/>
        </a:dk2>
        <a:lt2>
          <a:srgbClr val="94CAE8"/>
        </a:lt2>
        <a:accent1>
          <a:srgbClr val="5AB14B"/>
        </a:accent1>
        <a:accent2>
          <a:srgbClr val="2F7ADF"/>
        </a:accent2>
        <a:accent3>
          <a:srgbClr val="AAABB9"/>
        </a:accent3>
        <a:accent4>
          <a:srgbClr val="DADADA"/>
        </a:accent4>
        <a:accent5>
          <a:srgbClr val="B5D5B1"/>
        </a:accent5>
        <a:accent6>
          <a:srgbClr val="2A6ECA"/>
        </a:accent6>
        <a:hlink>
          <a:srgbClr val="8A52C8"/>
        </a:hlink>
        <a:folHlink>
          <a:srgbClr val="C4835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cdb2004193d</Template>
  <TotalTime>989</TotalTime>
  <Words>740</Words>
  <Application>Microsoft Office PowerPoint</Application>
  <PresentationFormat>On-screen Show (4:3)</PresentationFormat>
  <Paragraphs>87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Verdana</vt:lpstr>
      <vt:lpstr>Wingdings</vt:lpstr>
      <vt:lpstr>cdb2004193d</vt:lpstr>
      <vt:lpstr>Dicas de Apresentação Elevator Pitch</vt:lpstr>
      <vt:lpstr>Nome da Empresa</vt:lpstr>
      <vt:lpstr>A OPORTUNIDADE</vt:lpstr>
      <vt:lpstr>A SOLUÇÃO</vt:lpstr>
      <vt:lpstr>A SOLUÇÃO</vt:lpstr>
      <vt:lpstr>A PROPOSTA (para Investidores)</vt:lpstr>
      <vt:lpstr>A PROPOSTA  (para clientes)</vt:lpstr>
      <vt:lpstr>RESUMO</vt:lpstr>
      <vt:lpstr>Dicas - Pitch</vt:lpstr>
      <vt:lpstr>Dicas - Pitch</vt:lpstr>
      <vt:lpstr>Dicas - Pitch</vt:lpstr>
      <vt:lpstr>Dicas - Pitch</vt:lpstr>
      <vt:lpstr>EXEMPLOS</vt:lpstr>
      <vt:lpstr>(novos) EXEMPLOS</vt:lpstr>
      <vt:lpstr>Fontes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Paulo</dc:creator>
  <cp:lastModifiedBy>Laboratório FIAP</cp:lastModifiedBy>
  <cp:revision>116</cp:revision>
  <dcterms:created xsi:type="dcterms:W3CDTF">2013-08-16T18:50:28Z</dcterms:created>
  <dcterms:modified xsi:type="dcterms:W3CDTF">2025-04-30T14:45:32Z</dcterms:modified>
</cp:coreProperties>
</file>