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9" r:id="rId4"/>
    <p:sldMasterId id="2147483739" r:id="rId5"/>
  </p:sldMasterIdLst>
  <p:notesMasterIdLst>
    <p:notesMasterId r:id="rId36"/>
  </p:notesMasterIdLst>
  <p:sldIdLst>
    <p:sldId id="256" r:id="rId6"/>
    <p:sldId id="257" r:id="rId7"/>
    <p:sldId id="284" r:id="rId8"/>
    <p:sldId id="355" r:id="rId9"/>
    <p:sldId id="445" r:id="rId10"/>
    <p:sldId id="329" r:id="rId11"/>
    <p:sldId id="496" r:id="rId12"/>
    <p:sldId id="499" r:id="rId13"/>
    <p:sldId id="502" r:id="rId14"/>
    <p:sldId id="516" r:id="rId15"/>
    <p:sldId id="517" r:id="rId16"/>
    <p:sldId id="577" r:id="rId17"/>
    <p:sldId id="560" r:id="rId18"/>
    <p:sldId id="519" r:id="rId19"/>
    <p:sldId id="562" r:id="rId20"/>
    <p:sldId id="521" r:id="rId21"/>
    <p:sldId id="564" r:id="rId22"/>
    <p:sldId id="523" r:id="rId23"/>
    <p:sldId id="578" r:id="rId24"/>
    <p:sldId id="524" r:id="rId25"/>
    <p:sldId id="525" r:id="rId26"/>
    <p:sldId id="526" r:id="rId27"/>
    <p:sldId id="527" r:id="rId28"/>
    <p:sldId id="528" r:id="rId29"/>
    <p:sldId id="529" r:id="rId30"/>
    <p:sldId id="530" r:id="rId31"/>
    <p:sldId id="480" r:id="rId32"/>
    <p:sldId id="300" r:id="rId33"/>
    <p:sldId id="283" r:id="rId34"/>
    <p:sldId id="265" r:id="rId3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0265D"/>
    <a:srgbClr val="EBAFB5"/>
    <a:srgbClr val="F4D3D6"/>
    <a:srgbClr val="F9E8EA"/>
    <a:srgbClr val="020000"/>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61" autoAdjust="0"/>
  </p:normalViewPr>
  <p:slideViewPr>
    <p:cSldViewPr snapToGrid="0" snapToObjects="1">
      <p:cViewPr varScale="1">
        <p:scale>
          <a:sx n="66" d="100"/>
          <a:sy n="66" d="100"/>
        </p:scale>
        <p:origin x="1422"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67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98697-E7EB-B84D-9726-13965ED94444}" type="datetimeFigureOut">
              <a:rPr lang="en-US" smtClean="0"/>
              <a:pPr/>
              <a:t>4/8/2025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6CD5E-26BD-9B45-BB2F-78648736C277}" type="slidenum">
              <a:rPr lang="en-US" smtClean="0"/>
              <a:pPr/>
              <a:t>‹nº›</a:t>
            </a:fld>
            <a:endParaRPr lang="en-US"/>
          </a:p>
        </p:txBody>
      </p:sp>
    </p:spTree>
    <p:extLst>
      <p:ext uri="{BB962C8B-B14F-4D97-AF65-F5344CB8AC3E}">
        <p14:creationId xmlns:p14="http://schemas.microsoft.com/office/powerpoint/2010/main" val="79928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8</a:t>
            </a:fld>
            <a:endParaRPr lang="en-US" dirty="0"/>
          </a:p>
        </p:txBody>
      </p:sp>
    </p:spTree>
    <p:extLst>
      <p:ext uri="{BB962C8B-B14F-4D97-AF65-F5344CB8AC3E}">
        <p14:creationId xmlns:p14="http://schemas.microsoft.com/office/powerpoint/2010/main" val="3535111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B765E-2258-81A2-3B77-F2C28FFE57E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E811D6A-25F8-1208-1DA7-EC0632777069}"/>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EBF3636-43C8-11EA-6D6B-8DC0107A106C}"/>
              </a:ext>
            </a:extLst>
          </p:cNvPr>
          <p:cNvSpPr>
            <a:spLocks noGrp="1"/>
          </p:cNvSpPr>
          <p:nvPr>
            <p:ph type="body" idx="1"/>
          </p:nvPr>
        </p:nvSpPr>
        <p:spPr/>
        <p:txBody>
          <a:bodyPr/>
          <a:lstStyle/>
          <a:p>
            <a:r>
              <a:rPr lang="pt-BR" dirty="0"/>
              <a:t>É importante que todas as mudanças da organização (projetos, iniciativas, </a:t>
            </a:r>
            <a:r>
              <a:rPr lang="pt-BR" dirty="0" err="1"/>
              <a:t>CRs</a:t>
            </a:r>
            <a:r>
              <a:rPr lang="pt-BR" dirty="0"/>
              <a:t>) sejam olhadas do ponto de vista arquitetural, ou seja, as mudanças precisam ser avaliadas em um contexto que permita que sejam tomadas as melhores decisões para o negócio.</a:t>
            </a:r>
          </a:p>
        </p:txBody>
      </p:sp>
      <p:sp>
        <p:nvSpPr>
          <p:cNvPr id="4" name="Espaço Reservado para Número de Slide 3">
            <a:extLst>
              <a:ext uri="{FF2B5EF4-FFF2-40B4-BE49-F238E27FC236}">
                <a16:creationId xmlns:a16="http://schemas.microsoft.com/office/drawing/2014/main" id="{C7ABF803-D912-0F65-7700-EE522B49D6AB}"/>
              </a:ext>
            </a:extLst>
          </p:cNvPr>
          <p:cNvSpPr>
            <a:spLocks noGrp="1"/>
          </p:cNvSpPr>
          <p:nvPr>
            <p:ph type="sldNum" sz="quarter" idx="5"/>
          </p:nvPr>
        </p:nvSpPr>
        <p:spPr/>
        <p:txBody>
          <a:bodyPr/>
          <a:lstStyle/>
          <a:p>
            <a:fld id="{1DC6CD5E-26BD-9B45-BB2F-78648736C277}" type="slidenum">
              <a:rPr lang="en-US" smtClean="0"/>
              <a:pPr/>
              <a:t>17</a:t>
            </a:fld>
            <a:endParaRPr lang="en-US" dirty="0"/>
          </a:p>
        </p:txBody>
      </p:sp>
    </p:spTree>
    <p:extLst>
      <p:ext uri="{BB962C8B-B14F-4D97-AF65-F5344CB8AC3E}">
        <p14:creationId xmlns:p14="http://schemas.microsoft.com/office/powerpoint/2010/main" val="941169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18</a:t>
            </a:fld>
            <a:endParaRPr lang="en-US" dirty="0"/>
          </a:p>
        </p:txBody>
      </p:sp>
    </p:spTree>
    <p:extLst>
      <p:ext uri="{BB962C8B-B14F-4D97-AF65-F5344CB8AC3E}">
        <p14:creationId xmlns:p14="http://schemas.microsoft.com/office/powerpoint/2010/main" val="98581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0A171-010C-8333-46FB-7897B3303C9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43F3AAC-072F-C8DE-7DEA-F01FB6B822B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7A126B-3138-1DBF-BC4D-717B02EEB914}"/>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77960B2E-ED76-9792-5F82-26DD3BC233FB}"/>
              </a:ext>
            </a:extLst>
          </p:cNvPr>
          <p:cNvSpPr>
            <a:spLocks noGrp="1"/>
          </p:cNvSpPr>
          <p:nvPr>
            <p:ph type="sldNum" sz="quarter" idx="5"/>
          </p:nvPr>
        </p:nvSpPr>
        <p:spPr/>
        <p:txBody>
          <a:bodyPr/>
          <a:lstStyle/>
          <a:p>
            <a:fld id="{1DC6CD5E-26BD-9B45-BB2F-78648736C277}" type="slidenum">
              <a:rPr lang="en-US" smtClean="0"/>
              <a:pPr/>
              <a:t>19</a:t>
            </a:fld>
            <a:endParaRPr lang="en-US" dirty="0"/>
          </a:p>
        </p:txBody>
      </p:sp>
    </p:spTree>
    <p:extLst>
      <p:ext uri="{BB962C8B-B14F-4D97-AF65-F5344CB8AC3E}">
        <p14:creationId xmlns:p14="http://schemas.microsoft.com/office/powerpoint/2010/main" val="104745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20</a:t>
            </a:fld>
            <a:endParaRPr lang="en-US" dirty="0"/>
          </a:p>
        </p:txBody>
      </p:sp>
    </p:spTree>
    <p:extLst>
      <p:ext uri="{BB962C8B-B14F-4D97-AF65-F5344CB8AC3E}">
        <p14:creationId xmlns:p14="http://schemas.microsoft.com/office/powerpoint/2010/main" val="2440731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21</a:t>
            </a:fld>
            <a:endParaRPr lang="en-US" dirty="0"/>
          </a:p>
        </p:txBody>
      </p:sp>
    </p:spTree>
    <p:extLst>
      <p:ext uri="{BB962C8B-B14F-4D97-AF65-F5344CB8AC3E}">
        <p14:creationId xmlns:p14="http://schemas.microsoft.com/office/powerpoint/2010/main" val="2960655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22</a:t>
            </a:fld>
            <a:endParaRPr lang="en-US" dirty="0"/>
          </a:p>
        </p:txBody>
      </p:sp>
    </p:spTree>
    <p:extLst>
      <p:ext uri="{BB962C8B-B14F-4D97-AF65-F5344CB8AC3E}">
        <p14:creationId xmlns:p14="http://schemas.microsoft.com/office/powerpoint/2010/main" val="805938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23</a:t>
            </a:fld>
            <a:endParaRPr lang="en-US" dirty="0"/>
          </a:p>
        </p:txBody>
      </p:sp>
    </p:spTree>
    <p:extLst>
      <p:ext uri="{BB962C8B-B14F-4D97-AF65-F5344CB8AC3E}">
        <p14:creationId xmlns:p14="http://schemas.microsoft.com/office/powerpoint/2010/main" val="172289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É importante que todas as mudanças da organização (projetos, iniciativas, </a:t>
            </a:r>
            <a:r>
              <a:rPr lang="pt-BR" dirty="0" err="1"/>
              <a:t>CRs</a:t>
            </a:r>
            <a:r>
              <a:rPr lang="pt-BR" dirty="0"/>
              <a:t>) sejam olhadas do ponto de vista arquitetural, ou seja, as mudanças precisam ser avaliadas em um contexto que permita que sejam tomadas as melhores decisões para o negócio.</a:t>
            </a:r>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24</a:t>
            </a:fld>
            <a:endParaRPr lang="en-US" dirty="0"/>
          </a:p>
        </p:txBody>
      </p:sp>
    </p:spTree>
    <p:extLst>
      <p:ext uri="{BB962C8B-B14F-4D97-AF65-F5344CB8AC3E}">
        <p14:creationId xmlns:p14="http://schemas.microsoft.com/office/powerpoint/2010/main" val="276218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25</a:t>
            </a:fld>
            <a:endParaRPr lang="en-US" dirty="0"/>
          </a:p>
        </p:txBody>
      </p:sp>
    </p:spTree>
    <p:extLst>
      <p:ext uri="{BB962C8B-B14F-4D97-AF65-F5344CB8AC3E}">
        <p14:creationId xmlns:p14="http://schemas.microsoft.com/office/powerpoint/2010/main" val="928903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26</a:t>
            </a:fld>
            <a:endParaRPr lang="en-US" dirty="0"/>
          </a:p>
        </p:txBody>
      </p:sp>
    </p:spTree>
    <p:extLst>
      <p:ext uri="{BB962C8B-B14F-4D97-AF65-F5344CB8AC3E}">
        <p14:creationId xmlns:p14="http://schemas.microsoft.com/office/powerpoint/2010/main" val="287512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É importante que todas as mudanças da organização (projetos, iniciativas, </a:t>
            </a:r>
            <a:r>
              <a:rPr lang="pt-BR" dirty="0" err="1"/>
              <a:t>CRs</a:t>
            </a:r>
            <a:r>
              <a:rPr lang="pt-BR" dirty="0"/>
              <a:t>) sejam olhadas do ponto de vista arquitetural, ou seja, as mudanças precisam ser avaliadas em um contexto que permita que sejam tomadas as melhores decisões para o negócio.</a:t>
            </a:r>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9</a:t>
            </a:fld>
            <a:endParaRPr lang="en-US" dirty="0"/>
          </a:p>
        </p:txBody>
      </p:sp>
    </p:spTree>
    <p:extLst>
      <p:ext uri="{BB962C8B-B14F-4D97-AF65-F5344CB8AC3E}">
        <p14:creationId xmlns:p14="http://schemas.microsoft.com/office/powerpoint/2010/main" val="1176414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27</a:t>
            </a:fld>
            <a:endParaRPr lang="en-US"/>
          </a:p>
        </p:txBody>
      </p:sp>
    </p:spTree>
    <p:extLst>
      <p:ext uri="{BB962C8B-B14F-4D97-AF65-F5344CB8AC3E}">
        <p14:creationId xmlns:p14="http://schemas.microsoft.com/office/powerpoint/2010/main" val="387339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C6CD5E-26BD-9B45-BB2F-78648736C277}" type="slidenum">
              <a:rPr lang="en-US" smtClean="0"/>
              <a:pPr/>
              <a:t>30</a:t>
            </a:fld>
            <a:endParaRPr lang="en-US"/>
          </a:p>
        </p:txBody>
      </p:sp>
    </p:spTree>
    <p:extLst>
      <p:ext uri="{BB962C8B-B14F-4D97-AF65-F5344CB8AC3E}">
        <p14:creationId xmlns:p14="http://schemas.microsoft.com/office/powerpoint/2010/main" val="3144727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10</a:t>
            </a:fld>
            <a:endParaRPr lang="en-US" dirty="0"/>
          </a:p>
        </p:txBody>
      </p:sp>
    </p:spTree>
    <p:extLst>
      <p:ext uri="{BB962C8B-B14F-4D97-AF65-F5344CB8AC3E}">
        <p14:creationId xmlns:p14="http://schemas.microsoft.com/office/powerpoint/2010/main" val="180051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11</a:t>
            </a:fld>
            <a:endParaRPr lang="en-US" dirty="0"/>
          </a:p>
        </p:txBody>
      </p:sp>
    </p:spTree>
    <p:extLst>
      <p:ext uri="{BB962C8B-B14F-4D97-AF65-F5344CB8AC3E}">
        <p14:creationId xmlns:p14="http://schemas.microsoft.com/office/powerpoint/2010/main" val="208636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C7787-3F2D-4DC2-2EDC-A37618471CC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C98026C-4F1C-5D77-9546-4C7C644632C5}"/>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E060745-FF3A-BB52-9A8E-CB8856635FF6}"/>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F6817506-1B51-2B2B-52A8-8DE6E742F1E6}"/>
              </a:ext>
            </a:extLst>
          </p:cNvPr>
          <p:cNvSpPr>
            <a:spLocks noGrp="1"/>
          </p:cNvSpPr>
          <p:nvPr>
            <p:ph type="sldNum" sz="quarter" idx="5"/>
          </p:nvPr>
        </p:nvSpPr>
        <p:spPr/>
        <p:txBody>
          <a:bodyPr/>
          <a:lstStyle/>
          <a:p>
            <a:fld id="{1DC6CD5E-26BD-9B45-BB2F-78648736C277}" type="slidenum">
              <a:rPr lang="en-US" smtClean="0"/>
              <a:pPr/>
              <a:t>12</a:t>
            </a:fld>
            <a:endParaRPr lang="en-US" dirty="0"/>
          </a:p>
        </p:txBody>
      </p:sp>
    </p:spTree>
    <p:extLst>
      <p:ext uri="{BB962C8B-B14F-4D97-AF65-F5344CB8AC3E}">
        <p14:creationId xmlns:p14="http://schemas.microsoft.com/office/powerpoint/2010/main" val="24464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CED86-97D8-0F09-C6B5-4C108496E7A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851EBF0-45E9-8998-447D-819CB272B65E}"/>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77A44D8-93AB-6EBC-ABBA-EA3F8B38F870}"/>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A4E03A26-F1D6-CAFC-1770-74B29284F785}"/>
              </a:ext>
            </a:extLst>
          </p:cNvPr>
          <p:cNvSpPr>
            <a:spLocks noGrp="1"/>
          </p:cNvSpPr>
          <p:nvPr>
            <p:ph type="sldNum" sz="quarter" idx="5"/>
          </p:nvPr>
        </p:nvSpPr>
        <p:spPr/>
        <p:txBody>
          <a:bodyPr/>
          <a:lstStyle/>
          <a:p>
            <a:fld id="{1DC6CD5E-26BD-9B45-BB2F-78648736C277}" type="slidenum">
              <a:rPr lang="en-US" smtClean="0"/>
              <a:pPr/>
              <a:t>13</a:t>
            </a:fld>
            <a:endParaRPr lang="en-US" dirty="0"/>
          </a:p>
        </p:txBody>
      </p:sp>
    </p:spTree>
    <p:extLst>
      <p:ext uri="{BB962C8B-B14F-4D97-AF65-F5344CB8AC3E}">
        <p14:creationId xmlns:p14="http://schemas.microsoft.com/office/powerpoint/2010/main" val="93859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14</a:t>
            </a:fld>
            <a:endParaRPr lang="en-US" dirty="0"/>
          </a:p>
        </p:txBody>
      </p:sp>
    </p:spTree>
    <p:extLst>
      <p:ext uri="{BB962C8B-B14F-4D97-AF65-F5344CB8AC3E}">
        <p14:creationId xmlns:p14="http://schemas.microsoft.com/office/powerpoint/2010/main" val="316748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E1A3A-B78F-E2AE-64E7-A86F12260D3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A47F84B-3C59-6F5A-90A5-A2E0AE74F3B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5C26135-1519-254C-C511-060C1AA34E22}"/>
              </a:ext>
            </a:extLst>
          </p:cNvPr>
          <p:cNvSpPr>
            <a:spLocks noGrp="1"/>
          </p:cNvSpPr>
          <p:nvPr>
            <p:ph type="body" idx="1"/>
          </p:nvPr>
        </p:nvSpPr>
        <p:spPr/>
        <p:txBody>
          <a:bodyPr/>
          <a:lstStyle/>
          <a:p>
            <a:r>
              <a:rPr lang="pt-BR" dirty="0"/>
              <a:t>É importante que todas as mudanças da organização (projetos, iniciativas, </a:t>
            </a:r>
            <a:r>
              <a:rPr lang="pt-BR" dirty="0" err="1"/>
              <a:t>CRs</a:t>
            </a:r>
            <a:r>
              <a:rPr lang="pt-BR" dirty="0"/>
              <a:t>) sejam olhadas do ponto de vista arquitetural, ou seja, as mudanças precisam ser avaliadas em um contexto que permita que sejam tomadas as melhores decisões para o negócio.</a:t>
            </a:r>
          </a:p>
        </p:txBody>
      </p:sp>
      <p:sp>
        <p:nvSpPr>
          <p:cNvPr id="4" name="Espaço Reservado para Número de Slide 3">
            <a:extLst>
              <a:ext uri="{FF2B5EF4-FFF2-40B4-BE49-F238E27FC236}">
                <a16:creationId xmlns:a16="http://schemas.microsoft.com/office/drawing/2014/main" id="{105FCEEC-380F-0136-4754-D4237190AB5E}"/>
              </a:ext>
            </a:extLst>
          </p:cNvPr>
          <p:cNvSpPr>
            <a:spLocks noGrp="1"/>
          </p:cNvSpPr>
          <p:nvPr>
            <p:ph type="sldNum" sz="quarter" idx="5"/>
          </p:nvPr>
        </p:nvSpPr>
        <p:spPr/>
        <p:txBody>
          <a:bodyPr/>
          <a:lstStyle/>
          <a:p>
            <a:fld id="{1DC6CD5E-26BD-9B45-BB2F-78648736C277}" type="slidenum">
              <a:rPr lang="en-US" smtClean="0"/>
              <a:pPr/>
              <a:t>15</a:t>
            </a:fld>
            <a:endParaRPr lang="en-US" dirty="0"/>
          </a:p>
        </p:txBody>
      </p:sp>
    </p:spTree>
    <p:extLst>
      <p:ext uri="{BB962C8B-B14F-4D97-AF65-F5344CB8AC3E}">
        <p14:creationId xmlns:p14="http://schemas.microsoft.com/office/powerpoint/2010/main" val="114446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DC6CD5E-26BD-9B45-BB2F-78648736C277}" type="slidenum">
              <a:rPr lang="en-US" smtClean="0"/>
              <a:pPr/>
              <a:t>16</a:t>
            </a:fld>
            <a:endParaRPr lang="en-US" dirty="0"/>
          </a:p>
        </p:txBody>
      </p:sp>
    </p:spTree>
    <p:extLst>
      <p:ext uri="{BB962C8B-B14F-4D97-AF65-F5344CB8AC3E}">
        <p14:creationId xmlns:p14="http://schemas.microsoft.com/office/powerpoint/2010/main" val="384384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23528" y="44625"/>
            <a:ext cx="7272808" cy="720079"/>
          </a:xfrm>
        </p:spPr>
        <p:txBody>
          <a:bodyPr/>
          <a:lstStyle>
            <a:lvl1pPr>
              <a:defRPr baseline="0">
                <a:solidFill>
                  <a:schemeClr val="bg1"/>
                </a:solidFill>
              </a:defRPr>
            </a:lvl1pPr>
          </a:lstStyle>
          <a:p>
            <a:r>
              <a:rPr lang="pt-BR" dirty="0"/>
              <a:t>Slide 1</a:t>
            </a:r>
          </a:p>
        </p:txBody>
      </p:sp>
      <p:sp>
        <p:nvSpPr>
          <p:cNvPr id="3" name="Subtítulo 2"/>
          <p:cNvSpPr>
            <a:spLocks noGrp="1"/>
          </p:cNvSpPr>
          <p:nvPr>
            <p:ph type="subTitle" idx="1"/>
          </p:nvPr>
        </p:nvSpPr>
        <p:spPr>
          <a:xfrm>
            <a:off x="179512" y="908720"/>
            <a:ext cx="8712968" cy="5328592"/>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141794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65606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1249128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273011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506574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2949498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1427941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064296" y="2751063"/>
            <a:ext cx="4532040" cy="1326009"/>
          </a:xfrm>
        </p:spPr>
        <p:txBody>
          <a:bodyPr/>
          <a:lstStyle>
            <a:lvl1pPr>
              <a:defRPr baseline="0"/>
            </a:lvl1pPr>
          </a:lstStyle>
          <a:p>
            <a:r>
              <a:rPr lang="pt-BR" dirty="0"/>
              <a:t>Nome do curso</a:t>
            </a:r>
          </a:p>
        </p:txBody>
      </p:sp>
      <p:sp>
        <p:nvSpPr>
          <p:cNvPr id="7" name="Título 1"/>
          <p:cNvSpPr txBox="1">
            <a:spLocks/>
          </p:cNvSpPr>
          <p:nvPr userDrawn="1"/>
        </p:nvSpPr>
        <p:spPr>
          <a:xfrm>
            <a:off x="3275856" y="5487367"/>
            <a:ext cx="5832648" cy="1326009"/>
          </a:xfrm>
          <a:prstGeom prst="rect">
            <a:avLst/>
          </a:prstGeom>
        </p:spPr>
        <p:txBody>
          <a:bodyPr vert="horz" lIns="91440" tIns="45720" rIns="91440" bIns="45720" rtlCol="0" anchor="ctr">
            <a:normAutofit/>
          </a:bodyPr>
          <a:lstStyle>
            <a:lvl1pPr>
              <a:defRPr baseline="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400" b="0" i="0" u="none" strike="noStrike" kern="1200" cap="none" spc="0" normalizeH="0" baseline="0" noProof="0" dirty="0">
                <a:ln>
                  <a:noFill/>
                </a:ln>
                <a:solidFill>
                  <a:schemeClr val="bg1"/>
                </a:solidFill>
                <a:effectLst/>
                <a:uLnTx/>
                <a:uFillTx/>
                <a:latin typeface="+mj-lt"/>
                <a:ea typeface="+mj-ea"/>
                <a:cs typeface="+mj-cs"/>
              </a:rPr>
              <a:t>Nome do Professor</a:t>
            </a:r>
            <a:endParaRPr kumimoji="0" lang="pt-BR"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B449D725-AF79-4FB6-8D02-83EAC61E3211}"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617856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08/04/2025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5854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581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B449D725-AF79-4FB6-8D02-83EAC61E3211}"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1043828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22DC2E43-1104-4361-9C00-4DD9ABBC5D8F}" type="datetimeFigureOut">
              <a:rPr lang="pt-BR" smtClean="0"/>
              <a:pPr/>
              <a:t>08/04/2025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738292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22DC2E43-1104-4361-9C00-4DD9ABBC5D8F}" type="datetimeFigureOut">
              <a:rPr lang="pt-BR" smtClean="0"/>
              <a:pPr/>
              <a:t>08/04/2025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911823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22DC2E43-1104-4361-9C00-4DD9ABBC5D8F}" type="datetimeFigureOut">
              <a:rPr lang="pt-BR" smtClean="0"/>
              <a:pPr/>
              <a:t>08/04/2025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114395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0825E-4A15-4D39-8176-1F07E904CB30}" type="datetimeFigureOut">
              <a:rPr lang="en-US" smtClean="0"/>
              <a:pPr/>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pPr/>
              <a:t>‹nº›</a:t>
            </a:fld>
            <a:endParaRPr lang="en-US"/>
          </a:p>
        </p:txBody>
      </p:sp>
    </p:spTree>
    <p:extLst>
      <p:ext uri="{BB962C8B-B14F-4D97-AF65-F5344CB8AC3E}">
        <p14:creationId xmlns:p14="http://schemas.microsoft.com/office/powerpoint/2010/main" val="1324629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08/04/2025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887339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08/04/2025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503752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08/04/2025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69876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08/04/2025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583356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Quads Escuro MBA">
    <p:bg>
      <p:bgPr>
        <a:blipFill rotWithShape="1">
          <a:blip r:embed="rId2" cstate="prin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28656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0500"/>
            <a:ext cx="7323138" cy="555625"/>
          </a:xfrm>
        </p:spPr>
        <p:txBody>
          <a:bodyPr/>
          <a:lstStyle/>
          <a:p>
            <a:r>
              <a:rPr lang="x-none"/>
              <a:t>Click to edit Master title style</a:t>
            </a:r>
            <a:endParaRPr lang="pt-BR"/>
          </a:p>
        </p:txBody>
      </p:sp>
    </p:spTree>
    <p:extLst>
      <p:ext uri="{BB962C8B-B14F-4D97-AF65-F5344CB8AC3E}">
        <p14:creationId xmlns:p14="http://schemas.microsoft.com/office/powerpoint/2010/main" val="1541623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52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0" y="44625"/>
            <a:ext cx="7596336" cy="1224136"/>
          </a:xfrm>
        </p:spPr>
        <p:txBody>
          <a:bodyPr/>
          <a:lstStyle>
            <a:lvl1pPr>
              <a:defRPr>
                <a:solidFill>
                  <a:schemeClr val="bg1"/>
                </a:solidFill>
                <a:latin typeface="Arial" pitchFamily="34" charset="0"/>
                <a:cs typeface="Arial" pitchFamily="34" charset="0"/>
              </a:defRPr>
            </a:lvl1pPr>
          </a:lstStyle>
          <a:p>
            <a:r>
              <a:rPr lang="pt-BR" dirty="0"/>
              <a:t>Slide 2</a:t>
            </a:r>
          </a:p>
        </p:txBody>
      </p:sp>
      <p:sp>
        <p:nvSpPr>
          <p:cNvPr id="3" name="Subtítulo 2"/>
          <p:cNvSpPr>
            <a:spLocks noGrp="1"/>
          </p:cNvSpPr>
          <p:nvPr>
            <p:ph type="subTitle" idx="1"/>
          </p:nvPr>
        </p:nvSpPr>
        <p:spPr>
          <a:xfrm>
            <a:off x="1475656" y="1340768"/>
            <a:ext cx="6192688" cy="4104456"/>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19672" y="44625"/>
            <a:ext cx="6120680" cy="1008112"/>
          </a:xfrm>
        </p:spPr>
        <p:txBody>
          <a:bodyPr/>
          <a:lstStyle>
            <a:lvl1pPr>
              <a:defRPr>
                <a:solidFill>
                  <a:schemeClr val="bg1"/>
                </a:solidFill>
                <a:latin typeface="Arial" pitchFamily="34" charset="0"/>
                <a:cs typeface="Arial" pitchFamily="34" charset="0"/>
              </a:defRPr>
            </a:lvl1pPr>
          </a:lstStyle>
          <a:p>
            <a:r>
              <a:rPr lang="pt-BR" dirty="0"/>
              <a:t>Slide 3</a:t>
            </a:r>
          </a:p>
        </p:txBody>
      </p:sp>
      <p:sp>
        <p:nvSpPr>
          <p:cNvPr id="3" name="Subtítulo 2"/>
          <p:cNvSpPr>
            <a:spLocks noGrp="1"/>
          </p:cNvSpPr>
          <p:nvPr>
            <p:ph type="subTitle" idx="1"/>
          </p:nvPr>
        </p:nvSpPr>
        <p:spPr>
          <a:xfrm>
            <a:off x="1547664" y="1268760"/>
            <a:ext cx="6192688" cy="4176464"/>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270201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227593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179895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107B2651-F9F0-4019-B100-93C85F8E2C26}" type="datetimeFigureOut">
              <a:rPr lang="pt-BR" smtClean="0"/>
              <a:pPr/>
              <a:t>08/04/2025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6C589D-6B0F-420F-8E10-BF96F97B9040}" type="slidenum">
              <a:rPr lang="pt-BR" smtClean="0"/>
              <a:pPr/>
              <a:t>‹nº›</a:t>
            </a:fld>
            <a:endParaRPr lang="pt-BR"/>
          </a:p>
        </p:txBody>
      </p:sp>
    </p:spTree>
    <p:extLst>
      <p:ext uri="{BB962C8B-B14F-4D97-AF65-F5344CB8AC3E}">
        <p14:creationId xmlns:p14="http://schemas.microsoft.com/office/powerpoint/2010/main" val="1034301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4.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08/04/2025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pic>
        <p:nvPicPr>
          <p:cNvPr id="2050" name="Picture 2" descr="K:\Júnior\B.I\FIAP Shift\Template 4.jpg"/>
          <p:cNvPicPr>
            <a:picLocks noChangeAspect="1" noChangeArrowheads="1"/>
          </p:cNvPicPr>
          <p:nvPr/>
        </p:nvPicPr>
        <p:blipFill>
          <a:blip r:embed="rId5" cstate="print"/>
          <a:srcRect/>
          <a:stretch>
            <a:fillRect/>
          </a:stretch>
        </p:blipFill>
        <p:spPr bwMode="auto">
          <a:xfrm>
            <a:off x="0" y="0"/>
            <a:ext cx="9144000" cy="685800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66E0A-C854-4299-A8D3-265B33E61F69}" type="datetimeFigureOut">
              <a:rPr lang="pt-BR" smtClean="0"/>
              <a:pPr/>
              <a:t>08/04/2025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B6C0-1EBF-4909-A23C-2B4E6C0F9776}" type="slidenum">
              <a:rPr lang="pt-BR" smtClean="0"/>
              <a:pPr/>
              <a:t>‹nº›</a:t>
            </a:fld>
            <a:endParaRPr lang="pt-BR"/>
          </a:p>
        </p:txBody>
      </p:sp>
      <p:pic>
        <p:nvPicPr>
          <p:cNvPr id="3074" name="Picture 2" descr="K:\Júnior\B.I\FIAP Shift\Template 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5FC2F-4F59-4DA4-9C31-80974F5350D2}" type="datetimeFigureOut">
              <a:rPr lang="pt-BR" smtClean="0"/>
              <a:pPr/>
              <a:t>08/04/2025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DE16-AB64-4071-8A5E-208E5097AA46}" type="slidenum">
              <a:rPr lang="pt-BR" smtClean="0"/>
              <a:pPr/>
              <a:t>‹nº›</a:t>
            </a:fld>
            <a:endParaRPr lang="pt-BR"/>
          </a:p>
        </p:txBody>
      </p:sp>
      <p:pic>
        <p:nvPicPr>
          <p:cNvPr id="4098" name="Picture 2" descr="K:\Júnior\B.I\FIAP Shift\Template 3.jpg"/>
          <p:cNvPicPr>
            <a:picLocks noChangeAspect="1" noChangeArrowheads="1"/>
          </p:cNvPicPr>
          <p:nvPr/>
        </p:nvPicPr>
        <p:blipFill>
          <a:blip r:embed="rId3" cstate="print"/>
          <a:srcRect/>
          <a:stretch>
            <a:fillRect/>
          </a:stretch>
        </p:blipFill>
        <p:spPr bwMode="auto">
          <a:xfrm>
            <a:off x="0" y="-99393"/>
            <a:ext cx="9276524" cy="6957393"/>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B2651-F9F0-4019-B100-93C85F8E2C26}" type="datetimeFigureOut">
              <a:rPr lang="pt-BR" smtClean="0"/>
              <a:pPr/>
              <a:t>08/04/2025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C589D-6B0F-420F-8E10-BF96F97B9040}" type="slidenum">
              <a:rPr lang="pt-BR" smtClean="0"/>
              <a:pPr/>
              <a:t>‹nº›</a:t>
            </a:fld>
            <a:endParaRPr lang="pt-B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4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08/04/2025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spTree>
    <p:extLst>
      <p:ext uri="{BB962C8B-B14F-4D97-AF65-F5344CB8AC3E}">
        <p14:creationId xmlns:p14="http://schemas.microsoft.com/office/powerpoint/2010/main" val="337106221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29.png"/><Relationship Id="rId1" Type="http://schemas.openxmlformats.org/officeDocument/2006/relationships/slideLayout" Target="../slideLayouts/slideLayout29.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5.xml"/><Relationship Id="rId16" Type="http://schemas.openxmlformats.org/officeDocument/2006/relationships/image" Target="../media/image29.png"/><Relationship Id="rId1" Type="http://schemas.openxmlformats.org/officeDocument/2006/relationships/slideLayout" Target="../slideLayouts/slideLayout29.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1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notesSlide" Target="../notesSlides/notesSlide7.xml"/><Relationship Id="rId16" Type="http://schemas.openxmlformats.org/officeDocument/2006/relationships/image" Target="../media/image46.png"/><Relationship Id="rId1" Type="http://schemas.openxmlformats.org/officeDocument/2006/relationships/slideLayout" Target="../slideLayouts/slideLayout29.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11.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notesSlide" Target="../notesSlides/notesSlide9.xml"/><Relationship Id="rId16" Type="http://schemas.openxmlformats.org/officeDocument/2006/relationships/image" Target="../media/image60.png"/><Relationship Id="rId1" Type="http://schemas.openxmlformats.org/officeDocument/2006/relationships/slideLayout" Target="../slideLayouts/slideLayout29.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11.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notesSlide" Target="../notesSlides/notesSlide11.xml"/><Relationship Id="rId16" Type="http://schemas.openxmlformats.org/officeDocument/2006/relationships/image" Target="../media/image74.png"/><Relationship Id="rId1" Type="http://schemas.openxmlformats.org/officeDocument/2006/relationships/slideLayout" Target="../slideLayouts/slideLayout29.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7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19.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11.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notesSlide" Target="../notesSlides/notesSlide12.xml"/><Relationship Id="rId16" Type="http://schemas.openxmlformats.org/officeDocument/2006/relationships/image" Target="../media/image74.png"/><Relationship Id="rId1" Type="http://schemas.openxmlformats.org/officeDocument/2006/relationships/slideLayout" Target="../slideLayouts/slideLayout29.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7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image" Target="../media/image11.pn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9.xml"/><Relationship Id="rId4" Type="http://schemas.openxmlformats.org/officeDocument/2006/relationships/image" Target="../media/image88.png"/></Relationships>
</file>

<file path=ppt/slides/_rels/slide2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6.xml"/><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9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9.xml"/><Relationship Id="rId4" Type="http://schemas.openxmlformats.org/officeDocument/2006/relationships/image" Target="../media/image92.jpeg"/></Relationships>
</file>

<file path=ppt/slides/_rels/slide27.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hyperlink" Target="https://pubs.opengroup.org/togaf-standard/index.html" TargetMode="External"/><Relationship Id="rId7" Type="http://schemas.openxmlformats.org/officeDocument/2006/relationships/hyperlink" Target="https://archimatetool.gitbook.io/quick_guide" TargetMode="External"/><Relationship Id="rId2" Type="http://schemas.openxmlformats.org/officeDocument/2006/relationships/notesSlide" Target="../notesSlides/notesSlide20.xml"/><Relationship Id="rId1" Type="http://schemas.openxmlformats.org/officeDocument/2006/relationships/slideLayout" Target="../slideLayouts/slideLayout30.xml"/><Relationship Id="rId6" Type="http://schemas.openxmlformats.org/officeDocument/2006/relationships/hyperlink" Target="https://www.youtube.com/watch?v=zOAtcyDzYBs" TargetMode="External"/><Relationship Id="rId5" Type="http://schemas.openxmlformats.org/officeDocument/2006/relationships/hyperlink" Target="https://arquiteturacorporativa.com.br/2010/09/frameworks-de-arquitetura-parte-2-togaf/" TargetMode="External"/><Relationship Id="rId4" Type="http://schemas.openxmlformats.org/officeDocument/2006/relationships/hyperlink" Target="https://conexiam.com/pt/togaf-adm-phases-explained/"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7.emf"/><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image" Target="../media/image97.png"/></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hyperlink" Target="mailto:Profpaulo.sampaio@fiap.com.br" TargetMode="External"/><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98.emf"/><Relationship Id="rId4" Type="http://schemas.openxmlformats.org/officeDocument/2006/relationships/hyperlink" Target="https://www.linkedin.com/in/profpaulosampai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s://www.archimatetool.com/download/"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9.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674039" y="3081534"/>
            <a:ext cx="5783223" cy="682232"/>
          </a:xfrm>
          <a:prstGeom prst="rect">
            <a:avLst/>
          </a:prstGeom>
        </p:spPr>
      </p:pic>
    </p:spTree>
    <p:extLst>
      <p:ext uri="{BB962C8B-B14F-4D97-AF65-F5344CB8AC3E}">
        <p14:creationId xmlns:p14="http://schemas.microsoft.com/office/powerpoint/2010/main" val="10951982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Motivação (Fase A)</a:t>
            </a:r>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Imagem 2">
            <a:extLst>
              <a:ext uri="{FF2B5EF4-FFF2-40B4-BE49-F238E27FC236}">
                <a16:creationId xmlns:a16="http://schemas.microsoft.com/office/drawing/2014/main" id="{FA033B4E-0C1C-7DBA-A100-B09327FDD3FD}"/>
              </a:ext>
            </a:extLst>
          </p:cNvPr>
          <p:cNvPicPr>
            <a:picLocks noChangeAspect="1"/>
          </p:cNvPicPr>
          <p:nvPr/>
        </p:nvPicPr>
        <p:blipFill>
          <a:blip r:embed="rId4"/>
          <a:stretch>
            <a:fillRect/>
          </a:stretch>
        </p:blipFill>
        <p:spPr>
          <a:xfrm>
            <a:off x="1743075" y="4105275"/>
            <a:ext cx="5753100" cy="2124075"/>
          </a:xfrm>
          <a:prstGeom prst="rect">
            <a:avLst/>
          </a:prstGeom>
        </p:spPr>
      </p:pic>
      <p:pic>
        <p:nvPicPr>
          <p:cNvPr id="2" name="Imagem 1">
            <a:extLst>
              <a:ext uri="{FF2B5EF4-FFF2-40B4-BE49-F238E27FC236}">
                <a16:creationId xmlns:a16="http://schemas.microsoft.com/office/drawing/2014/main" id="{AE654EAE-B584-A68F-7659-14DBC8824A95}"/>
              </a:ext>
            </a:extLst>
          </p:cNvPr>
          <p:cNvPicPr>
            <a:picLocks noChangeAspect="1"/>
          </p:cNvPicPr>
          <p:nvPr/>
        </p:nvPicPr>
        <p:blipFill>
          <a:blip r:embed="rId5"/>
          <a:stretch>
            <a:fillRect/>
          </a:stretch>
        </p:blipFill>
        <p:spPr>
          <a:xfrm>
            <a:off x="1647825" y="1725200"/>
            <a:ext cx="5848350" cy="2800350"/>
          </a:xfrm>
          <a:prstGeom prst="rect">
            <a:avLst/>
          </a:prstGeom>
        </p:spPr>
      </p:pic>
    </p:spTree>
    <p:extLst>
      <p:ext uri="{BB962C8B-B14F-4D97-AF65-F5344CB8AC3E}">
        <p14:creationId xmlns:p14="http://schemas.microsoft.com/office/powerpoint/2010/main" val="1162198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Motivação (Fase A)</a:t>
            </a:r>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Tabela 3">
            <a:extLst>
              <a:ext uri="{FF2B5EF4-FFF2-40B4-BE49-F238E27FC236}">
                <a16:creationId xmlns:a16="http://schemas.microsoft.com/office/drawing/2014/main" id="{534A57EA-431A-0DA1-46D4-E83266581BC8}"/>
              </a:ext>
            </a:extLst>
          </p:cNvPr>
          <p:cNvGraphicFramePr>
            <a:graphicFrameLocks noGrp="1"/>
          </p:cNvGraphicFramePr>
          <p:nvPr>
            <p:extLst>
              <p:ext uri="{D42A27DB-BD31-4B8C-83A1-F6EECF244321}">
                <p14:modId xmlns:p14="http://schemas.microsoft.com/office/powerpoint/2010/main" val="1390008071"/>
              </p:ext>
            </p:extLst>
          </p:nvPr>
        </p:nvGraphicFramePr>
        <p:xfrm>
          <a:off x="414988" y="1410873"/>
          <a:ext cx="8218472" cy="5143439"/>
        </p:xfrm>
        <a:graphic>
          <a:graphicData uri="http://schemas.openxmlformats.org/drawingml/2006/table">
            <a:tbl>
              <a:tblPr/>
              <a:tblGrid>
                <a:gridCol w="1275709">
                  <a:extLst>
                    <a:ext uri="{9D8B030D-6E8A-4147-A177-3AD203B41FA5}">
                      <a16:colId xmlns:a16="http://schemas.microsoft.com/office/drawing/2014/main" val="2321335700"/>
                    </a:ext>
                  </a:extLst>
                </a:gridCol>
                <a:gridCol w="3445183">
                  <a:extLst>
                    <a:ext uri="{9D8B030D-6E8A-4147-A177-3AD203B41FA5}">
                      <a16:colId xmlns:a16="http://schemas.microsoft.com/office/drawing/2014/main" val="4169794751"/>
                    </a:ext>
                  </a:extLst>
                </a:gridCol>
                <a:gridCol w="3497580">
                  <a:extLst>
                    <a:ext uri="{9D8B030D-6E8A-4147-A177-3AD203B41FA5}">
                      <a16:colId xmlns:a16="http://schemas.microsoft.com/office/drawing/2014/main" val="1860983128"/>
                    </a:ext>
                  </a:extLst>
                </a:gridCol>
              </a:tblGrid>
              <a:tr h="249045">
                <a:tc>
                  <a:txBody>
                    <a:bodyPr/>
                    <a:lstStyle/>
                    <a:p>
                      <a:r>
                        <a:rPr lang="pt-BR" sz="1600" b="1" noProof="0" dirty="0">
                          <a:solidFill>
                            <a:schemeClr val="tx1"/>
                          </a:solidFill>
                        </a:rPr>
                        <a:t>Elemento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Definição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Notação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15379666"/>
                  </a:ext>
                </a:extLst>
              </a:tr>
              <a:tr h="804855">
                <a:tc>
                  <a:txBody>
                    <a:bodyPr/>
                    <a:lstStyle/>
                    <a:p>
                      <a:r>
                        <a:rPr lang="pt-BR" sz="1400" noProof="0" dirty="0">
                          <a:solidFill>
                            <a:schemeClr val="tx1"/>
                          </a:solidFill>
                        </a:rPr>
                        <a:t>Stakeholder</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o papel de um indivíduo, equipe ou organização com um determinado interesse dentro da arquitetura. </a:t>
                      </a:r>
                      <a:endParaRPr lang="pt-BR" sz="1100" b="1"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70715888"/>
                  </a:ext>
                </a:extLst>
              </a:tr>
              <a:tr h="804855">
                <a:tc>
                  <a:txBody>
                    <a:bodyPr/>
                    <a:lstStyle/>
                    <a:p>
                      <a:r>
                        <a:rPr lang="pt-BR" sz="1400" noProof="0" dirty="0">
                          <a:solidFill>
                            <a:schemeClr val="tx1"/>
                          </a:solidFill>
                        </a:rPr>
                        <a:t>Driver</a:t>
                      </a:r>
                    </a:p>
                    <a:p>
                      <a:r>
                        <a:rPr lang="pt-BR" sz="1400" noProof="0" dirty="0">
                          <a:solidFill>
                            <a:schemeClr val="tx1"/>
                          </a:solidFill>
                        </a:rPr>
                        <a:t>(Direcionador)</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Condição externa ou interna que motiva uma organização a definir seus objetivos e implementar as mudanças necessárias  para alcançá-los.  </a:t>
                      </a:r>
                      <a:endParaRPr lang="pt-BR" sz="1100" b="1"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59664728"/>
                  </a:ext>
                </a:extLst>
              </a:tr>
              <a:tr h="677772">
                <a:tc>
                  <a:txBody>
                    <a:bodyPr/>
                    <a:lstStyle/>
                    <a:p>
                      <a:r>
                        <a:rPr lang="pt-BR" sz="1400" noProof="0" dirty="0">
                          <a:solidFill>
                            <a:schemeClr val="tx1"/>
                          </a:solidFill>
                        </a:rPr>
                        <a:t>Assessment</a:t>
                      </a:r>
                    </a:p>
                    <a:p>
                      <a:r>
                        <a:rPr lang="pt-BR" sz="1400" noProof="0" dirty="0">
                          <a:solidFill>
                            <a:schemeClr val="tx1"/>
                          </a:solidFill>
                        </a:rPr>
                        <a:t>(Avaliação)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o resultado de uma análise da situação de algum assunto relacionado a um Driver. </a:t>
                      </a:r>
                      <a:endParaRPr lang="pt-BR" sz="1100" b="1"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11159231"/>
                  </a:ext>
                </a:extLst>
              </a:tr>
              <a:tr h="677772">
                <a:tc>
                  <a:txBody>
                    <a:bodyPr/>
                    <a:lstStyle/>
                    <a:p>
                      <a:r>
                        <a:rPr lang="pt-BR" sz="1400" noProof="0" dirty="0" err="1">
                          <a:solidFill>
                            <a:schemeClr val="tx1"/>
                          </a:solidFill>
                        </a:rPr>
                        <a:t>Goal</a:t>
                      </a:r>
                      <a:endParaRPr lang="pt-BR" sz="1400" noProof="0" dirty="0">
                        <a:solidFill>
                          <a:schemeClr val="tx1"/>
                        </a:solidFill>
                      </a:endParaRPr>
                    </a:p>
                    <a:p>
                      <a:r>
                        <a:rPr lang="pt-BR" sz="1400" noProof="0" dirty="0">
                          <a:solidFill>
                            <a:schemeClr val="tx1"/>
                          </a:solidFill>
                        </a:rPr>
                        <a:t>(Objetivo)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Declaração de alto nível de uma intenção, direção ou resultado final desejado para a organização ou stakeholder. </a:t>
                      </a:r>
                      <a:endParaRPr lang="pt-BR" sz="1100" b="1"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721905211"/>
                  </a:ext>
                </a:extLst>
              </a:tr>
              <a:tr h="677772">
                <a:tc>
                  <a:txBody>
                    <a:bodyPr/>
                    <a:lstStyle/>
                    <a:p>
                      <a:r>
                        <a:rPr lang="pt-BR" sz="1400" noProof="0" dirty="0" err="1">
                          <a:solidFill>
                            <a:schemeClr val="tx1"/>
                          </a:solidFill>
                        </a:rPr>
                        <a:t>Principle</a:t>
                      </a:r>
                      <a:endParaRPr lang="pt-BR" sz="1400" noProof="0" dirty="0">
                        <a:solidFill>
                          <a:schemeClr val="tx1"/>
                        </a:solidFill>
                      </a:endParaRPr>
                    </a:p>
                    <a:p>
                      <a:r>
                        <a:rPr lang="pt-BR" sz="1400" noProof="0" dirty="0">
                          <a:solidFill>
                            <a:schemeClr val="tx1"/>
                          </a:solidFill>
                        </a:rPr>
                        <a:t>(Princípio)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Declaração de intenção que define uma característica mais geral, que se aplica a qualquer Sistema no contexto da arquitetura. </a:t>
                      </a:r>
                      <a:endParaRPr lang="pt-BR" sz="1100" b="1"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064254"/>
                  </a:ext>
                </a:extLst>
              </a:tr>
              <a:tr h="677772">
                <a:tc>
                  <a:txBody>
                    <a:bodyPr/>
                    <a:lstStyle/>
                    <a:p>
                      <a:r>
                        <a:rPr lang="pt-BR" sz="1400" noProof="0" dirty="0" err="1">
                          <a:solidFill>
                            <a:schemeClr val="tx1"/>
                          </a:solidFill>
                        </a:rPr>
                        <a:t>Requirement</a:t>
                      </a:r>
                      <a:endParaRPr lang="pt-BR" sz="1400" noProof="0" dirty="0">
                        <a:solidFill>
                          <a:schemeClr val="tx1"/>
                        </a:solidFill>
                      </a:endParaRPr>
                    </a:p>
                    <a:p>
                      <a:r>
                        <a:rPr lang="pt-BR" sz="1400" noProof="0" dirty="0">
                          <a:solidFill>
                            <a:schemeClr val="tx1"/>
                          </a:solidFill>
                        </a:rPr>
                        <a:t>(Requisito)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Declaração de necessidade que define uma característica que se aplica a um Sistema específico dentro da arquitetura. </a:t>
                      </a:r>
                      <a:endParaRPr lang="pt-BR" sz="1100" b="1"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77420493"/>
                  </a:ext>
                </a:extLst>
              </a:tr>
              <a:tr h="550689">
                <a:tc>
                  <a:txBody>
                    <a:bodyPr/>
                    <a:lstStyle/>
                    <a:p>
                      <a:r>
                        <a:rPr lang="pt-BR" sz="1400" noProof="0" dirty="0" err="1">
                          <a:solidFill>
                            <a:schemeClr val="tx1"/>
                          </a:solidFill>
                        </a:rPr>
                        <a:t>Constraint</a:t>
                      </a:r>
                      <a:endParaRPr lang="pt-BR" sz="1400" noProof="0" dirty="0">
                        <a:solidFill>
                          <a:schemeClr val="tx1"/>
                        </a:solidFill>
                      </a:endParaRPr>
                    </a:p>
                    <a:p>
                      <a:r>
                        <a:rPr lang="pt-BR" sz="1400" noProof="0" dirty="0">
                          <a:solidFill>
                            <a:schemeClr val="tx1"/>
                          </a:solidFill>
                        </a:rPr>
                        <a:t>(Limitação)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uma limitação na realização ou implementação de um elemento (tipicamente Requisito) da arquitetura. </a:t>
                      </a:r>
                      <a:endParaRPr lang="pt-BR" sz="1100" b="1"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85686135"/>
                  </a:ext>
                </a:extLst>
              </a:tr>
            </a:tbl>
          </a:graphicData>
        </a:graphic>
      </p:graphicFrame>
      <p:pic>
        <p:nvPicPr>
          <p:cNvPr id="2049" name="Picture 1" descr="image">
            <a:extLst>
              <a:ext uri="{FF2B5EF4-FFF2-40B4-BE49-F238E27FC236}">
                <a16:creationId xmlns:a16="http://schemas.microsoft.com/office/drawing/2014/main" id="{ACFC8FCB-3737-632E-E943-549FBCE0251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36534" y="1821658"/>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a:extLst>
              <a:ext uri="{FF2B5EF4-FFF2-40B4-BE49-F238E27FC236}">
                <a16:creationId xmlns:a16="http://schemas.microsoft.com/office/drawing/2014/main" id="{2938E689-47C8-E49A-B748-FEAAF72FA2C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5201" y="1897319"/>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image">
            <a:extLst>
              <a:ext uri="{FF2B5EF4-FFF2-40B4-BE49-F238E27FC236}">
                <a16:creationId xmlns:a16="http://schemas.microsoft.com/office/drawing/2014/main" id="{1D912642-903E-A2B4-E669-6078DF0A40AA}"/>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536534" y="2628332"/>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CDBC9418-BC16-0713-5A70-598420E4C5E5}"/>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96165" y="2572382"/>
            <a:ext cx="5143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image">
            <a:extLst>
              <a:ext uri="{FF2B5EF4-FFF2-40B4-BE49-F238E27FC236}">
                <a16:creationId xmlns:a16="http://schemas.microsoft.com/office/drawing/2014/main" id="{FF05B38A-AF68-EBC3-8021-A11C2A9BA6E6}"/>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40042" y="3345361"/>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a:extLst>
              <a:ext uri="{FF2B5EF4-FFF2-40B4-BE49-F238E27FC236}">
                <a16:creationId xmlns:a16="http://schemas.microsoft.com/office/drawing/2014/main" id="{5B884F04-469B-CA8F-42D3-FFB6EC1CF738}"/>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774908" y="3355958"/>
            <a:ext cx="5143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image">
            <a:extLst>
              <a:ext uri="{FF2B5EF4-FFF2-40B4-BE49-F238E27FC236}">
                <a16:creationId xmlns:a16="http://schemas.microsoft.com/office/drawing/2014/main" id="{9FDA60B0-E834-B7BC-398B-F8049A611FFC}"/>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536534" y="4037340"/>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a:extLst>
              <a:ext uri="{FF2B5EF4-FFF2-40B4-BE49-F238E27FC236}">
                <a16:creationId xmlns:a16="http://schemas.microsoft.com/office/drawing/2014/main" id="{ADA011AB-0D1C-F193-8CDF-A565EBC7135F}"/>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7808246" y="4040512"/>
            <a:ext cx="4476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image">
            <a:extLst>
              <a:ext uri="{FF2B5EF4-FFF2-40B4-BE49-F238E27FC236}">
                <a16:creationId xmlns:a16="http://schemas.microsoft.com/office/drawing/2014/main" id="{49018E6B-E4DD-9F7E-B33E-375A1E7C05CB}"/>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540042" y="4697667"/>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a:extLst>
              <a:ext uri="{FF2B5EF4-FFF2-40B4-BE49-F238E27FC236}">
                <a16:creationId xmlns:a16="http://schemas.microsoft.com/office/drawing/2014/main" id="{ABEFB82F-D9A6-A817-7D7A-843CACFDD9E3}"/>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736809" y="4678617"/>
            <a:ext cx="5905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image">
            <a:extLst>
              <a:ext uri="{FF2B5EF4-FFF2-40B4-BE49-F238E27FC236}">
                <a16:creationId xmlns:a16="http://schemas.microsoft.com/office/drawing/2014/main" id="{AFC5171F-566A-157D-CC15-A89C499EAE8C}"/>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5540042" y="5387145"/>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a:extLst>
              <a:ext uri="{FF2B5EF4-FFF2-40B4-BE49-F238E27FC236}">
                <a16:creationId xmlns:a16="http://schemas.microsoft.com/office/drawing/2014/main" id="{EBB0387A-1FA6-B1DE-D0C1-B7C66ED1E379}"/>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698709" y="5513866"/>
            <a:ext cx="666750" cy="3048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image">
            <a:extLst>
              <a:ext uri="{FF2B5EF4-FFF2-40B4-BE49-F238E27FC236}">
                <a16:creationId xmlns:a16="http://schemas.microsoft.com/office/drawing/2014/main" id="{FED11EEA-C9EF-63B0-CDB7-47D45AD10794}"/>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5540042" y="6036105"/>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a:extLst>
              <a:ext uri="{FF2B5EF4-FFF2-40B4-BE49-F238E27FC236}">
                <a16:creationId xmlns:a16="http://schemas.microsoft.com/office/drawing/2014/main" id="{77BE8FB3-38E0-A73F-810E-4C0327025880}"/>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7700312" y="6121830"/>
            <a:ext cx="666750" cy="323850"/>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Cantos Arredondados 1">
            <a:extLst>
              <a:ext uri="{FF2B5EF4-FFF2-40B4-BE49-F238E27FC236}">
                <a16:creationId xmlns:a16="http://schemas.microsoft.com/office/drawing/2014/main" id="{77A83CCF-AC9D-6405-38B8-F8D3115808E3}"/>
              </a:ext>
            </a:extLst>
          </p:cNvPr>
          <p:cNvSpPr/>
          <p:nvPr/>
        </p:nvSpPr>
        <p:spPr>
          <a:xfrm>
            <a:off x="5471884" y="1694061"/>
            <a:ext cx="1378978" cy="4958671"/>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997795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EB512-D17E-5C03-DBB3-E7B299C74D5E}"/>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EE13064D-3670-85F3-7697-BA673ECD3C5E}"/>
              </a:ext>
            </a:extLst>
          </p:cNvPr>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a:extLst>
              <a:ext uri="{FF2B5EF4-FFF2-40B4-BE49-F238E27FC236}">
                <a16:creationId xmlns:a16="http://schemas.microsoft.com/office/drawing/2014/main" id="{3762C942-8674-6C41-524E-3968D28B2D87}"/>
              </a:ext>
            </a:extLst>
          </p:cNvPr>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Motivação (Fase A)</a:t>
            </a:r>
          </a:p>
        </p:txBody>
      </p:sp>
      <p:pic>
        <p:nvPicPr>
          <p:cNvPr id="22" name="Picture 5" descr="FIAP-NOVO-2014-MAGENTO.png">
            <a:extLst>
              <a:ext uri="{FF2B5EF4-FFF2-40B4-BE49-F238E27FC236}">
                <a16:creationId xmlns:a16="http://schemas.microsoft.com/office/drawing/2014/main" id="{2155EDB2-D552-1EA8-D56A-A1A55FEC1AA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268FC90B-4844-6914-FDF7-2248D9780FF5}"/>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Tabela 3">
            <a:extLst>
              <a:ext uri="{FF2B5EF4-FFF2-40B4-BE49-F238E27FC236}">
                <a16:creationId xmlns:a16="http://schemas.microsoft.com/office/drawing/2014/main" id="{DF0FD52E-633A-3C3E-DCD6-2D3FAAC879E7}"/>
              </a:ext>
            </a:extLst>
          </p:cNvPr>
          <p:cNvGraphicFramePr>
            <a:graphicFrameLocks noGrp="1"/>
          </p:cNvGraphicFramePr>
          <p:nvPr>
            <p:extLst>
              <p:ext uri="{D42A27DB-BD31-4B8C-83A1-F6EECF244321}">
                <p14:modId xmlns:p14="http://schemas.microsoft.com/office/powerpoint/2010/main" val="3429894015"/>
              </p:ext>
            </p:extLst>
          </p:nvPr>
        </p:nvGraphicFramePr>
        <p:xfrm>
          <a:off x="414988" y="1410873"/>
          <a:ext cx="8218472" cy="5185239"/>
        </p:xfrm>
        <a:graphic>
          <a:graphicData uri="http://schemas.openxmlformats.org/drawingml/2006/table">
            <a:tbl>
              <a:tblPr/>
              <a:tblGrid>
                <a:gridCol w="1275709">
                  <a:extLst>
                    <a:ext uri="{9D8B030D-6E8A-4147-A177-3AD203B41FA5}">
                      <a16:colId xmlns:a16="http://schemas.microsoft.com/office/drawing/2014/main" val="2321335700"/>
                    </a:ext>
                  </a:extLst>
                </a:gridCol>
                <a:gridCol w="3445183">
                  <a:extLst>
                    <a:ext uri="{9D8B030D-6E8A-4147-A177-3AD203B41FA5}">
                      <a16:colId xmlns:a16="http://schemas.microsoft.com/office/drawing/2014/main" val="4169794751"/>
                    </a:ext>
                  </a:extLst>
                </a:gridCol>
                <a:gridCol w="3497580">
                  <a:extLst>
                    <a:ext uri="{9D8B030D-6E8A-4147-A177-3AD203B41FA5}">
                      <a16:colId xmlns:a16="http://schemas.microsoft.com/office/drawing/2014/main" val="1860983128"/>
                    </a:ext>
                  </a:extLst>
                </a:gridCol>
              </a:tblGrid>
              <a:tr h="249045">
                <a:tc>
                  <a:txBody>
                    <a:bodyPr/>
                    <a:lstStyle/>
                    <a:p>
                      <a:r>
                        <a:rPr lang="pt-BR" sz="1600" b="1" noProof="0" dirty="0">
                          <a:solidFill>
                            <a:schemeClr val="tx1"/>
                          </a:solidFill>
                        </a:rPr>
                        <a:t>Elemento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Definição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Notação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15379666"/>
                  </a:ext>
                </a:extLst>
              </a:tr>
              <a:tr h="804855">
                <a:tc>
                  <a:txBody>
                    <a:bodyPr/>
                    <a:lstStyle/>
                    <a:p>
                      <a:r>
                        <a:rPr lang="pt-BR" sz="1400" noProof="0" dirty="0">
                          <a:solidFill>
                            <a:schemeClr val="tx1"/>
                          </a:solidFill>
                        </a:rPr>
                        <a:t>Stakeholder</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o papel de um indivíduo, equipe ou organização com um determinado interesse dentro da arquitetura. </a:t>
                      </a:r>
                      <a:r>
                        <a:rPr lang="pt-BR" sz="1100" b="1" noProof="0" dirty="0" err="1">
                          <a:solidFill>
                            <a:schemeClr val="tx1"/>
                          </a:solidFill>
                        </a:rPr>
                        <a:t>Ex</a:t>
                      </a:r>
                      <a:r>
                        <a:rPr lang="pt-BR" sz="1100" b="1" noProof="0" dirty="0">
                          <a:solidFill>
                            <a:schemeClr val="tx1"/>
                          </a:solidFill>
                        </a:rPr>
                        <a:t>: Revisor de Solicitações (</a:t>
                      </a:r>
                      <a:r>
                        <a:rPr lang="pt-BR" sz="1100" b="1" noProof="0" dirty="0" err="1">
                          <a:solidFill>
                            <a:schemeClr val="tx1"/>
                          </a:solidFill>
                        </a:rPr>
                        <a:t>Claim</a:t>
                      </a:r>
                      <a:r>
                        <a:rPr lang="pt-BR" sz="1100" b="1" noProof="0" dirty="0">
                          <a:solidFill>
                            <a:schemeClr val="tx1"/>
                          </a:solidFill>
                        </a:rPr>
                        <a:t> </a:t>
                      </a:r>
                      <a:r>
                        <a:rPr lang="pt-BR" sz="1100" b="1" noProof="0" dirty="0" err="1">
                          <a:solidFill>
                            <a:schemeClr val="tx1"/>
                          </a:solidFill>
                        </a:rPr>
                        <a:t>Reviewer</a:t>
                      </a:r>
                      <a:r>
                        <a:rPr lang="pt-BR" sz="1100" b="1" noProof="0" dirty="0">
                          <a:solidFill>
                            <a:schemeClr val="tx1"/>
                          </a:solidFill>
                        </a:rPr>
                        <a:t>) </a:t>
                      </a:r>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70715888"/>
                  </a:ext>
                </a:extLst>
              </a:tr>
              <a:tr h="804855">
                <a:tc>
                  <a:txBody>
                    <a:bodyPr/>
                    <a:lstStyle/>
                    <a:p>
                      <a:r>
                        <a:rPr lang="pt-BR" sz="1400" noProof="0" dirty="0">
                          <a:solidFill>
                            <a:schemeClr val="tx1"/>
                          </a:solidFill>
                        </a:rPr>
                        <a:t>Driver</a:t>
                      </a:r>
                    </a:p>
                    <a:p>
                      <a:r>
                        <a:rPr lang="pt-BR" sz="1400" noProof="0" dirty="0">
                          <a:solidFill>
                            <a:schemeClr val="tx1"/>
                          </a:solidFill>
                        </a:rPr>
                        <a:t>(Direcionador)</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Condição externa ou interna que motiva uma organização a definir seus objetivos e implementar as mudanças necessárias  para alcançá-los. </a:t>
                      </a:r>
                      <a:r>
                        <a:rPr lang="pt-BR" sz="1100" b="1" noProof="0" dirty="0" err="1">
                          <a:solidFill>
                            <a:schemeClr val="tx1"/>
                          </a:solidFill>
                        </a:rPr>
                        <a:t>Ex</a:t>
                      </a:r>
                      <a:r>
                        <a:rPr lang="pt-BR" sz="1100" b="1" noProof="0" dirty="0">
                          <a:solidFill>
                            <a:schemeClr val="tx1"/>
                          </a:solidFill>
                        </a:rPr>
                        <a:t>: Gestão de Solicitações (</a:t>
                      </a:r>
                      <a:r>
                        <a:rPr lang="pt-BR" sz="1100" b="1" noProof="0" dirty="0" err="1">
                          <a:solidFill>
                            <a:schemeClr val="tx1"/>
                          </a:solidFill>
                        </a:rPr>
                        <a:t>Claim</a:t>
                      </a:r>
                      <a:r>
                        <a:rPr lang="pt-BR" sz="1100" b="1" noProof="0" dirty="0">
                          <a:solidFill>
                            <a:schemeClr val="tx1"/>
                          </a:solidFill>
                        </a:rPr>
                        <a:t> </a:t>
                      </a:r>
                      <a:r>
                        <a:rPr lang="pt-BR" sz="1100" b="1" noProof="0" dirty="0" err="1">
                          <a:solidFill>
                            <a:schemeClr val="tx1"/>
                          </a:solidFill>
                        </a:rPr>
                        <a:t>handling</a:t>
                      </a:r>
                      <a:r>
                        <a:rPr lang="pt-BR" sz="1100" b="1" noProof="0" dirty="0">
                          <a:solidFill>
                            <a:schemeClr val="tx1"/>
                          </a:solidFill>
                        </a:rPr>
                        <a:t>).</a:t>
                      </a:r>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59664728"/>
                  </a:ext>
                </a:extLst>
              </a:tr>
              <a:tr h="677772">
                <a:tc>
                  <a:txBody>
                    <a:bodyPr/>
                    <a:lstStyle/>
                    <a:p>
                      <a:r>
                        <a:rPr lang="pt-BR" sz="1400" noProof="0" dirty="0">
                          <a:solidFill>
                            <a:schemeClr val="tx1"/>
                          </a:solidFill>
                        </a:rPr>
                        <a:t>Assessment</a:t>
                      </a:r>
                    </a:p>
                    <a:p>
                      <a:r>
                        <a:rPr lang="pt-BR" sz="1400" noProof="0" dirty="0">
                          <a:solidFill>
                            <a:schemeClr val="tx1"/>
                          </a:solidFill>
                        </a:rPr>
                        <a:t>(Avaliação)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o resultado de uma análise da situação de algum assunto relacionado a um Driver. </a:t>
                      </a:r>
                      <a:r>
                        <a:rPr lang="pt-BR" sz="1100" b="1" noProof="0" dirty="0" err="1">
                          <a:solidFill>
                            <a:schemeClr val="tx1"/>
                          </a:solidFill>
                        </a:rPr>
                        <a:t>Ex</a:t>
                      </a:r>
                      <a:r>
                        <a:rPr lang="pt-BR" sz="1100" b="1" noProof="0" dirty="0">
                          <a:solidFill>
                            <a:schemeClr val="tx1"/>
                          </a:solidFill>
                        </a:rPr>
                        <a:t>: Solicitações perdidas em e-mails.</a:t>
                      </a:r>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11159231"/>
                  </a:ext>
                </a:extLst>
              </a:tr>
              <a:tr h="677772">
                <a:tc>
                  <a:txBody>
                    <a:bodyPr/>
                    <a:lstStyle/>
                    <a:p>
                      <a:r>
                        <a:rPr lang="pt-BR" sz="1400" noProof="0" dirty="0" err="1">
                          <a:solidFill>
                            <a:schemeClr val="tx1"/>
                          </a:solidFill>
                        </a:rPr>
                        <a:t>Goal</a:t>
                      </a:r>
                      <a:endParaRPr lang="pt-BR" sz="1400" noProof="0" dirty="0">
                        <a:solidFill>
                          <a:schemeClr val="tx1"/>
                        </a:solidFill>
                      </a:endParaRPr>
                    </a:p>
                    <a:p>
                      <a:r>
                        <a:rPr lang="pt-BR" sz="1400" noProof="0" dirty="0">
                          <a:solidFill>
                            <a:schemeClr val="tx1"/>
                          </a:solidFill>
                        </a:rPr>
                        <a:t>(Objetivo)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Declaração de alto nível de uma intenção, direção ou resultado final desejado para a organização ou stakeholder. </a:t>
                      </a:r>
                      <a:r>
                        <a:rPr lang="pt-BR" sz="1100" b="1" noProof="0" dirty="0" err="1">
                          <a:solidFill>
                            <a:schemeClr val="tx1"/>
                          </a:solidFill>
                        </a:rPr>
                        <a:t>Ex</a:t>
                      </a:r>
                      <a:r>
                        <a:rPr lang="pt-BR" sz="1100" b="1" noProof="0" dirty="0">
                          <a:solidFill>
                            <a:schemeClr val="tx1"/>
                          </a:solidFill>
                        </a:rPr>
                        <a:t>: reduzir o número de solicitações perdidas em e-mails.</a:t>
                      </a:r>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721905211"/>
                  </a:ext>
                </a:extLst>
              </a:tr>
              <a:tr h="677772">
                <a:tc>
                  <a:txBody>
                    <a:bodyPr/>
                    <a:lstStyle/>
                    <a:p>
                      <a:r>
                        <a:rPr lang="pt-BR" sz="1400" noProof="0" dirty="0" err="1">
                          <a:solidFill>
                            <a:schemeClr val="tx1"/>
                          </a:solidFill>
                        </a:rPr>
                        <a:t>Principle</a:t>
                      </a:r>
                      <a:endParaRPr lang="pt-BR" sz="1400" noProof="0" dirty="0">
                        <a:solidFill>
                          <a:schemeClr val="tx1"/>
                        </a:solidFill>
                      </a:endParaRPr>
                    </a:p>
                    <a:p>
                      <a:r>
                        <a:rPr lang="pt-BR" sz="1400" noProof="0" dirty="0">
                          <a:solidFill>
                            <a:schemeClr val="tx1"/>
                          </a:solidFill>
                        </a:rPr>
                        <a:t>(Princípio)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Declaração de intenção que define uma característica mais geral, que se aplica a qualquer Sistema no contexto da arquitetura. </a:t>
                      </a:r>
                      <a:r>
                        <a:rPr lang="pt-BR" sz="1100" b="1" noProof="0" dirty="0" err="1">
                          <a:solidFill>
                            <a:schemeClr val="tx1"/>
                          </a:solidFill>
                        </a:rPr>
                        <a:t>Ex</a:t>
                      </a:r>
                      <a:r>
                        <a:rPr lang="pt-BR" sz="1100" b="1" noProof="0" dirty="0">
                          <a:solidFill>
                            <a:schemeClr val="tx1"/>
                          </a:solidFill>
                        </a:rPr>
                        <a:t>: o sistema deveria prever e tratar as solicitações de forma mais gerenciada.</a:t>
                      </a:r>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064254"/>
                  </a:ext>
                </a:extLst>
              </a:tr>
              <a:tr h="677772">
                <a:tc>
                  <a:txBody>
                    <a:bodyPr/>
                    <a:lstStyle/>
                    <a:p>
                      <a:r>
                        <a:rPr lang="pt-BR" sz="1400" noProof="0" dirty="0" err="1">
                          <a:solidFill>
                            <a:schemeClr val="tx1"/>
                          </a:solidFill>
                        </a:rPr>
                        <a:t>Requirement</a:t>
                      </a:r>
                      <a:endParaRPr lang="pt-BR" sz="1400" noProof="0" dirty="0">
                        <a:solidFill>
                          <a:schemeClr val="tx1"/>
                        </a:solidFill>
                      </a:endParaRPr>
                    </a:p>
                    <a:p>
                      <a:r>
                        <a:rPr lang="pt-BR" sz="1400" noProof="0" dirty="0">
                          <a:solidFill>
                            <a:schemeClr val="tx1"/>
                          </a:solidFill>
                        </a:rPr>
                        <a:t>(Requisito)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Declaração de necessidade que define uma característica que se aplica a um Sistema específico dentro da arquitetura. </a:t>
                      </a:r>
                      <a:r>
                        <a:rPr lang="pt-BR" sz="1100" b="1" noProof="0" dirty="0" err="1">
                          <a:solidFill>
                            <a:schemeClr val="tx1"/>
                          </a:solidFill>
                        </a:rPr>
                        <a:t>Ex</a:t>
                      </a:r>
                      <a:r>
                        <a:rPr lang="pt-BR" sz="1100" b="1" noProof="0" dirty="0">
                          <a:solidFill>
                            <a:schemeClr val="tx1"/>
                          </a:solidFill>
                        </a:rPr>
                        <a:t>: Ter acesso a informações de solicitações em tempo real.</a:t>
                      </a:r>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77420493"/>
                  </a:ext>
                </a:extLst>
              </a:tr>
              <a:tr h="550689">
                <a:tc>
                  <a:txBody>
                    <a:bodyPr/>
                    <a:lstStyle/>
                    <a:p>
                      <a:r>
                        <a:rPr lang="pt-BR" sz="1400" noProof="0" dirty="0" err="1">
                          <a:solidFill>
                            <a:schemeClr val="tx1"/>
                          </a:solidFill>
                        </a:rPr>
                        <a:t>Constraint</a:t>
                      </a:r>
                      <a:endParaRPr lang="pt-BR" sz="1400" noProof="0" dirty="0">
                        <a:solidFill>
                          <a:schemeClr val="tx1"/>
                        </a:solidFill>
                      </a:endParaRPr>
                    </a:p>
                    <a:p>
                      <a:r>
                        <a:rPr lang="pt-BR" sz="1400" noProof="0" dirty="0">
                          <a:solidFill>
                            <a:schemeClr val="tx1"/>
                          </a:solidFill>
                        </a:rPr>
                        <a:t>(Limitação)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uma limitação na realização ou implementação de um elemento (tipicamente Requisito) da arquitetura. </a:t>
                      </a:r>
                      <a:r>
                        <a:rPr lang="pt-BR" sz="1100" b="1" noProof="0" dirty="0" err="1">
                          <a:solidFill>
                            <a:schemeClr val="tx1"/>
                          </a:solidFill>
                        </a:rPr>
                        <a:t>Ex</a:t>
                      </a:r>
                      <a:r>
                        <a:rPr lang="pt-BR" sz="1100" b="1" noProof="0" dirty="0">
                          <a:solidFill>
                            <a:schemeClr val="tx1"/>
                          </a:solidFill>
                        </a:rPr>
                        <a:t>: controle de acesso por perfil na base de dados.</a:t>
                      </a:r>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85686135"/>
                  </a:ext>
                </a:extLst>
              </a:tr>
            </a:tbl>
          </a:graphicData>
        </a:graphic>
      </p:graphicFrame>
      <p:pic>
        <p:nvPicPr>
          <p:cNvPr id="2049" name="Picture 1" descr="image">
            <a:extLst>
              <a:ext uri="{FF2B5EF4-FFF2-40B4-BE49-F238E27FC236}">
                <a16:creationId xmlns:a16="http://schemas.microsoft.com/office/drawing/2014/main" id="{71CE20FD-76E5-5DB5-3D5B-DA6764D4672D}"/>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36534" y="1821658"/>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a:extLst>
              <a:ext uri="{FF2B5EF4-FFF2-40B4-BE49-F238E27FC236}">
                <a16:creationId xmlns:a16="http://schemas.microsoft.com/office/drawing/2014/main" id="{6162FE7D-AFF1-F024-D5D7-9E9FFECF890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5201" y="1897319"/>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image">
            <a:extLst>
              <a:ext uri="{FF2B5EF4-FFF2-40B4-BE49-F238E27FC236}">
                <a16:creationId xmlns:a16="http://schemas.microsoft.com/office/drawing/2014/main" id="{30092634-6048-B75E-A366-C9D9CFE898F0}"/>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536534" y="2628332"/>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D2C74F14-04BE-0AA8-AB8E-5C74E7787D02}"/>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96165" y="2572382"/>
            <a:ext cx="5143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image">
            <a:extLst>
              <a:ext uri="{FF2B5EF4-FFF2-40B4-BE49-F238E27FC236}">
                <a16:creationId xmlns:a16="http://schemas.microsoft.com/office/drawing/2014/main" id="{CEC30F89-D931-ABEC-322F-915BFDBEBBBA}"/>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40042" y="3345361"/>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a:extLst>
              <a:ext uri="{FF2B5EF4-FFF2-40B4-BE49-F238E27FC236}">
                <a16:creationId xmlns:a16="http://schemas.microsoft.com/office/drawing/2014/main" id="{56B9B619-CE18-BDAB-41E0-8ED78AC60874}"/>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774908" y="3355958"/>
            <a:ext cx="5143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image">
            <a:extLst>
              <a:ext uri="{FF2B5EF4-FFF2-40B4-BE49-F238E27FC236}">
                <a16:creationId xmlns:a16="http://schemas.microsoft.com/office/drawing/2014/main" id="{C670F5AC-AB38-484B-5116-B5769513E262}"/>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536534" y="4037340"/>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a:extLst>
              <a:ext uri="{FF2B5EF4-FFF2-40B4-BE49-F238E27FC236}">
                <a16:creationId xmlns:a16="http://schemas.microsoft.com/office/drawing/2014/main" id="{09943C17-9607-1C84-21A9-FC8478EF9832}"/>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7808246" y="4040512"/>
            <a:ext cx="4476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image">
            <a:extLst>
              <a:ext uri="{FF2B5EF4-FFF2-40B4-BE49-F238E27FC236}">
                <a16:creationId xmlns:a16="http://schemas.microsoft.com/office/drawing/2014/main" id="{8C6DD3A1-9F79-4116-1D97-99FA844689D5}"/>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540042" y="4697667"/>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a:extLst>
              <a:ext uri="{FF2B5EF4-FFF2-40B4-BE49-F238E27FC236}">
                <a16:creationId xmlns:a16="http://schemas.microsoft.com/office/drawing/2014/main" id="{D02E3F83-6610-5102-6F3F-8F3E4CD7F473}"/>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736809" y="4678617"/>
            <a:ext cx="5905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image">
            <a:extLst>
              <a:ext uri="{FF2B5EF4-FFF2-40B4-BE49-F238E27FC236}">
                <a16:creationId xmlns:a16="http://schemas.microsoft.com/office/drawing/2014/main" id="{DE4D0D60-2695-934B-D21E-8C391B5E3A29}"/>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5540042" y="5387145"/>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a:extLst>
              <a:ext uri="{FF2B5EF4-FFF2-40B4-BE49-F238E27FC236}">
                <a16:creationId xmlns:a16="http://schemas.microsoft.com/office/drawing/2014/main" id="{FABA887A-AE65-85E7-A62E-478D84203665}"/>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698709" y="5513866"/>
            <a:ext cx="666750" cy="3048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image">
            <a:extLst>
              <a:ext uri="{FF2B5EF4-FFF2-40B4-BE49-F238E27FC236}">
                <a16:creationId xmlns:a16="http://schemas.microsoft.com/office/drawing/2014/main" id="{193D234F-DBAC-9613-12BB-56F35E03C10C}"/>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5540042" y="6036105"/>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a:extLst>
              <a:ext uri="{FF2B5EF4-FFF2-40B4-BE49-F238E27FC236}">
                <a16:creationId xmlns:a16="http://schemas.microsoft.com/office/drawing/2014/main" id="{C7D0DF26-0B1A-AB0F-FEA0-E9DA1F6F3D21}"/>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7700312" y="6121830"/>
            <a:ext cx="66675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78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C8A321F3-9F25-BB71-C0AF-3781B54E3987}"/>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9A10E401-4336-FCC6-B12F-13641CB904C3}"/>
              </a:ext>
            </a:extLst>
          </p:cNvPr>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a:extLst>
              <a:ext uri="{FF2B5EF4-FFF2-40B4-BE49-F238E27FC236}">
                <a16:creationId xmlns:a16="http://schemas.microsoft.com/office/drawing/2014/main" id="{67287F7D-C1DA-6D4F-FC7F-3EB038E8FBF9}"/>
              </a:ext>
            </a:extLst>
          </p:cNvPr>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Negócio (Fase B)</a:t>
            </a:r>
          </a:p>
        </p:txBody>
      </p:sp>
      <p:pic>
        <p:nvPicPr>
          <p:cNvPr id="22" name="Picture 5" descr="FIAP-NOVO-2014-MAGENTO.png">
            <a:extLst>
              <a:ext uri="{FF2B5EF4-FFF2-40B4-BE49-F238E27FC236}">
                <a16:creationId xmlns:a16="http://schemas.microsoft.com/office/drawing/2014/main" id="{0F519758-2A4C-44CC-39FF-047CBDDE0E6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F8575835-BAB5-BDB1-5837-2BB1E52FE267}"/>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92" name="Picture 20">
            <a:extLst>
              <a:ext uri="{FF2B5EF4-FFF2-40B4-BE49-F238E27FC236}">
                <a16:creationId xmlns:a16="http://schemas.microsoft.com/office/drawing/2014/main" id="{105FF9C0-EF81-D09C-A20B-5F9AACCAE8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653" r="68750"/>
          <a:stretch/>
        </p:blipFill>
        <p:spPr bwMode="auto">
          <a:xfrm>
            <a:off x="1030978" y="2317130"/>
            <a:ext cx="1666875" cy="338613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00BB1A11-43C3-5B95-52AE-C9DCF4EDB796}"/>
              </a:ext>
            </a:extLst>
          </p:cNvPr>
          <p:cNvPicPr>
            <a:picLocks noChangeAspect="1"/>
          </p:cNvPicPr>
          <p:nvPr/>
        </p:nvPicPr>
        <p:blipFill rotWithShape="1">
          <a:blip r:embed="rId5"/>
          <a:srcRect t="11417" r="66172"/>
          <a:stretch/>
        </p:blipFill>
        <p:spPr>
          <a:xfrm>
            <a:off x="3505200" y="2317130"/>
            <a:ext cx="1952625" cy="3214688"/>
          </a:xfrm>
          <a:prstGeom prst="rect">
            <a:avLst/>
          </a:prstGeom>
        </p:spPr>
      </p:pic>
      <p:pic>
        <p:nvPicPr>
          <p:cNvPr id="5" name="Imagem 4">
            <a:extLst>
              <a:ext uri="{FF2B5EF4-FFF2-40B4-BE49-F238E27FC236}">
                <a16:creationId xmlns:a16="http://schemas.microsoft.com/office/drawing/2014/main" id="{5990B252-FDD6-210D-9ED7-DAA782C30BD6}"/>
              </a:ext>
            </a:extLst>
          </p:cNvPr>
          <p:cNvPicPr>
            <a:picLocks noChangeAspect="1"/>
          </p:cNvPicPr>
          <p:nvPr/>
        </p:nvPicPr>
        <p:blipFill rotWithShape="1">
          <a:blip r:embed="rId6"/>
          <a:srcRect t="7785" r="73071"/>
          <a:stretch/>
        </p:blipFill>
        <p:spPr>
          <a:xfrm>
            <a:off x="6369947" y="2317130"/>
            <a:ext cx="1364559" cy="4233619"/>
          </a:xfrm>
          <a:prstGeom prst="rect">
            <a:avLst/>
          </a:prstGeom>
        </p:spPr>
      </p:pic>
      <p:sp>
        <p:nvSpPr>
          <p:cNvPr id="6" name="Retângulo 5">
            <a:extLst>
              <a:ext uri="{FF2B5EF4-FFF2-40B4-BE49-F238E27FC236}">
                <a16:creationId xmlns:a16="http://schemas.microsoft.com/office/drawing/2014/main" id="{0C4EAAF1-C7FC-628A-0B59-AF0D6EBC065D}"/>
              </a:ext>
            </a:extLst>
          </p:cNvPr>
          <p:cNvSpPr/>
          <p:nvPr/>
        </p:nvSpPr>
        <p:spPr>
          <a:xfrm>
            <a:off x="965518" y="1671206"/>
            <a:ext cx="1797794" cy="369332"/>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effectLst/>
              </a:rPr>
              <a:t>Estruturas Ativas</a:t>
            </a:r>
          </a:p>
        </p:txBody>
      </p:sp>
      <p:sp>
        <p:nvSpPr>
          <p:cNvPr id="7" name="Retângulo 6">
            <a:extLst>
              <a:ext uri="{FF2B5EF4-FFF2-40B4-BE49-F238E27FC236}">
                <a16:creationId xmlns:a16="http://schemas.microsoft.com/office/drawing/2014/main" id="{55661102-60E1-DCA1-AF1E-F84BDADCCAE4}"/>
              </a:ext>
            </a:extLst>
          </p:cNvPr>
          <p:cNvSpPr/>
          <p:nvPr/>
        </p:nvSpPr>
        <p:spPr>
          <a:xfrm>
            <a:off x="3505200" y="1671206"/>
            <a:ext cx="1952624" cy="369332"/>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b="1" dirty="0"/>
              <a:t>Comportamentos</a:t>
            </a:r>
            <a:endParaRPr kumimoji="0" lang="pt-BR" altLang="pt-BR" b="1" i="0" u="none" strike="noStrike" cap="none" normalizeH="0" baseline="0" dirty="0">
              <a:ln>
                <a:noFill/>
              </a:ln>
              <a:effectLst/>
            </a:endParaRPr>
          </a:p>
        </p:txBody>
      </p:sp>
      <p:sp>
        <p:nvSpPr>
          <p:cNvPr id="8" name="Retângulo 7">
            <a:extLst>
              <a:ext uri="{FF2B5EF4-FFF2-40B4-BE49-F238E27FC236}">
                <a16:creationId xmlns:a16="http://schemas.microsoft.com/office/drawing/2014/main" id="{FFCC3625-AFE9-EF59-39CB-1A1237C84CF8}"/>
              </a:ext>
            </a:extLst>
          </p:cNvPr>
          <p:cNvSpPr/>
          <p:nvPr/>
        </p:nvSpPr>
        <p:spPr>
          <a:xfrm>
            <a:off x="5991430" y="1671206"/>
            <a:ext cx="2121592" cy="369332"/>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b="1" dirty="0"/>
              <a:t>Estruturas Passivas</a:t>
            </a:r>
            <a:endParaRPr kumimoji="0" lang="pt-BR" altLang="pt-BR" b="1" i="0" u="none" strike="noStrike" cap="none" normalizeH="0" baseline="0" dirty="0">
              <a:ln>
                <a:noFill/>
              </a:ln>
              <a:effectLst/>
            </a:endParaRPr>
          </a:p>
        </p:txBody>
      </p:sp>
    </p:spTree>
    <p:extLst>
      <p:ext uri="{BB962C8B-B14F-4D97-AF65-F5344CB8AC3E}">
        <p14:creationId xmlns:p14="http://schemas.microsoft.com/office/powerpoint/2010/main" val="848872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Negócio (Fase B)</a:t>
            </a:r>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Tabela 3">
            <a:extLst>
              <a:ext uri="{FF2B5EF4-FFF2-40B4-BE49-F238E27FC236}">
                <a16:creationId xmlns:a16="http://schemas.microsoft.com/office/drawing/2014/main" id="{534A57EA-431A-0DA1-46D4-E83266581BC8}"/>
              </a:ext>
            </a:extLst>
          </p:cNvPr>
          <p:cNvGraphicFramePr>
            <a:graphicFrameLocks noGrp="1"/>
          </p:cNvGraphicFramePr>
          <p:nvPr>
            <p:extLst>
              <p:ext uri="{D42A27DB-BD31-4B8C-83A1-F6EECF244321}">
                <p14:modId xmlns:p14="http://schemas.microsoft.com/office/powerpoint/2010/main" val="3705301695"/>
              </p:ext>
            </p:extLst>
          </p:nvPr>
        </p:nvGraphicFramePr>
        <p:xfrm>
          <a:off x="414988" y="1410874"/>
          <a:ext cx="8218472" cy="5199286"/>
        </p:xfrm>
        <a:graphic>
          <a:graphicData uri="http://schemas.openxmlformats.org/drawingml/2006/table">
            <a:tbl>
              <a:tblPr/>
              <a:tblGrid>
                <a:gridCol w="1275709">
                  <a:extLst>
                    <a:ext uri="{9D8B030D-6E8A-4147-A177-3AD203B41FA5}">
                      <a16:colId xmlns:a16="http://schemas.microsoft.com/office/drawing/2014/main" val="2321335700"/>
                    </a:ext>
                  </a:extLst>
                </a:gridCol>
                <a:gridCol w="3445183">
                  <a:extLst>
                    <a:ext uri="{9D8B030D-6E8A-4147-A177-3AD203B41FA5}">
                      <a16:colId xmlns:a16="http://schemas.microsoft.com/office/drawing/2014/main" val="4169794751"/>
                    </a:ext>
                  </a:extLst>
                </a:gridCol>
                <a:gridCol w="3497580">
                  <a:extLst>
                    <a:ext uri="{9D8B030D-6E8A-4147-A177-3AD203B41FA5}">
                      <a16:colId xmlns:a16="http://schemas.microsoft.com/office/drawing/2014/main" val="1860983128"/>
                    </a:ext>
                  </a:extLst>
                </a:gridCol>
              </a:tblGrid>
              <a:tr h="320574">
                <a:tc>
                  <a:txBody>
                    <a:bodyPr/>
                    <a:lstStyle/>
                    <a:p>
                      <a:r>
                        <a:rPr lang="pt-BR" sz="1600" b="1" noProof="0" dirty="0">
                          <a:solidFill>
                            <a:schemeClr val="tx1"/>
                          </a:solidFill>
                        </a:rPr>
                        <a:t>Elemento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Definição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Notação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15379666"/>
                  </a:ext>
                </a:extLst>
              </a:tr>
              <a:tr h="792177">
                <a:tc>
                  <a:txBody>
                    <a:bodyPr/>
                    <a:lstStyle/>
                    <a:p>
                      <a:r>
                        <a:rPr lang="pt-BR" sz="1400" noProof="0" dirty="0" err="1">
                          <a:solidFill>
                            <a:schemeClr val="tx1"/>
                          </a:solidFill>
                        </a:rPr>
                        <a:t>Actor</a:t>
                      </a:r>
                      <a:endParaRPr lang="pt-BR" sz="1400" noProof="0" dirty="0">
                        <a:solidFill>
                          <a:schemeClr val="tx1"/>
                        </a:solidFill>
                      </a:endParaRPr>
                    </a:p>
                    <a:p>
                      <a:r>
                        <a:rPr lang="pt-BR" sz="1400" noProof="0" dirty="0">
                          <a:solidFill>
                            <a:schemeClr val="tx1"/>
                          </a:solidFill>
                        </a:rPr>
                        <a:t>(Ator)</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uma entidade capaz de executar alguma ação ou comportamento.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70715888"/>
                  </a:ext>
                </a:extLst>
              </a:tr>
              <a:tr h="792177">
                <a:tc>
                  <a:txBody>
                    <a:bodyPr/>
                    <a:lstStyle/>
                    <a:p>
                      <a:r>
                        <a:rPr lang="pt-BR" sz="1400" noProof="0" dirty="0">
                          <a:solidFill>
                            <a:schemeClr val="tx1"/>
                          </a:solidFill>
                        </a:rPr>
                        <a:t>Role</a:t>
                      </a:r>
                    </a:p>
                    <a:p>
                      <a:r>
                        <a:rPr lang="pt-BR" sz="1400" noProof="0" dirty="0">
                          <a:solidFill>
                            <a:schemeClr val="tx1"/>
                          </a:solidFill>
                        </a:rPr>
                        <a:t>(Papel)</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a responsabilidade de executar um comportamento específico ou o papel que um ator representa em um evento específico.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59664728"/>
                  </a:ext>
                </a:extLst>
              </a:tr>
              <a:tr h="667096">
                <a:tc>
                  <a:txBody>
                    <a:bodyPr/>
                    <a:lstStyle/>
                    <a:p>
                      <a:r>
                        <a:rPr lang="pt-BR" sz="1400" noProof="0" dirty="0">
                          <a:solidFill>
                            <a:schemeClr val="tx1"/>
                          </a:solidFill>
                        </a:rPr>
                        <a:t>Interface</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Ponto de acesso onde serviços são disponibilizados para o ambiente.</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11159231"/>
                  </a:ext>
                </a:extLst>
              </a:tr>
              <a:tr h="667096">
                <a:tc>
                  <a:txBody>
                    <a:bodyPr/>
                    <a:lstStyle/>
                    <a:p>
                      <a:r>
                        <a:rPr lang="pt-BR" sz="1400" noProof="0" dirty="0" err="1">
                          <a:solidFill>
                            <a:schemeClr val="tx1"/>
                          </a:solidFill>
                        </a:rPr>
                        <a:t>Process</a:t>
                      </a:r>
                      <a:endParaRPr lang="pt-BR" sz="1400" noProof="0" dirty="0">
                        <a:solidFill>
                          <a:schemeClr val="tx1"/>
                        </a:solidFill>
                      </a:endParaRPr>
                    </a:p>
                    <a:p>
                      <a:r>
                        <a:rPr lang="pt-BR" sz="1400" noProof="0" dirty="0">
                          <a:solidFill>
                            <a:schemeClr val="tx1"/>
                          </a:solidFill>
                        </a:rPr>
                        <a:t>(Processo)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uma sequência de comportamentos ou ações que atingem um resultado específico.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721905211"/>
                  </a:ext>
                </a:extLst>
              </a:tr>
              <a:tr h="667096">
                <a:tc>
                  <a:txBody>
                    <a:bodyPr/>
                    <a:lstStyle/>
                    <a:p>
                      <a:r>
                        <a:rPr lang="pt-BR" sz="1400" noProof="0" dirty="0" err="1">
                          <a:solidFill>
                            <a:schemeClr val="tx1"/>
                          </a:solidFill>
                        </a:rPr>
                        <a:t>Function</a:t>
                      </a:r>
                      <a:endParaRPr lang="pt-BR" sz="1400" noProof="0" dirty="0">
                        <a:solidFill>
                          <a:schemeClr val="tx1"/>
                        </a:solidFill>
                      </a:endParaRPr>
                    </a:p>
                    <a:p>
                      <a:r>
                        <a:rPr lang="pt-BR" sz="1400" noProof="0" dirty="0">
                          <a:solidFill>
                            <a:schemeClr val="tx1"/>
                          </a:solidFill>
                        </a:rPr>
                        <a:t>(Função)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uma coleção de ações ou comportamentos baseados em um critério específico, como utilização de certos recursos ou competências.</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064254"/>
                  </a:ext>
                </a:extLst>
              </a:tr>
              <a:tr h="667096">
                <a:tc>
                  <a:txBody>
                    <a:bodyPr/>
                    <a:lstStyle/>
                    <a:p>
                      <a:r>
                        <a:rPr lang="pt-BR" sz="1400" noProof="0" dirty="0">
                          <a:solidFill>
                            <a:schemeClr val="tx1"/>
                          </a:solidFill>
                        </a:rPr>
                        <a:t>Event</a:t>
                      </a:r>
                    </a:p>
                    <a:p>
                      <a:r>
                        <a:rPr lang="pt-BR" sz="1400" noProof="0" dirty="0">
                          <a:solidFill>
                            <a:schemeClr val="tx1"/>
                          </a:solidFill>
                        </a:rPr>
                        <a:t>(Evento)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uma mudança de status relacionada ao negócio.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77420493"/>
                  </a:ext>
                </a:extLst>
              </a:tr>
              <a:tr h="625974">
                <a:tc>
                  <a:txBody>
                    <a:bodyPr/>
                    <a:lstStyle/>
                    <a:p>
                      <a:r>
                        <a:rPr lang="pt-BR" sz="1400" noProof="0" dirty="0">
                          <a:solidFill>
                            <a:schemeClr val="tx1"/>
                          </a:solidFill>
                        </a:rPr>
                        <a:t>Service</a:t>
                      </a:r>
                    </a:p>
                    <a:p>
                      <a:r>
                        <a:rPr lang="pt-BR" sz="1400" noProof="0" dirty="0">
                          <a:solidFill>
                            <a:schemeClr val="tx1"/>
                          </a:solidFill>
                        </a:rPr>
                        <a:t>(Serviço)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Expõe a funcionalidade de um Role (papel) para o ambiente, cumpre uma necessidade de negócio para um cliente. Deve ser realizado por um Processo ou Função.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85686135"/>
                  </a:ext>
                </a:extLst>
              </a:tr>
            </a:tbl>
          </a:graphicData>
        </a:graphic>
      </p:graphicFrame>
      <p:pic>
        <p:nvPicPr>
          <p:cNvPr id="3073" name="Picture 1" descr="image">
            <a:extLst>
              <a:ext uri="{FF2B5EF4-FFF2-40B4-BE49-F238E27FC236}">
                <a16:creationId xmlns:a16="http://schemas.microsoft.com/office/drawing/2014/main" id="{449956B0-CCA2-12C1-D179-65E5C2C500A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43550" y="1854133"/>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a:extLst>
              <a:ext uri="{FF2B5EF4-FFF2-40B4-BE49-F238E27FC236}">
                <a16:creationId xmlns:a16="http://schemas.microsoft.com/office/drawing/2014/main" id="{25C561AF-5A55-580E-763B-19C7EC95D2D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708003" y="1887900"/>
            <a:ext cx="2762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image">
            <a:extLst>
              <a:ext uri="{FF2B5EF4-FFF2-40B4-BE49-F238E27FC236}">
                <a16:creationId xmlns:a16="http://schemas.microsoft.com/office/drawing/2014/main" id="{7EFBFF48-2CEA-A3BC-267B-F1645CB2B5AF}"/>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543550" y="2681562"/>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633C35C5-98D7-5A36-141E-040314B967A2}"/>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484166" y="2743475"/>
            <a:ext cx="7239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image">
            <a:extLst>
              <a:ext uri="{FF2B5EF4-FFF2-40B4-BE49-F238E27FC236}">
                <a16:creationId xmlns:a16="http://schemas.microsoft.com/office/drawing/2014/main" id="{6527E9FE-431D-043B-E9E8-EBFABFC943CB}"/>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43550" y="3398057"/>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a:extLst>
              <a:ext uri="{FF2B5EF4-FFF2-40B4-BE49-F238E27FC236}">
                <a16:creationId xmlns:a16="http://schemas.microsoft.com/office/drawing/2014/main" id="{ED7902FD-F060-3BAF-94EA-5CC39784A6D8}"/>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512741" y="3409533"/>
            <a:ext cx="6667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image">
            <a:extLst>
              <a:ext uri="{FF2B5EF4-FFF2-40B4-BE49-F238E27FC236}">
                <a16:creationId xmlns:a16="http://schemas.microsoft.com/office/drawing/2014/main" id="{340B7663-A8EF-2CE2-09AA-0B0450629B90}"/>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543550" y="4062315"/>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a:extLst>
              <a:ext uri="{FF2B5EF4-FFF2-40B4-BE49-F238E27FC236}">
                <a16:creationId xmlns:a16="http://schemas.microsoft.com/office/drawing/2014/main" id="{4215B1CE-EAAE-90CB-48DC-756841B441BC}"/>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7484166" y="4163182"/>
            <a:ext cx="7239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image">
            <a:extLst>
              <a:ext uri="{FF2B5EF4-FFF2-40B4-BE49-F238E27FC236}">
                <a16:creationId xmlns:a16="http://schemas.microsoft.com/office/drawing/2014/main" id="{48ED68B6-8433-8F31-CA7F-5A74D924713C}"/>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543550" y="4726573"/>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a:extLst>
              <a:ext uri="{FF2B5EF4-FFF2-40B4-BE49-F238E27FC236}">
                <a16:creationId xmlns:a16="http://schemas.microsoft.com/office/drawing/2014/main" id="{0E42AF4F-6D57-0E18-5A50-12FE11E12E2A}"/>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484166" y="4764673"/>
            <a:ext cx="7239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image">
            <a:extLst>
              <a:ext uri="{FF2B5EF4-FFF2-40B4-BE49-F238E27FC236}">
                <a16:creationId xmlns:a16="http://schemas.microsoft.com/office/drawing/2014/main" id="{7AE0E50C-A9AD-5BF9-F86B-39FB7DD5C36C}"/>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5543550" y="5390831"/>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a:extLst>
              <a:ext uri="{FF2B5EF4-FFF2-40B4-BE49-F238E27FC236}">
                <a16:creationId xmlns:a16="http://schemas.microsoft.com/office/drawing/2014/main" id="{FA0420FD-2AC6-4BFE-826C-DFF8FD4070AB}"/>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484166" y="5452744"/>
            <a:ext cx="7239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image">
            <a:extLst>
              <a:ext uri="{FF2B5EF4-FFF2-40B4-BE49-F238E27FC236}">
                <a16:creationId xmlns:a16="http://schemas.microsoft.com/office/drawing/2014/main" id="{7BE2C3D9-59D7-1B4E-315D-92F324967EBC}"/>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5543550" y="6068280"/>
            <a:ext cx="12382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a:extLst>
              <a:ext uri="{FF2B5EF4-FFF2-40B4-BE49-F238E27FC236}">
                <a16:creationId xmlns:a16="http://schemas.microsoft.com/office/drawing/2014/main" id="{80432067-03B7-9B13-BDFF-4B2C686323AF}"/>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7484166" y="6130193"/>
            <a:ext cx="723900" cy="371475"/>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Cantos Arredondados 1">
            <a:extLst>
              <a:ext uri="{FF2B5EF4-FFF2-40B4-BE49-F238E27FC236}">
                <a16:creationId xmlns:a16="http://schemas.microsoft.com/office/drawing/2014/main" id="{EDFCC7D6-83B2-FBE2-FAA6-1FEAC227A368}"/>
              </a:ext>
            </a:extLst>
          </p:cNvPr>
          <p:cNvSpPr/>
          <p:nvPr/>
        </p:nvSpPr>
        <p:spPr>
          <a:xfrm>
            <a:off x="5471884" y="1694061"/>
            <a:ext cx="1378978" cy="4958671"/>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934546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E761BA5F-D0B1-F47E-E033-29DF8354C2A0}"/>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D6A0B5D6-3B8F-4C7F-C02F-883A92CC431B}"/>
              </a:ext>
            </a:extLst>
          </p:cNvPr>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a:extLst>
              <a:ext uri="{FF2B5EF4-FFF2-40B4-BE49-F238E27FC236}">
                <a16:creationId xmlns:a16="http://schemas.microsoft.com/office/drawing/2014/main" id="{612C1628-D4DF-3AB5-F2B8-F556EC8D295B}"/>
              </a:ext>
            </a:extLst>
          </p:cNvPr>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Aplicação (Fase C)</a:t>
            </a:r>
          </a:p>
        </p:txBody>
      </p:sp>
      <p:pic>
        <p:nvPicPr>
          <p:cNvPr id="22" name="Picture 5" descr="FIAP-NOVO-2014-MAGENTO.png">
            <a:extLst>
              <a:ext uri="{FF2B5EF4-FFF2-40B4-BE49-F238E27FC236}">
                <a16:creationId xmlns:a16="http://schemas.microsoft.com/office/drawing/2014/main" id="{347C4E44-83AA-434C-17B5-2B63B39C15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D019FC3F-2A69-3F77-7F8E-0AF56B002602}"/>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92" name="Picture 20">
            <a:extLst>
              <a:ext uri="{FF2B5EF4-FFF2-40B4-BE49-F238E27FC236}">
                <a16:creationId xmlns:a16="http://schemas.microsoft.com/office/drawing/2014/main" id="{20645ECB-E86C-EC5F-99B1-F6C0BD7610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364" t="12653" r="36386"/>
          <a:stretch/>
        </p:blipFill>
        <p:spPr bwMode="auto">
          <a:xfrm>
            <a:off x="1030978" y="2317130"/>
            <a:ext cx="1666875" cy="338613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6C0EBF95-4E21-88BA-0FB4-E1684C8A26C1}"/>
              </a:ext>
            </a:extLst>
          </p:cNvPr>
          <p:cNvPicPr>
            <a:picLocks noChangeAspect="1"/>
          </p:cNvPicPr>
          <p:nvPr/>
        </p:nvPicPr>
        <p:blipFill rotWithShape="1">
          <a:blip r:embed="rId5"/>
          <a:srcRect l="33086" t="11417" r="33086"/>
          <a:stretch/>
        </p:blipFill>
        <p:spPr>
          <a:xfrm>
            <a:off x="3505200" y="2317130"/>
            <a:ext cx="1952625" cy="3214688"/>
          </a:xfrm>
          <a:prstGeom prst="rect">
            <a:avLst/>
          </a:prstGeom>
        </p:spPr>
      </p:pic>
      <p:pic>
        <p:nvPicPr>
          <p:cNvPr id="5" name="Imagem 4">
            <a:extLst>
              <a:ext uri="{FF2B5EF4-FFF2-40B4-BE49-F238E27FC236}">
                <a16:creationId xmlns:a16="http://schemas.microsoft.com/office/drawing/2014/main" id="{27E10E36-4A3B-7AE2-9187-0D750EF7AE58}"/>
              </a:ext>
            </a:extLst>
          </p:cNvPr>
          <p:cNvPicPr>
            <a:picLocks noChangeAspect="1"/>
          </p:cNvPicPr>
          <p:nvPr/>
        </p:nvPicPr>
        <p:blipFill rotWithShape="1">
          <a:blip r:embed="rId6"/>
          <a:srcRect l="33835" t="7785" r="39236" b="20279"/>
          <a:stretch/>
        </p:blipFill>
        <p:spPr>
          <a:xfrm>
            <a:off x="6369947" y="2317131"/>
            <a:ext cx="1364559" cy="3302620"/>
          </a:xfrm>
          <a:prstGeom prst="rect">
            <a:avLst/>
          </a:prstGeom>
        </p:spPr>
      </p:pic>
      <p:sp>
        <p:nvSpPr>
          <p:cNvPr id="6" name="Retângulo 5">
            <a:extLst>
              <a:ext uri="{FF2B5EF4-FFF2-40B4-BE49-F238E27FC236}">
                <a16:creationId xmlns:a16="http://schemas.microsoft.com/office/drawing/2014/main" id="{ABD4860D-39A3-C719-5243-93F74590BE81}"/>
              </a:ext>
            </a:extLst>
          </p:cNvPr>
          <p:cNvSpPr/>
          <p:nvPr/>
        </p:nvSpPr>
        <p:spPr>
          <a:xfrm>
            <a:off x="965518" y="1671206"/>
            <a:ext cx="1797794" cy="369332"/>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effectLst/>
              </a:rPr>
              <a:t>Estruturas Ativas</a:t>
            </a:r>
          </a:p>
        </p:txBody>
      </p:sp>
      <p:sp>
        <p:nvSpPr>
          <p:cNvPr id="7" name="Retângulo 6">
            <a:extLst>
              <a:ext uri="{FF2B5EF4-FFF2-40B4-BE49-F238E27FC236}">
                <a16:creationId xmlns:a16="http://schemas.microsoft.com/office/drawing/2014/main" id="{86B62342-44EC-FA77-D088-9D2898BC0117}"/>
              </a:ext>
            </a:extLst>
          </p:cNvPr>
          <p:cNvSpPr/>
          <p:nvPr/>
        </p:nvSpPr>
        <p:spPr>
          <a:xfrm>
            <a:off x="3505200" y="1671206"/>
            <a:ext cx="1952624" cy="369332"/>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b="1" dirty="0"/>
              <a:t>Comportamentos</a:t>
            </a:r>
            <a:endParaRPr kumimoji="0" lang="pt-BR" altLang="pt-BR" b="1" i="0" u="none" strike="noStrike" cap="none" normalizeH="0" baseline="0" dirty="0">
              <a:ln>
                <a:noFill/>
              </a:ln>
              <a:effectLst/>
            </a:endParaRPr>
          </a:p>
        </p:txBody>
      </p:sp>
      <p:sp>
        <p:nvSpPr>
          <p:cNvPr id="8" name="Retângulo 7">
            <a:extLst>
              <a:ext uri="{FF2B5EF4-FFF2-40B4-BE49-F238E27FC236}">
                <a16:creationId xmlns:a16="http://schemas.microsoft.com/office/drawing/2014/main" id="{801939C8-83CF-8F59-98ED-6D8805C5C189}"/>
              </a:ext>
            </a:extLst>
          </p:cNvPr>
          <p:cNvSpPr/>
          <p:nvPr/>
        </p:nvSpPr>
        <p:spPr>
          <a:xfrm>
            <a:off x="5991430" y="1671206"/>
            <a:ext cx="2121592" cy="369332"/>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b="1" dirty="0"/>
              <a:t>Estruturas Passivas</a:t>
            </a:r>
            <a:endParaRPr kumimoji="0" lang="pt-BR" altLang="pt-BR" b="1" i="0" u="none" strike="noStrike" cap="none" normalizeH="0" baseline="0" dirty="0">
              <a:ln>
                <a:noFill/>
              </a:ln>
              <a:effectLst/>
            </a:endParaRPr>
          </a:p>
        </p:txBody>
      </p:sp>
    </p:spTree>
    <p:extLst>
      <p:ext uri="{BB962C8B-B14F-4D97-AF65-F5344CB8AC3E}">
        <p14:creationId xmlns:p14="http://schemas.microsoft.com/office/powerpoint/2010/main" val="3917382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Aplicação (Fase C)</a:t>
            </a:r>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Tabela 3">
            <a:extLst>
              <a:ext uri="{FF2B5EF4-FFF2-40B4-BE49-F238E27FC236}">
                <a16:creationId xmlns:a16="http://schemas.microsoft.com/office/drawing/2014/main" id="{534A57EA-431A-0DA1-46D4-E83266581BC8}"/>
              </a:ext>
            </a:extLst>
          </p:cNvPr>
          <p:cNvGraphicFramePr>
            <a:graphicFrameLocks noGrp="1"/>
          </p:cNvGraphicFramePr>
          <p:nvPr>
            <p:extLst>
              <p:ext uri="{D42A27DB-BD31-4B8C-83A1-F6EECF244321}">
                <p14:modId xmlns:p14="http://schemas.microsoft.com/office/powerpoint/2010/main" val="446924058"/>
              </p:ext>
            </p:extLst>
          </p:nvPr>
        </p:nvGraphicFramePr>
        <p:xfrm>
          <a:off x="414988" y="1410874"/>
          <a:ext cx="8218472" cy="5241504"/>
        </p:xfrm>
        <a:graphic>
          <a:graphicData uri="http://schemas.openxmlformats.org/drawingml/2006/table">
            <a:tbl>
              <a:tblPr/>
              <a:tblGrid>
                <a:gridCol w="1275709">
                  <a:extLst>
                    <a:ext uri="{9D8B030D-6E8A-4147-A177-3AD203B41FA5}">
                      <a16:colId xmlns:a16="http://schemas.microsoft.com/office/drawing/2014/main" val="2321335700"/>
                    </a:ext>
                  </a:extLst>
                </a:gridCol>
                <a:gridCol w="3445183">
                  <a:extLst>
                    <a:ext uri="{9D8B030D-6E8A-4147-A177-3AD203B41FA5}">
                      <a16:colId xmlns:a16="http://schemas.microsoft.com/office/drawing/2014/main" val="4169794751"/>
                    </a:ext>
                  </a:extLst>
                </a:gridCol>
                <a:gridCol w="3497580">
                  <a:extLst>
                    <a:ext uri="{9D8B030D-6E8A-4147-A177-3AD203B41FA5}">
                      <a16:colId xmlns:a16="http://schemas.microsoft.com/office/drawing/2014/main" val="1860983128"/>
                    </a:ext>
                  </a:extLst>
                </a:gridCol>
              </a:tblGrid>
              <a:tr h="320574">
                <a:tc>
                  <a:txBody>
                    <a:bodyPr/>
                    <a:lstStyle/>
                    <a:p>
                      <a:r>
                        <a:rPr lang="pt-BR" sz="1600" b="1" noProof="0" dirty="0">
                          <a:solidFill>
                            <a:schemeClr val="tx1"/>
                          </a:solidFill>
                        </a:rPr>
                        <a:t>Elemento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Definição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Notação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15379666"/>
                  </a:ext>
                </a:extLst>
              </a:tr>
              <a:tr h="792177">
                <a:tc>
                  <a:txBody>
                    <a:bodyPr/>
                    <a:lstStyle/>
                    <a:p>
                      <a:r>
                        <a:rPr lang="pt-BR" sz="1400" noProof="0" dirty="0" err="1">
                          <a:solidFill>
                            <a:schemeClr val="tx1"/>
                          </a:solidFill>
                        </a:rPr>
                        <a:t>Component</a:t>
                      </a:r>
                      <a:endParaRPr lang="pt-BR" sz="1400" noProof="0" dirty="0">
                        <a:solidFill>
                          <a:schemeClr val="tx1"/>
                        </a:solidFill>
                      </a:endParaRPr>
                    </a:p>
                    <a:p>
                      <a:r>
                        <a:rPr lang="pt-BR" sz="1400" noProof="0" dirty="0">
                          <a:solidFill>
                            <a:schemeClr val="tx1"/>
                          </a:solidFill>
                        </a:rPr>
                        <a:t>(Componente)</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É o encapsulamento de uma funcionalidade da aplicação alinhada à estrutura da implementação, que é modular e substituível.</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70715888"/>
                  </a:ext>
                </a:extLst>
              </a:tr>
              <a:tr h="792177">
                <a:tc>
                  <a:txBody>
                    <a:bodyPr/>
                    <a:lstStyle/>
                    <a:p>
                      <a:r>
                        <a:rPr lang="pt-BR" sz="1400" noProof="0" dirty="0">
                          <a:solidFill>
                            <a:schemeClr val="tx1"/>
                          </a:solidFill>
                        </a:rPr>
                        <a:t>Interface</a:t>
                      </a:r>
                    </a:p>
                    <a:p>
                      <a:r>
                        <a:rPr lang="pt-BR" sz="1400" noProof="0" dirty="0">
                          <a:solidFill>
                            <a:schemeClr val="tx1"/>
                          </a:solidFill>
                        </a:rPr>
                        <a:t>(Interface)</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 ponto de acesso onde os serviços da aplicação se tornam disponíveis para um usuário ou mesmo outro componente.</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59664728"/>
                  </a:ext>
                </a:extLst>
              </a:tr>
              <a:tr h="667096">
                <a:tc>
                  <a:txBody>
                    <a:bodyPr/>
                    <a:lstStyle/>
                    <a:p>
                      <a:r>
                        <a:rPr lang="pt-BR" sz="1400" noProof="0" dirty="0" err="1">
                          <a:solidFill>
                            <a:schemeClr val="tx1"/>
                          </a:solidFill>
                        </a:rPr>
                        <a:t>Function</a:t>
                      </a:r>
                      <a:endParaRPr lang="pt-BR" sz="1400" noProof="0" dirty="0">
                        <a:solidFill>
                          <a:schemeClr val="tx1"/>
                        </a:solidFill>
                      </a:endParaRPr>
                    </a:p>
                    <a:p>
                      <a:r>
                        <a:rPr lang="pt-BR" sz="1400" noProof="0" dirty="0">
                          <a:solidFill>
                            <a:schemeClr val="tx1"/>
                          </a:solidFill>
                        </a:rPr>
                        <a:t>(Função)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 comportamento automático que pode ser executado por um componente da aplicação.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11159231"/>
                  </a:ext>
                </a:extLst>
              </a:tr>
              <a:tr h="667096">
                <a:tc>
                  <a:txBody>
                    <a:bodyPr/>
                    <a:lstStyle/>
                    <a:p>
                      <a:r>
                        <a:rPr lang="pt-BR" sz="1400" noProof="0" dirty="0" err="1">
                          <a:solidFill>
                            <a:schemeClr val="tx1"/>
                          </a:solidFill>
                        </a:rPr>
                        <a:t>Process</a:t>
                      </a:r>
                      <a:endParaRPr lang="pt-BR" sz="1400" noProof="0" dirty="0">
                        <a:solidFill>
                          <a:schemeClr val="tx1"/>
                        </a:solidFill>
                      </a:endParaRPr>
                    </a:p>
                    <a:p>
                      <a:r>
                        <a:rPr lang="pt-BR" sz="1400" noProof="0" dirty="0">
                          <a:solidFill>
                            <a:schemeClr val="tx1"/>
                          </a:solidFill>
                        </a:rPr>
                        <a:t>(Processo)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uma sequência de comportamentos que atingem um resultado específico.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721905211"/>
                  </a:ext>
                </a:extLst>
              </a:tr>
              <a:tr h="667096">
                <a:tc>
                  <a:txBody>
                    <a:bodyPr/>
                    <a:lstStyle/>
                    <a:p>
                      <a:r>
                        <a:rPr lang="pt-BR" sz="1400" noProof="0" dirty="0">
                          <a:solidFill>
                            <a:schemeClr val="tx1"/>
                          </a:solidFill>
                        </a:rPr>
                        <a:t>Event</a:t>
                      </a:r>
                    </a:p>
                    <a:p>
                      <a:r>
                        <a:rPr lang="pt-BR" sz="1400" noProof="0" dirty="0">
                          <a:solidFill>
                            <a:schemeClr val="tx1"/>
                          </a:solidFill>
                        </a:rPr>
                        <a:t>(Evento)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uma mudança de estado da aplicação.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064254"/>
                  </a:ext>
                </a:extLst>
              </a:tr>
              <a:tr h="667096">
                <a:tc>
                  <a:txBody>
                    <a:bodyPr/>
                    <a:lstStyle/>
                    <a:p>
                      <a:r>
                        <a:rPr lang="pt-BR" sz="1400" noProof="0" dirty="0">
                          <a:solidFill>
                            <a:schemeClr val="tx1"/>
                          </a:solidFill>
                        </a:rPr>
                        <a:t>Service</a:t>
                      </a:r>
                    </a:p>
                    <a:p>
                      <a:r>
                        <a:rPr lang="pt-BR" sz="1400" noProof="0" dirty="0">
                          <a:solidFill>
                            <a:schemeClr val="tx1"/>
                          </a:solidFill>
                        </a:rPr>
                        <a:t>(Serviço)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a exposição ao ambiente de um comportamento específico da aplicação.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77420493"/>
                  </a:ext>
                </a:extLst>
              </a:tr>
              <a:tr h="625974">
                <a:tc>
                  <a:txBody>
                    <a:bodyPr/>
                    <a:lstStyle/>
                    <a:p>
                      <a:r>
                        <a:rPr lang="pt-BR" sz="1400" noProof="0" dirty="0">
                          <a:solidFill>
                            <a:schemeClr val="tx1"/>
                          </a:solidFill>
                        </a:rPr>
                        <a:t>Data </a:t>
                      </a:r>
                      <a:r>
                        <a:rPr lang="pt-BR" sz="1400" noProof="0" dirty="0" err="1">
                          <a:solidFill>
                            <a:schemeClr val="tx1"/>
                          </a:solidFill>
                        </a:rPr>
                        <a:t>Object</a:t>
                      </a:r>
                      <a:endParaRPr lang="pt-BR" sz="1400" noProof="0" dirty="0">
                        <a:solidFill>
                          <a:schemeClr val="tx1"/>
                        </a:solidFill>
                      </a:endParaRPr>
                    </a:p>
                    <a:p>
                      <a:r>
                        <a:rPr lang="pt-BR" sz="1400" noProof="0" dirty="0">
                          <a:solidFill>
                            <a:schemeClr val="tx1"/>
                          </a:solidFill>
                        </a:rPr>
                        <a:t>(Objeto de dados)</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Representação de um conjunto de dados estruturados para processamento.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85686135"/>
                  </a:ext>
                </a:extLst>
              </a:tr>
            </a:tbl>
          </a:graphicData>
        </a:graphic>
      </p:graphicFrame>
      <p:pic>
        <p:nvPicPr>
          <p:cNvPr id="1025" name="Picture 1" descr="image">
            <a:extLst>
              <a:ext uri="{FF2B5EF4-FFF2-40B4-BE49-F238E27FC236}">
                <a16:creationId xmlns:a16="http://schemas.microsoft.com/office/drawing/2014/main" id="{1DFC92A2-B0BE-E633-7941-000BFB7CD9F5}"/>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608320" y="1913976"/>
            <a:ext cx="11811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a:extLst>
              <a:ext uri="{FF2B5EF4-FFF2-40B4-BE49-F238E27FC236}">
                <a16:creationId xmlns:a16="http://schemas.microsoft.com/office/drawing/2014/main" id="{BF91D35F-56D4-6AF4-DB8A-076109DA7E65}"/>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484166" y="1912593"/>
            <a:ext cx="723900" cy="4381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mage">
            <a:extLst>
              <a:ext uri="{FF2B5EF4-FFF2-40B4-BE49-F238E27FC236}">
                <a16:creationId xmlns:a16="http://schemas.microsoft.com/office/drawing/2014/main" id="{B15390DC-7B88-684B-6E0E-5D5EE77228E1}"/>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608320" y="2682188"/>
            <a:ext cx="11811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238DDCD0-7A5A-988B-213D-ACEED223E2A0}"/>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484166" y="2693763"/>
            <a:ext cx="6667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mage">
            <a:extLst>
              <a:ext uri="{FF2B5EF4-FFF2-40B4-BE49-F238E27FC236}">
                <a16:creationId xmlns:a16="http://schemas.microsoft.com/office/drawing/2014/main" id="{EB135210-413A-8F5B-0B9D-942F10E8DD1E}"/>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74030" y="3419475"/>
            <a:ext cx="11811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a:extLst>
              <a:ext uri="{FF2B5EF4-FFF2-40B4-BE49-F238E27FC236}">
                <a16:creationId xmlns:a16="http://schemas.microsoft.com/office/drawing/2014/main" id="{E99C567C-5FDB-E8BE-62B6-3216F761AFF7}"/>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484166" y="3429000"/>
            <a:ext cx="7239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image">
            <a:extLst>
              <a:ext uri="{FF2B5EF4-FFF2-40B4-BE49-F238E27FC236}">
                <a16:creationId xmlns:a16="http://schemas.microsoft.com/office/drawing/2014/main" id="{53E249D0-1D53-CCDC-A9B5-799C99678FDC}"/>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574030" y="4062621"/>
            <a:ext cx="11811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a:extLst>
              <a:ext uri="{FF2B5EF4-FFF2-40B4-BE49-F238E27FC236}">
                <a16:creationId xmlns:a16="http://schemas.microsoft.com/office/drawing/2014/main" id="{27A47F94-68AA-D0E8-E34A-1BFB9289CCDB}"/>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7484166" y="4134090"/>
            <a:ext cx="7239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image">
            <a:extLst>
              <a:ext uri="{FF2B5EF4-FFF2-40B4-BE49-F238E27FC236}">
                <a16:creationId xmlns:a16="http://schemas.microsoft.com/office/drawing/2014/main" id="{98F7FFA5-160C-4A1E-5546-F00F1568901A}"/>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574030" y="4757246"/>
            <a:ext cx="11811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a:extLst>
              <a:ext uri="{FF2B5EF4-FFF2-40B4-BE49-F238E27FC236}">
                <a16:creationId xmlns:a16="http://schemas.microsoft.com/office/drawing/2014/main" id="{13E90587-0700-2DB8-5154-0E28C1D5ED09}"/>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484166" y="4809634"/>
            <a:ext cx="7239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mage">
            <a:extLst>
              <a:ext uri="{FF2B5EF4-FFF2-40B4-BE49-F238E27FC236}">
                <a16:creationId xmlns:a16="http://schemas.microsoft.com/office/drawing/2014/main" id="{40327CAA-B66C-BDD7-8E89-0629705A3D08}"/>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5570220" y="5392833"/>
            <a:ext cx="11811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a:extLst>
              <a:ext uri="{FF2B5EF4-FFF2-40B4-BE49-F238E27FC236}">
                <a16:creationId xmlns:a16="http://schemas.microsoft.com/office/drawing/2014/main" id="{6F409725-45CC-95AB-0434-C1EADDAF2204}"/>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484166" y="5445221"/>
            <a:ext cx="7239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image">
            <a:extLst>
              <a:ext uri="{FF2B5EF4-FFF2-40B4-BE49-F238E27FC236}">
                <a16:creationId xmlns:a16="http://schemas.microsoft.com/office/drawing/2014/main" id="{4B7208B7-11D4-6C94-9E0B-BE59FB630196}"/>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5570220" y="6066472"/>
            <a:ext cx="11811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a:extLst>
              <a:ext uri="{FF2B5EF4-FFF2-40B4-BE49-F238E27FC236}">
                <a16:creationId xmlns:a16="http://schemas.microsoft.com/office/drawing/2014/main" id="{F29B22FD-604C-1603-758D-4A0B59914694}"/>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7484166" y="6118860"/>
            <a:ext cx="723900" cy="371475"/>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Cantos Arredondados 1">
            <a:extLst>
              <a:ext uri="{FF2B5EF4-FFF2-40B4-BE49-F238E27FC236}">
                <a16:creationId xmlns:a16="http://schemas.microsoft.com/office/drawing/2014/main" id="{E179F01A-B42A-3917-1E99-966BD2F4BA6D}"/>
              </a:ext>
            </a:extLst>
          </p:cNvPr>
          <p:cNvSpPr/>
          <p:nvPr/>
        </p:nvSpPr>
        <p:spPr>
          <a:xfrm>
            <a:off x="5503968" y="1742187"/>
            <a:ext cx="1378978" cy="4958671"/>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360555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F0C9FA-9C36-9E17-D4A6-9D9EEEE265B4}"/>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27AC8950-D58A-B518-8A44-D0B2535CAC87}"/>
              </a:ext>
            </a:extLst>
          </p:cNvPr>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a:extLst>
              <a:ext uri="{FF2B5EF4-FFF2-40B4-BE49-F238E27FC236}">
                <a16:creationId xmlns:a16="http://schemas.microsoft.com/office/drawing/2014/main" id="{72783C07-C44F-2C13-B959-AED64169BBE0}"/>
              </a:ext>
            </a:extLst>
          </p:cNvPr>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Tecnologia (Fase D)</a:t>
            </a:r>
          </a:p>
        </p:txBody>
      </p:sp>
      <p:pic>
        <p:nvPicPr>
          <p:cNvPr id="22" name="Picture 5" descr="FIAP-NOVO-2014-MAGENTO.png">
            <a:extLst>
              <a:ext uri="{FF2B5EF4-FFF2-40B4-BE49-F238E27FC236}">
                <a16:creationId xmlns:a16="http://schemas.microsoft.com/office/drawing/2014/main" id="{C3451A4F-9504-DC64-BE62-98B6F8D8286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C41A1F4E-8072-3C64-8F44-A165145E9325}"/>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92" name="Picture 20">
            <a:extLst>
              <a:ext uri="{FF2B5EF4-FFF2-40B4-BE49-F238E27FC236}">
                <a16:creationId xmlns:a16="http://schemas.microsoft.com/office/drawing/2014/main" id="{6F89F7AB-5A51-4ABE-5390-21D166F573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750" t="12653"/>
          <a:stretch/>
        </p:blipFill>
        <p:spPr bwMode="auto">
          <a:xfrm>
            <a:off x="1030978" y="2317130"/>
            <a:ext cx="1666875" cy="338613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7A7AC484-1953-55EE-0B00-7CEEDABFFD68}"/>
              </a:ext>
            </a:extLst>
          </p:cNvPr>
          <p:cNvPicPr>
            <a:picLocks noChangeAspect="1"/>
          </p:cNvPicPr>
          <p:nvPr/>
        </p:nvPicPr>
        <p:blipFill rotWithShape="1">
          <a:blip r:embed="rId5"/>
          <a:srcRect l="66172" t="11412" b="4"/>
          <a:stretch/>
        </p:blipFill>
        <p:spPr>
          <a:xfrm>
            <a:off x="3505200" y="2317130"/>
            <a:ext cx="1952625" cy="3214688"/>
          </a:xfrm>
          <a:prstGeom prst="rect">
            <a:avLst/>
          </a:prstGeom>
        </p:spPr>
      </p:pic>
      <p:pic>
        <p:nvPicPr>
          <p:cNvPr id="5" name="Imagem 4">
            <a:extLst>
              <a:ext uri="{FF2B5EF4-FFF2-40B4-BE49-F238E27FC236}">
                <a16:creationId xmlns:a16="http://schemas.microsoft.com/office/drawing/2014/main" id="{A2EA8AE4-C037-918D-5325-0DD4C8D108E0}"/>
              </a:ext>
            </a:extLst>
          </p:cNvPr>
          <p:cNvPicPr>
            <a:picLocks noChangeAspect="1"/>
          </p:cNvPicPr>
          <p:nvPr/>
        </p:nvPicPr>
        <p:blipFill rotWithShape="1">
          <a:blip r:embed="rId6"/>
          <a:srcRect l="65601" t="7785" b="18460"/>
          <a:stretch/>
        </p:blipFill>
        <p:spPr>
          <a:xfrm>
            <a:off x="6369947" y="2317131"/>
            <a:ext cx="1743075" cy="3386138"/>
          </a:xfrm>
          <a:prstGeom prst="rect">
            <a:avLst/>
          </a:prstGeom>
        </p:spPr>
      </p:pic>
      <p:sp>
        <p:nvSpPr>
          <p:cNvPr id="6" name="Retângulo 5">
            <a:extLst>
              <a:ext uri="{FF2B5EF4-FFF2-40B4-BE49-F238E27FC236}">
                <a16:creationId xmlns:a16="http://schemas.microsoft.com/office/drawing/2014/main" id="{5EBDF53B-276F-70A2-7039-599354472CB9}"/>
              </a:ext>
            </a:extLst>
          </p:cNvPr>
          <p:cNvSpPr/>
          <p:nvPr/>
        </p:nvSpPr>
        <p:spPr>
          <a:xfrm>
            <a:off x="965518" y="1671206"/>
            <a:ext cx="1797794" cy="369332"/>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effectLst/>
              </a:rPr>
              <a:t>Estruturas Ativas</a:t>
            </a:r>
          </a:p>
        </p:txBody>
      </p:sp>
      <p:sp>
        <p:nvSpPr>
          <p:cNvPr id="7" name="Retângulo 6">
            <a:extLst>
              <a:ext uri="{FF2B5EF4-FFF2-40B4-BE49-F238E27FC236}">
                <a16:creationId xmlns:a16="http://schemas.microsoft.com/office/drawing/2014/main" id="{BFEDC255-44FA-C308-C9C5-D5744CE7EDBF}"/>
              </a:ext>
            </a:extLst>
          </p:cNvPr>
          <p:cNvSpPr/>
          <p:nvPr/>
        </p:nvSpPr>
        <p:spPr>
          <a:xfrm>
            <a:off x="3505200" y="1671206"/>
            <a:ext cx="1952624" cy="369332"/>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b="1" dirty="0"/>
              <a:t>Comportamentos</a:t>
            </a:r>
            <a:endParaRPr kumimoji="0" lang="pt-BR" altLang="pt-BR" b="1" i="0" u="none" strike="noStrike" cap="none" normalizeH="0" baseline="0" dirty="0">
              <a:ln>
                <a:noFill/>
              </a:ln>
              <a:effectLst/>
            </a:endParaRPr>
          </a:p>
        </p:txBody>
      </p:sp>
      <p:sp>
        <p:nvSpPr>
          <p:cNvPr id="8" name="Retângulo 7">
            <a:extLst>
              <a:ext uri="{FF2B5EF4-FFF2-40B4-BE49-F238E27FC236}">
                <a16:creationId xmlns:a16="http://schemas.microsoft.com/office/drawing/2014/main" id="{61164A11-E184-C6A5-692E-6487E621D033}"/>
              </a:ext>
            </a:extLst>
          </p:cNvPr>
          <p:cNvSpPr/>
          <p:nvPr/>
        </p:nvSpPr>
        <p:spPr>
          <a:xfrm>
            <a:off x="6180688" y="1671206"/>
            <a:ext cx="2121592" cy="369332"/>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b="1" dirty="0"/>
              <a:t>Estruturas Passivas</a:t>
            </a:r>
            <a:endParaRPr kumimoji="0" lang="pt-BR" altLang="pt-BR" b="1" i="0" u="none" strike="noStrike" cap="none" normalizeH="0" baseline="0" dirty="0">
              <a:ln>
                <a:noFill/>
              </a:ln>
              <a:effectLst/>
            </a:endParaRPr>
          </a:p>
        </p:txBody>
      </p:sp>
    </p:spTree>
    <p:extLst>
      <p:ext uri="{BB962C8B-B14F-4D97-AF65-F5344CB8AC3E}">
        <p14:creationId xmlns:p14="http://schemas.microsoft.com/office/powerpoint/2010/main" val="410396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Tabela 3">
            <a:extLst>
              <a:ext uri="{FF2B5EF4-FFF2-40B4-BE49-F238E27FC236}">
                <a16:creationId xmlns:a16="http://schemas.microsoft.com/office/drawing/2014/main" id="{534A57EA-431A-0DA1-46D4-E83266581BC8}"/>
              </a:ext>
            </a:extLst>
          </p:cNvPr>
          <p:cNvGraphicFramePr>
            <a:graphicFrameLocks noGrp="1"/>
          </p:cNvGraphicFramePr>
          <p:nvPr>
            <p:extLst>
              <p:ext uri="{D42A27DB-BD31-4B8C-83A1-F6EECF244321}">
                <p14:modId xmlns:p14="http://schemas.microsoft.com/office/powerpoint/2010/main" val="401566727"/>
              </p:ext>
            </p:extLst>
          </p:nvPr>
        </p:nvGraphicFramePr>
        <p:xfrm>
          <a:off x="414988" y="1410874"/>
          <a:ext cx="8218472" cy="5199286"/>
        </p:xfrm>
        <a:graphic>
          <a:graphicData uri="http://schemas.openxmlformats.org/drawingml/2006/table">
            <a:tbl>
              <a:tblPr/>
              <a:tblGrid>
                <a:gridCol w="1275709">
                  <a:extLst>
                    <a:ext uri="{9D8B030D-6E8A-4147-A177-3AD203B41FA5}">
                      <a16:colId xmlns:a16="http://schemas.microsoft.com/office/drawing/2014/main" val="2321335700"/>
                    </a:ext>
                  </a:extLst>
                </a:gridCol>
                <a:gridCol w="3445183">
                  <a:extLst>
                    <a:ext uri="{9D8B030D-6E8A-4147-A177-3AD203B41FA5}">
                      <a16:colId xmlns:a16="http://schemas.microsoft.com/office/drawing/2014/main" val="4169794751"/>
                    </a:ext>
                  </a:extLst>
                </a:gridCol>
                <a:gridCol w="3497580">
                  <a:extLst>
                    <a:ext uri="{9D8B030D-6E8A-4147-A177-3AD203B41FA5}">
                      <a16:colId xmlns:a16="http://schemas.microsoft.com/office/drawing/2014/main" val="1860983128"/>
                    </a:ext>
                  </a:extLst>
                </a:gridCol>
              </a:tblGrid>
              <a:tr h="320574">
                <a:tc>
                  <a:txBody>
                    <a:bodyPr/>
                    <a:lstStyle/>
                    <a:p>
                      <a:r>
                        <a:rPr lang="pt-BR" sz="1600" b="1" noProof="0" dirty="0">
                          <a:solidFill>
                            <a:schemeClr val="tx1"/>
                          </a:solidFill>
                        </a:rPr>
                        <a:t>Elemento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Definição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Notação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15379666"/>
                  </a:ext>
                </a:extLst>
              </a:tr>
              <a:tr h="792177">
                <a:tc>
                  <a:txBody>
                    <a:bodyPr/>
                    <a:lstStyle/>
                    <a:p>
                      <a:r>
                        <a:rPr lang="pt-BR" sz="1400" noProof="0" dirty="0">
                          <a:solidFill>
                            <a:schemeClr val="tx1"/>
                          </a:solidFill>
                        </a:rPr>
                        <a:t>Node</a:t>
                      </a:r>
                    </a:p>
                    <a:p>
                      <a:r>
                        <a:rPr lang="pt-BR" sz="1400" noProof="0" dirty="0">
                          <a:solidFill>
                            <a:schemeClr val="tx1"/>
                          </a:solidFill>
                        </a:rPr>
                        <a:t>(Nó)</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a:solidFill>
                            <a:schemeClr val="tx1"/>
                          </a:solidFill>
                        </a:rPr>
                        <a:t>Um </a:t>
                      </a:r>
                      <a:r>
                        <a:rPr lang="en-US" sz="1100" noProof="0" dirty="0" err="1">
                          <a:solidFill>
                            <a:schemeClr val="tx1"/>
                          </a:solidFill>
                        </a:rPr>
                        <a:t>recurso</a:t>
                      </a:r>
                      <a:r>
                        <a:rPr lang="en-US" sz="1100" noProof="0" dirty="0">
                          <a:solidFill>
                            <a:schemeClr val="tx1"/>
                          </a:solidFill>
                        </a:rPr>
                        <a:t> </a:t>
                      </a:r>
                      <a:r>
                        <a:rPr lang="en-US" sz="1100" noProof="0" dirty="0" err="1">
                          <a:solidFill>
                            <a:schemeClr val="tx1"/>
                          </a:solidFill>
                        </a:rPr>
                        <a:t>físico</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computacional</a:t>
                      </a:r>
                      <a:r>
                        <a:rPr lang="en-US" sz="1100" noProof="0" dirty="0">
                          <a:solidFill>
                            <a:schemeClr val="tx1"/>
                          </a:solidFill>
                        </a:rPr>
                        <a:t> que </a:t>
                      </a:r>
                      <a:r>
                        <a:rPr lang="en-US" sz="1100" noProof="0" dirty="0" err="1">
                          <a:solidFill>
                            <a:schemeClr val="tx1"/>
                          </a:solidFill>
                        </a:rPr>
                        <a:t>abriga</a:t>
                      </a:r>
                      <a:r>
                        <a:rPr lang="en-US" sz="1100" noProof="0" dirty="0">
                          <a:solidFill>
                            <a:schemeClr val="tx1"/>
                          </a:solidFill>
                        </a:rPr>
                        <a:t>, </a:t>
                      </a:r>
                      <a:r>
                        <a:rPr lang="en-US" sz="1100" noProof="0" dirty="0" err="1">
                          <a:solidFill>
                            <a:schemeClr val="tx1"/>
                          </a:solidFill>
                        </a:rPr>
                        <a:t>manipula</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interage</a:t>
                      </a:r>
                      <a:r>
                        <a:rPr lang="en-US" sz="1100" noProof="0" dirty="0">
                          <a:solidFill>
                            <a:schemeClr val="tx1"/>
                          </a:solidFill>
                        </a:rPr>
                        <a:t> com outros </a:t>
                      </a:r>
                      <a:r>
                        <a:rPr lang="en-US" sz="1100" noProof="0" dirty="0" err="1">
                          <a:solidFill>
                            <a:schemeClr val="tx1"/>
                          </a:solidFill>
                        </a:rPr>
                        <a:t>recursos</a:t>
                      </a:r>
                      <a:r>
                        <a:rPr lang="en-US" sz="1100" noProof="0" dirty="0">
                          <a:solidFill>
                            <a:schemeClr val="tx1"/>
                          </a:solidFill>
                        </a:rPr>
                        <a:t> </a:t>
                      </a:r>
                      <a:r>
                        <a:rPr lang="en-US" sz="1100" noProof="0" dirty="0" err="1">
                          <a:solidFill>
                            <a:schemeClr val="tx1"/>
                          </a:solidFill>
                        </a:rPr>
                        <a:t>similares</a:t>
                      </a:r>
                      <a:r>
                        <a:rPr lang="en-US" sz="1100" noProof="0" dirty="0">
                          <a:solidFill>
                            <a:schemeClr val="tx1"/>
                          </a:solidFill>
                        </a:rPr>
                        <a:t>.</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70715888"/>
                  </a:ext>
                </a:extLst>
              </a:tr>
              <a:tr h="792177">
                <a:tc>
                  <a:txBody>
                    <a:bodyPr/>
                    <a:lstStyle/>
                    <a:p>
                      <a:r>
                        <a:rPr lang="pt-BR" sz="1400" noProof="0" dirty="0">
                          <a:solidFill>
                            <a:schemeClr val="tx1"/>
                          </a:solidFill>
                        </a:rPr>
                        <a:t>Device</a:t>
                      </a:r>
                    </a:p>
                    <a:p>
                      <a:r>
                        <a:rPr lang="pt-BR" sz="1400" noProof="0" dirty="0">
                          <a:solidFill>
                            <a:schemeClr val="tx1"/>
                          </a:solidFill>
                        </a:rPr>
                        <a:t>(Dispositivo)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err="1">
                          <a:solidFill>
                            <a:schemeClr val="tx1"/>
                          </a:solidFill>
                        </a:rPr>
                        <a:t>Recurso</a:t>
                      </a:r>
                      <a:r>
                        <a:rPr lang="en-US" sz="1100" noProof="0" dirty="0">
                          <a:solidFill>
                            <a:schemeClr val="tx1"/>
                          </a:solidFill>
                        </a:rPr>
                        <a:t> </a:t>
                      </a:r>
                      <a:r>
                        <a:rPr lang="en-US" sz="1100" noProof="0" dirty="0" err="1">
                          <a:solidFill>
                            <a:schemeClr val="tx1"/>
                          </a:solidFill>
                        </a:rPr>
                        <a:t>físico</a:t>
                      </a:r>
                      <a:r>
                        <a:rPr lang="en-US" sz="1100" noProof="0" dirty="0">
                          <a:solidFill>
                            <a:schemeClr val="tx1"/>
                          </a:solidFill>
                        </a:rPr>
                        <a:t> de TI no qual software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artefatos</a:t>
                      </a:r>
                      <a:r>
                        <a:rPr lang="en-US" sz="1100" noProof="0" dirty="0">
                          <a:solidFill>
                            <a:schemeClr val="tx1"/>
                          </a:solidFill>
                        </a:rPr>
                        <a:t> </a:t>
                      </a:r>
                      <a:r>
                        <a:rPr lang="en-US" sz="1100" noProof="0" dirty="0" err="1">
                          <a:solidFill>
                            <a:schemeClr val="tx1"/>
                          </a:solidFill>
                        </a:rPr>
                        <a:t>podem</a:t>
                      </a:r>
                      <a:r>
                        <a:rPr lang="en-US" sz="1100" noProof="0" dirty="0">
                          <a:solidFill>
                            <a:schemeClr val="tx1"/>
                          </a:solidFill>
                        </a:rPr>
                        <a:t> ser </a:t>
                      </a:r>
                      <a:r>
                        <a:rPr lang="en-US" sz="1100" noProof="0" dirty="0" err="1">
                          <a:solidFill>
                            <a:schemeClr val="tx1"/>
                          </a:solidFill>
                        </a:rPr>
                        <a:t>armazenados</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executados</a:t>
                      </a:r>
                      <a:r>
                        <a:rPr lang="en-US" sz="1100" noProof="0" dirty="0">
                          <a:solidFill>
                            <a:schemeClr val="tx1"/>
                          </a:solidFill>
                        </a:rPr>
                        <a:t>. </a:t>
                      </a:r>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59664728"/>
                  </a:ext>
                </a:extLst>
              </a:tr>
              <a:tr h="667096">
                <a:tc>
                  <a:txBody>
                    <a:bodyPr/>
                    <a:lstStyle/>
                    <a:p>
                      <a:r>
                        <a:rPr lang="pt-BR" sz="1400" noProof="0" dirty="0">
                          <a:solidFill>
                            <a:schemeClr val="tx1"/>
                          </a:solidFill>
                        </a:rPr>
                        <a:t>Software</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err="1">
                          <a:solidFill>
                            <a:schemeClr val="tx1"/>
                          </a:solidFill>
                        </a:rPr>
                        <a:t>Representa</a:t>
                      </a:r>
                      <a:r>
                        <a:rPr lang="en-US" sz="1100" noProof="0" dirty="0">
                          <a:solidFill>
                            <a:schemeClr val="tx1"/>
                          </a:solidFill>
                        </a:rPr>
                        <a:t> o software que </a:t>
                      </a:r>
                      <a:r>
                        <a:rPr lang="en-US" sz="1100" noProof="0" dirty="0" err="1">
                          <a:solidFill>
                            <a:schemeClr val="tx1"/>
                          </a:solidFill>
                        </a:rPr>
                        <a:t>fornece</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contribui</a:t>
                      </a:r>
                      <a:r>
                        <a:rPr lang="en-US" sz="1100" noProof="0" dirty="0">
                          <a:solidFill>
                            <a:schemeClr val="tx1"/>
                          </a:solidFill>
                        </a:rPr>
                        <a:t> para um </a:t>
                      </a:r>
                      <a:r>
                        <a:rPr lang="en-US" sz="1100" noProof="0" dirty="0" err="1">
                          <a:solidFill>
                            <a:schemeClr val="tx1"/>
                          </a:solidFill>
                        </a:rPr>
                        <a:t>ambiente</a:t>
                      </a:r>
                      <a:r>
                        <a:rPr lang="en-US" sz="1100" noProof="0" dirty="0">
                          <a:solidFill>
                            <a:schemeClr val="tx1"/>
                          </a:solidFill>
                        </a:rPr>
                        <a:t> de </a:t>
                      </a:r>
                      <a:r>
                        <a:rPr lang="en-US" sz="1100" noProof="0" dirty="0" err="1">
                          <a:solidFill>
                            <a:schemeClr val="tx1"/>
                          </a:solidFill>
                        </a:rPr>
                        <a:t>armazenagem</a:t>
                      </a:r>
                      <a:r>
                        <a:rPr lang="en-US" sz="1100" noProof="0" dirty="0">
                          <a:solidFill>
                            <a:schemeClr val="tx1"/>
                          </a:solidFill>
                        </a:rPr>
                        <a:t>, </a:t>
                      </a:r>
                      <a:r>
                        <a:rPr lang="en-US" sz="1100" noProof="0" dirty="0" err="1">
                          <a:solidFill>
                            <a:schemeClr val="tx1"/>
                          </a:solidFill>
                        </a:rPr>
                        <a:t>execução</a:t>
                      </a:r>
                      <a:r>
                        <a:rPr lang="en-US" sz="1100" noProof="0" dirty="0">
                          <a:solidFill>
                            <a:schemeClr val="tx1"/>
                          </a:solidFill>
                        </a:rPr>
                        <a:t> e </a:t>
                      </a:r>
                      <a:r>
                        <a:rPr lang="en-US" sz="1100" noProof="0" dirty="0" err="1">
                          <a:solidFill>
                            <a:schemeClr val="tx1"/>
                          </a:solidFill>
                        </a:rPr>
                        <a:t>uso</a:t>
                      </a:r>
                      <a:r>
                        <a:rPr lang="en-US" sz="1100" noProof="0" dirty="0">
                          <a:solidFill>
                            <a:schemeClr val="tx1"/>
                          </a:solidFill>
                        </a:rPr>
                        <a:t> de </a:t>
                      </a:r>
                      <a:r>
                        <a:rPr lang="en-US" sz="1100" noProof="0" dirty="0" err="1">
                          <a:solidFill>
                            <a:schemeClr val="tx1"/>
                          </a:solidFill>
                        </a:rPr>
                        <a:t>aplicações</a:t>
                      </a:r>
                      <a:r>
                        <a:rPr lang="en-US" sz="1100" noProof="0" dirty="0">
                          <a:solidFill>
                            <a:schemeClr val="tx1"/>
                          </a:solidFill>
                        </a:rPr>
                        <a:t> e dados.</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11159231"/>
                  </a:ext>
                </a:extLst>
              </a:tr>
              <a:tr h="667096">
                <a:tc>
                  <a:txBody>
                    <a:bodyPr/>
                    <a:lstStyle/>
                    <a:p>
                      <a:r>
                        <a:rPr lang="pt-BR" sz="1400" noProof="0" dirty="0">
                          <a:solidFill>
                            <a:schemeClr val="tx1"/>
                          </a:solidFill>
                        </a:rPr>
                        <a:t>Network</a:t>
                      </a:r>
                    </a:p>
                    <a:p>
                      <a:r>
                        <a:rPr lang="pt-BR" sz="1400" noProof="0" dirty="0">
                          <a:solidFill>
                            <a:schemeClr val="tx1"/>
                          </a:solidFill>
                        </a:rPr>
                        <a:t>(Rede)</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a:solidFill>
                            <a:schemeClr val="tx1"/>
                          </a:solidFill>
                        </a:rPr>
                        <a:t>Conjunto de </a:t>
                      </a:r>
                      <a:r>
                        <a:rPr lang="en-US" sz="1100" noProof="0" dirty="0" err="1">
                          <a:solidFill>
                            <a:schemeClr val="tx1"/>
                          </a:solidFill>
                        </a:rPr>
                        <a:t>estruturas</a:t>
                      </a:r>
                      <a:r>
                        <a:rPr lang="en-US" sz="1100" noProof="0" dirty="0">
                          <a:solidFill>
                            <a:schemeClr val="tx1"/>
                          </a:solidFill>
                        </a:rPr>
                        <a:t> que </a:t>
                      </a:r>
                      <a:r>
                        <a:rPr lang="en-US" sz="1100" noProof="0" dirty="0" err="1">
                          <a:solidFill>
                            <a:schemeClr val="tx1"/>
                          </a:solidFill>
                        </a:rPr>
                        <a:t>conectam</a:t>
                      </a:r>
                      <a:r>
                        <a:rPr lang="en-US" sz="1100" noProof="0" dirty="0">
                          <a:solidFill>
                            <a:schemeClr val="tx1"/>
                          </a:solidFill>
                        </a:rPr>
                        <a:t> </a:t>
                      </a:r>
                      <a:r>
                        <a:rPr lang="en-US" sz="1100" noProof="0" dirty="0" err="1">
                          <a:solidFill>
                            <a:schemeClr val="tx1"/>
                          </a:solidFill>
                        </a:rPr>
                        <a:t>dispositivos</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software para </a:t>
                      </a:r>
                      <a:r>
                        <a:rPr lang="en-US" sz="1100" noProof="0" dirty="0" err="1">
                          <a:solidFill>
                            <a:schemeClr val="tx1"/>
                          </a:solidFill>
                        </a:rPr>
                        <a:t>transmissão</a:t>
                      </a:r>
                      <a:r>
                        <a:rPr lang="en-US" sz="1100" noProof="0" dirty="0">
                          <a:solidFill>
                            <a:schemeClr val="tx1"/>
                          </a:solidFill>
                        </a:rPr>
                        <a:t>, </a:t>
                      </a:r>
                      <a:r>
                        <a:rPr lang="en-US" sz="1100" noProof="0" dirty="0" err="1">
                          <a:solidFill>
                            <a:schemeClr val="tx1"/>
                          </a:solidFill>
                        </a:rPr>
                        <a:t>roteamento</a:t>
                      </a:r>
                      <a:r>
                        <a:rPr lang="en-US" sz="1100" noProof="0" dirty="0">
                          <a:solidFill>
                            <a:schemeClr val="tx1"/>
                          </a:solidFill>
                        </a:rPr>
                        <a:t> e </a:t>
                      </a:r>
                      <a:r>
                        <a:rPr lang="en-US" sz="1100" noProof="0" dirty="0" err="1">
                          <a:solidFill>
                            <a:schemeClr val="tx1"/>
                          </a:solidFill>
                        </a:rPr>
                        <a:t>recepção</a:t>
                      </a:r>
                      <a:r>
                        <a:rPr lang="en-US" sz="1100" noProof="0" dirty="0">
                          <a:solidFill>
                            <a:schemeClr val="tx1"/>
                          </a:solidFill>
                        </a:rPr>
                        <a:t> de dados.</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721905211"/>
                  </a:ext>
                </a:extLst>
              </a:tr>
              <a:tr h="667096">
                <a:tc>
                  <a:txBody>
                    <a:bodyPr/>
                    <a:lstStyle/>
                    <a:p>
                      <a:r>
                        <a:rPr lang="pt-BR" sz="1400" noProof="0" dirty="0">
                          <a:solidFill>
                            <a:schemeClr val="tx1"/>
                          </a:solidFill>
                        </a:rPr>
                        <a:t>Event</a:t>
                      </a:r>
                    </a:p>
                    <a:p>
                      <a:r>
                        <a:rPr lang="pt-BR" sz="1400" noProof="0" dirty="0">
                          <a:solidFill>
                            <a:schemeClr val="tx1"/>
                          </a:solidFill>
                        </a:rPr>
                        <a:t>(Evento)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err="1">
                          <a:solidFill>
                            <a:schemeClr val="tx1"/>
                          </a:solidFill>
                        </a:rPr>
                        <a:t>Representa</a:t>
                      </a:r>
                      <a:r>
                        <a:rPr lang="en-US" sz="1100" noProof="0" dirty="0">
                          <a:solidFill>
                            <a:schemeClr val="tx1"/>
                          </a:solidFill>
                        </a:rPr>
                        <a:t> </a:t>
                      </a:r>
                      <a:r>
                        <a:rPr lang="en-US" sz="1100" noProof="0" dirty="0" err="1">
                          <a:solidFill>
                            <a:schemeClr val="tx1"/>
                          </a:solidFill>
                        </a:rPr>
                        <a:t>uma</a:t>
                      </a:r>
                      <a:r>
                        <a:rPr lang="en-US" sz="1100" noProof="0" dirty="0">
                          <a:solidFill>
                            <a:schemeClr val="tx1"/>
                          </a:solidFill>
                        </a:rPr>
                        <a:t> </a:t>
                      </a:r>
                      <a:r>
                        <a:rPr lang="en-US" sz="1100" noProof="0" dirty="0" err="1">
                          <a:solidFill>
                            <a:schemeClr val="tx1"/>
                          </a:solidFill>
                        </a:rPr>
                        <a:t>mudança</a:t>
                      </a:r>
                      <a:r>
                        <a:rPr lang="en-US" sz="1100" noProof="0" dirty="0">
                          <a:solidFill>
                            <a:schemeClr val="tx1"/>
                          </a:solidFill>
                        </a:rPr>
                        <a:t> de </a:t>
                      </a:r>
                      <a:r>
                        <a:rPr lang="en-US" sz="1100" noProof="0" dirty="0" err="1">
                          <a:solidFill>
                            <a:schemeClr val="tx1"/>
                          </a:solidFill>
                        </a:rPr>
                        <a:t>estado</a:t>
                      </a:r>
                      <a:r>
                        <a:rPr lang="en-US" sz="1100" noProof="0" dirty="0">
                          <a:solidFill>
                            <a:schemeClr val="tx1"/>
                          </a:solidFill>
                        </a:rPr>
                        <a:t>.</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064254"/>
                  </a:ext>
                </a:extLst>
              </a:tr>
              <a:tr h="667096">
                <a:tc>
                  <a:txBody>
                    <a:bodyPr/>
                    <a:lstStyle/>
                    <a:p>
                      <a:r>
                        <a:rPr lang="pt-BR" sz="1400" noProof="0" dirty="0" err="1">
                          <a:solidFill>
                            <a:schemeClr val="tx1"/>
                          </a:solidFill>
                        </a:rPr>
                        <a:t>Artifact</a:t>
                      </a:r>
                      <a:endParaRPr lang="pt-BR" sz="1400" noProof="0" dirty="0">
                        <a:solidFill>
                          <a:schemeClr val="tx1"/>
                        </a:solidFill>
                      </a:endParaRPr>
                    </a:p>
                    <a:p>
                      <a:r>
                        <a:rPr lang="pt-BR" sz="1400" noProof="0" dirty="0">
                          <a:solidFill>
                            <a:schemeClr val="tx1"/>
                          </a:solidFill>
                        </a:rPr>
                        <a:t>(Artefato)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a:solidFill>
                            <a:schemeClr val="tx1"/>
                          </a:solidFill>
                        </a:rPr>
                        <a:t>Um </a:t>
                      </a:r>
                      <a:r>
                        <a:rPr lang="en-US" sz="1100" noProof="0" dirty="0" err="1">
                          <a:solidFill>
                            <a:schemeClr val="tx1"/>
                          </a:solidFill>
                        </a:rPr>
                        <a:t>pedaço</a:t>
                      </a:r>
                      <a:r>
                        <a:rPr lang="en-US" sz="1100" noProof="0" dirty="0">
                          <a:solidFill>
                            <a:schemeClr val="tx1"/>
                          </a:solidFill>
                        </a:rPr>
                        <a:t> de </a:t>
                      </a:r>
                      <a:r>
                        <a:rPr lang="en-US" sz="1100" noProof="0" dirty="0" err="1">
                          <a:solidFill>
                            <a:schemeClr val="tx1"/>
                          </a:solidFill>
                        </a:rPr>
                        <a:t>informação</a:t>
                      </a:r>
                      <a:r>
                        <a:rPr lang="en-US" sz="1100" noProof="0" dirty="0">
                          <a:solidFill>
                            <a:schemeClr val="tx1"/>
                          </a:solidFill>
                        </a:rPr>
                        <a:t> que é </a:t>
                      </a:r>
                      <a:r>
                        <a:rPr lang="en-US" sz="1100" noProof="0" dirty="0" err="1">
                          <a:solidFill>
                            <a:schemeClr val="tx1"/>
                          </a:solidFill>
                        </a:rPr>
                        <a:t>usado</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produzido</a:t>
                      </a:r>
                      <a:r>
                        <a:rPr lang="en-US" sz="1100" noProof="0" dirty="0">
                          <a:solidFill>
                            <a:schemeClr val="tx1"/>
                          </a:solidFill>
                        </a:rPr>
                        <a:t> </a:t>
                      </a:r>
                      <a:r>
                        <a:rPr lang="en-US" sz="1100" noProof="0" dirty="0" err="1">
                          <a:solidFill>
                            <a:schemeClr val="tx1"/>
                          </a:solidFill>
                        </a:rPr>
                        <a:t>durante</a:t>
                      </a:r>
                      <a:r>
                        <a:rPr lang="en-US" sz="1100" noProof="0" dirty="0">
                          <a:solidFill>
                            <a:schemeClr val="tx1"/>
                          </a:solidFill>
                        </a:rPr>
                        <a:t> o </a:t>
                      </a:r>
                      <a:r>
                        <a:rPr lang="en-US" sz="1100" noProof="0" dirty="0" err="1">
                          <a:solidFill>
                            <a:schemeClr val="tx1"/>
                          </a:solidFill>
                        </a:rPr>
                        <a:t>processo</a:t>
                      </a:r>
                      <a:r>
                        <a:rPr lang="en-US" sz="1100" noProof="0" dirty="0">
                          <a:solidFill>
                            <a:schemeClr val="tx1"/>
                          </a:solidFill>
                        </a:rPr>
                        <a:t> de </a:t>
                      </a:r>
                      <a:r>
                        <a:rPr lang="en-US" sz="1100" noProof="0" dirty="0" err="1">
                          <a:solidFill>
                            <a:schemeClr val="tx1"/>
                          </a:solidFill>
                        </a:rPr>
                        <a:t>desenvolvimento</a:t>
                      </a:r>
                      <a:r>
                        <a:rPr lang="en-US" sz="1100" noProof="0" dirty="0">
                          <a:solidFill>
                            <a:schemeClr val="tx1"/>
                          </a:solidFill>
                        </a:rPr>
                        <a:t> de software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operação</a:t>
                      </a:r>
                      <a:r>
                        <a:rPr lang="en-US" sz="1100" noProof="0" dirty="0">
                          <a:solidFill>
                            <a:schemeClr val="tx1"/>
                          </a:solidFill>
                        </a:rPr>
                        <a:t> de um Sistema de TI.</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77420493"/>
                  </a:ext>
                </a:extLst>
              </a:tr>
              <a:tr h="625974">
                <a:tc>
                  <a:txBody>
                    <a:bodyPr/>
                    <a:lstStyle/>
                    <a:p>
                      <a:r>
                        <a:rPr lang="pt-BR" sz="1400" noProof="0" dirty="0" err="1">
                          <a:solidFill>
                            <a:schemeClr val="tx1"/>
                          </a:solidFill>
                        </a:rPr>
                        <a:t>Facility</a:t>
                      </a:r>
                      <a:endParaRPr lang="pt-BR" sz="1400" noProof="0" dirty="0">
                        <a:solidFill>
                          <a:schemeClr val="tx1"/>
                        </a:solidFill>
                      </a:endParaRPr>
                    </a:p>
                    <a:p>
                      <a:r>
                        <a:rPr lang="pt-BR" sz="1400" noProof="0" dirty="0">
                          <a:solidFill>
                            <a:schemeClr val="tx1"/>
                          </a:solidFill>
                        </a:rPr>
                        <a:t>(Instalação)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 ambiente ou uma estrutura física</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85686135"/>
                  </a:ext>
                </a:extLst>
              </a:tr>
            </a:tbl>
          </a:graphicData>
        </a:graphic>
      </p:graphicFrame>
      <p:sp>
        <p:nvSpPr>
          <p:cNvPr id="2" name="Retângulo 1">
            <a:extLst>
              <a:ext uri="{FF2B5EF4-FFF2-40B4-BE49-F238E27FC236}">
                <a16:creationId xmlns:a16="http://schemas.microsoft.com/office/drawing/2014/main" id="{5258BACC-1129-ACDD-9E87-7F0D9AD9833C}"/>
              </a:ext>
            </a:extLst>
          </p:cNvPr>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Tecnologia (Fase D)</a:t>
            </a:r>
          </a:p>
        </p:txBody>
      </p:sp>
      <p:pic>
        <p:nvPicPr>
          <p:cNvPr id="2049" name="Picture 1" descr="image">
            <a:extLst>
              <a:ext uri="{FF2B5EF4-FFF2-40B4-BE49-F238E27FC236}">
                <a16:creationId xmlns:a16="http://schemas.microsoft.com/office/drawing/2014/main" id="{D868EFBB-1333-9F93-8DD4-5BD8A64853A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671184" y="1874575"/>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a:extLst>
              <a:ext uri="{FF2B5EF4-FFF2-40B4-BE49-F238E27FC236}">
                <a16:creationId xmlns:a16="http://schemas.microsoft.com/office/drawing/2014/main" id="{CABD4919-938C-199C-B78B-A212224955AA}"/>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724775" y="1946952"/>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image">
            <a:extLst>
              <a:ext uri="{FF2B5EF4-FFF2-40B4-BE49-F238E27FC236}">
                <a16:creationId xmlns:a16="http://schemas.microsoft.com/office/drawing/2014/main" id="{8E3B913E-3578-F74C-B0ED-5F6FB2A9E228}"/>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671184" y="2699096"/>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00DBBF24-F31B-3D43-14EB-F9BB71B74324}"/>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24775" y="2816405"/>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image">
            <a:extLst>
              <a:ext uri="{FF2B5EF4-FFF2-40B4-BE49-F238E27FC236}">
                <a16:creationId xmlns:a16="http://schemas.microsoft.com/office/drawing/2014/main" id="{537243B6-200D-AB3D-15FF-CACA4A839134}"/>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656897" y="3401667"/>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a:extLst>
              <a:ext uri="{FF2B5EF4-FFF2-40B4-BE49-F238E27FC236}">
                <a16:creationId xmlns:a16="http://schemas.microsoft.com/office/drawing/2014/main" id="{EC832517-51FE-C245-1C29-E4F14D198EA5}"/>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762875" y="3417735"/>
            <a:ext cx="5905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image">
            <a:extLst>
              <a:ext uri="{FF2B5EF4-FFF2-40B4-BE49-F238E27FC236}">
                <a16:creationId xmlns:a16="http://schemas.microsoft.com/office/drawing/2014/main" id="{142CBE97-A12A-1A10-F79C-1795F5064F07}"/>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666422" y="4061430"/>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a:extLst>
              <a:ext uri="{FF2B5EF4-FFF2-40B4-BE49-F238E27FC236}">
                <a16:creationId xmlns:a16="http://schemas.microsoft.com/office/drawing/2014/main" id="{8FA134CB-63B0-7253-1F64-9D70364314F6}"/>
              </a:ext>
            </a:extLst>
          </p:cNvPr>
          <p:cNvPicPr>
            <a:picLocks noChangeAspect="1" noChangeArrowheads="1"/>
          </p:cNvPicPr>
          <p:nvPr/>
        </p:nvPicPr>
        <p:blipFill>
          <a:blip r:embed="rId11" cstate="email">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62875" y="4091172"/>
            <a:ext cx="5905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image">
            <a:extLst>
              <a:ext uri="{FF2B5EF4-FFF2-40B4-BE49-F238E27FC236}">
                <a16:creationId xmlns:a16="http://schemas.microsoft.com/office/drawing/2014/main" id="{5F2837E9-5592-4DE4-6D7B-542352D1D368}"/>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671184" y="4733784"/>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mage">
            <a:extLst>
              <a:ext uri="{FF2B5EF4-FFF2-40B4-BE49-F238E27FC236}">
                <a16:creationId xmlns:a16="http://schemas.microsoft.com/office/drawing/2014/main" id="{3054BB61-2CA7-312C-64CC-CC372F3141DE}"/>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724775" y="4827724"/>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descr="image">
            <a:extLst>
              <a:ext uri="{FF2B5EF4-FFF2-40B4-BE49-F238E27FC236}">
                <a16:creationId xmlns:a16="http://schemas.microsoft.com/office/drawing/2014/main" id="{68F1D8BE-6B52-41FC-D603-7FF9AE153073}"/>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5666422" y="5393547"/>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a:extLst>
              <a:ext uri="{FF2B5EF4-FFF2-40B4-BE49-F238E27FC236}">
                <a16:creationId xmlns:a16="http://schemas.microsoft.com/office/drawing/2014/main" id="{F46D78EF-77DF-EC39-1EC4-C4FF9AD24F59}"/>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724775" y="5479273"/>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image">
            <a:extLst>
              <a:ext uri="{FF2B5EF4-FFF2-40B4-BE49-F238E27FC236}">
                <a16:creationId xmlns:a16="http://schemas.microsoft.com/office/drawing/2014/main" id="{BDB03782-A20A-D6B5-5618-2B17DAC301AC}"/>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5656897" y="6072949"/>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image">
            <a:extLst>
              <a:ext uri="{FF2B5EF4-FFF2-40B4-BE49-F238E27FC236}">
                <a16:creationId xmlns:a16="http://schemas.microsoft.com/office/drawing/2014/main" id="{B5D38B1B-EDEA-8297-201C-8135AED74A1C}"/>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7724775" y="6101525"/>
            <a:ext cx="666750" cy="447675"/>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Cantos Arredondados 2">
            <a:extLst>
              <a:ext uri="{FF2B5EF4-FFF2-40B4-BE49-F238E27FC236}">
                <a16:creationId xmlns:a16="http://schemas.microsoft.com/office/drawing/2014/main" id="{8CADA7ED-DAE5-8B94-7539-FA489C6E9B49}"/>
              </a:ext>
            </a:extLst>
          </p:cNvPr>
          <p:cNvSpPr/>
          <p:nvPr/>
        </p:nvSpPr>
        <p:spPr>
          <a:xfrm>
            <a:off x="5600220" y="1726145"/>
            <a:ext cx="1378978" cy="4958671"/>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822297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58F686-9446-879A-F5FF-BB92829FB5DF}"/>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134BD1FD-8195-2E9B-6E0C-1200921DB6FA}"/>
              </a:ext>
            </a:extLst>
          </p:cNvPr>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5" descr="FIAP-NOVO-2014-MAGENTO.png">
            <a:extLst>
              <a:ext uri="{FF2B5EF4-FFF2-40B4-BE49-F238E27FC236}">
                <a16:creationId xmlns:a16="http://schemas.microsoft.com/office/drawing/2014/main" id="{9D5A3891-6A27-E7E2-37F4-A02A0114709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3D911A5C-2B29-D1A9-4573-28405FC46ACD}"/>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Tabela 3">
            <a:extLst>
              <a:ext uri="{FF2B5EF4-FFF2-40B4-BE49-F238E27FC236}">
                <a16:creationId xmlns:a16="http://schemas.microsoft.com/office/drawing/2014/main" id="{251A171A-61D1-2557-960C-412BFFADF421}"/>
              </a:ext>
            </a:extLst>
          </p:cNvPr>
          <p:cNvGraphicFramePr>
            <a:graphicFrameLocks noGrp="1"/>
          </p:cNvGraphicFramePr>
          <p:nvPr>
            <p:extLst>
              <p:ext uri="{D42A27DB-BD31-4B8C-83A1-F6EECF244321}">
                <p14:modId xmlns:p14="http://schemas.microsoft.com/office/powerpoint/2010/main" val="2367762415"/>
              </p:ext>
            </p:extLst>
          </p:nvPr>
        </p:nvGraphicFramePr>
        <p:xfrm>
          <a:off x="414988" y="1410874"/>
          <a:ext cx="8218472" cy="5199286"/>
        </p:xfrm>
        <a:graphic>
          <a:graphicData uri="http://schemas.openxmlformats.org/drawingml/2006/table">
            <a:tbl>
              <a:tblPr/>
              <a:tblGrid>
                <a:gridCol w="1275709">
                  <a:extLst>
                    <a:ext uri="{9D8B030D-6E8A-4147-A177-3AD203B41FA5}">
                      <a16:colId xmlns:a16="http://schemas.microsoft.com/office/drawing/2014/main" val="2321335700"/>
                    </a:ext>
                  </a:extLst>
                </a:gridCol>
                <a:gridCol w="3445183">
                  <a:extLst>
                    <a:ext uri="{9D8B030D-6E8A-4147-A177-3AD203B41FA5}">
                      <a16:colId xmlns:a16="http://schemas.microsoft.com/office/drawing/2014/main" val="4169794751"/>
                    </a:ext>
                  </a:extLst>
                </a:gridCol>
                <a:gridCol w="3497580">
                  <a:extLst>
                    <a:ext uri="{9D8B030D-6E8A-4147-A177-3AD203B41FA5}">
                      <a16:colId xmlns:a16="http://schemas.microsoft.com/office/drawing/2014/main" val="1860983128"/>
                    </a:ext>
                  </a:extLst>
                </a:gridCol>
              </a:tblGrid>
              <a:tr h="320574">
                <a:tc>
                  <a:txBody>
                    <a:bodyPr/>
                    <a:lstStyle/>
                    <a:p>
                      <a:r>
                        <a:rPr lang="pt-BR" sz="1600" b="1" noProof="0" dirty="0">
                          <a:solidFill>
                            <a:schemeClr val="tx1"/>
                          </a:solidFill>
                        </a:rPr>
                        <a:t>Elemento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Definição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600" b="1" noProof="0" dirty="0">
                          <a:solidFill>
                            <a:schemeClr val="tx1"/>
                          </a:solidFill>
                        </a:rPr>
                        <a:t>Notação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15379666"/>
                  </a:ext>
                </a:extLst>
              </a:tr>
              <a:tr h="792177">
                <a:tc>
                  <a:txBody>
                    <a:bodyPr/>
                    <a:lstStyle/>
                    <a:p>
                      <a:r>
                        <a:rPr lang="pt-BR" sz="1400" noProof="0" dirty="0">
                          <a:solidFill>
                            <a:schemeClr val="tx1"/>
                          </a:solidFill>
                        </a:rPr>
                        <a:t>Node</a:t>
                      </a:r>
                    </a:p>
                    <a:p>
                      <a:r>
                        <a:rPr lang="pt-BR" sz="1400" noProof="0" dirty="0">
                          <a:solidFill>
                            <a:schemeClr val="tx1"/>
                          </a:solidFill>
                        </a:rPr>
                        <a:t>(Nó)</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a:solidFill>
                            <a:schemeClr val="tx1"/>
                          </a:solidFill>
                        </a:rPr>
                        <a:t>Um </a:t>
                      </a:r>
                      <a:r>
                        <a:rPr lang="en-US" sz="1100" noProof="0" dirty="0" err="1">
                          <a:solidFill>
                            <a:schemeClr val="tx1"/>
                          </a:solidFill>
                        </a:rPr>
                        <a:t>recurso</a:t>
                      </a:r>
                      <a:r>
                        <a:rPr lang="en-US" sz="1100" noProof="0" dirty="0">
                          <a:solidFill>
                            <a:schemeClr val="tx1"/>
                          </a:solidFill>
                        </a:rPr>
                        <a:t> </a:t>
                      </a:r>
                      <a:r>
                        <a:rPr lang="en-US" sz="1100" noProof="0" dirty="0" err="1">
                          <a:solidFill>
                            <a:schemeClr val="tx1"/>
                          </a:solidFill>
                        </a:rPr>
                        <a:t>físico</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computacional</a:t>
                      </a:r>
                      <a:r>
                        <a:rPr lang="en-US" sz="1100" noProof="0" dirty="0">
                          <a:solidFill>
                            <a:schemeClr val="tx1"/>
                          </a:solidFill>
                        </a:rPr>
                        <a:t> que </a:t>
                      </a:r>
                      <a:r>
                        <a:rPr lang="en-US" sz="1100" noProof="0" dirty="0" err="1">
                          <a:solidFill>
                            <a:schemeClr val="tx1"/>
                          </a:solidFill>
                        </a:rPr>
                        <a:t>abriga</a:t>
                      </a:r>
                      <a:r>
                        <a:rPr lang="en-US" sz="1100" noProof="0" dirty="0">
                          <a:solidFill>
                            <a:schemeClr val="tx1"/>
                          </a:solidFill>
                        </a:rPr>
                        <a:t>, </a:t>
                      </a:r>
                      <a:r>
                        <a:rPr lang="en-US" sz="1100" noProof="0" dirty="0" err="1">
                          <a:solidFill>
                            <a:schemeClr val="tx1"/>
                          </a:solidFill>
                        </a:rPr>
                        <a:t>manipula</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interage</a:t>
                      </a:r>
                      <a:r>
                        <a:rPr lang="en-US" sz="1100" noProof="0" dirty="0">
                          <a:solidFill>
                            <a:schemeClr val="tx1"/>
                          </a:solidFill>
                        </a:rPr>
                        <a:t> com outros </a:t>
                      </a:r>
                      <a:r>
                        <a:rPr lang="en-US" sz="1100" noProof="0" dirty="0" err="1">
                          <a:solidFill>
                            <a:schemeClr val="tx1"/>
                          </a:solidFill>
                        </a:rPr>
                        <a:t>recursos</a:t>
                      </a:r>
                      <a:r>
                        <a:rPr lang="en-US" sz="1100" noProof="0" dirty="0">
                          <a:solidFill>
                            <a:schemeClr val="tx1"/>
                          </a:solidFill>
                        </a:rPr>
                        <a:t> </a:t>
                      </a:r>
                      <a:r>
                        <a:rPr lang="en-US" sz="1100" noProof="0" dirty="0" err="1">
                          <a:solidFill>
                            <a:schemeClr val="tx1"/>
                          </a:solidFill>
                        </a:rPr>
                        <a:t>similares</a:t>
                      </a:r>
                      <a:r>
                        <a:rPr lang="en-US" sz="1100" noProof="0" dirty="0">
                          <a:solidFill>
                            <a:schemeClr val="tx1"/>
                          </a:solidFill>
                        </a:rPr>
                        <a:t>. </a:t>
                      </a:r>
                      <a:r>
                        <a:rPr lang="en-US" sz="1100" b="1" noProof="0" dirty="0">
                          <a:solidFill>
                            <a:schemeClr val="tx1"/>
                          </a:solidFill>
                        </a:rPr>
                        <a:t>Ex: </a:t>
                      </a:r>
                      <a:r>
                        <a:rPr lang="en-US" sz="1100" b="1" noProof="0" dirty="0" err="1">
                          <a:solidFill>
                            <a:schemeClr val="tx1"/>
                          </a:solidFill>
                        </a:rPr>
                        <a:t>Servidores</a:t>
                      </a:r>
                      <a:r>
                        <a:rPr lang="en-US" sz="1100" b="1" noProof="0" dirty="0">
                          <a:solidFill>
                            <a:schemeClr val="tx1"/>
                          </a:solidFill>
                        </a:rPr>
                        <a:t> de </a:t>
                      </a:r>
                      <a:r>
                        <a:rPr lang="en-US" sz="1100" b="1" noProof="0" dirty="0" err="1">
                          <a:solidFill>
                            <a:schemeClr val="tx1"/>
                          </a:solidFill>
                        </a:rPr>
                        <a:t>Aplicações</a:t>
                      </a:r>
                      <a:r>
                        <a:rPr lang="en-US" sz="1100" b="1" noProof="0" dirty="0">
                          <a:solidFill>
                            <a:schemeClr val="tx1"/>
                          </a:solidFill>
                        </a:rPr>
                        <a:t>.</a:t>
                      </a:r>
                      <a:endParaRPr lang="en-US"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70715888"/>
                  </a:ext>
                </a:extLst>
              </a:tr>
              <a:tr h="792177">
                <a:tc>
                  <a:txBody>
                    <a:bodyPr/>
                    <a:lstStyle/>
                    <a:p>
                      <a:r>
                        <a:rPr lang="pt-BR" sz="1400" noProof="0" dirty="0">
                          <a:solidFill>
                            <a:schemeClr val="tx1"/>
                          </a:solidFill>
                        </a:rPr>
                        <a:t>Device</a:t>
                      </a:r>
                    </a:p>
                    <a:p>
                      <a:r>
                        <a:rPr lang="pt-BR" sz="1400" noProof="0" dirty="0">
                          <a:solidFill>
                            <a:schemeClr val="tx1"/>
                          </a:solidFill>
                        </a:rPr>
                        <a:t>(Dispositivo)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err="1">
                          <a:solidFill>
                            <a:schemeClr val="tx1"/>
                          </a:solidFill>
                        </a:rPr>
                        <a:t>Recurso</a:t>
                      </a:r>
                      <a:r>
                        <a:rPr lang="en-US" sz="1100" noProof="0" dirty="0">
                          <a:solidFill>
                            <a:schemeClr val="tx1"/>
                          </a:solidFill>
                        </a:rPr>
                        <a:t> </a:t>
                      </a:r>
                      <a:r>
                        <a:rPr lang="en-US" sz="1100" noProof="0" dirty="0" err="1">
                          <a:solidFill>
                            <a:schemeClr val="tx1"/>
                          </a:solidFill>
                        </a:rPr>
                        <a:t>físico</a:t>
                      </a:r>
                      <a:r>
                        <a:rPr lang="en-US" sz="1100" noProof="0" dirty="0">
                          <a:solidFill>
                            <a:schemeClr val="tx1"/>
                          </a:solidFill>
                        </a:rPr>
                        <a:t> de TI no qual software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artefatos</a:t>
                      </a:r>
                      <a:r>
                        <a:rPr lang="en-US" sz="1100" noProof="0" dirty="0">
                          <a:solidFill>
                            <a:schemeClr val="tx1"/>
                          </a:solidFill>
                        </a:rPr>
                        <a:t> </a:t>
                      </a:r>
                      <a:r>
                        <a:rPr lang="en-US" sz="1100" noProof="0" dirty="0" err="1">
                          <a:solidFill>
                            <a:schemeClr val="tx1"/>
                          </a:solidFill>
                        </a:rPr>
                        <a:t>podem</a:t>
                      </a:r>
                      <a:r>
                        <a:rPr lang="en-US" sz="1100" noProof="0" dirty="0">
                          <a:solidFill>
                            <a:schemeClr val="tx1"/>
                          </a:solidFill>
                        </a:rPr>
                        <a:t> ser </a:t>
                      </a:r>
                      <a:r>
                        <a:rPr lang="en-US" sz="1100" noProof="0" dirty="0" err="1">
                          <a:solidFill>
                            <a:schemeClr val="tx1"/>
                          </a:solidFill>
                        </a:rPr>
                        <a:t>armazenados</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executados</a:t>
                      </a:r>
                      <a:r>
                        <a:rPr lang="en-US" sz="1100" noProof="0" dirty="0">
                          <a:solidFill>
                            <a:schemeClr val="tx1"/>
                          </a:solidFill>
                        </a:rPr>
                        <a:t>. </a:t>
                      </a:r>
                      <a:r>
                        <a:rPr lang="en-US" sz="1100" b="1" noProof="0" dirty="0">
                          <a:solidFill>
                            <a:schemeClr val="tx1"/>
                          </a:solidFill>
                        </a:rPr>
                        <a:t>Ex: </a:t>
                      </a:r>
                      <a:r>
                        <a:rPr lang="en-US" sz="1100" b="1" noProof="0" dirty="0" err="1">
                          <a:solidFill>
                            <a:schemeClr val="tx1"/>
                          </a:solidFill>
                        </a:rPr>
                        <a:t>Servidores</a:t>
                      </a:r>
                      <a:r>
                        <a:rPr lang="en-US" sz="1100" b="1" noProof="0" dirty="0">
                          <a:solidFill>
                            <a:schemeClr val="tx1"/>
                          </a:solidFill>
                        </a:rPr>
                        <a:t> de Banco de Dados.</a:t>
                      </a:r>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59664728"/>
                  </a:ext>
                </a:extLst>
              </a:tr>
              <a:tr h="667096">
                <a:tc>
                  <a:txBody>
                    <a:bodyPr/>
                    <a:lstStyle/>
                    <a:p>
                      <a:r>
                        <a:rPr lang="pt-BR" sz="1400" noProof="0" dirty="0">
                          <a:solidFill>
                            <a:schemeClr val="tx1"/>
                          </a:solidFill>
                        </a:rPr>
                        <a:t>Software</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err="1">
                          <a:solidFill>
                            <a:schemeClr val="tx1"/>
                          </a:solidFill>
                        </a:rPr>
                        <a:t>Representa</a:t>
                      </a:r>
                      <a:r>
                        <a:rPr lang="en-US" sz="1100" noProof="0" dirty="0">
                          <a:solidFill>
                            <a:schemeClr val="tx1"/>
                          </a:solidFill>
                        </a:rPr>
                        <a:t> o software que </a:t>
                      </a:r>
                      <a:r>
                        <a:rPr lang="en-US" sz="1100" noProof="0" dirty="0" err="1">
                          <a:solidFill>
                            <a:schemeClr val="tx1"/>
                          </a:solidFill>
                        </a:rPr>
                        <a:t>fornece</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contribui</a:t>
                      </a:r>
                      <a:r>
                        <a:rPr lang="en-US" sz="1100" noProof="0" dirty="0">
                          <a:solidFill>
                            <a:schemeClr val="tx1"/>
                          </a:solidFill>
                        </a:rPr>
                        <a:t> para um </a:t>
                      </a:r>
                      <a:r>
                        <a:rPr lang="en-US" sz="1100" noProof="0" dirty="0" err="1">
                          <a:solidFill>
                            <a:schemeClr val="tx1"/>
                          </a:solidFill>
                        </a:rPr>
                        <a:t>ambiente</a:t>
                      </a:r>
                      <a:r>
                        <a:rPr lang="en-US" sz="1100" noProof="0" dirty="0">
                          <a:solidFill>
                            <a:schemeClr val="tx1"/>
                          </a:solidFill>
                        </a:rPr>
                        <a:t> de </a:t>
                      </a:r>
                      <a:r>
                        <a:rPr lang="en-US" sz="1100" noProof="0" dirty="0" err="1">
                          <a:solidFill>
                            <a:schemeClr val="tx1"/>
                          </a:solidFill>
                        </a:rPr>
                        <a:t>armazenagem</a:t>
                      </a:r>
                      <a:r>
                        <a:rPr lang="en-US" sz="1100" noProof="0" dirty="0">
                          <a:solidFill>
                            <a:schemeClr val="tx1"/>
                          </a:solidFill>
                        </a:rPr>
                        <a:t>, </a:t>
                      </a:r>
                      <a:r>
                        <a:rPr lang="en-US" sz="1100" noProof="0" dirty="0" err="1">
                          <a:solidFill>
                            <a:schemeClr val="tx1"/>
                          </a:solidFill>
                        </a:rPr>
                        <a:t>execução</a:t>
                      </a:r>
                      <a:r>
                        <a:rPr lang="en-US" sz="1100" noProof="0" dirty="0">
                          <a:solidFill>
                            <a:schemeClr val="tx1"/>
                          </a:solidFill>
                        </a:rPr>
                        <a:t> e </a:t>
                      </a:r>
                      <a:r>
                        <a:rPr lang="en-US" sz="1100" noProof="0" dirty="0" err="1">
                          <a:solidFill>
                            <a:schemeClr val="tx1"/>
                          </a:solidFill>
                        </a:rPr>
                        <a:t>uso</a:t>
                      </a:r>
                      <a:r>
                        <a:rPr lang="en-US" sz="1100" noProof="0" dirty="0">
                          <a:solidFill>
                            <a:schemeClr val="tx1"/>
                          </a:solidFill>
                        </a:rPr>
                        <a:t> de </a:t>
                      </a:r>
                      <a:r>
                        <a:rPr lang="en-US" sz="1100" noProof="0" dirty="0" err="1">
                          <a:solidFill>
                            <a:schemeClr val="tx1"/>
                          </a:solidFill>
                        </a:rPr>
                        <a:t>aplicações</a:t>
                      </a:r>
                      <a:r>
                        <a:rPr lang="en-US" sz="1100" noProof="0" dirty="0">
                          <a:solidFill>
                            <a:schemeClr val="tx1"/>
                          </a:solidFill>
                        </a:rPr>
                        <a:t> e dados. </a:t>
                      </a:r>
                      <a:r>
                        <a:rPr lang="en-US" sz="1100" b="1" noProof="0" dirty="0">
                          <a:solidFill>
                            <a:schemeClr val="tx1"/>
                          </a:solidFill>
                        </a:rPr>
                        <a:t>Ex: Portal Digital de Serviços </a:t>
                      </a:r>
                      <a:r>
                        <a:rPr lang="en-US" sz="1100" b="1" noProof="0" dirty="0" err="1">
                          <a:solidFill>
                            <a:schemeClr val="tx1"/>
                          </a:solidFill>
                        </a:rPr>
                        <a:t>ou</a:t>
                      </a:r>
                      <a:r>
                        <a:rPr lang="en-US" sz="1100" b="1" noProof="0" dirty="0">
                          <a:solidFill>
                            <a:schemeClr val="tx1"/>
                          </a:solidFill>
                        </a:rPr>
                        <a:t> App Mobile.</a:t>
                      </a:r>
                      <a:endParaRPr lang="en-US"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11159231"/>
                  </a:ext>
                </a:extLst>
              </a:tr>
              <a:tr h="667096">
                <a:tc>
                  <a:txBody>
                    <a:bodyPr/>
                    <a:lstStyle/>
                    <a:p>
                      <a:r>
                        <a:rPr lang="pt-BR" sz="1400" noProof="0" dirty="0">
                          <a:solidFill>
                            <a:schemeClr val="tx1"/>
                          </a:solidFill>
                        </a:rPr>
                        <a:t>Network</a:t>
                      </a:r>
                    </a:p>
                    <a:p>
                      <a:r>
                        <a:rPr lang="pt-BR" sz="1400" noProof="0" dirty="0">
                          <a:solidFill>
                            <a:schemeClr val="tx1"/>
                          </a:solidFill>
                        </a:rPr>
                        <a:t>(Rede)</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a:solidFill>
                            <a:schemeClr val="tx1"/>
                          </a:solidFill>
                        </a:rPr>
                        <a:t>Conjunto de </a:t>
                      </a:r>
                      <a:r>
                        <a:rPr lang="en-US" sz="1100" noProof="0" dirty="0" err="1">
                          <a:solidFill>
                            <a:schemeClr val="tx1"/>
                          </a:solidFill>
                        </a:rPr>
                        <a:t>estruturas</a:t>
                      </a:r>
                      <a:r>
                        <a:rPr lang="en-US" sz="1100" noProof="0" dirty="0">
                          <a:solidFill>
                            <a:schemeClr val="tx1"/>
                          </a:solidFill>
                        </a:rPr>
                        <a:t> que </a:t>
                      </a:r>
                      <a:r>
                        <a:rPr lang="en-US" sz="1100" noProof="0" dirty="0" err="1">
                          <a:solidFill>
                            <a:schemeClr val="tx1"/>
                          </a:solidFill>
                        </a:rPr>
                        <a:t>conectam</a:t>
                      </a:r>
                      <a:r>
                        <a:rPr lang="en-US" sz="1100" noProof="0" dirty="0">
                          <a:solidFill>
                            <a:schemeClr val="tx1"/>
                          </a:solidFill>
                        </a:rPr>
                        <a:t> </a:t>
                      </a:r>
                      <a:r>
                        <a:rPr lang="en-US" sz="1100" noProof="0" dirty="0" err="1">
                          <a:solidFill>
                            <a:schemeClr val="tx1"/>
                          </a:solidFill>
                        </a:rPr>
                        <a:t>dispositivos</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software para </a:t>
                      </a:r>
                      <a:r>
                        <a:rPr lang="en-US" sz="1100" noProof="0" dirty="0" err="1">
                          <a:solidFill>
                            <a:schemeClr val="tx1"/>
                          </a:solidFill>
                        </a:rPr>
                        <a:t>transmissão</a:t>
                      </a:r>
                      <a:r>
                        <a:rPr lang="en-US" sz="1100" noProof="0" dirty="0">
                          <a:solidFill>
                            <a:schemeClr val="tx1"/>
                          </a:solidFill>
                        </a:rPr>
                        <a:t>, </a:t>
                      </a:r>
                      <a:r>
                        <a:rPr lang="en-US" sz="1100" noProof="0" dirty="0" err="1">
                          <a:solidFill>
                            <a:schemeClr val="tx1"/>
                          </a:solidFill>
                        </a:rPr>
                        <a:t>roteamento</a:t>
                      </a:r>
                      <a:r>
                        <a:rPr lang="en-US" sz="1100" noProof="0" dirty="0">
                          <a:solidFill>
                            <a:schemeClr val="tx1"/>
                          </a:solidFill>
                        </a:rPr>
                        <a:t> e </a:t>
                      </a:r>
                      <a:r>
                        <a:rPr lang="en-US" sz="1100" noProof="0" dirty="0" err="1">
                          <a:solidFill>
                            <a:schemeClr val="tx1"/>
                          </a:solidFill>
                        </a:rPr>
                        <a:t>recepção</a:t>
                      </a:r>
                      <a:r>
                        <a:rPr lang="en-US" sz="1100" noProof="0" dirty="0">
                          <a:solidFill>
                            <a:schemeClr val="tx1"/>
                          </a:solidFill>
                        </a:rPr>
                        <a:t> de dados. </a:t>
                      </a:r>
                      <a:r>
                        <a:rPr lang="en-US" sz="1100" b="1" noProof="0" dirty="0">
                          <a:solidFill>
                            <a:schemeClr val="tx1"/>
                          </a:solidFill>
                        </a:rPr>
                        <a:t>Ex: Redes de </a:t>
                      </a:r>
                      <a:r>
                        <a:rPr lang="en-US" sz="1100" b="1" noProof="0" dirty="0" err="1">
                          <a:solidFill>
                            <a:schemeClr val="tx1"/>
                          </a:solidFill>
                        </a:rPr>
                        <a:t>Computadores</a:t>
                      </a:r>
                      <a:r>
                        <a:rPr lang="en-US" sz="1100" b="1" noProof="0" dirty="0">
                          <a:solidFill>
                            <a:schemeClr val="tx1"/>
                          </a:solidFill>
                        </a:rPr>
                        <a:t>.</a:t>
                      </a:r>
                      <a:endParaRPr lang="en-US"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721905211"/>
                  </a:ext>
                </a:extLst>
              </a:tr>
              <a:tr h="667096">
                <a:tc>
                  <a:txBody>
                    <a:bodyPr/>
                    <a:lstStyle/>
                    <a:p>
                      <a:r>
                        <a:rPr lang="pt-BR" sz="1400" noProof="0" dirty="0">
                          <a:solidFill>
                            <a:schemeClr val="tx1"/>
                          </a:solidFill>
                        </a:rPr>
                        <a:t>Event</a:t>
                      </a:r>
                    </a:p>
                    <a:p>
                      <a:r>
                        <a:rPr lang="pt-BR" sz="1400" noProof="0" dirty="0">
                          <a:solidFill>
                            <a:schemeClr val="tx1"/>
                          </a:solidFill>
                        </a:rPr>
                        <a:t>(Evento)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err="1">
                          <a:solidFill>
                            <a:schemeClr val="tx1"/>
                          </a:solidFill>
                        </a:rPr>
                        <a:t>Representa</a:t>
                      </a:r>
                      <a:r>
                        <a:rPr lang="en-US" sz="1100" noProof="0" dirty="0">
                          <a:solidFill>
                            <a:schemeClr val="tx1"/>
                          </a:solidFill>
                        </a:rPr>
                        <a:t> </a:t>
                      </a:r>
                      <a:r>
                        <a:rPr lang="en-US" sz="1100" noProof="0" dirty="0" err="1">
                          <a:solidFill>
                            <a:schemeClr val="tx1"/>
                          </a:solidFill>
                        </a:rPr>
                        <a:t>uma</a:t>
                      </a:r>
                      <a:r>
                        <a:rPr lang="en-US" sz="1100" noProof="0" dirty="0">
                          <a:solidFill>
                            <a:schemeClr val="tx1"/>
                          </a:solidFill>
                        </a:rPr>
                        <a:t> </a:t>
                      </a:r>
                      <a:r>
                        <a:rPr lang="en-US" sz="1100" noProof="0" dirty="0" err="1">
                          <a:solidFill>
                            <a:schemeClr val="tx1"/>
                          </a:solidFill>
                        </a:rPr>
                        <a:t>mudança</a:t>
                      </a:r>
                      <a:r>
                        <a:rPr lang="en-US" sz="1100" noProof="0" dirty="0">
                          <a:solidFill>
                            <a:schemeClr val="tx1"/>
                          </a:solidFill>
                        </a:rPr>
                        <a:t> de </a:t>
                      </a:r>
                      <a:r>
                        <a:rPr lang="en-US" sz="1100" noProof="0" dirty="0" err="1">
                          <a:solidFill>
                            <a:schemeClr val="tx1"/>
                          </a:solidFill>
                        </a:rPr>
                        <a:t>estado</a:t>
                      </a:r>
                      <a:r>
                        <a:rPr lang="en-US" sz="1100" noProof="0" dirty="0">
                          <a:solidFill>
                            <a:schemeClr val="tx1"/>
                          </a:solidFill>
                        </a:rPr>
                        <a:t>.</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064254"/>
                  </a:ext>
                </a:extLst>
              </a:tr>
              <a:tr h="667096">
                <a:tc>
                  <a:txBody>
                    <a:bodyPr/>
                    <a:lstStyle/>
                    <a:p>
                      <a:r>
                        <a:rPr lang="pt-BR" sz="1400" noProof="0" dirty="0" err="1">
                          <a:solidFill>
                            <a:schemeClr val="tx1"/>
                          </a:solidFill>
                        </a:rPr>
                        <a:t>Artifact</a:t>
                      </a:r>
                      <a:endParaRPr lang="pt-BR" sz="1400" noProof="0" dirty="0">
                        <a:solidFill>
                          <a:schemeClr val="tx1"/>
                        </a:solidFill>
                      </a:endParaRPr>
                    </a:p>
                    <a:p>
                      <a:r>
                        <a:rPr lang="pt-BR" sz="1400" noProof="0" dirty="0">
                          <a:solidFill>
                            <a:schemeClr val="tx1"/>
                          </a:solidFill>
                        </a:rPr>
                        <a:t>(Artefato)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en-US" sz="1100" noProof="0" dirty="0">
                          <a:solidFill>
                            <a:schemeClr val="tx1"/>
                          </a:solidFill>
                        </a:rPr>
                        <a:t>Um </a:t>
                      </a:r>
                      <a:r>
                        <a:rPr lang="en-US" sz="1100" noProof="0" dirty="0" err="1">
                          <a:solidFill>
                            <a:schemeClr val="tx1"/>
                          </a:solidFill>
                        </a:rPr>
                        <a:t>pedaço</a:t>
                      </a:r>
                      <a:r>
                        <a:rPr lang="en-US" sz="1100" noProof="0" dirty="0">
                          <a:solidFill>
                            <a:schemeClr val="tx1"/>
                          </a:solidFill>
                        </a:rPr>
                        <a:t> de </a:t>
                      </a:r>
                      <a:r>
                        <a:rPr lang="en-US" sz="1100" noProof="0" dirty="0" err="1">
                          <a:solidFill>
                            <a:schemeClr val="tx1"/>
                          </a:solidFill>
                        </a:rPr>
                        <a:t>informação</a:t>
                      </a:r>
                      <a:r>
                        <a:rPr lang="en-US" sz="1100" noProof="0" dirty="0">
                          <a:solidFill>
                            <a:schemeClr val="tx1"/>
                          </a:solidFill>
                        </a:rPr>
                        <a:t> que é </a:t>
                      </a:r>
                      <a:r>
                        <a:rPr lang="en-US" sz="1100" noProof="0" dirty="0" err="1">
                          <a:solidFill>
                            <a:schemeClr val="tx1"/>
                          </a:solidFill>
                        </a:rPr>
                        <a:t>usado</a:t>
                      </a:r>
                      <a:r>
                        <a:rPr lang="en-US" sz="1100" noProof="0" dirty="0">
                          <a:solidFill>
                            <a:schemeClr val="tx1"/>
                          </a:solidFill>
                        </a:rPr>
                        <a:t>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produzido</a:t>
                      </a:r>
                      <a:r>
                        <a:rPr lang="en-US" sz="1100" noProof="0" dirty="0">
                          <a:solidFill>
                            <a:schemeClr val="tx1"/>
                          </a:solidFill>
                        </a:rPr>
                        <a:t> </a:t>
                      </a:r>
                      <a:r>
                        <a:rPr lang="en-US" sz="1100" noProof="0" dirty="0" err="1">
                          <a:solidFill>
                            <a:schemeClr val="tx1"/>
                          </a:solidFill>
                        </a:rPr>
                        <a:t>durante</a:t>
                      </a:r>
                      <a:r>
                        <a:rPr lang="en-US" sz="1100" noProof="0" dirty="0">
                          <a:solidFill>
                            <a:schemeClr val="tx1"/>
                          </a:solidFill>
                        </a:rPr>
                        <a:t> o </a:t>
                      </a:r>
                      <a:r>
                        <a:rPr lang="en-US" sz="1100" noProof="0" dirty="0" err="1">
                          <a:solidFill>
                            <a:schemeClr val="tx1"/>
                          </a:solidFill>
                        </a:rPr>
                        <a:t>processo</a:t>
                      </a:r>
                      <a:r>
                        <a:rPr lang="en-US" sz="1100" noProof="0" dirty="0">
                          <a:solidFill>
                            <a:schemeClr val="tx1"/>
                          </a:solidFill>
                        </a:rPr>
                        <a:t> de </a:t>
                      </a:r>
                      <a:r>
                        <a:rPr lang="en-US" sz="1100" noProof="0" dirty="0" err="1">
                          <a:solidFill>
                            <a:schemeClr val="tx1"/>
                          </a:solidFill>
                        </a:rPr>
                        <a:t>desenvolvimento</a:t>
                      </a:r>
                      <a:r>
                        <a:rPr lang="en-US" sz="1100" noProof="0" dirty="0">
                          <a:solidFill>
                            <a:schemeClr val="tx1"/>
                          </a:solidFill>
                        </a:rPr>
                        <a:t> de software </a:t>
                      </a:r>
                      <a:r>
                        <a:rPr lang="en-US" sz="1100" noProof="0" dirty="0" err="1">
                          <a:solidFill>
                            <a:schemeClr val="tx1"/>
                          </a:solidFill>
                        </a:rPr>
                        <a:t>ou</a:t>
                      </a:r>
                      <a:r>
                        <a:rPr lang="en-US" sz="1100" noProof="0" dirty="0">
                          <a:solidFill>
                            <a:schemeClr val="tx1"/>
                          </a:solidFill>
                        </a:rPr>
                        <a:t> </a:t>
                      </a:r>
                      <a:r>
                        <a:rPr lang="en-US" sz="1100" noProof="0" dirty="0" err="1">
                          <a:solidFill>
                            <a:schemeClr val="tx1"/>
                          </a:solidFill>
                        </a:rPr>
                        <a:t>operação</a:t>
                      </a:r>
                      <a:r>
                        <a:rPr lang="en-US" sz="1100" noProof="0" dirty="0">
                          <a:solidFill>
                            <a:schemeClr val="tx1"/>
                          </a:solidFill>
                        </a:rPr>
                        <a:t> de um Sistema de TI.</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77420493"/>
                  </a:ext>
                </a:extLst>
              </a:tr>
              <a:tr h="625974">
                <a:tc>
                  <a:txBody>
                    <a:bodyPr/>
                    <a:lstStyle/>
                    <a:p>
                      <a:r>
                        <a:rPr lang="pt-BR" sz="1400" noProof="0" dirty="0" err="1">
                          <a:solidFill>
                            <a:schemeClr val="tx1"/>
                          </a:solidFill>
                        </a:rPr>
                        <a:t>Facility</a:t>
                      </a:r>
                      <a:endParaRPr lang="pt-BR" sz="1400" noProof="0" dirty="0">
                        <a:solidFill>
                          <a:schemeClr val="tx1"/>
                        </a:solidFill>
                      </a:endParaRPr>
                    </a:p>
                    <a:p>
                      <a:r>
                        <a:rPr lang="pt-BR" sz="1400" noProof="0" dirty="0">
                          <a:solidFill>
                            <a:schemeClr val="tx1"/>
                          </a:solidFill>
                        </a:rPr>
                        <a:t>(Instalação)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BR" sz="1100" noProof="0" dirty="0">
                          <a:solidFill>
                            <a:schemeClr val="tx1"/>
                          </a:solidFill>
                        </a:rPr>
                        <a:t>Representa um ambiente ou uma estrutura física. </a:t>
                      </a:r>
                      <a:r>
                        <a:rPr lang="pt-BR" sz="1100" b="1" noProof="0" dirty="0" err="1">
                          <a:solidFill>
                            <a:schemeClr val="tx1"/>
                          </a:solidFill>
                        </a:rPr>
                        <a:t>Ex</a:t>
                      </a:r>
                      <a:r>
                        <a:rPr lang="pt-BR" sz="1100" b="1" noProof="0" dirty="0">
                          <a:solidFill>
                            <a:schemeClr val="tx1"/>
                          </a:solidFill>
                        </a:rPr>
                        <a:t>: Rede Local (LAN) de uma organização.</a:t>
                      </a: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endParaRPr lang="pt-BR" sz="1100" noProof="0" dirty="0">
                        <a:solidFill>
                          <a:schemeClr val="tx1"/>
                        </a:solidFill>
                      </a:endParaRPr>
                    </a:p>
                  </a:txBody>
                  <a:tcPr marL="28112" marR="28112" marT="14056" marB="14056"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85686135"/>
                  </a:ext>
                </a:extLst>
              </a:tr>
            </a:tbl>
          </a:graphicData>
        </a:graphic>
      </p:graphicFrame>
      <p:sp>
        <p:nvSpPr>
          <p:cNvPr id="2" name="Retângulo 1">
            <a:extLst>
              <a:ext uri="{FF2B5EF4-FFF2-40B4-BE49-F238E27FC236}">
                <a16:creationId xmlns:a16="http://schemas.microsoft.com/office/drawing/2014/main" id="{9B4F3167-7969-9576-9738-32704EEB115C}"/>
              </a:ext>
            </a:extLst>
          </p:cNvPr>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Tecnologia (Fase D)</a:t>
            </a:r>
          </a:p>
        </p:txBody>
      </p:sp>
      <p:pic>
        <p:nvPicPr>
          <p:cNvPr id="2049" name="Picture 1" descr="image">
            <a:extLst>
              <a:ext uri="{FF2B5EF4-FFF2-40B4-BE49-F238E27FC236}">
                <a16:creationId xmlns:a16="http://schemas.microsoft.com/office/drawing/2014/main" id="{5A2FC919-0915-E77D-46D3-C119CEE65E0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671184" y="1874575"/>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a:extLst>
              <a:ext uri="{FF2B5EF4-FFF2-40B4-BE49-F238E27FC236}">
                <a16:creationId xmlns:a16="http://schemas.microsoft.com/office/drawing/2014/main" id="{7AEA8D1C-9231-276C-D9A1-94214F8E6398}"/>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724775" y="1946952"/>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image">
            <a:extLst>
              <a:ext uri="{FF2B5EF4-FFF2-40B4-BE49-F238E27FC236}">
                <a16:creationId xmlns:a16="http://schemas.microsoft.com/office/drawing/2014/main" id="{FD9BF561-F6D1-0794-8A80-50AD6BC0478D}"/>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671184" y="2699096"/>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FBF572B4-C5CB-64EA-FE6A-26776014A7F3}"/>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24775" y="2816405"/>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image">
            <a:extLst>
              <a:ext uri="{FF2B5EF4-FFF2-40B4-BE49-F238E27FC236}">
                <a16:creationId xmlns:a16="http://schemas.microsoft.com/office/drawing/2014/main" id="{BB169374-2DFB-A4B7-23AE-3AEA533FFFE1}"/>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656897" y="3401667"/>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a:extLst>
              <a:ext uri="{FF2B5EF4-FFF2-40B4-BE49-F238E27FC236}">
                <a16:creationId xmlns:a16="http://schemas.microsoft.com/office/drawing/2014/main" id="{2CCC3BCD-3EF6-A790-37FC-B902F4F788A8}"/>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762875" y="3417735"/>
            <a:ext cx="5905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image">
            <a:extLst>
              <a:ext uri="{FF2B5EF4-FFF2-40B4-BE49-F238E27FC236}">
                <a16:creationId xmlns:a16="http://schemas.microsoft.com/office/drawing/2014/main" id="{33D78376-FAB1-BE16-67BB-1726AEB243F4}"/>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666422" y="4061430"/>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a:extLst>
              <a:ext uri="{FF2B5EF4-FFF2-40B4-BE49-F238E27FC236}">
                <a16:creationId xmlns:a16="http://schemas.microsoft.com/office/drawing/2014/main" id="{A8ABCD35-3E8E-EDDB-7299-32D109ED0646}"/>
              </a:ext>
            </a:extLst>
          </p:cNvPr>
          <p:cNvPicPr>
            <a:picLocks noChangeAspect="1" noChangeArrowheads="1"/>
          </p:cNvPicPr>
          <p:nvPr/>
        </p:nvPicPr>
        <p:blipFill>
          <a:blip r:embed="rId11" cstate="email">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62875" y="4091172"/>
            <a:ext cx="5905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image">
            <a:extLst>
              <a:ext uri="{FF2B5EF4-FFF2-40B4-BE49-F238E27FC236}">
                <a16:creationId xmlns:a16="http://schemas.microsoft.com/office/drawing/2014/main" id="{645C3C51-7B63-9979-F269-37A5A57E4691}"/>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671184" y="4733784"/>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mage">
            <a:extLst>
              <a:ext uri="{FF2B5EF4-FFF2-40B4-BE49-F238E27FC236}">
                <a16:creationId xmlns:a16="http://schemas.microsoft.com/office/drawing/2014/main" id="{B8B82034-71A4-FC0C-DFA7-7EECD1537D5E}"/>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724775" y="4827724"/>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descr="image">
            <a:extLst>
              <a:ext uri="{FF2B5EF4-FFF2-40B4-BE49-F238E27FC236}">
                <a16:creationId xmlns:a16="http://schemas.microsoft.com/office/drawing/2014/main" id="{55C63EE7-30F4-246C-A654-916EFDFACE95}"/>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5666422" y="5393547"/>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a:extLst>
              <a:ext uri="{FF2B5EF4-FFF2-40B4-BE49-F238E27FC236}">
                <a16:creationId xmlns:a16="http://schemas.microsoft.com/office/drawing/2014/main" id="{7BDF5285-ADC4-FED0-0156-83D03EE22105}"/>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724775" y="5479273"/>
            <a:ext cx="6667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image">
            <a:extLst>
              <a:ext uri="{FF2B5EF4-FFF2-40B4-BE49-F238E27FC236}">
                <a16:creationId xmlns:a16="http://schemas.microsoft.com/office/drawing/2014/main" id="{FDB4672B-AAB4-7E17-F2A8-065ABFC4439D}"/>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5656897" y="6072949"/>
            <a:ext cx="1247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image">
            <a:extLst>
              <a:ext uri="{FF2B5EF4-FFF2-40B4-BE49-F238E27FC236}">
                <a16:creationId xmlns:a16="http://schemas.microsoft.com/office/drawing/2014/main" id="{D246407C-D7A4-BE5F-3349-13C2321EB4CD}"/>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7724775" y="6101525"/>
            <a:ext cx="6667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183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srcRect l="21424" r="22056"/>
          <a:stretch/>
        </p:blipFill>
        <p:spPr>
          <a:xfrm>
            <a:off x="0" y="2631013"/>
            <a:ext cx="9155651" cy="2789855"/>
          </a:xfrm>
          <a:prstGeom prst="rect">
            <a:avLst/>
          </a:prstGeom>
        </p:spPr>
      </p:pic>
      <p:sp>
        <p:nvSpPr>
          <p:cNvPr id="15" name="TextBox 14"/>
          <p:cNvSpPr txBox="1"/>
          <p:nvPr/>
        </p:nvSpPr>
        <p:spPr>
          <a:xfrm>
            <a:off x="632919" y="6295596"/>
            <a:ext cx="3617077" cy="289823"/>
          </a:xfrm>
          <a:prstGeom prst="rect">
            <a:avLst/>
          </a:prstGeom>
          <a:noFill/>
        </p:spPr>
        <p:txBody>
          <a:bodyPr wrap="square" rtlCol="0">
            <a:spAutoFit/>
          </a:bodyPr>
          <a:lstStyle/>
          <a:p>
            <a:pPr>
              <a:lnSpc>
                <a:spcPct val="90000"/>
              </a:lnSpc>
            </a:pPr>
            <a:r>
              <a:rPr lang="en-US" sz="1400" dirty="0">
                <a:solidFill>
                  <a:srgbClr val="303030"/>
                </a:solidFill>
                <a:latin typeface="Gotham-Bold"/>
                <a:cs typeface="Gotham-Bold"/>
              </a:rPr>
              <a:t>ABRIL/2025</a:t>
            </a:r>
          </a:p>
        </p:txBody>
      </p:sp>
      <p:pic>
        <p:nvPicPr>
          <p:cNvPr id="19" name="Picture 18"/>
          <p:cNvPicPr>
            <a:picLocks noChangeAspect="1"/>
          </p:cNvPicPr>
          <p:nvPr/>
        </p:nvPicPr>
        <p:blipFill>
          <a:blip r:embed="rId3" cstate="print"/>
          <a:stretch>
            <a:fillRect/>
          </a:stretch>
        </p:blipFill>
        <p:spPr>
          <a:xfrm>
            <a:off x="7829017" y="329329"/>
            <a:ext cx="997107" cy="272893"/>
          </a:xfrm>
          <a:prstGeom prst="rect">
            <a:avLst/>
          </a:prstGeom>
        </p:spPr>
      </p:pic>
      <p:sp>
        <p:nvSpPr>
          <p:cNvPr id="2" name="Rectangle 1"/>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011882" y="3039003"/>
            <a:ext cx="7166918" cy="986937"/>
          </a:xfrm>
          <a:prstGeom prst="rect">
            <a:avLst/>
          </a:prstGeom>
          <a:noFill/>
        </p:spPr>
        <p:txBody>
          <a:bodyPr wrap="square" rtlCol="0">
            <a:spAutoFit/>
          </a:bodyPr>
          <a:lstStyle/>
          <a:p>
            <a:pPr>
              <a:lnSpc>
                <a:spcPct val="90000"/>
              </a:lnSpc>
            </a:pPr>
            <a:r>
              <a:rPr lang="en-US" sz="3200" dirty="0">
                <a:solidFill>
                  <a:srgbClr val="FFFFFF"/>
                </a:solidFill>
                <a:latin typeface="Gotham-Bold"/>
                <a:cs typeface="Gotham-Bold"/>
              </a:rPr>
              <a:t>ANÁLISE E DESENVOLVIMENTO DE SISTEMAS</a:t>
            </a:r>
          </a:p>
        </p:txBody>
      </p:sp>
      <p:sp>
        <p:nvSpPr>
          <p:cNvPr id="21" name="TextBox 20"/>
          <p:cNvSpPr txBox="1"/>
          <p:nvPr/>
        </p:nvSpPr>
        <p:spPr>
          <a:xfrm>
            <a:off x="1011881" y="4030560"/>
            <a:ext cx="8132119" cy="757130"/>
          </a:xfrm>
          <a:prstGeom prst="rect">
            <a:avLst/>
          </a:prstGeom>
          <a:noFill/>
        </p:spPr>
        <p:txBody>
          <a:bodyPr wrap="square" rtlCol="0">
            <a:spAutoFit/>
          </a:bodyPr>
          <a:lstStyle/>
          <a:p>
            <a:pPr>
              <a:lnSpc>
                <a:spcPct val="90000"/>
              </a:lnSpc>
            </a:pPr>
            <a:r>
              <a:rPr lang="pt-BR" sz="2400" dirty="0">
                <a:solidFill>
                  <a:schemeClr val="bg1"/>
                </a:solidFill>
              </a:rPr>
              <a:t>PROJETO DE SISTEMAS APLICADO AS MELHORES PRÁTICAS EM QUALIDADE DE SOFTWARE E GOVERNANÇA DE TI</a:t>
            </a:r>
            <a:endParaRPr lang="en-US" sz="2200" dirty="0">
              <a:solidFill>
                <a:schemeClr val="bg1"/>
              </a:solidFill>
              <a:latin typeface="Gotham-Book"/>
              <a:cs typeface="Gotham-Book"/>
            </a:endParaRPr>
          </a:p>
        </p:txBody>
      </p:sp>
      <p:sp>
        <p:nvSpPr>
          <p:cNvPr id="22" name="TextBox 21"/>
          <p:cNvSpPr txBox="1"/>
          <p:nvPr/>
        </p:nvSpPr>
        <p:spPr>
          <a:xfrm>
            <a:off x="1011882" y="4898189"/>
            <a:ext cx="3617077" cy="346249"/>
          </a:xfrm>
          <a:prstGeom prst="rect">
            <a:avLst/>
          </a:prstGeom>
          <a:noFill/>
        </p:spPr>
        <p:txBody>
          <a:bodyPr wrap="square" rtlCol="0">
            <a:spAutoFit/>
          </a:bodyPr>
          <a:lstStyle/>
          <a:p>
            <a:pPr>
              <a:lnSpc>
                <a:spcPct val="90000"/>
              </a:lnSpc>
            </a:pPr>
            <a:r>
              <a:rPr lang="en-US" dirty="0">
                <a:solidFill>
                  <a:srgbClr val="FFFFFF"/>
                </a:solidFill>
                <a:latin typeface="Gotham-Bold"/>
                <a:cs typeface="Gotham-Bold"/>
              </a:rPr>
              <a:t>PROF. Me. PAULO SAMPAIO</a:t>
            </a:r>
          </a:p>
        </p:txBody>
      </p:sp>
      <p:sp>
        <p:nvSpPr>
          <p:cNvPr id="23" name="Rectangle 22"/>
          <p:cNvSpPr/>
          <p:nvPr/>
        </p:nvSpPr>
        <p:spPr>
          <a:xfrm>
            <a:off x="747966" y="3145118"/>
            <a:ext cx="72000" cy="17265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4445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5258BACC-1129-ACDD-9E87-7F0D9AD9833C}"/>
              </a:ext>
            </a:extLst>
          </p:cNvPr>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Elementos</a:t>
            </a:r>
          </a:p>
          <a:p>
            <a:pPr lvl="0" defTabSz="457200">
              <a:spcBef>
                <a:spcPct val="0"/>
              </a:spcBef>
              <a:defRPr/>
            </a:pPr>
            <a:r>
              <a:rPr lang="pt-BR" altLang="pt-BR" sz="2800" b="1" dirty="0">
                <a:solidFill>
                  <a:srgbClr val="0070C0"/>
                </a:solidFill>
              </a:rPr>
              <a:t>Relacionamentos</a:t>
            </a:r>
          </a:p>
        </p:txBody>
      </p:sp>
      <p:graphicFrame>
        <p:nvGraphicFramePr>
          <p:cNvPr id="3" name="Tabela 2">
            <a:extLst>
              <a:ext uri="{FF2B5EF4-FFF2-40B4-BE49-F238E27FC236}">
                <a16:creationId xmlns:a16="http://schemas.microsoft.com/office/drawing/2014/main" id="{98647246-9A0A-938A-2F6D-6D27145FFEDC}"/>
              </a:ext>
            </a:extLst>
          </p:cNvPr>
          <p:cNvGraphicFramePr>
            <a:graphicFrameLocks noGrp="1"/>
          </p:cNvGraphicFramePr>
          <p:nvPr>
            <p:extLst>
              <p:ext uri="{D42A27DB-BD31-4B8C-83A1-F6EECF244321}">
                <p14:modId xmlns:p14="http://schemas.microsoft.com/office/powerpoint/2010/main" val="3429564574"/>
              </p:ext>
            </p:extLst>
          </p:nvPr>
        </p:nvGraphicFramePr>
        <p:xfrm>
          <a:off x="708659" y="1490607"/>
          <a:ext cx="8292462" cy="5062832"/>
        </p:xfrm>
        <a:graphic>
          <a:graphicData uri="http://schemas.openxmlformats.org/drawingml/2006/table">
            <a:tbl>
              <a:tblPr/>
              <a:tblGrid>
                <a:gridCol w="891541">
                  <a:extLst>
                    <a:ext uri="{9D8B030D-6E8A-4147-A177-3AD203B41FA5}">
                      <a16:colId xmlns:a16="http://schemas.microsoft.com/office/drawing/2014/main" val="3982595884"/>
                    </a:ext>
                  </a:extLst>
                </a:gridCol>
                <a:gridCol w="3901440">
                  <a:extLst>
                    <a:ext uri="{9D8B030D-6E8A-4147-A177-3AD203B41FA5}">
                      <a16:colId xmlns:a16="http://schemas.microsoft.com/office/drawing/2014/main" val="3693788225"/>
                    </a:ext>
                  </a:extLst>
                </a:gridCol>
                <a:gridCol w="1935480">
                  <a:extLst>
                    <a:ext uri="{9D8B030D-6E8A-4147-A177-3AD203B41FA5}">
                      <a16:colId xmlns:a16="http://schemas.microsoft.com/office/drawing/2014/main" val="36638335"/>
                    </a:ext>
                  </a:extLst>
                </a:gridCol>
                <a:gridCol w="1564001">
                  <a:extLst>
                    <a:ext uri="{9D8B030D-6E8A-4147-A177-3AD203B41FA5}">
                      <a16:colId xmlns:a16="http://schemas.microsoft.com/office/drawing/2014/main" val="337334374"/>
                    </a:ext>
                  </a:extLst>
                </a:gridCol>
              </a:tblGrid>
              <a:tr h="301671">
                <a:tc>
                  <a:txBody>
                    <a:bodyPr/>
                    <a:lstStyle/>
                    <a:p>
                      <a:r>
                        <a:rPr lang="pt-BR" sz="1000" dirty="0">
                          <a:solidFill>
                            <a:schemeClr val="tx1"/>
                          </a:solidFill>
                        </a:rPr>
                        <a:t>Composição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rPr>
                        <a:t>Indica que um elemento consiste de um ou mais outros elementos.</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rPr>
                        <a:t>→ composto de </a:t>
                      </a:r>
                      <a:br>
                        <a:rPr lang="pt-BR" sz="1000" noProof="0" dirty="0">
                          <a:solidFill>
                            <a:schemeClr val="tx1"/>
                          </a:solidFill>
                        </a:rPr>
                      </a:br>
                      <a:r>
                        <a:rPr lang="pt-BR" sz="1000" noProof="0" dirty="0">
                          <a:solidFill>
                            <a:schemeClr val="tx1"/>
                          </a:solidFill>
                        </a:rPr>
                        <a:t>← compõe</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86131098"/>
                  </a:ext>
                </a:extLst>
              </a:tr>
              <a:tr h="301671">
                <a:tc>
                  <a:txBody>
                    <a:bodyPr/>
                    <a:lstStyle/>
                    <a:p>
                      <a:r>
                        <a:rPr lang="pt-BR" sz="1000" dirty="0">
                          <a:solidFill>
                            <a:schemeClr val="tx1"/>
                          </a:solidFill>
                        </a:rPr>
                        <a:t>Agregação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rPr>
                        <a:t>Indica que um elemento combina um ou mais outros elementos.</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rPr>
                        <a:t>→ agrega</a:t>
                      </a:r>
                      <a:br>
                        <a:rPr lang="pt-BR" sz="1000" noProof="0" dirty="0">
                          <a:solidFill>
                            <a:schemeClr val="tx1"/>
                          </a:solidFill>
                        </a:rPr>
                      </a:br>
                      <a:r>
                        <a:rPr lang="pt-BR" sz="1000" noProof="0" dirty="0">
                          <a:solidFill>
                            <a:schemeClr val="tx1"/>
                          </a:solidFill>
                        </a:rPr>
                        <a:t>← agregado em</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121277438"/>
                  </a:ext>
                </a:extLst>
              </a:tr>
              <a:tr h="440905">
                <a:tc>
                  <a:txBody>
                    <a:bodyPr/>
                    <a:lstStyle/>
                    <a:p>
                      <a:r>
                        <a:rPr lang="pt-BR" sz="1000" dirty="0">
                          <a:solidFill>
                            <a:schemeClr val="tx1"/>
                          </a:solidFill>
                        </a:rPr>
                        <a:t>Designação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rPr>
                        <a:t>Indica a alocação de responsabilidade, execução de comportamento, armazenamento, etc.</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rPr>
                        <a:t>→ designado para</a:t>
                      </a:r>
                      <a:br>
                        <a:rPr lang="pt-BR" sz="1000" noProof="0" dirty="0">
                          <a:solidFill>
                            <a:schemeClr val="tx1"/>
                          </a:solidFill>
                        </a:rPr>
                      </a:br>
                      <a:r>
                        <a:rPr lang="pt-BR" sz="1000" noProof="0" dirty="0">
                          <a:solidFill>
                            <a:schemeClr val="tx1"/>
                          </a:solidFill>
                        </a:rPr>
                        <a:t>← recebe designação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162639854"/>
                  </a:ext>
                </a:extLst>
              </a:tr>
              <a:tr h="580138">
                <a:tc>
                  <a:txBody>
                    <a:bodyPr/>
                    <a:lstStyle/>
                    <a:p>
                      <a:r>
                        <a:rPr lang="pt-BR" sz="1000" dirty="0">
                          <a:solidFill>
                            <a:schemeClr val="tx1"/>
                          </a:solidFill>
                        </a:rPr>
                        <a:t>Realização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rPr>
                        <a:t>Indica que um elemento tem um papel crítico na criação, atingimento, manutenção ou operação de um outro elemento mais abstrato.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rPr>
                        <a:t>→ realiza</a:t>
                      </a:r>
                      <a:br>
                        <a:rPr lang="pt-BR" sz="1000" noProof="0" dirty="0">
                          <a:solidFill>
                            <a:schemeClr val="tx1"/>
                          </a:solidFill>
                        </a:rPr>
                      </a:br>
                      <a:r>
                        <a:rPr lang="pt-BR" sz="1000" noProof="0" dirty="0">
                          <a:solidFill>
                            <a:schemeClr val="tx1"/>
                          </a:solidFill>
                        </a:rPr>
                        <a:t>← realizado por</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635101639"/>
                  </a:ext>
                </a:extLst>
              </a:tr>
              <a:tr h="301671">
                <a:tc>
                  <a:txBody>
                    <a:bodyPr/>
                    <a:lstStyle/>
                    <a:p>
                      <a:r>
                        <a:rPr lang="pt-BR" sz="1000" dirty="0">
                          <a:solidFill>
                            <a:schemeClr val="tx1"/>
                          </a:solidFill>
                          <a:effectLst/>
                        </a:rPr>
                        <a:t>Servidão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Indica que um elemento fornece sua funcionalidade a outro elemento.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ffectLst/>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 serve</a:t>
                      </a:r>
                      <a:br>
                        <a:rPr lang="pt-BR" sz="1000" noProof="0" dirty="0">
                          <a:solidFill>
                            <a:schemeClr val="tx1"/>
                          </a:solidFill>
                          <a:effectLst/>
                        </a:rPr>
                      </a:br>
                      <a:r>
                        <a:rPr lang="pt-BR" sz="1000" noProof="0" dirty="0">
                          <a:solidFill>
                            <a:schemeClr val="tx1"/>
                          </a:solidFill>
                          <a:effectLst/>
                        </a:rPr>
                        <a:t>← servido por</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734213261"/>
                  </a:ext>
                </a:extLst>
              </a:tr>
              <a:tr h="510521">
                <a:tc>
                  <a:txBody>
                    <a:bodyPr/>
                    <a:lstStyle/>
                    <a:p>
                      <a:r>
                        <a:rPr lang="pt-BR" sz="1000" dirty="0">
                          <a:solidFill>
                            <a:schemeClr val="tx1"/>
                          </a:solidFill>
                          <a:effectLst/>
                        </a:rPr>
                        <a:t>Acesso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Indica a habilidade que elementos ativos ou de comportamento têm de agir sobre elementos passivos.</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ffectLst/>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 acessa</a:t>
                      </a:r>
                      <a:br>
                        <a:rPr lang="pt-BR" sz="1000" noProof="0" dirty="0">
                          <a:solidFill>
                            <a:schemeClr val="tx1"/>
                          </a:solidFill>
                          <a:effectLst/>
                        </a:rPr>
                      </a:br>
                      <a:r>
                        <a:rPr lang="pt-BR" sz="1000" noProof="0" dirty="0">
                          <a:solidFill>
                            <a:schemeClr val="tx1"/>
                          </a:solidFill>
                          <a:effectLst/>
                        </a:rPr>
                        <a:t>← acessado por</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766024576"/>
                  </a:ext>
                </a:extLst>
              </a:tr>
              <a:tr h="440905">
                <a:tc>
                  <a:txBody>
                    <a:bodyPr/>
                    <a:lstStyle/>
                    <a:p>
                      <a:r>
                        <a:rPr lang="pt-BR" sz="1000" dirty="0">
                          <a:solidFill>
                            <a:schemeClr val="tx1"/>
                          </a:solidFill>
                          <a:effectLst/>
                        </a:rPr>
                        <a:t>Influência</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Indica que um elemento afeta a implementação ou atingimento de algum outro elemento do grupo de Motivação (Fase A).</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ffectLst/>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 influencia</a:t>
                      </a:r>
                      <a:br>
                        <a:rPr lang="pt-BR" sz="1000" noProof="0" dirty="0">
                          <a:solidFill>
                            <a:schemeClr val="tx1"/>
                          </a:solidFill>
                          <a:effectLst/>
                        </a:rPr>
                      </a:br>
                      <a:r>
                        <a:rPr lang="pt-BR" sz="1000" noProof="0" dirty="0">
                          <a:solidFill>
                            <a:schemeClr val="tx1"/>
                          </a:solidFill>
                          <a:effectLst/>
                        </a:rPr>
                        <a:t>← influenciado por</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83126118"/>
                  </a:ext>
                </a:extLst>
              </a:tr>
              <a:tr h="510521">
                <a:tc>
                  <a:txBody>
                    <a:bodyPr/>
                    <a:lstStyle/>
                    <a:p>
                      <a:r>
                        <a:rPr lang="pt-BR" sz="1000" dirty="0">
                          <a:solidFill>
                            <a:schemeClr val="tx1"/>
                          </a:solidFill>
                          <a:effectLst/>
                        </a:rPr>
                        <a:t>Associação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Indica uma relação não especificada ou uma que não é corretamente representada ou por outro relacionamento do </a:t>
                      </a:r>
                      <a:r>
                        <a:rPr lang="pt-BR" sz="1000" noProof="0" dirty="0" err="1">
                          <a:solidFill>
                            <a:schemeClr val="tx1"/>
                          </a:solidFill>
                          <a:effectLst/>
                        </a:rPr>
                        <a:t>Archimate</a:t>
                      </a:r>
                      <a:r>
                        <a:rPr lang="pt-BR" sz="1000" noProof="0" dirty="0">
                          <a:solidFill>
                            <a:schemeClr val="tx1"/>
                          </a:solidFill>
                          <a:effectLst/>
                        </a:rPr>
                        <a:t>.</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ffectLst/>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Associado com</a:t>
                      </a:r>
                      <a:br>
                        <a:rPr lang="pt-BR" sz="1000" noProof="0" dirty="0">
                          <a:solidFill>
                            <a:schemeClr val="tx1"/>
                          </a:solidFill>
                          <a:effectLst/>
                        </a:rPr>
                      </a:br>
                      <a:r>
                        <a:rPr lang="pt-BR" sz="1000" noProof="0" dirty="0">
                          <a:solidFill>
                            <a:schemeClr val="tx1"/>
                          </a:solidFill>
                          <a:effectLst/>
                        </a:rPr>
                        <a:t>→ associado a</a:t>
                      </a:r>
                      <a:br>
                        <a:rPr lang="pt-BR" sz="1000" noProof="0" dirty="0">
                          <a:solidFill>
                            <a:schemeClr val="tx1"/>
                          </a:solidFill>
                          <a:effectLst/>
                        </a:rPr>
                      </a:br>
                      <a:r>
                        <a:rPr lang="pt-BR" sz="1000" noProof="0" dirty="0">
                          <a:solidFill>
                            <a:schemeClr val="tx1"/>
                          </a:solidFill>
                          <a:effectLst/>
                        </a:rPr>
                        <a:t>← associado de</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180983745"/>
                  </a:ext>
                </a:extLst>
              </a:tr>
              <a:tr h="301671">
                <a:tc>
                  <a:txBody>
                    <a:bodyPr/>
                    <a:lstStyle/>
                    <a:p>
                      <a:r>
                        <a:rPr lang="pt-BR" sz="1000" dirty="0">
                          <a:solidFill>
                            <a:schemeClr val="tx1"/>
                          </a:solidFill>
                          <a:effectLst/>
                        </a:rPr>
                        <a:t>Disparo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Indica uma relação temporal ou causal entre elementos.</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ffectLst/>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 dispara</a:t>
                      </a:r>
                      <a:br>
                        <a:rPr lang="pt-BR" sz="1000" noProof="0" dirty="0">
                          <a:solidFill>
                            <a:schemeClr val="tx1"/>
                          </a:solidFill>
                          <a:effectLst/>
                        </a:rPr>
                      </a:br>
                      <a:r>
                        <a:rPr lang="pt-BR" sz="1000" noProof="0" dirty="0">
                          <a:solidFill>
                            <a:schemeClr val="tx1"/>
                          </a:solidFill>
                          <a:effectLst/>
                        </a:rPr>
                        <a:t>← disparado por</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083284863"/>
                  </a:ext>
                </a:extLst>
              </a:tr>
              <a:tr h="232055">
                <a:tc>
                  <a:txBody>
                    <a:bodyPr/>
                    <a:lstStyle/>
                    <a:p>
                      <a:r>
                        <a:rPr lang="pt-BR" sz="1000" dirty="0">
                          <a:solidFill>
                            <a:schemeClr val="tx1"/>
                          </a:solidFill>
                          <a:effectLst/>
                        </a:rPr>
                        <a:t>Fluxo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Indica transferência de um elemento para outro.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a:solidFill>
                          <a:schemeClr val="tx1"/>
                        </a:solidFill>
                        <a:effectLst/>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 flui para</a:t>
                      </a:r>
                      <a:br>
                        <a:rPr lang="pt-BR" sz="1000" noProof="0" dirty="0">
                          <a:solidFill>
                            <a:schemeClr val="tx1"/>
                          </a:solidFill>
                          <a:effectLst/>
                        </a:rPr>
                      </a:br>
                      <a:r>
                        <a:rPr lang="pt-BR" sz="1000" noProof="0" dirty="0">
                          <a:solidFill>
                            <a:schemeClr val="tx1"/>
                          </a:solidFill>
                          <a:effectLst/>
                        </a:rPr>
                        <a:t>← flui de</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629052061"/>
                  </a:ext>
                </a:extLst>
              </a:tr>
              <a:tr h="301671">
                <a:tc>
                  <a:txBody>
                    <a:bodyPr/>
                    <a:lstStyle/>
                    <a:p>
                      <a:r>
                        <a:rPr lang="pt-BR" sz="1000" dirty="0">
                          <a:solidFill>
                            <a:schemeClr val="tx1"/>
                          </a:solidFill>
                          <a:effectLst/>
                        </a:rPr>
                        <a:t>Especialização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Indica que um elemento é um caso particular de outro. Elemento.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dirty="0">
                        <a:solidFill>
                          <a:schemeClr val="tx1"/>
                        </a:solidFill>
                        <a:effectLst/>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 especializa</a:t>
                      </a:r>
                      <a:br>
                        <a:rPr lang="pt-BR" sz="1000" noProof="0" dirty="0">
                          <a:solidFill>
                            <a:schemeClr val="tx1"/>
                          </a:solidFill>
                          <a:effectLst/>
                        </a:rPr>
                      </a:br>
                      <a:r>
                        <a:rPr lang="pt-BR" sz="1000" noProof="0" dirty="0">
                          <a:solidFill>
                            <a:schemeClr val="tx1"/>
                          </a:solidFill>
                          <a:effectLst/>
                        </a:rPr>
                        <a:t>← especializado por</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621920360"/>
                  </a:ext>
                </a:extLst>
              </a:tr>
              <a:tr h="232055">
                <a:tc>
                  <a:txBody>
                    <a:bodyPr/>
                    <a:lstStyle/>
                    <a:p>
                      <a:r>
                        <a:rPr lang="pt-BR" sz="1000" dirty="0">
                          <a:solidFill>
                            <a:schemeClr val="tx1"/>
                          </a:solidFill>
                          <a:effectLst/>
                        </a:rPr>
                        <a:t>Junção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r>
                        <a:rPr lang="pt-BR" sz="1000" noProof="0" dirty="0">
                          <a:solidFill>
                            <a:schemeClr val="tx1"/>
                          </a:solidFill>
                          <a:effectLst/>
                        </a:rPr>
                        <a:t>Usado para conectar relacionamentos do mesmo tipo.</a:t>
                      </a: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dirty="0">
                        <a:solidFill>
                          <a:schemeClr val="tx1"/>
                        </a:solidFill>
                        <a:effectLst/>
                      </a:endParaRPr>
                    </a:p>
                    <a:p>
                      <a:endParaRPr lang="pt-BR" sz="1000" dirty="0">
                        <a:solidFill>
                          <a:schemeClr val="tx1"/>
                        </a:solidFill>
                        <a:effectLst/>
                      </a:endParaRPr>
                    </a:p>
                    <a:p>
                      <a:endParaRPr lang="pt-BR" sz="1000" dirty="0">
                        <a:solidFill>
                          <a:schemeClr val="tx1"/>
                        </a:solidFill>
                        <a:effectLst/>
                      </a:endParaRPr>
                    </a:p>
                    <a:p>
                      <a:endParaRPr lang="pt-BR" sz="1000" dirty="0">
                        <a:solidFill>
                          <a:schemeClr val="tx1"/>
                        </a:solidFill>
                        <a:effectLst/>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tc>
                  <a:txBody>
                    <a:bodyPr/>
                    <a:lstStyle/>
                    <a:p>
                      <a:endParaRPr lang="pt-BR" sz="1000" dirty="0">
                        <a:solidFill>
                          <a:schemeClr val="tx1"/>
                        </a:solidFill>
                        <a:effectLst/>
                      </a:endParaRPr>
                    </a:p>
                  </a:txBody>
                  <a:tcPr marL="20205" marR="20205" marT="10103" marB="10103"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4109937747"/>
                  </a:ext>
                </a:extLst>
              </a:tr>
            </a:tbl>
          </a:graphicData>
        </a:graphic>
      </p:graphicFrame>
      <p:pic>
        <p:nvPicPr>
          <p:cNvPr id="3073" name="Picture 1" descr="image">
            <a:extLst>
              <a:ext uri="{FF2B5EF4-FFF2-40B4-BE49-F238E27FC236}">
                <a16:creationId xmlns:a16="http://schemas.microsoft.com/office/drawing/2014/main" id="{A2E15B90-12CA-2D25-DEEF-4FF966244A2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85521" y="1582119"/>
            <a:ext cx="6191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a:extLst>
              <a:ext uri="{FF2B5EF4-FFF2-40B4-BE49-F238E27FC236}">
                <a16:creationId xmlns:a16="http://schemas.microsoft.com/office/drawing/2014/main" id="{71482AD9-8B0E-DD61-42A6-E495A4183A11}"/>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061709" y="1908577"/>
            <a:ext cx="638175" cy="1619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image">
            <a:extLst>
              <a:ext uri="{FF2B5EF4-FFF2-40B4-BE49-F238E27FC236}">
                <a16:creationId xmlns:a16="http://schemas.microsoft.com/office/drawing/2014/main" id="{1AF100E3-0C5B-60F7-31E8-DB7BC368AAED}"/>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090285" y="2329694"/>
            <a:ext cx="609600" cy="66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EA6FAABE-44BC-21D7-F74D-AD9448F1E340}"/>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115051" y="2803043"/>
            <a:ext cx="5143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image">
            <a:extLst>
              <a:ext uri="{FF2B5EF4-FFF2-40B4-BE49-F238E27FC236}">
                <a16:creationId xmlns:a16="http://schemas.microsoft.com/office/drawing/2014/main" id="{A6F16CD5-2F25-B8B6-5C6B-9BF3E687C0F8}"/>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6010276" y="3188656"/>
            <a:ext cx="7239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a:extLst>
              <a:ext uri="{FF2B5EF4-FFF2-40B4-BE49-F238E27FC236}">
                <a16:creationId xmlns:a16="http://schemas.microsoft.com/office/drawing/2014/main" id="{6BFD46D1-E16D-2661-A656-480B2D835769}"/>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090285" y="3564024"/>
            <a:ext cx="581025" cy="40957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ig26">
            <a:extLst>
              <a:ext uri="{FF2B5EF4-FFF2-40B4-BE49-F238E27FC236}">
                <a16:creationId xmlns:a16="http://schemas.microsoft.com/office/drawing/2014/main" id="{AFFF6085-4E0F-2D16-18CD-6F4B4E07B788}"/>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6104573" y="4133784"/>
            <a:ext cx="5810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a:extLst>
              <a:ext uri="{FF2B5EF4-FFF2-40B4-BE49-F238E27FC236}">
                <a16:creationId xmlns:a16="http://schemas.microsoft.com/office/drawing/2014/main" id="{658FAF78-79BB-E294-EE36-47FE10A5B15B}"/>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6099810" y="4580275"/>
            <a:ext cx="5715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image">
            <a:extLst>
              <a:ext uri="{FF2B5EF4-FFF2-40B4-BE49-F238E27FC236}">
                <a16:creationId xmlns:a16="http://schemas.microsoft.com/office/drawing/2014/main" id="{2A5F43E3-E2FB-82AF-0FDA-DC8BBC960B6E}"/>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6142672" y="5126164"/>
            <a:ext cx="504825" cy="381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a:extLst>
              <a:ext uri="{FF2B5EF4-FFF2-40B4-BE49-F238E27FC236}">
                <a16:creationId xmlns:a16="http://schemas.microsoft.com/office/drawing/2014/main" id="{028A5181-C76A-7B45-4F7F-F696452F6F3A}"/>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6142672" y="5426992"/>
            <a:ext cx="504825" cy="762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image">
            <a:extLst>
              <a:ext uri="{FF2B5EF4-FFF2-40B4-BE49-F238E27FC236}">
                <a16:creationId xmlns:a16="http://schemas.microsoft.com/office/drawing/2014/main" id="{A502CCD2-E60D-5691-DDDC-3F6F90E159AC}"/>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6123622" y="5729112"/>
            <a:ext cx="514350" cy="14287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a:extLst>
              <a:ext uri="{FF2B5EF4-FFF2-40B4-BE49-F238E27FC236}">
                <a16:creationId xmlns:a16="http://schemas.microsoft.com/office/drawing/2014/main" id="{1CDD30F1-238F-B8DA-8CC6-8C06A7529B26}"/>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6075998" y="5998539"/>
            <a:ext cx="609600"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0256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5258BACC-1129-ACDD-9E87-7F0D9AD9833C}"/>
              </a:ext>
            </a:extLst>
          </p:cNvPr>
          <p:cNvSpPr/>
          <p:nvPr/>
        </p:nvSpPr>
        <p:spPr>
          <a:xfrm>
            <a:off x="310844" y="206207"/>
            <a:ext cx="4204164"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Prática</a:t>
            </a:r>
          </a:p>
          <a:p>
            <a:pPr lvl="0" defTabSz="457200">
              <a:spcBef>
                <a:spcPct val="0"/>
              </a:spcBef>
              <a:defRPr/>
            </a:pPr>
            <a:r>
              <a:rPr lang="pt-BR" altLang="pt-BR" sz="2800" b="1" dirty="0">
                <a:solidFill>
                  <a:srgbClr val="0070C0"/>
                </a:solidFill>
              </a:rPr>
              <a:t>Case da empresa </a:t>
            </a:r>
            <a:r>
              <a:rPr lang="pt-BR" altLang="pt-BR" sz="2800" b="1" dirty="0" err="1">
                <a:solidFill>
                  <a:srgbClr val="0070C0"/>
                </a:solidFill>
              </a:rPr>
              <a:t>Goldwing</a:t>
            </a:r>
            <a:endParaRPr lang="pt-BR" altLang="pt-BR" sz="2800" b="1" dirty="0">
              <a:solidFill>
                <a:srgbClr val="0070C0"/>
              </a:solidFill>
            </a:endParaRPr>
          </a:p>
        </p:txBody>
      </p:sp>
      <p:sp>
        <p:nvSpPr>
          <p:cNvPr id="4" name="Retângulo 3">
            <a:extLst>
              <a:ext uri="{FF2B5EF4-FFF2-40B4-BE49-F238E27FC236}">
                <a16:creationId xmlns:a16="http://schemas.microsoft.com/office/drawing/2014/main" id="{46DAE730-F3C1-33FB-8F33-25B501BED6A6}"/>
              </a:ext>
            </a:extLst>
          </p:cNvPr>
          <p:cNvSpPr/>
          <p:nvPr/>
        </p:nvSpPr>
        <p:spPr>
          <a:xfrm>
            <a:off x="561974" y="1585481"/>
            <a:ext cx="8010525" cy="4801314"/>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effectLst/>
              </a:rPr>
              <a:t>A diretori</a:t>
            </a:r>
            <a:r>
              <a:rPr lang="pt-BR" altLang="pt-BR" dirty="0"/>
              <a:t>a de uma empresa de desenvolvimento de software notou que, quando se faz uma nova release de sua aplicação e, eventualmente, um defeito ou comportamento inesperado do sistema escapa ao processo de validação e é inserido nessa nova versão, demora-se muito tempo para que a equipe de desenvolvimento seja notificada e atue em uma solução, sobrecarregando o serviço de atendimento ao cliente (SAC) e prejudicando a imagem da empresa.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pt-BR" altLang="pt-BR" dirty="0"/>
              <a:t>Então, o</a:t>
            </a:r>
            <a:r>
              <a:rPr kumimoji="0" lang="pt-BR" altLang="pt-BR" b="0" i="0" u="none" strike="noStrike" cap="none" normalizeH="0" baseline="0" dirty="0">
                <a:ln>
                  <a:noFill/>
                </a:ln>
                <a:effectLst/>
              </a:rPr>
              <a:t> Gerente de Qualidade de Software da empresa recebeu uma nova </a:t>
            </a:r>
            <a:r>
              <a:rPr kumimoji="0" lang="pt-BR" altLang="pt-BR" b="0" i="0" u="sng" strike="noStrike" cap="none" normalizeH="0" baseline="0" dirty="0">
                <a:ln>
                  <a:noFill/>
                </a:ln>
                <a:effectLst/>
              </a:rPr>
              <a:t>diretriz</a:t>
            </a:r>
            <a:r>
              <a:rPr kumimoji="0" lang="pt-BR" altLang="pt-BR" b="0" i="0" u="none" strike="noStrike" cap="none" normalizeH="0" baseline="0" dirty="0">
                <a:ln>
                  <a:noFill/>
                </a:ln>
                <a:effectLst/>
              </a:rPr>
              <a:t>: diminuir o tempo de resposta a defeitos críticos de campo. Pensando com sua equipe, chegaram à conclusão que o </a:t>
            </a:r>
            <a:r>
              <a:rPr kumimoji="0" lang="pt-BR" altLang="pt-BR" b="0" i="0" u="sng" strike="noStrike" cap="none" normalizeH="0" baseline="0" dirty="0">
                <a:ln>
                  <a:noFill/>
                </a:ln>
                <a:effectLst/>
              </a:rPr>
              <a:t>objetivo</a:t>
            </a:r>
            <a:r>
              <a:rPr kumimoji="0" lang="pt-BR" altLang="pt-BR" b="0" i="0" u="none" strike="noStrike" cap="none" normalizeH="0" baseline="0" dirty="0">
                <a:ln>
                  <a:noFill/>
                </a:ln>
                <a:effectLst/>
              </a:rPr>
              <a:t> deve ser então identificar prematuramente chamados do SAC que possam indicar um novo defeito (detectar uma mudança de tendência), evitando que se torne endêmico (po</a:t>
            </a:r>
            <a:r>
              <a:rPr lang="pt-BR" altLang="pt-BR" dirty="0"/>
              <a:t>r todo o sistema)</a:t>
            </a:r>
            <a:r>
              <a:rPr kumimoji="0" lang="pt-BR" altLang="pt-BR" b="0" i="0" u="none" strike="noStrike" cap="none" normalizeH="0" baseline="0" dirty="0">
                <a:ln>
                  <a:noFill/>
                </a:ln>
                <a:effectLs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effectLst/>
              </a:rPr>
              <a:t>No entanto, verificando os registros do SAC, notaram que não há dados estruturados para uma análise apropriada, apenas o registro em texto do sintoma que foi reclamado. Portanto, cada chamado </a:t>
            </a:r>
            <a:r>
              <a:rPr kumimoji="0" lang="pt-BR" altLang="pt-BR" b="0" i="0" u="sng" strike="noStrike" cap="none" normalizeH="0" baseline="0" dirty="0">
                <a:ln>
                  <a:noFill/>
                </a:ln>
                <a:effectLst/>
              </a:rPr>
              <a:t>deve</a:t>
            </a:r>
            <a:r>
              <a:rPr kumimoji="0" lang="pt-BR" altLang="pt-BR" b="0" i="0" u="none" strike="noStrike" cap="none" normalizeH="0" baseline="0" dirty="0">
                <a:ln>
                  <a:noFill/>
                </a:ln>
                <a:effectLst/>
              </a:rPr>
              <a:t>, antes, ser classificado em um sintoma macro de uma lista pré-definida, para que se consiga ter um perfil histórico e traçar uma tendência a ser analisada.</a:t>
            </a:r>
          </a:p>
        </p:txBody>
      </p:sp>
    </p:spTree>
    <p:extLst>
      <p:ext uri="{BB962C8B-B14F-4D97-AF65-F5344CB8AC3E}">
        <p14:creationId xmlns:p14="http://schemas.microsoft.com/office/powerpoint/2010/main" val="10880718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5258BACC-1129-ACDD-9E87-7F0D9AD9833C}"/>
              </a:ext>
            </a:extLst>
          </p:cNvPr>
          <p:cNvSpPr/>
          <p:nvPr/>
        </p:nvSpPr>
        <p:spPr>
          <a:xfrm>
            <a:off x="310844" y="206207"/>
            <a:ext cx="4064382"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Prática</a:t>
            </a:r>
          </a:p>
          <a:p>
            <a:pPr lvl="0" defTabSz="457200">
              <a:spcBef>
                <a:spcPct val="0"/>
              </a:spcBef>
              <a:defRPr/>
            </a:pPr>
            <a:r>
              <a:rPr lang="pt-BR" altLang="pt-BR" sz="2800" b="1" dirty="0">
                <a:solidFill>
                  <a:srgbClr val="0070C0"/>
                </a:solidFill>
              </a:rPr>
              <a:t>Case – Fase A (Motivação)</a:t>
            </a:r>
          </a:p>
        </p:txBody>
      </p:sp>
      <p:pic>
        <p:nvPicPr>
          <p:cNvPr id="5" name="Imagem 4">
            <a:extLst>
              <a:ext uri="{FF2B5EF4-FFF2-40B4-BE49-F238E27FC236}">
                <a16:creationId xmlns:a16="http://schemas.microsoft.com/office/drawing/2014/main" id="{1EE84A7A-160C-C030-AF1C-AF40046B0C52}"/>
              </a:ext>
            </a:extLst>
          </p:cNvPr>
          <p:cNvPicPr>
            <a:picLocks noChangeAspect="1"/>
          </p:cNvPicPr>
          <p:nvPr/>
        </p:nvPicPr>
        <p:blipFill>
          <a:blip r:embed="rId4"/>
          <a:stretch>
            <a:fillRect/>
          </a:stretch>
        </p:blipFill>
        <p:spPr>
          <a:xfrm>
            <a:off x="1762125" y="1490662"/>
            <a:ext cx="5619750" cy="4867275"/>
          </a:xfrm>
          <a:prstGeom prst="rect">
            <a:avLst/>
          </a:prstGeom>
        </p:spPr>
      </p:pic>
    </p:spTree>
    <p:extLst>
      <p:ext uri="{BB962C8B-B14F-4D97-AF65-F5344CB8AC3E}">
        <p14:creationId xmlns:p14="http://schemas.microsoft.com/office/powerpoint/2010/main" val="31171490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5422826C-E046-553B-C4DB-A65AD9F36506}"/>
              </a:ext>
            </a:extLst>
          </p:cNvPr>
          <p:cNvPicPr>
            <a:picLocks noChangeAspect="1"/>
          </p:cNvPicPr>
          <p:nvPr/>
        </p:nvPicPr>
        <p:blipFill>
          <a:blip r:embed="rId3"/>
          <a:stretch>
            <a:fillRect/>
          </a:stretch>
        </p:blipFill>
        <p:spPr>
          <a:xfrm>
            <a:off x="99065" y="2337397"/>
            <a:ext cx="8945869" cy="2958676"/>
          </a:xfrm>
          <a:prstGeom prst="rect">
            <a:avLst/>
          </a:prstGeom>
        </p:spPr>
      </p:pic>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5258BACC-1129-ACDD-9E87-7F0D9AD9833C}"/>
              </a:ext>
            </a:extLst>
          </p:cNvPr>
          <p:cNvSpPr/>
          <p:nvPr/>
        </p:nvSpPr>
        <p:spPr>
          <a:xfrm>
            <a:off x="310844" y="206207"/>
            <a:ext cx="3828356"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Prática</a:t>
            </a:r>
          </a:p>
          <a:p>
            <a:pPr lvl="0" defTabSz="457200">
              <a:spcBef>
                <a:spcPct val="0"/>
              </a:spcBef>
              <a:defRPr/>
            </a:pPr>
            <a:r>
              <a:rPr lang="pt-BR" altLang="pt-BR" sz="2800" b="1" dirty="0">
                <a:solidFill>
                  <a:srgbClr val="0070C0"/>
                </a:solidFill>
              </a:rPr>
              <a:t>Case – Fase B (Negócios)</a:t>
            </a:r>
          </a:p>
        </p:txBody>
      </p:sp>
      <p:sp>
        <p:nvSpPr>
          <p:cNvPr id="6" name="Retângulo 5">
            <a:extLst>
              <a:ext uri="{FF2B5EF4-FFF2-40B4-BE49-F238E27FC236}">
                <a16:creationId xmlns:a16="http://schemas.microsoft.com/office/drawing/2014/main" id="{6EEB94FB-FA37-5DA9-7523-5FD36CB132EE}"/>
              </a:ext>
            </a:extLst>
          </p:cNvPr>
          <p:cNvSpPr/>
          <p:nvPr/>
        </p:nvSpPr>
        <p:spPr>
          <a:xfrm>
            <a:off x="573205" y="4806349"/>
            <a:ext cx="4038600" cy="4897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CA7D8462-6290-DAD8-BAA4-2556423C0D3A}"/>
              </a:ext>
            </a:extLst>
          </p:cNvPr>
          <p:cNvSpPr/>
          <p:nvPr/>
        </p:nvSpPr>
        <p:spPr>
          <a:xfrm>
            <a:off x="5804844" y="4806349"/>
            <a:ext cx="881706" cy="4897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Elipse 2">
            <a:extLst>
              <a:ext uri="{FF2B5EF4-FFF2-40B4-BE49-F238E27FC236}">
                <a16:creationId xmlns:a16="http://schemas.microsoft.com/office/drawing/2014/main" id="{35DFD030-5590-FDAB-5FDF-64F8407AD058}"/>
              </a:ext>
            </a:extLst>
          </p:cNvPr>
          <p:cNvSpPr/>
          <p:nvPr/>
        </p:nvSpPr>
        <p:spPr>
          <a:xfrm>
            <a:off x="3483427" y="1901371"/>
            <a:ext cx="1509486" cy="331594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 name="Elipse 3">
            <a:extLst>
              <a:ext uri="{FF2B5EF4-FFF2-40B4-BE49-F238E27FC236}">
                <a16:creationId xmlns:a16="http://schemas.microsoft.com/office/drawing/2014/main" id="{8D6FEF4A-E38B-4011-B856-DAEB6625365D}"/>
              </a:ext>
            </a:extLst>
          </p:cNvPr>
          <p:cNvSpPr/>
          <p:nvPr/>
        </p:nvSpPr>
        <p:spPr>
          <a:xfrm>
            <a:off x="4884055" y="1735266"/>
            <a:ext cx="1509486" cy="331594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654075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43AF931A-FE07-53EC-9195-B7550B9B21A4}"/>
              </a:ext>
            </a:extLst>
          </p:cNvPr>
          <p:cNvPicPr>
            <a:picLocks noChangeAspect="1"/>
          </p:cNvPicPr>
          <p:nvPr/>
        </p:nvPicPr>
        <p:blipFill>
          <a:blip r:embed="rId3"/>
          <a:stretch>
            <a:fillRect/>
          </a:stretch>
        </p:blipFill>
        <p:spPr>
          <a:xfrm>
            <a:off x="1410449" y="1232453"/>
            <a:ext cx="6323101" cy="5600056"/>
          </a:xfrm>
          <a:prstGeom prst="rect">
            <a:avLst/>
          </a:prstGeom>
        </p:spPr>
      </p:pic>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5258BACC-1129-ACDD-9E87-7F0D9AD9833C}"/>
              </a:ext>
            </a:extLst>
          </p:cNvPr>
          <p:cNvSpPr/>
          <p:nvPr/>
        </p:nvSpPr>
        <p:spPr>
          <a:xfrm>
            <a:off x="310844" y="206207"/>
            <a:ext cx="3887987"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Prática</a:t>
            </a:r>
          </a:p>
          <a:p>
            <a:pPr lvl="0" defTabSz="457200">
              <a:spcBef>
                <a:spcPct val="0"/>
              </a:spcBef>
              <a:defRPr/>
            </a:pPr>
            <a:r>
              <a:rPr lang="pt-BR" altLang="pt-BR" sz="2800" b="1" dirty="0">
                <a:solidFill>
                  <a:srgbClr val="0070C0"/>
                </a:solidFill>
              </a:rPr>
              <a:t>Case – Fase C (Aplicação)</a:t>
            </a:r>
          </a:p>
        </p:txBody>
      </p:sp>
      <p:sp>
        <p:nvSpPr>
          <p:cNvPr id="6" name="Retângulo 5">
            <a:extLst>
              <a:ext uri="{FF2B5EF4-FFF2-40B4-BE49-F238E27FC236}">
                <a16:creationId xmlns:a16="http://schemas.microsoft.com/office/drawing/2014/main" id="{6EEB94FB-FA37-5DA9-7523-5FD36CB132EE}"/>
              </a:ext>
            </a:extLst>
          </p:cNvPr>
          <p:cNvSpPr/>
          <p:nvPr/>
        </p:nvSpPr>
        <p:spPr>
          <a:xfrm>
            <a:off x="6234798" y="3862019"/>
            <a:ext cx="1498752" cy="20037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CA7D8462-6290-DAD8-BAA4-2556423C0D3A}"/>
              </a:ext>
            </a:extLst>
          </p:cNvPr>
          <p:cNvSpPr/>
          <p:nvPr/>
        </p:nvSpPr>
        <p:spPr>
          <a:xfrm>
            <a:off x="2634397" y="5865779"/>
            <a:ext cx="806450" cy="9667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C8025DBA-1B3E-EC0D-9EFC-824B8D1C48A3}"/>
              </a:ext>
            </a:extLst>
          </p:cNvPr>
          <p:cNvSpPr/>
          <p:nvPr/>
        </p:nvSpPr>
        <p:spPr>
          <a:xfrm>
            <a:off x="4979869" y="5865780"/>
            <a:ext cx="1498752" cy="9667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Elipse 2">
            <a:extLst>
              <a:ext uri="{FF2B5EF4-FFF2-40B4-BE49-F238E27FC236}">
                <a16:creationId xmlns:a16="http://schemas.microsoft.com/office/drawing/2014/main" id="{2161AA69-E7D7-F5E4-01BB-4D63DFE78656}"/>
              </a:ext>
            </a:extLst>
          </p:cNvPr>
          <p:cNvSpPr/>
          <p:nvPr/>
        </p:nvSpPr>
        <p:spPr>
          <a:xfrm>
            <a:off x="1257897" y="992308"/>
            <a:ext cx="1509486" cy="221535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 name="Elipse 3">
            <a:extLst>
              <a:ext uri="{FF2B5EF4-FFF2-40B4-BE49-F238E27FC236}">
                <a16:creationId xmlns:a16="http://schemas.microsoft.com/office/drawing/2014/main" id="{1ECC307E-428B-5E74-ABBD-5FF60F4850BB}"/>
              </a:ext>
            </a:extLst>
          </p:cNvPr>
          <p:cNvSpPr/>
          <p:nvPr/>
        </p:nvSpPr>
        <p:spPr>
          <a:xfrm>
            <a:off x="2440811" y="992308"/>
            <a:ext cx="1509486" cy="2869711"/>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8E3009EA-98D7-9998-D0D9-3637AD363824}"/>
              </a:ext>
            </a:extLst>
          </p:cNvPr>
          <p:cNvSpPr/>
          <p:nvPr/>
        </p:nvSpPr>
        <p:spPr>
          <a:xfrm>
            <a:off x="3733156" y="984366"/>
            <a:ext cx="1509486" cy="2869711"/>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B4FFA6DA-8067-6190-B16A-64B44D57C7C3}"/>
              </a:ext>
            </a:extLst>
          </p:cNvPr>
          <p:cNvSpPr/>
          <p:nvPr/>
        </p:nvSpPr>
        <p:spPr>
          <a:xfrm>
            <a:off x="5005016" y="659334"/>
            <a:ext cx="2905266" cy="305164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320457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5258BACC-1129-ACDD-9E87-7F0D9AD9833C}"/>
              </a:ext>
            </a:extLst>
          </p:cNvPr>
          <p:cNvSpPr/>
          <p:nvPr/>
        </p:nvSpPr>
        <p:spPr>
          <a:xfrm>
            <a:off x="310844" y="206207"/>
            <a:ext cx="4071179"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Prática</a:t>
            </a:r>
          </a:p>
          <a:p>
            <a:pPr lvl="0" defTabSz="457200">
              <a:spcBef>
                <a:spcPct val="0"/>
              </a:spcBef>
              <a:defRPr/>
            </a:pPr>
            <a:r>
              <a:rPr lang="pt-BR" altLang="pt-BR" sz="2800" b="1" dirty="0">
                <a:solidFill>
                  <a:srgbClr val="0070C0"/>
                </a:solidFill>
              </a:rPr>
              <a:t>Case – Fase D (Tecnologia)</a:t>
            </a:r>
          </a:p>
        </p:txBody>
      </p:sp>
      <p:pic>
        <p:nvPicPr>
          <p:cNvPr id="4" name="Imagem 3">
            <a:extLst>
              <a:ext uri="{FF2B5EF4-FFF2-40B4-BE49-F238E27FC236}">
                <a16:creationId xmlns:a16="http://schemas.microsoft.com/office/drawing/2014/main" id="{2644C312-66B5-8EA4-D798-7B05F995C0EA}"/>
              </a:ext>
            </a:extLst>
          </p:cNvPr>
          <p:cNvPicPr>
            <a:picLocks noChangeAspect="1"/>
          </p:cNvPicPr>
          <p:nvPr/>
        </p:nvPicPr>
        <p:blipFill>
          <a:blip r:embed="rId4"/>
          <a:stretch>
            <a:fillRect/>
          </a:stretch>
        </p:blipFill>
        <p:spPr>
          <a:xfrm>
            <a:off x="1682884" y="1488162"/>
            <a:ext cx="6420863" cy="5163631"/>
          </a:xfrm>
          <a:prstGeom prst="rect">
            <a:avLst/>
          </a:prstGeom>
        </p:spPr>
      </p:pic>
      <p:sp>
        <p:nvSpPr>
          <p:cNvPr id="3" name="Elipse 2">
            <a:extLst>
              <a:ext uri="{FF2B5EF4-FFF2-40B4-BE49-F238E27FC236}">
                <a16:creationId xmlns:a16="http://schemas.microsoft.com/office/drawing/2014/main" id="{2689C376-1B79-9269-0931-723846750EAE}"/>
              </a:ext>
            </a:extLst>
          </p:cNvPr>
          <p:cNvSpPr/>
          <p:nvPr/>
        </p:nvSpPr>
        <p:spPr>
          <a:xfrm>
            <a:off x="1422399" y="2649288"/>
            <a:ext cx="1973943" cy="41637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EA2EAFDA-E888-9559-1521-4A538112F53D}"/>
              </a:ext>
            </a:extLst>
          </p:cNvPr>
          <p:cNvSpPr/>
          <p:nvPr/>
        </p:nvSpPr>
        <p:spPr>
          <a:xfrm rot="5400000">
            <a:off x="4760684" y="-816757"/>
            <a:ext cx="1973943" cy="566057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276180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5258BACC-1129-ACDD-9E87-7F0D9AD9833C}"/>
              </a:ext>
            </a:extLst>
          </p:cNvPr>
          <p:cNvSpPr/>
          <p:nvPr/>
        </p:nvSpPr>
        <p:spPr>
          <a:xfrm>
            <a:off x="310844" y="206207"/>
            <a:ext cx="3828356" cy="1077218"/>
          </a:xfrm>
          <a:prstGeom prst="rect">
            <a:avLst/>
          </a:prstGeom>
        </p:spPr>
        <p:txBody>
          <a:bodyPr wrap="none">
            <a:spAutoFit/>
          </a:bodyPr>
          <a:lstStyle/>
          <a:p>
            <a:pPr lvl="0" defTabSz="457200">
              <a:spcBef>
                <a:spcPct val="0"/>
              </a:spcBef>
              <a:defRPr/>
            </a:pPr>
            <a:r>
              <a:rPr lang="pt-BR" altLang="pt-BR" sz="3600" b="1" dirty="0" err="1">
                <a:solidFill>
                  <a:srgbClr val="0070C0"/>
                </a:solidFill>
              </a:rPr>
              <a:t>Archimate</a:t>
            </a:r>
            <a:r>
              <a:rPr lang="pt-BR" altLang="pt-BR" sz="3600" b="1" dirty="0">
                <a:solidFill>
                  <a:srgbClr val="0070C0"/>
                </a:solidFill>
              </a:rPr>
              <a:t> - Prática</a:t>
            </a:r>
          </a:p>
          <a:p>
            <a:pPr lvl="0" defTabSz="457200">
              <a:spcBef>
                <a:spcPct val="0"/>
              </a:spcBef>
              <a:defRPr/>
            </a:pPr>
            <a:r>
              <a:rPr lang="pt-BR" altLang="pt-BR" sz="2800" b="1" dirty="0">
                <a:solidFill>
                  <a:srgbClr val="0070C0"/>
                </a:solidFill>
              </a:rPr>
              <a:t>Case – Arquitetura Final</a:t>
            </a:r>
          </a:p>
        </p:txBody>
      </p:sp>
      <p:pic>
        <p:nvPicPr>
          <p:cNvPr id="5" name="Imagem 4" descr="Diagrama&#10;&#10;Descrição gerada automaticamente">
            <a:extLst>
              <a:ext uri="{FF2B5EF4-FFF2-40B4-BE49-F238E27FC236}">
                <a16:creationId xmlns:a16="http://schemas.microsoft.com/office/drawing/2014/main" id="{DC4CF59B-CE34-4641-50BD-47EA6EAA0E4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77439" y="1254197"/>
            <a:ext cx="5063170" cy="5603803"/>
          </a:xfrm>
          <a:prstGeom prst="rect">
            <a:avLst/>
          </a:prstGeom>
        </p:spPr>
      </p:pic>
    </p:spTree>
    <p:extLst>
      <p:ext uri="{BB962C8B-B14F-4D97-AF65-F5344CB8AC3E}">
        <p14:creationId xmlns:p14="http://schemas.microsoft.com/office/powerpoint/2010/main" val="5353163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CaixaDeTexto 7"/>
          <p:cNvSpPr txBox="1">
            <a:spLocks noChangeArrowheads="1"/>
          </p:cNvSpPr>
          <p:nvPr/>
        </p:nvSpPr>
        <p:spPr bwMode="auto">
          <a:xfrm>
            <a:off x="851338" y="3248546"/>
            <a:ext cx="7669924"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fontAlgn="base" hangingPunct="0">
              <a:spcAft>
                <a:spcPct val="0"/>
              </a:spcAft>
              <a:buFont typeface="Arial" charset="0"/>
              <a:buChar char="»"/>
              <a:defRPr sz="2000">
                <a:solidFill>
                  <a:schemeClr val="tx1"/>
                </a:solidFill>
                <a:latin typeface="Arial" charset="0"/>
                <a:ea typeface="Arial" charset="0"/>
                <a:cs typeface="Arial" charset="0"/>
              </a:defRPr>
            </a:lvl6pPr>
            <a:lvl7pPr eaLnBrk="0" fontAlgn="base" hangingPunct="0">
              <a:spcAft>
                <a:spcPct val="0"/>
              </a:spcAft>
              <a:buFont typeface="Arial" charset="0"/>
              <a:buChar char="»"/>
              <a:defRPr sz="2000">
                <a:solidFill>
                  <a:schemeClr val="tx1"/>
                </a:solidFill>
                <a:latin typeface="Arial" charset="0"/>
                <a:ea typeface="Arial" charset="0"/>
                <a:cs typeface="Arial" charset="0"/>
              </a:defRPr>
            </a:lvl7pPr>
            <a:lvl8pPr eaLnBrk="0" fontAlgn="base" hangingPunct="0">
              <a:spcAft>
                <a:spcPct val="0"/>
              </a:spcAft>
              <a:buFont typeface="Arial" charset="0"/>
              <a:buChar char="»"/>
              <a:defRPr sz="2000">
                <a:solidFill>
                  <a:schemeClr val="tx1"/>
                </a:solidFill>
                <a:latin typeface="Arial" charset="0"/>
                <a:ea typeface="Arial" charset="0"/>
                <a:cs typeface="Arial" charset="0"/>
              </a:defRPr>
            </a:lvl8pPr>
            <a:lvl9pPr eaLnBrk="0" fontAlgn="base" hangingPunct="0">
              <a:spcAft>
                <a:spcPct val="0"/>
              </a:spcAft>
              <a:buFont typeface="Arial" charset="0"/>
              <a:buChar char="»"/>
              <a:defRPr sz="2000">
                <a:solidFill>
                  <a:schemeClr val="tx1"/>
                </a:solidFill>
                <a:latin typeface="Arial" charset="0"/>
                <a:ea typeface="Arial" charset="0"/>
                <a:cs typeface="Arial" charset="0"/>
              </a:defRPr>
            </a:lvl9pPr>
          </a:lstStyle>
          <a:p>
            <a:r>
              <a:rPr lang="pt-BR" sz="1600" dirty="0">
                <a:solidFill>
                  <a:schemeClr val="accent6">
                    <a:lumMod val="75000"/>
                  </a:schemeClr>
                </a:solidFill>
                <a:latin typeface="Gotham HTF Book" charset="0"/>
                <a:cs typeface="Gotham HTF Book" charset="0"/>
                <a:hlinkClick r:id="rId3">
                  <a:extLst>
                    <a:ext uri="{A12FA001-AC4F-418D-AE19-62706E023703}">
                      <ahyp:hlinkClr xmlns:ahyp="http://schemas.microsoft.com/office/drawing/2018/hyperlinkcolor" val="tx"/>
                    </a:ext>
                  </a:extLst>
                </a:hlinkClick>
              </a:rPr>
              <a:t>https://pubs.opengroup.org/togaf-standard/index.html</a:t>
            </a:r>
            <a:endParaRPr lang="pt-BR" sz="1600" dirty="0">
              <a:solidFill>
                <a:srgbClr val="0000FF"/>
              </a:solidFill>
              <a:latin typeface="Gotham HTF Book" charset="0"/>
              <a:cs typeface="Gotham HTF Book" charset="0"/>
              <a:hlinkClick r:id="rId4">
                <a:extLst>
                  <a:ext uri="{A12FA001-AC4F-418D-AE19-62706E023703}">
                    <ahyp:hlinkClr xmlns:ahyp="http://schemas.microsoft.com/office/drawing/2018/hyperlinkcolor" val="tx"/>
                  </a:ext>
                </a:extLst>
              </a:hlinkClick>
            </a:endParaRPr>
          </a:p>
          <a:p>
            <a:r>
              <a:rPr lang="pt-BR" sz="1600" dirty="0">
                <a:solidFill>
                  <a:schemeClr val="accent6">
                    <a:lumMod val="75000"/>
                  </a:schemeClr>
                </a:solidFill>
                <a:latin typeface="Gotham HTF Book" charset="0"/>
                <a:cs typeface="Gotham HTF Book" charset="0"/>
                <a:hlinkClick r:id="rId4">
                  <a:extLst>
                    <a:ext uri="{A12FA001-AC4F-418D-AE19-62706E023703}">
                      <ahyp:hlinkClr xmlns:ahyp="http://schemas.microsoft.com/office/drawing/2018/hyperlinkcolor" val="tx"/>
                    </a:ext>
                  </a:extLst>
                </a:hlinkClick>
              </a:rPr>
              <a:t>https://conexiam.com/pt/togaf-adm-phases-explained/</a:t>
            </a:r>
            <a:endParaRPr lang="pt-BR" sz="1600" dirty="0">
              <a:solidFill>
                <a:schemeClr val="accent6">
                  <a:lumMod val="75000"/>
                </a:schemeClr>
              </a:solidFill>
              <a:latin typeface="Gotham HTF Book" charset="0"/>
              <a:cs typeface="Gotham HTF Book" charset="0"/>
            </a:endParaRPr>
          </a:p>
          <a:p>
            <a:r>
              <a:rPr lang="pt-BR" sz="1600" dirty="0">
                <a:solidFill>
                  <a:schemeClr val="accent6">
                    <a:lumMod val="75000"/>
                  </a:schemeClr>
                </a:solidFill>
                <a:latin typeface="Gotham HTF Book" charset="0"/>
                <a:cs typeface="Gotham HTF Book" charset="0"/>
                <a:hlinkClick r:id="rId5">
                  <a:extLst>
                    <a:ext uri="{A12FA001-AC4F-418D-AE19-62706E023703}">
                      <ahyp:hlinkClr xmlns:ahyp="http://schemas.microsoft.com/office/drawing/2018/hyperlinkcolor" val="tx"/>
                    </a:ext>
                  </a:extLst>
                </a:hlinkClick>
              </a:rPr>
              <a:t>https://arquiteturacorporativa.com.br/2010/09/frameworks-de-arquitetura-parte-2-togaf/</a:t>
            </a:r>
            <a:endParaRPr lang="pt-BR" sz="1600" dirty="0">
              <a:solidFill>
                <a:schemeClr val="accent6">
                  <a:lumMod val="75000"/>
                </a:schemeClr>
              </a:solidFill>
              <a:latin typeface="Gotham HTF Book" charset="0"/>
              <a:cs typeface="Gotham HTF Book" charset="0"/>
            </a:endParaRPr>
          </a:p>
          <a:p>
            <a:r>
              <a:rPr lang="pt-BR" sz="1600" dirty="0">
                <a:solidFill>
                  <a:schemeClr val="accent6">
                    <a:lumMod val="75000"/>
                  </a:schemeClr>
                </a:solidFill>
                <a:latin typeface="Gotham HTF Book" charset="0"/>
                <a:cs typeface="Gotham HTF Book" charset="0"/>
                <a:hlinkClick r:id="rId6">
                  <a:extLst>
                    <a:ext uri="{A12FA001-AC4F-418D-AE19-62706E023703}">
                      <ahyp:hlinkClr xmlns:ahyp="http://schemas.microsoft.com/office/drawing/2018/hyperlinkcolor" val="tx"/>
                    </a:ext>
                  </a:extLst>
                </a:hlinkClick>
              </a:rPr>
              <a:t>https://www.youtube.com/watch?v=zOAtcyDzYBs</a:t>
            </a:r>
            <a:endParaRPr lang="pt-BR" sz="1600" dirty="0">
              <a:solidFill>
                <a:schemeClr val="accent6">
                  <a:lumMod val="75000"/>
                </a:schemeClr>
              </a:solidFill>
              <a:latin typeface="Gotham HTF Book" charset="0"/>
              <a:cs typeface="Gotham HTF Book" charset="0"/>
            </a:endParaRPr>
          </a:p>
          <a:p>
            <a:r>
              <a:rPr lang="pt-BR" sz="1600" dirty="0">
                <a:solidFill>
                  <a:schemeClr val="accent6">
                    <a:lumMod val="75000"/>
                  </a:schemeClr>
                </a:solidFill>
                <a:latin typeface="Gotham HTF Book" charset="0"/>
                <a:cs typeface="Gotham HTF Book" charset="0"/>
                <a:hlinkClick r:id="rId7">
                  <a:extLst>
                    <a:ext uri="{A12FA001-AC4F-418D-AE19-62706E023703}">
                      <ahyp:hlinkClr xmlns:ahyp="http://schemas.microsoft.com/office/drawing/2018/hyperlinkcolor" val="tx"/>
                    </a:ext>
                  </a:extLst>
                </a:hlinkClick>
              </a:rPr>
              <a:t>https://archimatetool.gitbook.io/quick_guide</a:t>
            </a:r>
            <a:endParaRPr lang="pt-BR" sz="1600" dirty="0">
              <a:solidFill>
                <a:schemeClr val="accent6">
                  <a:lumMod val="75000"/>
                </a:schemeClr>
              </a:solidFill>
              <a:latin typeface="Gotham HTF Book" charset="0"/>
              <a:cs typeface="Gotham HTF Book" charset="0"/>
            </a:endParaRPr>
          </a:p>
        </p:txBody>
      </p:sp>
      <p:sp>
        <p:nvSpPr>
          <p:cNvPr id="33" name="TextBox 32"/>
          <p:cNvSpPr txBox="1"/>
          <p:nvPr/>
        </p:nvSpPr>
        <p:spPr>
          <a:xfrm>
            <a:off x="4231" y="2171760"/>
            <a:ext cx="9135541" cy="630358"/>
          </a:xfrm>
          <a:prstGeom prst="rect">
            <a:avLst/>
          </a:prstGeom>
          <a:noFill/>
        </p:spPr>
        <p:txBody>
          <a:bodyPr wrap="square" rtlCol="0">
            <a:spAutoFit/>
          </a:bodyPr>
          <a:lstStyle/>
          <a:p>
            <a:pPr algn="ctr"/>
            <a:r>
              <a:rPr lang="en-US" sz="3497" dirty="0" err="1">
                <a:solidFill>
                  <a:srgbClr val="0070C0"/>
                </a:solidFill>
                <a:latin typeface="Gotham HTF Light"/>
                <a:cs typeface="Gotham HTF Light"/>
              </a:rPr>
              <a:t>Referências</a:t>
            </a:r>
            <a:r>
              <a:rPr lang="en-US" sz="3497" dirty="0">
                <a:solidFill>
                  <a:srgbClr val="0070C0"/>
                </a:solidFill>
                <a:latin typeface="Gotham HTF Light"/>
                <a:cs typeface="Gotham HTF Light"/>
              </a:rPr>
              <a:t>:</a:t>
            </a:r>
          </a:p>
        </p:txBody>
      </p:sp>
      <p:pic>
        <p:nvPicPr>
          <p:cNvPr id="16" name="Picture 3"/>
          <p:cNvPicPr>
            <a:picLocks noChangeAspect="1"/>
          </p:cNvPicPr>
          <p:nvPr/>
        </p:nvPicPr>
        <p:blipFill rotWithShape="1">
          <a:blip r:embed="rId8" cstate="print">
            <a:extLst>
              <a:ext uri="{28A0092B-C50C-407E-A947-70E740481C1C}">
                <a14:useLocalDpi xmlns:a14="http://schemas.microsoft.com/office/drawing/2010/main"/>
              </a:ext>
            </a:extLst>
          </a:blip>
          <a:srcRect t="1" r="73538" b="-7050"/>
          <a:stretch/>
        </p:blipFill>
        <p:spPr bwMode="auto">
          <a:xfrm>
            <a:off x="4110212" y="5641781"/>
            <a:ext cx="923576" cy="24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252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112"/>
            <a:ext cx="8183880" cy="1051560"/>
          </a:xfrm>
        </p:spPr>
        <p:txBody>
          <a:bodyPr>
            <a:normAutofit fontScale="90000"/>
          </a:bodyPr>
          <a:lstStyle/>
          <a:p>
            <a:br>
              <a:rPr lang="pt-BR" sz="4400" dirty="0"/>
            </a:br>
            <a:r>
              <a:rPr lang="pt-BR" sz="4400" dirty="0"/>
              <a:t>Dúvidas / Questões</a:t>
            </a:r>
            <a:br>
              <a:rPr lang="pt-BR" sz="4400" dirty="0"/>
            </a:br>
            <a:endParaRPr lang="en-US" dirty="0"/>
          </a:p>
        </p:txBody>
      </p:sp>
      <p:sp>
        <p:nvSpPr>
          <p:cNvPr id="3" name="Content Placeholder 2"/>
          <p:cNvSpPr>
            <a:spLocks noGrp="1"/>
          </p:cNvSpPr>
          <p:nvPr>
            <p:ph idx="1"/>
          </p:nvPr>
        </p:nvSpPr>
        <p:spPr>
          <a:xfrm>
            <a:off x="502920" y="1143000"/>
            <a:ext cx="8183880" cy="5105400"/>
          </a:xfrm>
          <a:solidFill>
            <a:srgbClr val="FFC000"/>
          </a:solidFill>
        </p:spPr>
        <p:txBody>
          <a:bodyPr>
            <a:normAutofit/>
          </a:bodyPr>
          <a:lstStyle/>
          <a:p>
            <a:pPr marL="0" indent="0">
              <a:buNone/>
            </a:pPr>
            <a:endParaRPr lang="pt-BR" sz="8800" dirty="0"/>
          </a:p>
          <a:p>
            <a:pPr marL="0" indent="0">
              <a:buNone/>
            </a:pPr>
            <a:r>
              <a:rPr lang="pt-BR" sz="8800" dirty="0"/>
              <a:t>        </a:t>
            </a:r>
            <a:endParaRPr lang="en-US" dirty="0"/>
          </a:p>
        </p:txBody>
      </p:sp>
      <p:pic>
        <p:nvPicPr>
          <p:cNvPr id="4" name="Picture 18"/>
          <p:cNvPicPr>
            <a:picLocks noChangeAspect="1"/>
          </p:cNvPicPr>
          <p:nvPr/>
        </p:nvPicPr>
        <p:blipFill>
          <a:blip r:embed="rId2" cstate="print"/>
          <a:stretch>
            <a:fillRect/>
          </a:stretch>
        </p:blipFill>
        <p:spPr>
          <a:xfrm>
            <a:off x="7829017" y="329329"/>
            <a:ext cx="997107" cy="272893"/>
          </a:xfrm>
          <a:prstGeom prst="rect">
            <a:avLst/>
          </a:prstGeom>
        </p:spPr>
      </p:pic>
      <p:pic>
        <p:nvPicPr>
          <p:cNvPr id="2050" name="Picture 2"/>
          <p:cNvPicPr>
            <a:picLocks noChangeAspect="1" noChangeArrowheads="1"/>
          </p:cNvPicPr>
          <p:nvPr/>
        </p:nvPicPr>
        <p:blipFill>
          <a:blip r:embed="rId3" cstate="print"/>
          <a:srcRect/>
          <a:stretch>
            <a:fillRect/>
          </a:stretch>
        </p:blipFill>
        <p:spPr bwMode="auto">
          <a:xfrm>
            <a:off x="3057525" y="1539099"/>
            <a:ext cx="3028950" cy="4286250"/>
          </a:xfrm>
          <a:prstGeom prst="rect">
            <a:avLst/>
          </a:prstGeom>
          <a:noFill/>
          <a:ln w="9525">
            <a:noFill/>
            <a:miter lim="800000"/>
            <a:headEnd/>
            <a:tailEnd/>
          </a:ln>
        </p:spPr>
      </p:pic>
    </p:spTree>
    <p:extLst>
      <p:ext uri="{BB962C8B-B14F-4D97-AF65-F5344CB8AC3E}">
        <p14:creationId xmlns:p14="http://schemas.microsoft.com/office/powerpoint/2010/main" val="2535624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omputador.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97734" y="1421810"/>
            <a:ext cx="3062891" cy="2733630"/>
          </a:xfrm>
          <a:prstGeom prst="rect">
            <a:avLst/>
          </a:prstGeom>
        </p:spPr>
      </p:pic>
      <p:pic>
        <p:nvPicPr>
          <p:cNvPr id="5" name="Picture 4" descr="chicara.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20276259">
            <a:off x="2055756" y="3444240"/>
            <a:ext cx="1559560" cy="1650015"/>
          </a:xfrm>
          <a:prstGeom prst="rect">
            <a:avLst/>
          </a:prstGeom>
        </p:spPr>
      </p:pic>
      <p:sp>
        <p:nvSpPr>
          <p:cNvPr id="13" name="TextBox 12"/>
          <p:cNvSpPr txBox="1"/>
          <p:nvPr/>
        </p:nvSpPr>
        <p:spPr>
          <a:xfrm>
            <a:off x="947123" y="281893"/>
            <a:ext cx="6801557" cy="487313"/>
          </a:xfrm>
          <a:prstGeom prst="rect">
            <a:avLst/>
          </a:prstGeom>
          <a:noFill/>
        </p:spPr>
        <p:txBody>
          <a:bodyPr wrap="square" rtlCol="0">
            <a:spAutoFit/>
          </a:bodyPr>
          <a:lstStyle/>
          <a:p>
            <a:pPr>
              <a:lnSpc>
                <a:spcPct val="90000"/>
              </a:lnSpc>
            </a:pPr>
            <a:r>
              <a:rPr lang="en-US" sz="2800" dirty="0">
                <a:solidFill>
                  <a:srgbClr val="303030"/>
                </a:solidFill>
                <a:latin typeface="Gotham-Bold"/>
                <a:cs typeface="Gotham-Bold"/>
              </a:rPr>
              <a:t>REFERÊNCIAS</a:t>
            </a:r>
            <a:endParaRPr lang="en-US" sz="2800" dirty="0">
              <a:solidFill>
                <a:srgbClr val="303030"/>
              </a:solidFill>
              <a:latin typeface="Gotham-Book"/>
              <a:cs typeface="Gotham-Book"/>
            </a:endParaRPr>
          </a:p>
        </p:txBody>
      </p:sp>
      <p:sp>
        <p:nvSpPr>
          <p:cNvPr id="14" name="Rectangle 13"/>
          <p:cNvSpPr/>
          <p:nvPr/>
        </p:nvSpPr>
        <p:spPr>
          <a:xfrm>
            <a:off x="765379" y="376829"/>
            <a:ext cx="72000" cy="28448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livros.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687626">
            <a:off x="648591" y="4397170"/>
            <a:ext cx="2064240" cy="1700934"/>
          </a:xfrm>
          <a:prstGeom prst="rect">
            <a:avLst/>
          </a:prstGeom>
        </p:spPr>
      </p:pic>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5" cstate="print"/>
          <a:stretch>
            <a:fillRect/>
          </a:stretch>
        </p:blipFill>
        <p:spPr>
          <a:xfrm>
            <a:off x="7829017" y="329329"/>
            <a:ext cx="997107" cy="272893"/>
          </a:xfrm>
          <a:prstGeom prst="rect">
            <a:avLst/>
          </a:prstGeom>
        </p:spPr>
      </p:pic>
      <p:sp>
        <p:nvSpPr>
          <p:cNvPr id="15" name="Content Placeholder 2"/>
          <p:cNvSpPr>
            <a:spLocks noGrp="1"/>
          </p:cNvSpPr>
          <p:nvPr>
            <p:ph idx="1"/>
          </p:nvPr>
        </p:nvSpPr>
        <p:spPr>
          <a:xfrm>
            <a:off x="3360624" y="1143000"/>
            <a:ext cx="5326175" cy="5105400"/>
          </a:xfrm>
        </p:spPr>
        <p:txBody>
          <a:bodyPr>
            <a:normAutofit/>
          </a:bodyPr>
          <a:lstStyle/>
          <a:p>
            <a:pPr algn="just">
              <a:buNone/>
            </a:pPr>
            <a:r>
              <a:rPr lang="pt-BR" sz="2400" b="1" dirty="0">
                <a:solidFill>
                  <a:srgbClr val="C00000"/>
                </a:solidFill>
              </a:rPr>
              <a:t>Bibliografia</a:t>
            </a:r>
          </a:p>
          <a:p>
            <a:pPr algn="just"/>
            <a:r>
              <a:rPr lang="pt-BR" sz="2400" b="1" dirty="0"/>
              <a:t>Básica</a:t>
            </a:r>
            <a:r>
              <a:rPr lang="pt-BR" sz="2400" dirty="0"/>
              <a:t>: PARDUCCI, Renato J. OLIVEIRA, </a:t>
            </a:r>
            <a:r>
              <a:rPr lang="pt-BR" sz="2400" dirty="0" err="1"/>
              <a:t>Elisamara</a:t>
            </a:r>
            <a:r>
              <a:rPr lang="pt-BR" sz="2400" dirty="0"/>
              <a:t>. TOGAF: Arquitetura de soluções de TI para empresas. Editora </a:t>
            </a:r>
            <a:r>
              <a:rPr lang="pt-BR" sz="2400" dirty="0" err="1"/>
              <a:t>Phorte</a:t>
            </a:r>
            <a:r>
              <a:rPr lang="pt-BR" sz="2400" dirty="0"/>
              <a:t>, São Paulo, 2019.</a:t>
            </a:r>
          </a:p>
          <a:p>
            <a:pPr algn="just">
              <a:buNone/>
            </a:pPr>
            <a:endParaRPr lang="pt-BR" sz="2400" dirty="0"/>
          </a:p>
          <a:p>
            <a:pPr algn="just">
              <a:buNone/>
            </a:pPr>
            <a:endParaRPr lang="pt-BR" sz="2400" dirty="0"/>
          </a:p>
          <a:p>
            <a:pPr algn="just"/>
            <a:r>
              <a:rPr lang="pt-BR" sz="2400" b="1" dirty="0"/>
              <a:t>Complementar</a:t>
            </a:r>
            <a:r>
              <a:rPr lang="pt-BR" sz="2400" dirty="0"/>
              <a:t>: The Open </a:t>
            </a:r>
            <a:r>
              <a:rPr lang="pt-BR" sz="2400" dirty="0" err="1"/>
              <a:t>Group</a:t>
            </a:r>
            <a:r>
              <a:rPr lang="pt-BR" sz="2400" dirty="0"/>
              <a:t>. The TOGAF® Standard, Version 9.2 - A </a:t>
            </a:r>
            <a:r>
              <a:rPr lang="pt-BR" sz="2400" dirty="0" err="1"/>
              <a:t>Pocket</a:t>
            </a:r>
            <a:r>
              <a:rPr lang="pt-BR" sz="2400" dirty="0"/>
              <a:t> </a:t>
            </a:r>
            <a:r>
              <a:rPr lang="pt-BR" sz="2400" dirty="0" err="1"/>
              <a:t>Guide</a:t>
            </a:r>
            <a:r>
              <a:rPr lang="pt-BR" sz="2400" dirty="0"/>
              <a:t>.</a:t>
            </a:r>
            <a:endParaRPr lang="en-US" sz="2400" dirty="0"/>
          </a:p>
        </p:txBody>
      </p:sp>
    </p:spTree>
    <p:extLst>
      <p:ext uri="{BB962C8B-B14F-4D97-AF65-F5344CB8AC3E}">
        <p14:creationId xmlns:p14="http://schemas.microsoft.com/office/powerpoint/2010/main" val="22272663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pt-BR" sz="4800" dirty="0"/>
              <a:t>INTRODUÇÃO AO TOGAF</a:t>
            </a:r>
            <a:r>
              <a:rPr lang="pt-BR" sz="4800" dirty="0">
                <a:latin typeface="Calibri"/>
                <a:cs typeface="Calibri"/>
              </a:rPr>
              <a:t>®</a:t>
            </a:r>
            <a:br>
              <a:rPr lang="pt-BR" sz="4800" dirty="0">
                <a:latin typeface="Calibri"/>
                <a:cs typeface="Calibri"/>
              </a:rPr>
            </a:br>
            <a:br>
              <a:rPr lang="pt-BR" sz="4800" dirty="0">
                <a:latin typeface="Calibri"/>
                <a:cs typeface="Calibri"/>
              </a:rPr>
            </a:br>
            <a:br>
              <a:rPr lang="pt-BR" sz="4800" dirty="0">
                <a:latin typeface="Calibri"/>
                <a:cs typeface="Calibri"/>
              </a:rPr>
            </a:br>
            <a:r>
              <a:rPr lang="en-US" sz="4800" i="1" dirty="0">
                <a:solidFill>
                  <a:srgbClr val="0000FF"/>
                </a:solidFill>
                <a:cs typeface="Calibri"/>
              </a:rPr>
              <a:t>T</a:t>
            </a:r>
            <a:r>
              <a:rPr lang="en-US" sz="4800" i="1" dirty="0">
                <a:cs typeface="Calibri"/>
              </a:rPr>
              <a:t>he </a:t>
            </a:r>
            <a:r>
              <a:rPr lang="en-US" sz="4800" i="1" dirty="0">
                <a:solidFill>
                  <a:srgbClr val="0000FF"/>
                </a:solidFill>
                <a:cs typeface="Calibri"/>
              </a:rPr>
              <a:t>O</a:t>
            </a:r>
            <a:r>
              <a:rPr lang="en-US" sz="4800" i="1" dirty="0">
                <a:cs typeface="Calibri"/>
              </a:rPr>
              <a:t>pen </a:t>
            </a:r>
            <a:r>
              <a:rPr lang="en-US" sz="4800" i="1" dirty="0">
                <a:solidFill>
                  <a:srgbClr val="0000FF"/>
                </a:solidFill>
                <a:cs typeface="Calibri"/>
              </a:rPr>
              <a:t>G</a:t>
            </a:r>
            <a:r>
              <a:rPr lang="en-US" sz="4800" i="1" dirty="0">
                <a:cs typeface="Calibri"/>
              </a:rPr>
              <a:t>roup </a:t>
            </a:r>
            <a:r>
              <a:rPr lang="en-US" sz="4800" i="1" dirty="0">
                <a:solidFill>
                  <a:srgbClr val="0000FF"/>
                </a:solidFill>
                <a:cs typeface="Calibri"/>
              </a:rPr>
              <a:t>A</a:t>
            </a:r>
            <a:r>
              <a:rPr lang="en-US" sz="4800" i="1" dirty="0">
                <a:cs typeface="Calibri"/>
              </a:rPr>
              <a:t>rchitecture </a:t>
            </a:r>
            <a:r>
              <a:rPr lang="en-US" sz="4800" i="1" dirty="0">
                <a:solidFill>
                  <a:srgbClr val="0000FF"/>
                </a:solidFill>
                <a:cs typeface="Calibri"/>
              </a:rPr>
              <a:t>F</a:t>
            </a:r>
            <a:r>
              <a:rPr lang="en-US" sz="4800" i="1" dirty="0">
                <a:cs typeface="Calibri"/>
              </a:rPr>
              <a:t>ramework</a:t>
            </a:r>
            <a:endParaRPr lang="en-US" sz="4800" i="1" dirty="0"/>
          </a:p>
        </p:txBody>
      </p:sp>
      <p:pic>
        <p:nvPicPr>
          <p:cNvPr id="4" name="Picture 18"/>
          <p:cNvPicPr>
            <a:picLocks noChangeAspect="1"/>
          </p:cNvPicPr>
          <p:nvPr/>
        </p:nvPicPr>
        <p:blipFill>
          <a:blip r:embed="rId2" cstate="print"/>
          <a:stretch>
            <a:fillRect/>
          </a:stretch>
        </p:blipFill>
        <p:spPr>
          <a:xfrm>
            <a:off x="7829017" y="329329"/>
            <a:ext cx="997107" cy="272893"/>
          </a:xfrm>
          <a:prstGeom prst="rect">
            <a:avLst/>
          </a:prstGeom>
        </p:spPr>
      </p:pic>
    </p:spTree>
    <p:extLst>
      <p:ext uri="{BB962C8B-B14F-4D97-AF65-F5344CB8AC3E}">
        <p14:creationId xmlns:p14="http://schemas.microsoft.com/office/powerpoint/2010/main" val="2718098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0265D"/>
        </a:solidFill>
        <a:effectLst/>
      </p:bgPr>
    </p:bg>
    <p:spTree>
      <p:nvGrpSpPr>
        <p:cNvPr id="1" name=""/>
        <p:cNvGrpSpPr/>
        <p:nvPr/>
      </p:nvGrpSpPr>
      <p:grpSpPr>
        <a:xfrm>
          <a:off x="0" y="0"/>
          <a:ext cx="0" cy="0"/>
          <a:chOff x="0" y="0"/>
          <a:chExt cx="0" cy="0"/>
        </a:xfrm>
      </p:grpSpPr>
      <p:sp>
        <p:nvSpPr>
          <p:cNvPr id="3" name="Rectangle 2"/>
          <p:cNvSpPr/>
          <p:nvPr/>
        </p:nvSpPr>
        <p:spPr>
          <a:xfrm>
            <a:off x="0" y="2580640"/>
            <a:ext cx="9144000" cy="282448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1026"/>
          <p:cNvSpPr>
            <a:spLocks noChangeArrowheads="1"/>
          </p:cNvSpPr>
          <p:nvPr/>
        </p:nvSpPr>
        <p:spPr bwMode="auto">
          <a:xfrm>
            <a:off x="1053372" y="3222882"/>
            <a:ext cx="6694934" cy="1938352"/>
          </a:xfrm>
          <a:prstGeom prst="rect">
            <a:avLst/>
          </a:prstGeom>
          <a:noFill/>
          <a:ln w="9525">
            <a:noFill/>
            <a:miter lim="800000"/>
            <a:headEnd/>
            <a:tailEnd/>
          </a:ln>
        </p:spPr>
        <p:txBody>
          <a:bodyPr wrap="square" lIns="92075" tIns="46038" rIns="92075" bIns="46038">
            <a:spAutoFit/>
          </a:bodyPr>
          <a:lstStyle/>
          <a:p>
            <a:pPr>
              <a:defRPr/>
            </a:pPr>
            <a:r>
              <a:rPr kumimoji="1" lang="en-US" sz="2000" dirty="0">
                <a:solidFill>
                  <a:schemeClr val="bg1"/>
                </a:solidFill>
                <a:latin typeface="Gotham-Bold"/>
                <a:cs typeface="Gotham-Bold"/>
              </a:rPr>
              <a:t>Copyright © 2025  Prof. Paulo </a:t>
            </a:r>
            <a:r>
              <a:rPr kumimoji="1" lang="en-US" sz="2000" dirty="0" err="1">
                <a:solidFill>
                  <a:schemeClr val="bg1"/>
                </a:solidFill>
                <a:latin typeface="Gotham-Bold"/>
                <a:cs typeface="Gotham-Bold"/>
              </a:rPr>
              <a:t>Sampaio</a:t>
            </a:r>
            <a:endParaRPr kumimoji="1" lang="en-US" sz="2000" dirty="0">
              <a:solidFill>
                <a:schemeClr val="bg1"/>
              </a:solidFill>
              <a:latin typeface="Gotham-Bold"/>
              <a:cs typeface="Gotham-Bold"/>
            </a:endParaRPr>
          </a:p>
          <a:p>
            <a:pPr>
              <a:defRPr/>
            </a:pPr>
            <a:r>
              <a:rPr kumimoji="1" lang="en-US" sz="1600" dirty="0">
                <a:solidFill>
                  <a:schemeClr val="bg1"/>
                </a:solidFill>
                <a:latin typeface="Gotham-Book"/>
                <a:cs typeface="Gotham-Book"/>
                <a:hlinkClick r:id="rId3"/>
              </a:rPr>
              <a:t>profpaulo.sampaio@fiap.com.br</a:t>
            </a:r>
            <a:r>
              <a:rPr kumimoji="1" lang="en-US" sz="1600" dirty="0">
                <a:solidFill>
                  <a:schemeClr val="bg1"/>
                </a:solidFill>
                <a:latin typeface="Gotham-Book"/>
                <a:cs typeface="Gotham-Book"/>
              </a:rPr>
              <a:t> </a:t>
            </a:r>
          </a:p>
          <a:p>
            <a:pPr>
              <a:defRPr/>
            </a:pPr>
            <a:r>
              <a:rPr kumimoji="1" lang="en-US" sz="1600" dirty="0">
                <a:solidFill>
                  <a:schemeClr val="bg1"/>
                </a:solidFill>
                <a:latin typeface="Gotham-Book"/>
                <a:cs typeface="Gotham-Book"/>
                <a:hlinkClick r:id="rId4"/>
              </a:rPr>
              <a:t>https://www.linkedin.com/in/profpaulosampaio</a:t>
            </a:r>
            <a:r>
              <a:rPr kumimoji="1" lang="en-US" sz="1600" dirty="0">
                <a:solidFill>
                  <a:schemeClr val="bg1"/>
                </a:solidFill>
                <a:latin typeface="Gotham-Book"/>
                <a:cs typeface="Gotham-Book"/>
              </a:rPr>
              <a:t> </a:t>
            </a:r>
          </a:p>
          <a:p>
            <a:pPr>
              <a:defRPr/>
            </a:pPr>
            <a:endParaRPr kumimoji="1" lang="en-US" sz="1600" dirty="0">
              <a:solidFill>
                <a:schemeClr val="bg1"/>
              </a:solidFill>
              <a:latin typeface="Gotham-Book"/>
              <a:cs typeface="Gotham-Book"/>
            </a:endParaRPr>
          </a:p>
          <a:p>
            <a:pPr>
              <a:lnSpc>
                <a:spcPct val="110000"/>
              </a:lnSpc>
              <a:defRPr/>
            </a:pPr>
            <a:r>
              <a:rPr kumimoji="1" lang="en-US" sz="1600" dirty="0" err="1">
                <a:solidFill>
                  <a:schemeClr val="bg1"/>
                </a:solidFill>
                <a:latin typeface="Gotham-Book"/>
                <a:cs typeface="Gotham-Book"/>
              </a:rPr>
              <a:t>Todos</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direitos</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reservados</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Reprodução</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ou</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divulgação</a:t>
            </a:r>
            <a:r>
              <a:rPr kumimoji="1" lang="en-US" sz="1600" dirty="0">
                <a:solidFill>
                  <a:schemeClr val="bg1"/>
                </a:solidFill>
                <a:latin typeface="Gotham-Book"/>
                <a:cs typeface="Gotham-Book"/>
              </a:rPr>
              <a:t> total </a:t>
            </a:r>
            <a:r>
              <a:rPr kumimoji="1" lang="en-US" sz="1600" dirty="0" err="1">
                <a:solidFill>
                  <a:schemeClr val="bg1"/>
                </a:solidFill>
                <a:latin typeface="Gotham-Book"/>
                <a:cs typeface="Gotham-Book"/>
              </a:rPr>
              <a:t>ou</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parcial</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deste</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documento</a:t>
            </a:r>
            <a:r>
              <a:rPr kumimoji="1" lang="en-US" sz="1600" dirty="0">
                <a:solidFill>
                  <a:schemeClr val="bg1"/>
                </a:solidFill>
                <a:latin typeface="Gotham-Book"/>
                <a:cs typeface="Gotham-Book"/>
              </a:rPr>
              <a:t> é </a:t>
            </a:r>
            <a:r>
              <a:rPr kumimoji="1" lang="en-US" sz="1600" dirty="0" err="1">
                <a:solidFill>
                  <a:schemeClr val="bg1"/>
                </a:solidFill>
                <a:latin typeface="Gotham-Book"/>
                <a:cs typeface="Gotham-Book"/>
              </a:rPr>
              <a:t>expressamente</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proíbido</a:t>
            </a:r>
            <a:r>
              <a:rPr kumimoji="1" lang="en-US" sz="1600" dirty="0">
                <a:solidFill>
                  <a:schemeClr val="bg1"/>
                </a:solidFill>
                <a:latin typeface="Gotham-Book"/>
                <a:cs typeface="Gotham-Book"/>
              </a:rPr>
              <a:t> </a:t>
            </a:r>
            <a:r>
              <a:rPr kumimoji="1" lang="en-US" sz="1600" dirty="0" err="1">
                <a:solidFill>
                  <a:schemeClr val="bg1"/>
                </a:solidFill>
                <a:latin typeface="Gotham-Book"/>
                <a:cs typeface="Gotham-Book"/>
              </a:rPr>
              <a:t>sem</a:t>
            </a:r>
            <a:r>
              <a:rPr kumimoji="1" lang="en-US" sz="1600" dirty="0">
                <a:solidFill>
                  <a:schemeClr val="bg1"/>
                </a:solidFill>
                <a:latin typeface="Gotham-Book"/>
                <a:cs typeface="Gotham-Book"/>
              </a:rPr>
              <a:t> o </a:t>
            </a:r>
            <a:r>
              <a:rPr kumimoji="1" lang="pt-BR" sz="1600" dirty="0">
                <a:solidFill>
                  <a:schemeClr val="bg1"/>
                </a:solidFill>
                <a:latin typeface="Gotham-Book"/>
                <a:cs typeface="Gotham-Book"/>
              </a:rPr>
              <a:t>consentimento formal, por escrito,</a:t>
            </a:r>
            <a:r>
              <a:rPr kumimoji="1" lang="en-US" sz="1600" dirty="0">
                <a:solidFill>
                  <a:schemeClr val="bg1"/>
                </a:solidFill>
                <a:latin typeface="Gotham-Book"/>
                <a:cs typeface="Gotham-Book"/>
              </a:rPr>
              <a:t> do Professor (</a:t>
            </a:r>
            <a:r>
              <a:rPr kumimoji="1" lang="en-US" sz="1600" dirty="0" err="1">
                <a:solidFill>
                  <a:schemeClr val="bg1"/>
                </a:solidFill>
                <a:latin typeface="Gotham-Book"/>
                <a:cs typeface="Gotham-Book"/>
              </a:rPr>
              <a:t>autor</a:t>
            </a:r>
            <a:r>
              <a:rPr kumimoji="1" lang="en-US" sz="1600" dirty="0">
                <a:solidFill>
                  <a:schemeClr val="bg1"/>
                </a:solidFill>
                <a:latin typeface="Gotham-Book"/>
                <a:cs typeface="Gotham-Book"/>
              </a:rPr>
              <a:t>).</a:t>
            </a:r>
          </a:p>
        </p:txBody>
      </p:sp>
      <p:sp>
        <p:nvSpPr>
          <p:cNvPr id="5" name="Rectangle 4"/>
          <p:cNvSpPr/>
          <p:nvPr/>
        </p:nvSpPr>
        <p:spPr>
          <a:xfrm>
            <a:off x="747966" y="3342641"/>
            <a:ext cx="72000" cy="12395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cstate="print"/>
          <a:stretch>
            <a:fillRect/>
          </a:stretch>
        </p:blipFill>
        <p:spPr>
          <a:xfrm>
            <a:off x="7837508" y="333716"/>
            <a:ext cx="975616" cy="267011"/>
          </a:xfrm>
          <a:prstGeom prst="rect">
            <a:avLst/>
          </a:prstGeom>
        </p:spPr>
      </p:pic>
    </p:spTree>
    <p:extLst>
      <p:ext uri="{BB962C8B-B14F-4D97-AF65-F5344CB8AC3E}">
        <p14:creationId xmlns:p14="http://schemas.microsoft.com/office/powerpoint/2010/main" val="6995947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20"/>
          <p:cNvSpPr/>
          <p:nvPr/>
        </p:nvSpPr>
        <p:spPr>
          <a:xfrm flipH="1">
            <a:off x="582353" y="2365512"/>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aixaDeTexto 2"/>
          <p:cNvSpPr txBox="1"/>
          <p:nvPr/>
        </p:nvSpPr>
        <p:spPr>
          <a:xfrm>
            <a:off x="713985" y="2543312"/>
            <a:ext cx="7270578" cy="707886"/>
          </a:xfrm>
          <a:prstGeom prst="rect">
            <a:avLst/>
          </a:prstGeom>
          <a:noFill/>
        </p:spPr>
        <p:txBody>
          <a:bodyPr wrap="square" rtlCol="0" anchor="ctr">
            <a:spAutoFit/>
          </a:bodyPr>
          <a:lstStyle/>
          <a:p>
            <a:r>
              <a:rPr lang="pt-BR" sz="4000" b="1" dirty="0" err="1">
                <a:solidFill>
                  <a:schemeClr val="accent1"/>
                </a:solidFill>
              </a:rPr>
              <a:t>Archimate</a:t>
            </a:r>
            <a:r>
              <a:rPr lang="pt-BR" sz="4000" b="1" dirty="0">
                <a:solidFill>
                  <a:schemeClr val="accent1"/>
                </a:solidFill>
              </a:rPr>
              <a:t>®</a:t>
            </a:r>
          </a:p>
        </p:txBody>
      </p:sp>
      <p:pic>
        <p:nvPicPr>
          <p:cNvPr id="9" name="Picture 5" descr="FIAP-NOVO-2014-MAGENT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51269" y="172199"/>
            <a:ext cx="1036175" cy="302290"/>
          </a:xfrm>
          <a:prstGeom prst="rect">
            <a:avLst/>
          </a:prstGeom>
        </p:spPr>
      </p:pic>
    </p:spTree>
    <p:extLst>
      <p:ext uri="{BB962C8B-B14F-4D97-AF65-F5344CB8AC3E}">
        <p14:creationId xmlns:p14="http://schemas.microsoft.com/office/powerpoint/2010/main" val="39020624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aixaDeTexto 2"/>
          <p:cNvSpPr txBox="1"/>
          <p:nvPr/>
        </p:nvSpPr>
        <p:spPr>
          <a:xfrm>
            <a:off x="763681" y="396460"/>
            <a:ext cx="7270578" cy="707886"/>
          </a:xfrm>
          <a:prstGeom prst="rect">
            <a:avLst/>
          </a:prstGeom>
          <a:noFill/>
        </p:spPr>
        <p:txBody>
          <a:bodyPr wrap="square" rtlCol="0">
            <a:spAutoFit/>
          </a:bodyPr>
          <a:lstStyle/>
          <a:p>
            <a:r>
              <a:rPr lang="pt-BR" sz="4000" b="1" dirty="0">
                <a:solidFill>
                  <a:schemeClr val="accent1"/>
                </a:solidFill>
              </a:rPr>
              <a:t>Conteúdo</a:t>
            </a:r>
          </a:p>
        </p:txBody>
      </p:sp>
      <p:pic>
        <p:nvPicPr>
          <p:cNvPr id="9" name="Picture 5" descr="FIAP-NOVO-2014-MAGENT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852292" y="142846"/>
            <a:ext cx="1056053" cy="308089"/>
          </a:xfrm>
          <a:prstGeom prst="rect">
            <a:avLst/>
          </a:prstGeom>
        </p:spPr>
      </p:pic>
      <p:sp>
        <p:nvSpPr>
          <p:cNvPr id="2" name="Retângulo de cantos arredondados 2">
            <a:extLst>
              <a:ext uri="{FF2B5EF4-FFF2-40B4-BE49-F238E27FC236}">
                <a16:creationId xmlns:a16="http://schemas.microsoft.com/office/drawing/2014/main" id="{1011FE1C-D536-83CF-B612-5A46414D8AEF}"/>
              </a:ext>
            </a:extLst>
          </p:cNvPr>
          <p:cNvSpPr/>
          <p:nvPr/>
        </p:nvSpPr>
        <p:spPr>
          <a:xfrm>
            <a:off x="688013" y="1594082"/>
            <a:ext cx="7939163" cy="4867457"/>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54013" indent="-354013" algn="just">
              <a:buAutoNum type="arabicPeriod"/>
            </a:pPr>
            <a:r>
              <a:rPr lang="pt-BR" sz="2000" b="1" dirty="0">
                <a:solidFill>
                  <a:schemeClr val="accent1">
                    <a:lumMod val="20000"/>
                    <a:lumOff val="80000"/>
                  </a:schemeClr>
                </a:solidFill>
              </a:rPr>
              <a:t>Download e Instalação</a:t>
            </a:r>
          </a:p>
          <a:p>
            <a:pPr marL="971550" lvl="1" indent="-514350" algn="just">
              <a:buFont typeface="+mj-lt"/>
              <a:buAutoNum type="alphaLcPeriod"/>
            </a:pPr>
            <a:endParaRPr lang="pt-BR" sz="2000" dirty="0">
              <a:solidFill>
                <a:schemeClr val="accent1">
                  <a:lumMod val="20000"/>
                  <a:lumOff val="80000"/>
                </a:schemeClr>
              </a:solidFill>
            </a:endParaRPr>
          </a:p>
          <a:p>
            <a:pPr marL="354013" indent="-354013" algn="just">
              <a:buFont typeface="+mj-lt"/>
              <a:buAutoNum type="arabicPeriod"/>
            </a:pPr>
            <a:r>
              <a:rPr lang="pt-BR" sz="2000" b="1" dirty="0">
                <a:solidFill>
                  <a:schemeClr val="accent1">
                    <a:lumMod val="20000"/>
                    <a:lumOff val="80000"/>
                  </a:schemeClr>
                </a:solidFill>
              </a:rPr>
              <a:t>Elementos Chave</a:t>
            </a:r>
          </a:p>
          <a:p>
            <a:pPr marL="971550" lvl="1" indent="-514350" algn="just">
              <a:buFont typeface="+mj-lt"/>
              <a:buAutoNum type="alphaLcPeriod"/>
            </a:pPr>
            <a:r>
              <a:rPr lang="pt-BR" sz="2000" dirty="0">
                <a:solidFill>
                  <a:schemeClr val="accent1">
                    <a:lumMod val="20000"/>
                    <a:lumOff val="80000"/>
                  </a:schemeClr>
                </a:solidFill>
              </a:rPr>
              <a:t>Agrupamentos por domínio (cores)</a:t>
            </a:r>
          </a:p>
          <a:p>
            <a:pPr marL="971550" lvl="1" indent="-514350" algn="just">
              <a:buFont typeface="+mj-lt"/>
              <a:buAutoNum type="alphaLcPeriod"/>
            </a:pPr>
            <a:r>
              <a:rPr lang="pt-BR" sz="2000" dirty="0">
                <a:solidFill>
                  <a:schemeClr val="accent1">
                    <a:lumMod val="20000"/>
                    <a:lumOff val="80000"/>
                  </a:schemeClr>
                </a:solidFill>
              </a:rPr>
              <a:t>Categorias (Ativo / Comportamento / Passivo)</a:t>
            </a:r>
          </a:p>
          <a:p>
            <a:pPr marL="971550" lvl="1" indent="-514350" algn="just">
              <a:buFont typeface="+mj-lt"/>
              <a:buAutoNum type="alphaLcPeriod"/>
            </a:pPr>
            <a:r>
              <a:rPr lang="pt-BR" sz="2000" dirty="0">
                <a:solidFill>
                  <a:schemeClr val="accent1">
                    <a:lumMod val="20000"/>
                    <a:lumOff val="80000"/>
                  </a:schemeClr>
                </a:solidFill>
              </a:rPr>
              <a:t>Elementos de </a:t>
            </a:r>
            <a:r>
              <a:rPr lang="pt-BR" sz="2000">
                <a:solidFill>
                  <a:schemeClr val="accent1">
                    <a:lumMod val="20000"/>
                    <a:lumOff val="80000"/>
                  </a:schemeClr>
                </a:solidFill>
              </a:rPr>
              <a:t>cada domínio</a:t>
            </a:r>
            <a:endParaRPr lang="pt-BR" sz="2000" dirty="0">
              <a:solidFill>
                <a:schemeClr val="accent1">
                  <a:lumMod val="20000"/>
                  <a:lumOff val="80000"/>
                </a:schemeClr>
              </a:solidFill>
            </a:endParaRPr>
          </a:p>
          <a:p>
            <a:pPr marL="971550" lvl="1" indent="-514350" algn="just">
              <a:buFont typeface="+mj-lt"/>
              <a:buAutoNum type="alphaLcPeriod"/>
            </a:pPr>
            <a:r>
              <a:rPr lang="pt-BR" sz="2000" dirty="0">
                <a:solidFill>
                  <a:schemeClr val="accent1">
                    <a:lumMod val="20000"/>
                    <a:lumOff val="80000"/>
                  </a:schemeClr>
                </a:solidFill>
              </a:rPr>
              <a:t>Relacionamentos</a:t>
            </a:r>
          </a:p>
          <a:p>
            <a:pPr marL="971550" lvl="1" indent="-514350" algn="just">
              <a:buFont typeface="+mj-lt"/>
              <a:buAutoNum type="alphaLcPeriod"/>
            </a:pPr>
            <a:endParaRPr lang="pt-BR" sz="2000" dirty="0">
              <a:solidFill>
                <a:schemeClr val="accent1">
                  <a:lumMod val="20000"/>
                  <a:lumOff val="80000"/>
                </a:schemeClr>
              </a:solidFill>
            </a:endParaRPr>
          </a:p>
          <a:p>
            <a:pPr marL="354013" indent="-354013" algn="just">
              <a:buAutoNum type="arabicPeriod"/>
            </a:pPr>
            <a:r>
              <a:rPr lang="pt-BR" sz="2000" b="1" dirty="0">
                <a:solidFill>
                  <a:schemeClr val="accent1">
                    <a:lumMod val="20000"/>
                    <a:lumOff val="80000"/>
                  </a:schemeClr>
                </a:solidFill>
              </a:rPr>
              <a:t>Prática</a:t>
            </a:r>
          </a:p>
          <a:p>
            <a:pPr marL="971550" lvl="1" indent="-514350" algn="just">
              <a:buFont typeface="+mj-lt"/>
              <a:buAutoNum type="alphaLcPeriod"/>
            </a:pPr>
            <a:r>
              <a:rPr lang="pt-BR" sz="2000" dirty="0">
                <a:solidFill>
                  <a:schemeClr val="accent1">
                    <a:lumMod val="20000"/>
                    <a:lumOff val="80000"/>
                  </a:schemeClr>
                </a:solidFill>
              </a:rPr>
              <a:t>Apresentação do case</a:t>
            </a:r>
          </a:p>
          <a:p>
            <a:pPr marL="971550" lvl="1" indent="-514350" algn="just">
              <a:buFont typeface="+mj-lt"/>
              <a:buAutoNum type="alphaLcPeriod"/>
            </a:pPr>
            <a:r>
              <a:rPr lang="pt-BR" sz="2000" dirty="0">
                <a:solidFill>
                  <a:schemeClr val="accent1">
                    <a:lumMod val="20000"/>
                    <a:lumOff val="80000"/>
                  </a:schemeClr>
                </a:solidFill>
              </a:rPr>
              <a:t>Motivação (Fase A)</a:t>
            </a:r>
          </a:p>
          <a:p>
            <a:pPr marL="971550" lvl="1" indent="-514350" algn="just">
              <a:buFont typeface="+mj-lt"/>
              <a:buAutoNum type="alphaLcPeriod"/>
            </a:pPr>
            <a:r>
              <a:rPr lang="pt-BR" sz="2000" dirty="0">
                <a:solidFill>
                  <a:schemeClr val="accent1">
                    <a:lumMod val="20000"/>
                    <a:lumOff val="80000"/>
                  </a:schemeClr>
                </a:solidFill>
              </a:rPr>
              <a:t>Negócio (Fase B)</a:t>
            </a:r>
          </a:p>
          <a:p>
            <a:pPr marL="971550" lvl="1" indent="-514350" algn="just">
              <a:buFont typeface="+mj-lt"/>
              <a:buAutoNum type="alphaLcPeriod"/>
            </a:pPr>
            <a:r>
              <a:rPr lang="pt-BR" sz="2000" dirty="0">
                <a:solidFill>
                  <a:schemeClr val="accent1">
                    <a:lumMod val="20000"/>
                    <a:lumOff val="80000"/>
                  </a:schemeClr>
                </a:solidFill>
              </a:rPr>
              <a:t>Aplicação / Dados (Fase C)</a:t>
            </a:r>
          </a:p>
          <a:p>
            <a:pPr marL="971550" lvl="1" indent="-514350" algn="just">
              <a:buFont typeface="+mj-lt"/>
              <a:buAutoNum type="alphaLcPeriod"/>
            </a:pPr>
            <a:r>
              <a:rPr lang="pt-BR" sz="2000" dirty="0">
                <a:solidFill>
                  <a:schemeClr val="accent1">
                    <a:lumMod val="20000"/>
                    <a:lumOff val="80000"/>
                  </a:schemeClr>
                </a:solidFill>
              </a:rPr>
              <a:t>Tecnologia (Fase D)</a:t>
            </a:r>
          </a:p>
        </p:txBody>
      </p:sp>
      <p:sp>
        <p:nvSpPr>
          <p:cNvPr id="4" name="Rectangle 20">
            <a:extLst>
              <a:ext uri="{FF2B5EF4-FFF2-40B4-BE49-F238E27FC236}">
                <a16:creationId xmlns:a16="http://schemas.microsoft.com/office/drawing/2014/main" id="{F7E6E796-9918-3ADF-C387-4DD4B5B4C24F}"/>
              </a:ext>
            </a:extLst>
          </p:cNvPr>
          <p:cNvSpPr/>
          <p:nvPr/>
        </p:nvSpPr>
        <p:spPr>
          <a:xfrm flipH="1">
            <a:off x="582353" y="218660"/>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55348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1C2E7-153A-43D0-51B6-367E989A09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C8DB47-631B-927D-DC3C-705B483D3FDB}"/>
              </a:ext>
            </a:extLst>
          </p:cNvPr>
          <p:cNvSpPr>
            <a:spLocks noGrp="1"/>
          </p:cNvSpPr>
          <p:nvPr>
            <p:ph type="ctrTitle"/>
          </p:nvPr>
        </p:nvSpPr>
        <p:spPr>
          <a:xfrm>
            <a:off x="0" y="1330641"/>
            <a:ext cx="9144000" cy="5519609"/>
          </a:xfrm>
        </p:spPr>
        <p:txBody>
          <a:bodyPr>
            <a:noAutofit/>
          </a:bodyPr>
          <a:lstStyle/>
          <a:p>
            <a:r>
              <a:rPr lang="pt-BR" sz="4800" dirty="0"/>
              <a:t>INTRODUÇÃO AO TOGAF</a:t>
            </a:r>
            <a:r>
              <a:rPr lang="pt-BR" sz="4800" dirty="0">
                <a:latin typeface="Calibri"/>
                <a:cs typeface="Calibri"/>
              </a:rPr>
              <a:t>®</a:t>
            </a:r>
            <a:br>
              <a:rPr lang="pt-BR" sz="4800" dirty="0">
                <a:latin typeface="Calibri"/>
                <a:cs typeface="Calibri"/>
              </a:rPr>
            </a:br>
            <a:r>
              <a:rPr lang="en-US" sz="4800" i="1" dirty="0">
                <a:solidFill>
                  <a:srgbClr val="0000FF"/>
                </a:solidFill>
                <a:cs typeface="Calibri"/>
              </a:rPr>
              <a:t>Vamos </a:t>
            </a:r>
            <a:r>
              <a:rPr lang="en-US" sz="4800" i="1" dirty="0" err="1">
                <a:solidFill>
                  <a:srgbClr val="0000FF"/>
                </a:solidFill>
                <a:cs typeface="Calibri"/>
              </a:rPr>
              <a:t>utilizar</a:t>
            </a:r>
            <a:r>
              <a:rPr lang="en-US" sz="4800" i="1" dirty="0">
                <a:solidFill>
                  <a:srgbClr val="0000FF"/>
                </a:solidFill>
                <a:cs typeface="Calibri"/>
              </a:rPr>
              <a:t> o Software </a:t>
            </a:r>
            <a:r>
              <a:rPr lang="en-US" sz="4800" i="1" dirty="0" err="1">
                <a:solidFill>
                  <a:srgbClr val="0000FF"/>
                </a:solidFill>
                <a:cs typeface="Calibri"/>
              </a:rPr>
              <a:t>Archimate</a:t>
            </a:r>
            <a:r>
              <a:rPr lang="en-US" sz="4800" i="1" dirty="0">
                <a:solidFill>
                  <a:srgbClr val="0000FF"/>
                </a:solidFill>
                <a:cs typeface="Calibri"/>
              </a:rPr>
              <a:t>® v 5.5</a:t>
            </a:r>
            <a:br>
              <a:rPr lang="en-US" sz="4800" i="1" dirty="0">
                <a:solidFill>
                  <a:srgbClr val="0000FF"/>
                </a:solidFill>
                <a:cs typeface="Calibri"/>
              </a:rPr>
            </a:br>
            <a:br>
              <a:rPr lang="en-US" sz="4800" i="1" dirty="0">
                <a:solidFill>
                  <a:srgbClr val="0000FF"/>
                </a:solidFill>
                <a:cs typeface="Calibri"/>
              </a:rPr>
            </a:br>
            <a:r>
              <a:rPr lang="en-US" sz="3600" dirty="0" err="1">
                <a:cs typeface="Calibri"/>
              </a:rPr>
              <a:t>disponível</a:t>
            </a:r>
            <a:r>
              <a:rPr lang="en-US" sz="3600" dirty="0">
                <a:cs typeface="Calibri"/>
              </a:rPr>
              <a:t> </a:t>
            </a:r>
            <a:r>
              <a:rPr lang="en-US" sz="3600" dirty="0" err="1">
                <a:cs typeface="Calibri"/>
              </a:rPr>
              <a:t>em</a:t>
            </a:r>
            <a:r>
              <a:rPr lang="en-US" sz="3600" dirty="0">
                <a:cs typeface="Calibri"/>
              </a:rPr>
              <a:t>:</a:t>
            </a:r>
            <a:br>
              <a:rPr lang="en-US" sz="3600" dirty="0">
                <a:cs typeface="Calibri"/>
              </a:rPr>
            </a:br>
            <a:br>
              <a:rPr lang="en-US" sz="4800" i="1" dirty="0">
                <a:solidFill>
                  <a:srgbClr val="0000FF"/>
                </a:solidFill>
                <a:cs typeface="Calibri"/>
              </a:rPr>
            </a:br>
            <a:r>
              <a:rPr lang="pt-BR" sz="2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https://www.archimatetool.com/download/</a:t>
            </a:r>
            <a:br>
              <a:rPr lang="pt-BR" sz="2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br>
            <a:br>
              <a:rPr lang="pt-BR" sz="2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br>
            <a:r>
              <a:rPr lang="pt-BR" sz="2800" dirty="0">
                <a:effectLst/>
                <a:latin typeface="Calibri" panose="020F0502020204030204" pitchFamily="34" charset="0"/>
                <a:ea typeface="Calibri" panose="020F0502020204030204" pitchFamily="34" charset="0"/>
                <a:cs typeface="Times New Roman" panose="02020603050405020304" pitchFamily="18" charset="0"/>
              </a:rPr>
              <a:t>Utilize a opção “Windows Installer”</a:t>
            </a:r>
            <a:br>
              <a:rPr lang="en-US" sz="4800" i="1" dirty="0">
                <a:solidFill>
                  <a:srgbClr val="0000FF"/>
                </a:solidFill>
                <a:cs typeface="Calibri"/>
              </a:rPr>
            </a:br>
            <a:endParaRPr lang="en-US" sz="4800" i="1" dirty="0"/>
          </a:p>
        </p:txBody>
      </p:sp>
      <p:pic>
        <p:nvPicPr>
          <p:cNvPr id="4" name="Picture 18">
            <a:extLst>
              <a:ext uri="{FF2B5EF4-FFF2-40B4-BE49-F238E27FC236}">
                <a16:creationId xmlns:a16="http://schemas.microsoft.com/office/drawing/2014/main" id="{A94E115F-108D-9A42-BA27-238AF86EA371}"/>
              </a:ext>
            </a:extLst>
          </p:cNvPr>
          <p:cNvPicPr>
            <a:picLocks noChangeAspect="1"/>
          </p:cNvPicPr>
          <p:nvPr/>
        </p:nvPicPr>
        <p:blipFill>
          <a:blip r:embed="rId3" cstate="print"/>
          <a:stretch>
            <a:fillRect/>
          </a:stretch>
        </p:blipFill>
        <p:spPr>
          <a:xfrm>
            <a:off x="7829017" y="329329"/>
            <a:ext cx="997107" cy="272893"/>
          </a:xfrm>
          <a:prstGeom prst="rect">
            <a:avLst/>
          </a:prstGeom>
        </p:spPr>
      </p:pic>
    </p:spTree>
    <p:extLst>
      <p:ext uri="{BB962C8B-B14F-4D97-AF65-F5344CB8AC3E}">
        <p14:creationId xmlns:p14="http://schemas.microsoft.com/office/powerpoint/2010/main" val="219309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p:cNvSpPr/>
          <p:nvPr/>
        </p:nvSpPr>
        <p:spPr>
          <a:xfrm>
            <a:off x="310844" y="206207"/>
            <a:ext cx="3569439" cy="1077218"/>
          </a:xfrm>
          <a:prstGeom prst="rect">
            <a:avLst/>
          </a:prstGeom>
        </p:spPr>
        <p:txBody>
          <a:bodyPr wrap="none">
            <a:spAutoFit/>
          </a:bodyPr>
          <a:lstStyle/>
          <a:p>
            <a:pPr lvl="0" defTabSz="457200">
              <a:spcBef>
                <a:spcPct val="0"/>
              </a:spcBef>
              <a:defRPr/>
            </a:pPr>
            <a:r>
              <a:rPr lang="pt-BR" altLang="pt-BR" sz="3600" b="1" dirty="0" err="1">
                <a:solidFill>
                  <a:schemeClr val="accent1"/>
                </a:solidFill>
              </a:rPr>
              <a:t>Archimate</a:t>
            </a:r>
            <a:r>
              <a:rPr lang="pt-BR" altLang="pt-BR" sz="3600" b="1" dirty="0">
                <a:solidFill>
                  <a:schemeClr val="accent1"/>
                </a:solidFill>
              </a:rPr>
              <a:t>®</a:t>
            </a:r>
          </a:p>
          <a:p>
            <a:pPr lvl="0" defTabSz="457200">
              <a:spcBef>
                <a:spcPct val="0"/>
              </a:spcBef>
              <a:defRPr/>
            </a:pPr>
            <a:r>
              <a:rPr lang="pt-BR" altLang="pt-BR" sz="2800" b="1" dirty="0">
                <a:solidFill>
                  <a:schemeClr val="accent1"/>
                </a:solidFill>
              </a:rPr>
              <a:t>Download e Instalação</a:t>
            </a:r>
          </a:p>
        </p:txBody>
      </p:sp>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EEED9A2A-085D-B2E3-0416-82E4F19713F9}"/>
              </a:ext>
            </a:extLst>
          </p:cNvPr>
          <p:cNvSpPr/>
          <p:nvPr/>
        </p:nvSpPr>
        <p:spPr>
          <a:xfrm>
            <a:off x="493172" y="1551563"/>
            <a:ext cx="8016345" cy="461665"/>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chemeClr val="accent1"/>
                </a:solidFill>
                <a:effectLst/>
              </a:rPr>
              <a:t>https://www.archimatetool.com/</a:t>
            </a:r>
          </a:p>
        </p:txBody>
      </p:sp>
      <p:pic>
        <p:nvPicPr>
          <p:cNvPr id="4" name="Imagem 3">
            <a:extLst>
              <a:ext uri="{FF2B5EF4-FFF2-40B4-BE49-F238E27FC236}">
                <a16:creationId xmlns:a16="http://schemas.microsoft.com/office/drawing/2014/main" id="{3AF9779E-29E8-B967-5017-65BCA837764E}"/>
              </a:ext>
            </a:extLst>
          </p:cNvPr>
          <p:cNvPicPr>
            <a:picLocks noChangeAspect="1"/>
          </p:cNvPicPr>
          <p:nvPr/>
        </p:nvPicPr>
        <p:blipFill>
          <a:blip r:embed="rId2"/>
          <a:stretch>
            <a:fillRect/>
          </a:stretch>
        </p:blipFill>
        <p:spPr>
          <a:xfrm>
            <a:off x="1963713" y="2281366"/>
            <a:ext cx="5075262" cy="3331436"/>
          </a:xfrm>
          <a:prstGeom prst="rect">
            <a:avLst/>
          </a:prstGeom>
        </p:spPr>
      </p:pic>
      <p:sp>
        <p:nvSpPr>
          <p:cNvPr id="5" name="Retângulo 4">
            <a:extLst>
              <a:ext uri="{FF2B5EF4-FFF2-40B4-BE49-F238E27FC236}">
                <a16:creationId xmlns:a16="http://schemas.microsoft.com/office/drawing/2014/main" id="{A2D06A82-1FDF-A418-4A76-B6C90B1109E4}"/>
              </a:ext>
            </a:extLst>
          </p:cNvPr>
          <p:cNvSpPr/>
          <p:nvPr/>
        </p:nvSpPr>
        <p:spPr>
          <a:xfrm>
            <a:off x="563827" y="5880940"/>
            <a:ext cx="8016345" cy="461665"/>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chemeClr val="accent1"/>
                </a:solidFill>
                <a:effectLst/>
              </a:rPr>
              <a:t>Next &gt; Next &gt; </a:t>
            </a:r>
            <a:r>
              <a:rPr kumimoji="0" lang="pt-BR" altLang="pt-BR" sz="2400" b="0" i="0" u="none" strike="noStrike" cap="none" normalizeH="0" baseline="0" dirty="0" err="1">
                <a:ln>
                  <a:noFill/>
                </a:ln>
                <a:solidFill>
                  <a:schemeClr val="accent1"/>
                </a:solidFill>
                <a:effectLst/>
              </a:rPr>
              <a:t>Finish</a:t>
            </a:r>
            <a:endParaRPr kumimoji="0" lang="pt-BR" altLang="pt-BR" sz="2400" b="0" i="0" u="none" strike="noStrike" cap="none" normalizeH="0" baseline="0" dirty="0">
              <a:ln>
                <a:noFill/>
              </a:ln>
              <a:solidFill>
                <a:schemeClr val="accent1"/>
              </a:solidFill>
              <a:effectLst/>
            </a:endParaRPr>
          </a:p>
        </p:txBody>
      </p:sp>
      <p:pic>
        <p:nvPicPr>
          <p:cNvPr id="3" name="Picture 18">
            <a:extLst>
              <a:ext uri="{FF2B5EF4-FFF2-40B4-BE49-F238E27FC236}">
                <a16:creationId xmlns:a16="http://schemas.microsoft.com/office/drawing/2014/main" id="{F8896198-43FC-574A-1CC9-BEBA294E943A}"/>
              </a:ext>
            </a:extLst>
          </p:cNvPr>
          <p:cNvPicPr>
            <a:picLocks noChangeAspect="1"/>
          </p:cNvPicPr>
          <p:nvPr/>
        </p:nvPicPr>
        <p:blipFill>
          <a:blip r:embed="rId3" cstate="print"/>
          <a:stretch>
            <a:fillRect/>
          </a:stretch>
        </p:blipFill>
        <p:spPr>
          <a:xfrm>
            <a:off x="7829017" y="329329"/>
            <a:ext cx="997107" cy="272893"/>
          </a:xfrm>
          <a:prstGeom prst="rect">
            <a:avLst/>
          </a:prstGeom>
        </p:spPr>
      </p:pic>
    </p:spTree>
    <p:extLst>
      <p:ext uri="{BB962C8B-B14F-4D97-AF65-F5344CB8AC3E}">
        <p14:creationId xmlns:p14="http://schemas.microsoft.com/office/powerpoint/2010/main" val="36198417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p:cNvSpPr/>
          <p:nvPr/>
        </p:nvSpPr>
        <p:spPr>
          <a:xfrm>
            <a:off x="310844" y="206207"/>
            <a:ext cx="4846583" cy="1077218"/>
          </a:xfrm>
          <a:prstGeom prst="rect">
            <a:avLst/>
          </a:prstGeom>
        </p:spPr>
        <p:txBody>
          <a:bodyPr wrap="none">
            <a:spAutoFit/>
          </a:bodyPr>
          <a:lstStyle/>
          <a:p>
            <a:pPr lvl="0" defTabSz="457200">
              <a:spcBef>
                <a:spcPct val="0"/>
              </a:spcBef>
              <a:defRPr/>
            </a:pPr>
            <a:r>
              <a:rPr lang="pt-BR" altLang="pt-BR" sz="3600" b="1" dirty="0" err="1">
                <a:solidFill>
                  <a:schemeClr val="accent1"/>
                </a:solidFill>
              </a:rPr>
              <a:t>Archimate</a:t>
            </a:r>
            <a:r>
              <a:rPr lang="pt-BR" altLang="pt-BR" sz="3600" b="1" dirty="0">
                <a:solidFill>
                  <a:schemeClr val="accent1"/>
                </a:solidFill>
              </a:rPr>
              <a:t>® – Elementos</a:t>
            </a:r>
          </a:p>
          <a:p>
            <a:pPr lvl="0" defTabSz="457200">
              <a:spcBef>
                <a:spcPct val="0"/>
              </a:spcBef>
              <a:defRPr/>
            </a:pPr>
            <a:r>
              <a:rPr lang="pt-BR" altLang="pt-BR" sz="2800" b="1" dirty="0">
                <a:solidFill>
                  <a:schemeClr val="accent1"/>
                </a:solidFill>
              </a:rPr>
              <a:t>Agrupamento por domínio</a:t>
            </a:r>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Imagem 3">
            <a:extLst>
              <a:ext uri="{FF2B5EF4-FFF2-40B4-BE49-F238E27FC236}">
                <a16:creationId xmlns:a16="http://schemas.microsoft.com/office/drawing/2014/main" id="{5E755A76-E2C4-08E0-52D6-056FD4BBBCB7}"/>
              </a:ext>
            </a:extLst>
          </p:cNvPr>
          <p:cNvPicPr>
            <a:picLocks noChangeAspect="1"/>
          </p:cNvPicPr>
          <p:nvPr/>
        </p:nvPicPr>
        <p:blipFill rotWithShape="1">
          <a:blip r:embed="rId4"/>
          <a:srcRect r="39998"/>
          <a:stretch/>
        </p:blipFill>
        <p:spPr>
          <a:xfrm>
            <a:off x="4731441" y="1773656"/>
            <a:ext cx="4172112" cy="4648200"/>
          </a:xfrm>
          <a:prstGeom prst="rect">
            <a:avLst/>
          </a:prstGeom>
        </p:spPr>
      </p:pic>
      <p:pic>
        <p:nvPicPr>
          <p:cNvPr id="5" name="Imagem 4" descr="Gráfico com as fases do TOGAF ADM">
            <a:extLst>
              <a:ext uri="{FF2B5EF4-FFF2-40B4-BE49-F238E27FC236}">
                <a16:creationId xmlns:a16="http://schemas.microsoft.com/office/drawing/2014/main" id="{0EB3DF7E-FF96-8271-17BC-2E8C7911D28C}"/>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0447" y="2508419"/>
            <a:ext cx="3848165" cy="3841518"/>
          </a:xfrm>
          <a:prstGeom prst="rect">
            <a:avLst/>
          </a:prstGeom>
        </p:spPr>
      </p:pic>
      <p:sp>
        <p:nvSpPr>
          <p:cNvPr id="9" name="Retângulo 8">
            <a:extLst>
              <a:ext uri="{FF2B5EF4-FFF2-40B4-BE49-F238E27FC236}">
                <a16:creationId xmlns:a16="http://schemas.microsoft.com/office/drawing/2014/main" id="{CCCE4E32-91C6-3488-8EE1-001EF1B58C78}"/>
              </a:ext>
            </a:extLst>
          </p:cNvPr>
          <p:cNvSpPr/>
          <p:nvPr/>
        </p:nvSpPr>
        <p:spPr>
          <a:xfrm>
            <a:off x="3116580" y="3794760"/>
            <a:ext cx="972032" cy="52578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t-BR"/>
          </a:p>
        </p:txBody>
      </p:sp>
      <p:sp>
        <p:nvSpPr>
          <p:cNvPr id="10" name="Retângulo 9">
            <a:extLst>
              <a:ext uri="{FF2B5EF4-FFF2-40B4-BE49-F238E27FC236}">
                <a16:creationId xmlns:a16="http://schemas.microsoft.com/office/drawing/2014/main" id="{0CA860AF-F09C-11B7-A838-12504B488E17}"/>
              </a:ext>
            </a:extLst>
          </p:cNvPr>
          <p:cNvSpPr/>
          <p:nvPr/>
        </p:nvSpPr>
        <p:spPr>
          <a:xfrm>
            <a:off x="3116580" y="4429178"/>
            <a:ext cx="972032" cy="52578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t-BR"/>
          </a:p>
        </p:txBody>
      </p:sp>
      <p:sp>
        <p:nvSpPr>
          <p:cNvPr id="11" name="Retângulo 10">
            <a:extLst>
              <a:ext uri="{FF2B5EF4-FFF2-40B4-BE49-F238E27FC236}">
                <a16:creationId xmlns:a16="http://schemas.microsoft.com/office/drawing/2014/main" id="{6076BFCA-1ABB-0B2A-32CA-0BCF9AF3AD71}"/>
              </a:ext>
            </a:extLst>
          </p:cNvPr>
          <p:cNvSpPr/>
          <p:nvPr/>
        </p:nvSpPr>
        <p:spPr>
          <a:xfrm>
            <a:off x="3116580" y="5070726"/>
            <a:ext cx="972032" cy="52578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t-BR"/>
          </a:p>
        </p:txBody>
      </p:sp>
      <p:sp>
        <p:nvSpPr>
          <p:cNvPr id="12" name="Retângulo 11">
            <a:extLst>
              <a:ext uri="{FF2B5EF4-FFF2-40B4-BE49-F238E27FC236}">
                <a16:creationId xmlns:a16="http://schemas.microsoft.com/office/drawing/2014/main" id="{60387DF2-AF35-EE56-B390-DE91171967A5}"/>
              </a:ext>
            </a:extLst>
          </p:cNvPr>
          <p:cNvSpPr/>
          <p:nvPr/>
        </p:nvSpPr>
        <p:spPr>
          <a:xfrm>
            <a:off x="685800" y="2516038"/>
            <a:ext cx="495300" cy="912961"/>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t-BR"/>
          </a:p>
        </p:txBody>
      </p:sp>
      <p:cxnSp>
        <p:nvCxnSpPr>
          <p:cNvPr id="14" name="Conector: Angulado 13">
            <a:extLst>
              <a:ext uri="{FF2B5EF4-FFF2-40B4-BE49-F238E27FC236}">
                <a16:creationId xmlns:a16="http://schemas.microsoft.com/office/drawing/2014/main" id="{95138607-3D1B-F619-9936-3B9C2BE33810}"/>
              </a:ext>
            </a:extLst>
          </p:cNvPr>
          <p:cNvCxnSpPr>
            <a:cxnSpLocks/>
            <a:stCxn id="9" idx="3"/>
          </p:cNvCxnSpPr>
          <p:nvPr/>
        </p:nvCxnSpPr>
        <p:spPr>
          <a:xfrm>
            <a:off x="4088612" y="4057650"/>
            <a:ext cx="2761768" cy="201930"/>
          </a:xfrm>
          <a:prstGeom prst="bentConnector3">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ector: Angulado 16">
            <a:extLst>
              <a:ext uri="{FF2B5EF4-FFF2-40B4-BE49-F238E27FC236}">
                <a16:creationId xmlns:a16="http://schemas.microsoft.com/office/drawing/2014/main" id="{438F8920-EBB0-F4FE-CC8B-DD0AAF7F17EE}"/>
              </a:ext>
            </a:extLst>
          </p:cNvPr>
          <p:cNvCxnSpPr>
            <a:stCxn id="10" idx="3"/>
          </p:cNvCxnSpPr>
          <p:nvPr/>
        </p:nvCxnSpPr>
        <p:spPr>
          <a:xfrm>
            <a:off x="4088612" y="4692068"/>
            <a:ext cx="2761768" cy="24712"/>
          </a:xfrm>
          <a:prstGeom prst="bentConnector3">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Angulado 18">
            <a:extLst>
              <a:ext uri="{FF2B5EF4-FFF2-40B4-BE49-F238E27FC236}">
                <a16:creationId xmlns:a16="http://schemas.microsoft.com/office/drawing/2014/main" id="{20757A31-265F-03DB-1988-88801DAAF07D}"/>
              </a:ext>
            </a:extLst>
          </p:cNvPr>
          <p:cNvCxnSpPr>
            <a:stCxn id="11" idx="3"/>
          </p:cNvCxnSpPr>
          <p:nvPr/>
        </p:nvCxnSpPr>
        <p:spPr>
          <a:xfrm flipV="1">
            <a:off x="4088612" y="5070726"/>
            <a:ext cx="2761768" cy="262890"/>
          </a:xfrm>
          <a:prstGeom prst="bentConnector3">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ector: Angulado 22">
            <a:extLst>
              <a:ext uri="{FF2B5EF4-FFF2-40B4-BE49-F238E27FC236}">
                <a16:creationId xmlns:a16="http://schemas.microsoft.com/office/drawing/2014/main" id="{93A6BB4B-B59D-6832-0866-0E4B53F813B3}"/>
              </a:ext>
            </a:extLst>
          </p:cNvPr>
          <p:cNvCxnSpPr>
            <a:stCxn id="12" idx="2"/>
          </p:cNvCxnSpPr>
          <p:nvPr/>
        </p:nvCxnSpPr>
        <p:spPr>
          <a:xfrm rot="16200000" flipH="1">
            <a:off x="2750278" y="1612171"/>
            <a:ext cx="2283275" cy="5916930"/>
          </a:xfrm>
          <a:prstGeom prst="bentConnector2">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8402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tângulo 20"/>
          <p:cNvSpPr/>
          <p:nvPr/>
        </p:nvSpPr>
        <p:spPr>
          <a:xfrm>
            <a:off x="310844" y="206207"/>
            <a:ext cx="4758419" cy="1077218"/>
          </a:xfrm>
          <a:prstGeom prst="rect">
            <a:avLst/>
          </a:prstGeom>
        </p:spPr>
        <p:txBody>
          <a:bodyPr wrap="none">
            <a:spAutoFit/>
          </a:bodyPr>
          <a:lstStyle/>
          <a:p>
            <a:pPr lvl="0" defTabSz="457200">
              <a:spcBef>
                <a:spcPct val="0"/>
              </a:spcBef>
              <a:defRPr/>
            </a:pPr>
            <a:r>
              <a:rPr lang="pt-BR" altLang="pt-BR" sz="3600" b="1" dirty="0" err="1">
                <a:solidFill>
                  <a:schemeClr val="accent1"/>
                </a:solidFill>
              </a:rPr>
              <a:t>Archimate</a:t>
            </a:r>
            <a:r>
              <a:rPr lang="pt-BR" altLang="pt-BR" sz="3600" b="1" dirty="0">
                <a:solidFill>
                  <a:schemeClr val="accent1"/>
                </a:solidFill>
              </a:rPr>
              <a:t>® - Elementos</a:t>
            </a:r>
          </a:p>
          <a:p>
            <a:pPr lvl="0" defTabSz="457200">
              <a:spcBef>
                <a:spcPct val="0"/>
              </a:spcBef>
              <a:defRPr/>
            </a:pPr>
            <a:r>
              <a:rPr lang="pt-BR" altLang="pt-BR" sz="2800" b="1" dirty="0">
                <a:solidFill>
                  <a:schemeClr val="accent1"/>
                </a:solidFill>
              </a:rPr>
              <a:t>Categorias</a:t>
            </a:r>
          </a:p>
        </p:txBody>
      </p:sp>
      <p:pic>
        <p:nvPicPr>
          <p:cNvPr id="22" name="Picture 5" descr="FIAP-NOVO-2014-MAGENTO.png">
            <a:extLst>
              <a:ext uri="{FF2B5EF4-FFF2-40B4-BE49-F238E27FC236}">
                <a16:creationId xmlns:a16="http://schemas.microsoft.com/office/drawing/2014/main" id="{B41795B4-75C9-539B-1DBC-5A9A9ED344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08066" y="247838"/>
            <a:ext cx="863475" cy="251907"/>
          </a:xfrm>
          <a:prstGeom prst="rect">
            <a:avLst/>
          </a:prstGeom>
        </p:spPr>
      </p:pic>
      <p:sp>
        <p:nvSpPr>
          <p:cNvPr id="25" name="Rectangle 20">
            <a:extLst>
              <a:ext uri="{FF2B5EF4-FFF2-40B4-BE49-F238E27FC236}">
                <a16:creationId xmlns:a16="http://schemas.microsoft.com/office/drawing/2014/main" id="{6C6F1108-F501-AD65-D7AA-58472DB16978}"/>
              </a:ext>
            </a:extLst>
          </p:cNvPr>
          <p:cNvSpPr/>
          <p:nvPr/>
        </p:nvSpPr>
        <p:spPr>
          <a:xfrm flipH="1">
            <a:off x="194728" y="168966"/>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5E5C3F23-B492-AD65-DF63-4225C4B48D6D}"/>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6724" y="1584571"/>
            <a:ext cx="5560376" cy="2670547"/>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a:extLst>
              <a:ext uri="{FF2B5EF4-FFF2-40B4-BE49-F238E27FC236}">
                <a16:creationId xmlns:a16="http://schemas.microsoft.com/office/drawing/2014/main" id="{A08319C8-BC4D-C0EA-4793-211CA555E626}"/>
              </a:ext>
            </a:extLst>
          </p:cNvPr>
          <p:cNvSpPr/>
          <p:nvPr/>
        </p:nvSpPr>
        <p:spPr>
          <a:xfrm>
            <a:off x="466724" y="4556264"/>
            <a:ext cx="5560376" cy="156966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effectLst/>
              </a:rPr>
              <a:t>A ideia reflete o modo como a </a:t>
            </a:r>
            <a:r>
              <a:rPr kumimoji="0" lang="pt-BR" altLang="pt-BR" sz="2400" b="1" i="0" u="none" strike="noStrike" cap="none" normalizeH="0" baseline="0" dirty="0">
                <a:ln>
                  <a:noFill/>
                </a:ln>
                <a:solidFill>
                  <a:srgbClr val="0000FF"/>
                </a:solidFill>
                <a:effectLst/>
              </a:rPr>
              <a:t>linguagem natural</a:t>
            </a:r>
            <a:r>
              <a:rPr kumimoji="0" lang="pt-BR" altLang="pt-BR" sz="2400" b="0" i="0" u="none" strike="noStrike" cap="none" normalizeH="0" baseline="0" dirty="0">
                <a:ln>
                  <a:noFill/>
                </a:ln>
                <a:effectLst/>
              </a:rPr>
              <a:t> tem um </a:t>
            </a:r>
            <a:r>
              <a:rPr kumimoji="0" lang="pt-BR" altLang="pt-BR" sz="2400" b="1" i="0" u="sng" strike="noStrike" cap="none" normalizeH="0" baseline="0" dirty="0">
                <a:ln>
                  <a:noFill/>
                </a:ln>
                <a:effectLst/>
              </a:rPr>
              <a:t>sujeito</a:t>
            </a:r>
            <a:r>
              <a:rPr kumimoji="0" lang="pt-BR" altLang="pt-BR" sz="2400" b="0" i="0" u="none" strike="noStrike" cap="none" normalizeH="0" baseline="0" dirty="0">
                <a:ln>
                  <a:noFill/>
                </a:ln>
                <a:effectLst/>
              </a:rPr>
              <a:t> (estrutura ativa), um </a:t>
            </a:r>
            <a:r>
              <a:rPr kumimoji="0" lang="pt-BR" altLang="pt-BR" sz="2400" b="1" i="0" u="sng" strike="noStrike" cap="none" normalizeH="0" baseline="0" dirty="0">
                <a:ln>
                  <a:noFill/>
                </a:ln>
                <a:effectLst/>
              </a:rPr>
              <a:t>verbo</a:t>
            </a:r>
            <a:r>
              <a:rPr kumimoji="0" lang="pt-BR" altLang="pt-BR" sz="2400" b="0" i="0" u="none" strike="noStrike" cap="none" normalizeH="0" baseline="0" dirty="0">
                <a:ln>
                  <a:noFill/>
                </a:ln>
                <a:effectLst/>
              </a:rPr>
              <a:t> (comportamento) e um </a:t>
            </a:r>
            <a:r>
              <a:rPr kumimoji="0" lang="pt-BR" altLang="pt-BR" sz="2400" b="1" i="0" u="sng" strike="noStrike" cap="none" normalizeH="0" baseline="0" dirty="0">
                <a:ln>
                  <a:noFill/>
                </a:ln>
                <a:effectLst/>
              </a:rPr>
              <a:t>objeto</a:t>
            </a:r>
            <a:r>
              <a:rPr kumimoji="0" lang="pt-BR" altLang="pt-BR" sz="2400" b="0" i="0" u="none" strike="noStrike" cap="none" normalizeH="0" baseline="0" dirty="0">
                <a:ln>
                  <a:noFill/>
                </a:ln>
                <a:effectLst/>
              </a:rPr>
              <a:t> (estrutura passiva).</a:t>
            </a:r>
          </a:p>
        </p:txBody>
      </p:sp>
      <p:sp>
        <p:nvSpPr>
          <p:cNvPr id="10" name="Retângulo 9">
            <a:extLst>
              <a:ext uri="{FF2B5EF4-FFF2-40B4-BE49-F238E27FC236}">
                <a16:creationId xmlns:a16="http://schemas.microsoft.com/office/drawing/2014/main" id="{1FD21E48-7309-44CD-B3C6-02412625C30E}"/>
              </a:ext>
            </a:extLst>
          </p:cNvPr>
          <p:cNvSpPr/>
          <p:nvPr/>
        </p:nvSpPr>
        <p:spPr>
          <a:xfrm>
            <a:off x="6276975" y="2042681"/>
            <a:ext cx="2671662" cy="2031325"/>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effectLst/>
              </a:rPr>
              <a:t>Válido para os domínios de </a:t>
            </a:r>
            <a:r>
              <a:rPr kumimoji="0" lang="pt-BR" altLang="pt-BR" b="1" i="0" u="none" strike="noStrike" cap="none" normalizeH="0" baseline="0" dirty="0">
                <a:ln>
                  <a:noFill/>
                </a:ln>
                <a:solidFill>
                  <a:srgbClr val="0000FF"/>
                </a:solidFill>
                <a:effectLst/>
              </a:rPr>
              <a:t>Negócio</a:t>
            </a:r>
            <a:r>
              <a:rPr kumimoji="0" lang="pt-BR" altLang="pt-BR" b="0" i="0" u="none" strike="noStrike" cap="none" normalizeH="0" baseline="0" dirty="0">
                <a:ln>
                  <a:noFill/>
                </a:ln>
                <a:effectLst/>
              </a:rPr>
              <a:t>, </a:t>
            </a:r>
            <a:r>
              <a:rPr kumimoji="0" lang="pt-BR" altLang="pt-BR" b="1" i="0" u="none" strike="noStrike" cap="none" normalizeH="0" baseline="0" dirty="0">
                <a:ln>
                  <a:noFill/>
                </a:ln>
                <a:solidFill>
                  <a:srgbClr val="0000FF"/>
                </a:solidFill>
                <a:effectLst/>
              </a:rPr>
              <a:t>Sistemas</a:t>
            </a:r>
            <a:r>
              <a:rPr kumimoji="0" lang="pt-BR" altLang="pt-BR" b="0" i="0" u="none" strike="noStrike" cap="none" normalizeH="0" baseline="0" dirty="0">
                <a:ln>
                  <a:noFill/>
                </a:ln>
                <a:effectLst/>
              </a:rPr>
              <a:t> e </a:t>
            </a:r>
            <a:r>
              <a:rPr kumimoji="0" lang="pt-BR" altLang="pt-BR" b="1" i="0" u="none" strike="noStrike" cap="none" normalizeH="0" baseline="0" dirty="0">
                <a:ln>
                  <a:noFill/>
                </a:ln>
                <a:solidFill>
                  <a:srgbClr val="0000FF"/>
                </a:solidFill>
                <a:effectLst/>
              </a:rPr>
              <a:t>Tecnologia</a:t>
            </a:r>
            <a:r>
              <a:rPr kumimoji="0" lang="pt-BR" altLang="pt-BR" b="0" i="0" u="none" strike="noStrike" cap="none" normalizeH="0" baseline="0" dirty="0">
                <a:ln>
                  <a:noFill/>
                </a:ln>
                <a:effectLst/>
              </a:rPr>
              <a:t>.</a:t>
            </a:r>
          </a:p>
          <a:p>
            <a:pPr marL="0" marR="0" lvl="0" indent="0" algn="ctr" defTabSz="914400" rtl="0" eaLnBrk="0" fontAlgn="base" latinLnBrk="0" hangingPunct="0">
              <a:lnSpc>
                <a:spcPct val="100000"/>
              </a:lnSpc>
              <a:spcBef>
                <a:spcPct val="0"/>
              </a:spcBef>
              <a:spcAft>
                <a:spcPct val="0"/>
              </a:spcAft>
              <a:buClrTx/>
              <a:buSzTx/>
              <a:buFontTx/>
              <a:buNone/>
              <a:tabLst/>
            </a:pPr>
            <a:endParaRPr lang="pt-BR" altLang="pt-BR"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effectLst/>
              </a:rPr>
              <a:t>Os elementos de </a:t>
            </a:r>
            <a:r>
              <a:rPr kumimoji="0" lang="pt-BR" altLang="pt-BR" b="1" i="0" u="none" strike="noStrike" cap="none" normalizeH="0" baseline="0" dirty="0">
                <a:ln>
                  <a:noFill/>
                </a:ln>
                <a:solidFill>
                  <a:srgbClr val="0000FF"/>
                </a:solidFill>
                <a:effectLst/>
              </a:rPr>
              <a:t>Motivação</a:t>
            </a:r>
            <a:r>
              <a:rPr kumimoji="0" lang="pt-BR" altLang="pt-BR" b="0" i="0" u="none" strike="noStrike" cap="none" normalizeH="0" baseline="0" dirty="0">
                <a:ln>
                  <a:noFill/>
                </a:ln>
                <a:effectLst/>
              </a:rPr>
              <a:t> não se dividem nessas categorias.</a:t>
            </a:r>
          </a:p>
        </p:txBody>
      </p:sp>
    </p:spTree>
    <p:extLst>
      <p:ext uri="{BB962C8B-B14F-4D97-AF65-F5344CB8AC3E}">
        <p14:creationId xmlns:p14="http://schemas.microsoft.com/office/powerpoint/2010/main" val="18033663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arn(inVertic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983</TotalTime>
  <Words>2188</Words>
  <Application>Microsoft Office PowerPoint</Application>
  <PresentationFormat>Apresentação na tela (4:3)</PresentationFormat>
  <Paragraphs>302</Paragraphs>
  <Slides>30</Slides>
  <Notes>21</Notes>
  <HiddenSlides>0</HiddenSlides>
  <MMClips>0</MMClips>
  <ScaleCrop>false</ScaleCrop>
  <HeadingPairs>
    <vt:vector size="6" baseType="variant">
      <vt:variant>
        <vt:lpstr>Fontes usadas</vt:lpstr>
      </vt:variant>
      <vt:variant>
        <vt:i4>6</vt:i4>
      </vt:variant>
      <vt:variant>
        <vt:lpstr>Tema</vt:lpstr>
      </vt:variant>
      <vt:variant>
        <vt:i4>5</vt:i4>
      </vt:variant>
      <vt:variant>
        <vt:lpstr>Títulos de slides</vt:lpstr>
      </vt:variant>
      <vt:variant>
        <vt:i4>30</vt:i4>
      </vt:variant>
    </vt:vector>
  </HeadingPairs>
  <TitlesOfParts>
    <vt:vector size="41" baseType="lpstr">
      <vt:lpstr>Arial</vt:lpstr>
      <vt:lpstr>Calibri</vt:lpstr>
      <vt:lpstr>Gotham HTF Book</vt:lpstr>
      <vt:lpstr>Gotham HTF Light</vt:lpstr>
      <vt:lpstr>Gotham-Bold</vt:lpstr>
      <vt:lpstr>Gotham-Book</vt:lpstr>
      <vt:lpstr>Default Theme</vt:lpstr>
      <vt:lpstr>1_Personalizar design</vt:lpstr>
      <vt:lpstr>2_Personalizar design</vt:lpstr>
      <vt:lpstr>Black</vt:lpstr>
      <vt:lpstr>Office Theme</vt:lpstr>
      <vt:lpstr>Apresentação do PowerPoint</vt:lpstr>
      <vt:lpstr>Apresentação do PowerPoint</vt:lpstr>
      <vt:lpstr>INTRODUÇÃO AO TOGAF®   The Open Group Architecture Framework</vt:lpstr>
      <vt:lpstr>Apresentação do PowerPoint</vt:lpstr>
      <vt:lpstr>Apresentação do PowerPoint</vt:lpstr>
      <vt:lpstr>INTRODUÇÃO AO TOGAF® Vamos utilizar o Software Archimate® v 5.5  disponível em:  https://www.archimatetool.com/download/  Utilize a opção “Windows Installer”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Dúvidas / Questões </vt:lpstr>
      <vt:lpstr>Apresentação do PowerPoint</vt:lpstr>
      <vt:lpstr>Apresentação do PowerPoint</vt:lpstr>
    </vt:vector>
  </TitlesOfParts>
  <Company>FIAP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Reyes</dc:creator>
  <cp:lastModifiedBy>Paulo Sergio Sampaio</cp:lastModifiedBy>
  <cp:revision>192</cp:revision>
  <dcterms:created xsi:type="dcterms:W3CDTF">2015-01-30T10:46:50Z</dcterms:created>
  <dcterms:modified xsi:type="dcterms:W3CDTF">2025-04-08T22:10:23Z</dcterms:modified>
</cp:coreProperties>
</file>