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3"/>
  </p:notesMasterIdLst>
  <p:sldIdLst>
    <p:sldId id="256" r:id="rId6"/>
    <p:sldId id="257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6" r:id="rId20"/>
    <p:sldId id="287" r:id="rId21"/>
    <p:sldId id="265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8975" y="1143000"/>
            <a:ext cx="548005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80810E-AA8E-3C47-9D9C-85CD8C5D650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16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5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+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 userDrawn="1"/>
        </p:nvSpPr>
        <p:spPr>
          <a:xfrm>
            <a:off x="-331075" y="6075204"/>
            <a:ext cx="1340069" cy="941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98" tIns="34299" rIns="68598" bIns="34299" rtlCol="0" anchor="ctr"/>
          <a:lstStyle/>
          <a:p>
            <a:pPr algn="ctr"/>
            <a:endParaRPr lang="pt-BR" sz="1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8570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mailto:profpaulo.sampaio@fiap.com.br" TargetMode="External"/><Relationship Id="rId5" Type="http://schemas.openxmlformats.org/officeDocument/2006/relationships/image" Target="../media/image25.jpeg"/><Relationship Id="rId4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6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em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4099" y="127588"/>
            <a:ext cx="8508022" cy="1077204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pPr algn="ctr"/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Jornada do Cliente (</a:t>
            </a:r>
            <a:r>
              <a:rPr lang="pt-BR" altLang="pt-BR" sz="2400" b="1" dirty="0" err="1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features</a:t>
            </a:r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 – Quinto Andar</a:t>
            </a:r>
          </a:p>
          <a:p>
            <a:pPr algn="ctr"/>
            <a:endParaRPr lang="pt-BR" altLang="pt-BR" sz="2400" b="1" dirty="0">
              <a:solidFill>
                <a:srgbClr val="C00000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ctr"/>
            <a:endParaRPr lang="pt-BR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289829" y="1639699"/>
          <a:ext cx="6559482" cy="48686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9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9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Jornada do cliente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Features</a:t>
                      </a:r>
                      <a:endParaRPr lang="pt-BR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96">
                <a:tc>
                  <a:txBody>
                    <a:bodyPr/>
                    <a:lstStyle/>
                    <a:p>
                      <a:r>
                        <a:rPr lang="pt-BR" sz="2100" dirty="0"/>
                        <a:t>1. Trabalha longe</a:t>
                      </a:r>
                      <a:r>
                        <a:rPr lang="pt-BR" sz="2100" baseline="0" dirty="0"/>
                        <a:t> de casa</a:t>
                      </a:r>
                      <a:endParaRPr lang="pt-BR" sz="2100" dirty="0"/>
                    </a:p>
                  </a:txBody>
                  <a:tcPr marT="60904" marB="60904"/>
                </a:tc>
                <a:tc rowSpan="2">
                  <a:txBody>
                    <a:bodyPr/>
                    <a:lstStyle/>
                    <a:p>
                      <a:r>
                        <a:rPr lang="pt-BR" sz="2100" dirty="0"/>
                        <a:t>Precisa de imóvel mais</a:t>
                      </a:r>
                      <a:r>
                        <a:rPr lang="pt-BR" sz="2100" baseline="0" dirty="0"/>
                        <a:t> próximo possível do trabalho. </a:t>
                      </a:r>
                      <a:r>
                        <a:rPr lang="pt-BR" sz="2100" baseline="0" dirty="0" err="1"/>
                        <a:t>Geolocalização</a:t>
                      </a:r>
                      <a:r>
                        <a:rPr lang="pt-BR" sz="2100" baseline="0" dirty="0"/>
                        <a:t>.</a:t>
                      </a:r>
                      <a:endParaRPr lang="pt-BR" sz="2100" dirty="0"/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96">
                <a:tc>
                  <a:txBody>
                    <a:bodyPr/>
                    <a:lstStyle/>
                    <a:p>
                      <a:r>
                        <a:rPr lang="pt-BR" sz="2100" dirty="0"/>
                        <a:t>2. Vai de transporte coletivo</a:t>
                      </a:r>
                    </a:p>
                  </a:txBody>
                  <a:tcPr marT="60904" marB="60904"/>
                </a:tc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96">
                <a:tc>
                  <a:txBody>
                    <a:bodyPr/>
                    <a:lstStyle/>
                    <a:p>
                      <a:r>
                        <a:rPr lang="pt-BR" sz="2100" dirty="0"/>
                        <a:t>3.  Não tem tempo de pesquisar</a:t>
                      </a:r>
                    </a:p>
                  </a:txBody>
                  <a:tcPr marT="60904" marB="60904"/>
                </a:tc>
                <a:tc rowSpan="3">
                  <a:txBody>
                    <a:bodyPr/>
                    <a:lstStyle/>
                    <a:p>
                      <a:r>
                        <a:rPr lang="pt-BR" sz="2100" dirty="0"/>
                        <a:t>Notificações sobre alternativas de moradia.</a:t>
                      </a:r>
                    </a:p>
                  </a:txBody>
                  <a:tcPr marT="60904" marB="609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96">
                <a:tc>
                  <a:txBody>
                    <a:bodyPr/>
                    <a:lstStyle/>
                    <a:p>
                      <a:r>
                        <a:rPr lang="pt-BR" sz="2100" dirty="0"/>
                        <a:t>4. Tem reuniões o dia todo</a:t>
                      </a:r>
                    </a:p>
                  </a:txBody>
                  <a:tcPr marT="60904" marB="60904"/>
                </a:tc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996">
                <a:tc>
                  <a:txBody>
                    <a:bodyPr/>
                    <a:lstStyle/>
                    <a:p>
                      <a:r>
                        <a:rPr lang="pt-BR" sz="2100" dirty="0"/>
                        <a:t>5.  Tem 1 hora</a:t>
                      </a:r>
                      <a:r>
                        <a:rPr lang="pt-BR" sz="2100" baseline="0" dirty="0"/>
                        <a:t> de almoço</a:t>
                      </a:r>
                      <a:endParaRPr lang="pt-BR" sz="2100" dirty="0"/>
                    </a:p>
                  </a:txBody>
                  <a:tcPr marT="60904" marB="60904"/>
                </a:tc>
                <a:tc vMerge="1"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1446">
                <a:tc>
                  <a:txBody>
                    <a:bodyPr/>
                    <a:lstStyle/>
                    <a:p>
                      <a:r>
                        <a:rPr lang="pt-BR" sz="2100" dirty="0"/>
                        <a:t>6.  Estuda a noite próximo ao trabalho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2100" dirty="0" err="1"/>
                        <a:t>Geolocalização</a:t>
                      </a:r>
                      <a:r>
                        <a:rPr lang="pt-BR" sz="2100" dirty="0"/>
                        <a:t>.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1446">
                <a:tc>
                  <a:txBody>
                    <a:bodyPr/>
                    <a:lstStyle/>
                    <a:p>
                      <a:r>
                        <a:rPr lang="pt-BR" sz="2100" dirty="0"/>
                        <a:t>7.  Tem recursos e não é inadimplente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2100" dirty="0"/>
                        <a:t>Análise de histórico financeiro.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4099" y="127588"/>
            <a:ext cx="8508022" cy="1077204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pPr algn="ctr"/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Classificação e priorização – Quinto Andar</a:t>
            </a:r>
          </a:p>
          <a:p>
            <a:pPr algn="ctr"/>
            <a:endParaRPr lang="pt-BR" altLang="pt-BR" sz="2400" b="1" dirty="0">
              <a:solidFill>
                <a:srgbClr val="C00000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ctr"/>
            <a:endParaRPr lang="pt-BR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33349" y="776053"/>
          <a:ext cx="7254244" cy="5968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1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0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Features</a:t>
                      </a:r>
                      <a:endParaRPr lang="pt-B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Incerteza</a:t>
                      </a:r>
                      <a:r>
                        <a:rPr lang="pt-BR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Técnica</a:t>
                      </a:r>
                      <a:endParaRPr lang="pt-B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Esforço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Valor ao Negócio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019">
                <a:tc>
                  <a:txBody>
                    <a:bodyPr/>
                    <a:lstStyle/>
                    <a:p>
                      <a:r>
                        <a:rPr lang="pt-BR" sz="2000" dirty="0"/>
                        <a:t>Precisa de imóvel mais</a:t>
                      </a:r>
                      <a:r>
                        <a:rPr lang="pt-BR" sz="2000" baseline="0" dirty="0"/>
                        <a:t> próximo possível do trabalho. </a:t>
                      </a:r>
                      <a:r>
                        <a:rPr lang="pt-BR" sz="2000" baseline="0" dirty="0" err="1"/>
                        <a:t>Geolocalização</a:t>
                      </a:r>
                      <a:r>
                        <a:rPr lang="pt-BR" sz="2000" baseline="0" dirty="0"/>
                        <a:t>.</a:t>
                      </a:r>
                      <a:endParaRPr lang="pt-BR" sz="2000" dirty="0"/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00FF"/>
                          </a:solidFill>
                        </a:rPr>
                        <a:t>Média</a:t>
                      </a:r>
                    </a:p>
                  </a:txBody>
                  <a:tcPr marT="60904" marB="60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00FF"/>
                          </a:solidFill>
                        </a:rPr>
                        <a:t>Médio</a:t>
                      </a:r>
                    </a:p>
                  </a:txBody>
                  <a:tcPr marT="60904" marB="60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Alto</a:t>
                      </a:r>
                    </a:p>
                  </a:txBody>
                  <a:tcPr marT="60904" marB="609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009">
                <a:tc>
                  <a:txBody>
                    <a:bodyPr/>
                    <a:lstStyle/>
                    <a:p>
                      <a:r>
                        <a:rPr lang="pt-BR" sz="2000" dirty="0"/>
                        <a:t>Notificações sobre alternativas de moradia.</a:t>
                      </a:r>
                    </a:p>
                  </a:txBody>
                  <a:tcPr marT="60904" marB="60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Baixa</a:t>
                      </a:r>
                    </a:p>
                  </a:txBody>
                  <a:tcPr marT="60904" marB="60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C00000"/>
                          </a:solidFill>
                        </a:rPr>
                        <a:t>Baixo</a:t>
                      </a:r>
                    </a:p>
                  </a:txBody>
                  <a:tcPr marT="60904" marB="60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00FF"/>
                          </a:solidFill>
                        </a:rPr>
                        <a:t>Médio</a:t>
                      </a:r>
                    </a:p>
                  </a:txBody>
                  <a:tcPr marT="60904" marB="609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002">
                <a:tc>
                  <a:txBody>
                    <a:bodyPr/>
                    <a:lstStyle/>
                    <a:p>
                      <a:r>
                        <a:rPr lang="pt-BR" sz="2000" dirty="0" err="1"/>
                        <a:t>Geolocalização</a:t>
                      </a:r>
                      <a:r>
                        <a:rPr lang="pt-BR" sz="2000" dirty="0"/>
                        <a:t>.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00FF"/>
                          </a:solidFill>
                        </a:rPr>
                        <a:t>Média</a:t>
                      </a:r>
                    </a:p>
                  </a:txBody>
                  <a:tcPr marT="60904" marB="60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rgbClr val="0000FF"/>
                          </a:solidFill>
                        </a:rPr>
                        <a:t>Médio</a:t>
                      </a:r>
                    </a:p>
                  </a:txBody>
                  <a:tcPr marT="60904" marB="60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Alto</a:t>
                      </a:r>
                    </a:p>
                  </a:txBody>
                  <a:tcPr marT="60904" marB="609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7005">
                <a:tc>
                  <a:txBody>
                    <a:bodyPr/>
                    <a:lstStyle/>
                    <a:p>
                      <a:r>
                        <a:rPr lang="pt-BR" sz="2000" dirty="0"/>
                        <a:t>Análise de histórico financeiro.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60904" marB="60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Alto</a:t>
                      </a:r>
                    </a:p>
                  </a:txBody>
                  <a:tcPr marT="60904" marB="609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FFC000"/>
                          </a:solidFill>
                        </a:rPr>
                        <a:t>Altíssimo</a:t>
                      </a:r>
                    </a:p>
                  </a:txBody>
                  <a:tcPr marT="60904" marB="609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6ED93-4CEC-4DA8-A66F-8A54D6DD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68" y="40268"/>
            <a:ext cx="4629150" cy="45601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1800" b="1" cap="all" dirty="0">
                <a:solidFill>
                  <a:srgbClr val="ED135A"/>
                </a:solidFill>
                <a:latin typeface="Arial" panose="020B0604020202020204" pitchFamily="34" charset="0"/>
                <a:ea typeface="+mn-ea"/>
              </a:rPr>
              <a:t>Cartão de histórias</a:t>
            </a:r>
          </a:p>
        </p:txBody>
      </p:sp>
      <p:sp>
        <p:nvSpPr>
          <p:cNvPr id="52227" name="Espaço Reservado para Conteúdo 2"/>
          <p:cNvSpPr>
            <a:spLocks noGrp="1" noChangeArrowheads="1"/>
          </p:cNvSpPr>
          <p:nvPr>
            <p:ph idx="1"/>
          </p:nvPr>
        </p:nvSpPr>
        <p:spPr>
          <a:xfrm>
            <a:off x="1095159" y="4042599"/>
            <a:ext cx="6724650" cy="2366233"/>
          </a:xfrm>
        </p:spPr>
        <p:txBody>
          <a:bodyPr>
            <a:noAutofit/>
          </a:bodyPr>
          <a:lstStyle/>
          <a:p>
            <a:pPr algn="just">
              <a:buClr>
                <a:srgbClr val="3333CC"/>
              </a:buClr>
              <a:buSzPct val="60000"/>
              <a:buFont typeface="Wingdings" pitchFamily="2" charset="2"/>
              <a:buChar char="Ø"/>
              <a:tabLst>
                <a:tab pos="190500" algn="l"/>
                <a:tab pos="447675" algn="l"/>
                <a:tab pos="704850" algn="l"/>
                <a:tab pos="962025" algn="l"/>
                <a:tab pos="1219200" algn="l"/>
                <a:tab pos="1476375" algn="l"/>
                <a:tab pos="1733550" algn="l"/>
                <a:tab pos="1990725" algn="l"/>
                <a:tab pos="2247900" algn="l"/>
                <a:tab pos="2505075" algn="l"/>
                <a:tab pos="2762250" algn="l"/>
                <a:tab pos="3019425" algn="l"/>
                <a:tab pos="3276600" algn="l"/>
                <a:tab pos="3533775" algn="l"/>
                <a:tab pos="3790950" algn="l"/>
                <a:tab pos="4048125" algn="l"/>
                <a:tab pos="4305300" algn="l"/>
                <a:tab pos="4562475" algn="l"/>
                <a:tab pos="4819650" algn="l"/>
                <a:tab pos="5076825" algn="l"/>
                <a:tab pos="5334000" algn="l"/>
              </a:tabLst>
            </a:pPr>
            <a:r>
              <a:rPr lang="pt-BR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histórias podem ser Épicos (grandes histórias) ou Temas (coleção de histórias de usuários relacionados). Exemplos: </a:t>
            </a:r>
          </a:p>
          <a:p>
            <a:pPr lvl="1" algn="just">
              <a:buClr>
                <a:srgbClr val="3333CC"/>
              </a:buClr>
              <a:buSzPct val="60000"/>
              <a:buFont typeface="Wingdings" pitchFamily="2" charset="2"/>
              <a:buChar char="ü"/>
              <a:tabLst>
                <a:tab pos="190500" algn="l"/>
                <a:tab pos="447675" algn="l"/>
                <a:tab pos="704850" algn="l"/>
                <a:tab pos="962025" algn="l"/>
                <a:tab pos="1219200" algn="l"/>
                <a:tab pos="1476375" algn="l"/>
                <a:tab pos="1733550" algn="l"/>
                <a:tab pos="1990725" algn="l"/>
                <a:tab pos="2247900" algn="l"/>
                <a:tab pos="2505075" algn="l"/>
                <a:tab pos="2762250" algn="l"/>
                <a:tab pos="3019425" algn="l"/>
                <a:tab pos="3276600" algn="l"/>
                <a:tab pos="3533775" algn="l"/>
                <a:tab pos="3790950" algn="l"/>
                <a:tab pos="4048125" algn="l"/>
                <a:tab pos="4305300" algn="l"/>
                <a:tab pos="4562475" algn="l"/>
                <a:tab pos="4819650" algn="l"/>
                <a:tab pos="5076825" algn="l"/>
                <a:tab pos="5334000" algn="l"/>
              </a:tabLst>
            </a:pPr>
            <a:r>
              <a:rPr lang="pt-BR" altLang="pt-BR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Épico</a:t>
            </a:r>
            <a:r>
              <a:rPr lang="pt-BR" alt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pt-BR" alt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Eu como Gerente de Vendas de um </a:t>
            </a:r>
            <a:r>
              <a:rPr lang="pt-BR" altLang="pt-BR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t-BR" alt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pt-BR" altLang="pt-BR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e-Commerce</a:t>
            </a:r>
            <a:r>
              <a:rPr lang="pt-BR" alt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 gostaria de poder receber relatórios customizados de vendas</a:t>
            </a:r>
            <a:r>
              <a:rPr lang="pt-BR" alt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292894" lvl="2" indent="-192881" algn="just">
              <a:spcBef>
                <a:spcPct val="0"/>
              </a:spcBef>
              <a:buFont typeface="Wingdings" panose="05000000000000000000" pitchFamily="2" charset="2"/>
              <a:buChar char="Ø"/>
              <a:tabLst>
                <a:tab pos="190500" algn="l"/>
                <a:tab pos="447675" algn="l"/>
                <a:tab pos="704850" algn="l"/>
                <a:tab pos="962025" algn="l"/>
                <a:tab pos="1219200" algn="l"/>
                <a:tab pos="1476375" algn="l"/>
                <a:tab pos="1733550" algn="l"/>
                <a:tab pos="1990725" algn="l"/>
                <a:tab pos="2247900" algn="l"/>
                <a:tab pos="2505075" algn="l"/>
                <a:tab pos="2762250" algn="l"/>
                <a:tab pos="3019425" algn="l"/>
                <a:tab pos="3276600" algn="l"/>
                <a:tab pos="3533775" algn="l"/>
                <a:tab pos="3790950" algn="l"/>
                <a:tab pos="4048125" algn="l"/>
                <a:tab pos="4305300" algn="l"/>
                <a:tab pos="4562475" algn="l"/>
                <a:tab pos="4819650" algn="l"/>
                <a:tab pos="5076825" algn="l"/>
                <a:tab pos="5334000" algn="l"/>
              </a:tabLst>
            </a:pPr>
            <a:endParaRPr lang="pt-BR" altLang="pt-B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18"/>
          <p:cNvGrpSpPr/>
          <p:nvPr/>
        </p:nvGrpSpPr>
        <p:grpSpPr>
          <a:xfrm>
            <a:off x="1371600" y="1069525"/>
            <a:ext cx="6253548" cy="2748089"/>
            <a:chOff x="1371600" y="691376"/>
            <a:chExt cx="6253548" cy="2062975"/>
          </a:xfrm>
        </p:grpSpPr>
        <p:sp>
          <p:nvSpPr>
            <p:cNvPr id="12" name="Retângulo 11"/>
            <p:cNvSpPr/>
            <p:nvPr/>
          </p:nvSpPr>
          <p:spPr>
            <a:xfrm>
              <a:off x="1371600" y="691376"/>
              <a:ext cx="6231237" cy="2062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1460808" y="701508"/>
              <a:ext cx="6055112" cy="145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2000" b="1" dirty="0">
                  <a:latin typeface="Bradley Hand ITC" pitchFamily="66" charset="0"/>
                </a:rPr>
                <a:t>Formas de Pagamento    &lt;Título da História&gt;</a:t>
              </a:r>
            </a:p>
            <a:p>
              <a:pPr algn="ctr">
                <a:lnSpc>
                  <a:spcPct val="150000"/>
                </a:lnSpc>
              </a:pPr>
              <a:r>
                <a:rPr lang="pt-BR" sz="2000" b="1" dirty="0">
                  <a:latin typeface="Bradley Hand ITC" pitchFamily="66" charset="0"/>
                </a:rPr>
                <a:t>Como um cliente eu gostaria de poder escolher</a:t>
              </a:r>
            </a:p>
            <a:p>
              <a:pPr algn="ctr">
                <a:lnSpc>
                  <a:spcPct val="150000"/>
                </a:lnSpc>
              </a:pPr>
              <a:r>
                <a:rPr lang="pt-BR" sz="2000" b="1" dirty="0">
                  <a:latin typeface="Bradley Hand ITC" pitchFamily="66" charset="0"/>
                </a:rPr>
                <a:t> dentre várias formas de pagamento pra eu</a:t>
              </a:r>
            </a:p>
            <a:p>
              <a:pPr algn="ctr">
                <a:lnSpc>
                  <a:spcPct val="150000"/>
                </a:lnSpc>
              </a:pPr>
              <a:r>
                <a:rPr lang="pt-BR" sz="2000" b="1" dirty="0">
                  <a:latin typeface="Bradley Hand ITC" pitchFamily="66" charset="0"/>
                </a:rPr>
                <a:t> poder fechar o meu pedido no site de compras.</a:t>
              </a:r>
            </a:p>
          </p:txBody>
        </p:sp>
        <p:cxnSp>
          <p:nvCxnSpPr>
            <p:cNvPr id="15" name="Conector reto 14"/>
            <p:cNvCxnSpPr/>
            <p:nvPr/>
          </p:nvCxnSpPr>
          <p:spPr>
            <a:xfrm>
              <a:off x="1371600" y="1103974"/>
              <a:ext cx="62312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390188" y="1423639"/>
              <a:ext cx="62312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1386474" y="1765606"/>
              <a:ext cx="62312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1393911" y="2107573"/>
              <a:ext cx="62312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aixaDeTexto 19"/>
          <p:cNvSpPr txBox="1"/>
          <p:nvPr/>
        </p:nvSpPr>
        <p:spPr>
          <a:xfrm>
            <a:off x="892107" y="496278"/>
            <a:ext cx="7440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Bradley Hand ITC" pitchFamily="66" charset="0"/>
              </a:rPr>
              <a:t>“como um &lt;papel&gt;, eu gostaria  de &lt;funcionalidade&gt; para &lt;benefício&gt; “</a:t>
            </a:r>
          </a:p>
        </p:txBody>
      </p:sp>
    </p:spTree>
    <p:extLst>
      <p:ext uri="{BB962C8B-B14F-4D97-AF65-F5344CB8AC3E}">
        <p14:creationId xmlns:p14="http://schemas.microsoft.com/office/powerpoint/2010/main" val="3634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4099" y="53317"/>
            <a:ext cx="8508022" cy="1077204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pPr algn="ctr"/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Exemplo de Product Backlog</a:t>
            </a:r>
          </a:p>
          <a:p>
            <a:pPr algn="ctr"/>
            <a:endParaRPr lang="pt-BR" altLang="pt-BR" sz="2400" b="1" dirty="0">
              <a:solidFill>
                <a:srgbClr val="C00000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ctr"/>
            <a:endParaRPr lang="pt-BR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479505" y="542836"/>
          <a:ext cx="8312617" cy="63436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2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217">
                <a:tc>
                  <a:txBody>
                    <a:bodyPr/>
                    <a:lstStyle/>
                    <a:p>
                      <a:pPr algn="ctr"/>
                      <a:r>
                        <a:rPr lang="pt-BR" sz="1900" dirty="0"/>
                        <a:t>#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dirty="0"/>
                        <a:t>Histórias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Estimativa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Prioridade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358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7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Como um usuário autorizado  eu gostaria de criar uma conta nova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3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1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17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1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Como um usuário autorizado</a:t>
                      </a:r>
                      <a:r>
                        <a:rPr lang="pt-BR" sz="1600" baseline="0" dirty="0"/>
                        <a:t> , eu quero fazer </a:t>
                      </a:r>
                      <a:r>
                        <a:rPr lang="pt-BR" sz="1600" baseline="0" dirty="0" err="1"/>
                        <a:t>login</a:t>
                      </a:r>
                      <a:endParaRPr lang="pt-BR" sz="1600" dirty="0"/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1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2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17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10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Como um usuário autorizado</a:t>
                      </a:r>
                      <a:r>
                        <a:rPr lang="pt-BR" sz="1600" baseline="0" dirty="0"/>
                        <a:t> , eu quero fazer </a:t>
                      </a:r>
                      <a:r>
                        <a:rPr lang="pt-BR" sz="1600" baseline="0" dirty="0" err="1"/>
                        <a:t>logout</a:t>
                      </a:r>
                      <a:endParaRPr lang="pt-BR" sz="1600" dirty="0"/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1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3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17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9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Criar</a:t>
                      </a:r>
                      <a:r>
                        <a:rPr lang="pt-BR" sz="1600" baseline="0" dirty="0"/>
                        <a:t> um script pra limpar o banco de dados</a:t>
                      </a:r>
                      <a:endParaRPr lang="pt-BR" sz="1600" dirty="0"/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1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4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358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2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Como um usuário autorizado, eu quero ver</a:t>
                      </a:r>
                      <a:r>
                        <a:rPr lang="pt-BR" sz="1600" baseline="0" dirty="0"/>
                        <a:t> a lista de itens que eu posso selecionar</a:t>
                      </a:r>
                      <a:endParaRPr lang="pt-BR" sz="1600" dirty="0"/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2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5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2358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4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Como um usuário autorizado, eu quero</a:t>
                      </a:r>
                      <a:r>
                        <a:rPr lang="pt-BR" sz="1600" baseline="0" dirty="0"/>
                        <a:t> adicionar um item e ele deve aparecer na lista</a:t>
                      </a:r>
                      <a:endParaRPr lang="pt-BR" sz="1600" dirty="0"/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5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6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217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3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Como um usuário autorizado, eu quero excluir um item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2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7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217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5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Como um usuário autorizado, eu quero alterar um item 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5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8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2358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6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Como um usuário autorizado, eu quero marcar um item para me lembrar que é devido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8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9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8217"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8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Como administrador, eu quero ver a lista de contas ativas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2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10</a:t>
                      </a:r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8217">
                <a:tc gridSpan="2">
                  <a:txBody>
                    <a:bodyPr/>
                    <a:lstStyle/>
                    <a:p>
                      <a:pPr algn="ctr"/>
                      <a:r>
                        <a:rPr lang="pt-BR" sz="2100" b="1" dirty="0"/>
                        <a:t>Total</a:t>
                      </a:r>
                    </a:p>
                  </a:txBody>
                  <a:tcPr marT="60904" marB="60904"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900" b="1" dirty="0"/>
                        <a:t>30</a:t>
                      </a:r>
                    </a:p>
                  </a:txBody>
                  <a:tcPr marT="60904" marB="60904"/>
                </a:tc>
                <a:tc>
                  <a:txBody>
                    <a:bodyPr/>
                    <a:lstStyle/>
                    <a:p>
                      <a:pPr algn="ctr"/>
                      <a:endParaRPr lang="pt-BR" sz="1900" b="1" dirty="0"/>
                    </a:p>
                  </a:txBody>
                  <a:tcPr marT="60904" marB="60904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Elipse 9"/>
          <p:cNvSpPr/>
          <p:nvPr/>
        </p:nvSpPr>
        <p:spPr>
          <a:xfrm>
            <a:off x="6601525" y="408444"/>
            <a:ext cx="936702" cy="644955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7724062" y="418351"/>
            <a:ext cx="936702" cy="6449557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025914" y="1084383"/>
            <a:ext cx="5519857" cy="404043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1940313" y="2109344"/>
            <a:ext cx="3936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>
                <a:solidFill>
                  <a:srgbClr val="FF0000"/>
                </a:solidFill>
              </a:rPr>
              <a:t>MVP</a:t>
            </a:r>
          </a:p>
        </p:txBody>
      </p:sp>
      <p:pic>
        <p:nvPicPr>
          <p:cNvPr id="2" name="Picture 18">
            <a:extLst>
              <a:ext uri="{FF2B5EF4-FFF2-40B4-BE49-F238E27FC236}">
                <a16:creationId xmlns:a16="http://schemas.microsoft.com/office/drawing/2014/main" id="{A33A876D-1FC1-78A4-1BB4-2E31C86B55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7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770" decel="100000"/>
                                        <p:tgtEl>
                                          <p:spTgt spid="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7" dur="77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9399" y="4740393"/>
            <a:ext cx="2314601" cy="2117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412455" y="116633"/>
            <a:ext cx="8224838" cy="1066800"/>
          </a:xfrm>
        </p:spPr>
        <p:txBody>
          <a:bodyPr>
            <a:normAutofit/>
          </a:bodyPr>
          <a:lstStyle/>
          <a:p>
            <a:pPr algn="ctr"/>
            <a:r>
              <a:rPr lang="pt-BR" altLang="pt-BR" sz="2700" dirty="0">
                <a:solidFill>
                  <a:srgbClr val="0033CC"/>
                </a:solidFill>
              </a:rPr>
              <a:t>Checkpoint III – Discovery de Produto </a:t>
            </a:r>
            <a:r>
              <a:rPr lang="pt-BR" altLang="pt-BR" sz="2700" dirty="0" err="1">
                <a:solidFill>
                  <a:srgbClr val="0033CC"/>
                </a:solidFill>
              </a:rPr>
              <a:t>Challenge</a:t>
            </a:r>
            <a:r>
              <a:rPr lang="pt-BR" altLang="pt-BR" sz="2700" dirty="0">
                <a:solidFill>
                  <a:srgbClr val="0033CC"/>
                </a:solidFill>
              </a:rPr>
              <a:t> </a:t>
            </a:r>
            <a:r>
              <a:rPr lang="pt-BR" altLang="pt-BR" sz="2700" dirty="0" err="1">
                <a:solidFill>
                  <a:srgbClr val="0033CC"/>
                </a:solidFill>
              </a:rPr>
              <a:t>Mottu</a:t>
            </a:r>
            <a:endParaRPr lang="pt-BR" altLang="pt-BR" sz="2700" dirty="0">
              <a:solidFill>
                <a:srgbClr val="0033CC"/>
              </a:solidFill>
            </a:endParaRPr>
          </a:p>
        </p:txBody>
      </p:sp>
      <p:sp>
        <p:nvSpPr>
          <p:cNvPr id="44035" name="Espaço Reservado para Conteúdo 2"/>
          <p:cNvSpPr>
            <a:spLocks noGrp="1"/>
          </p:cNvSpPr>
          <p:nvPr>
            <p:ph idx="1"/>
          </p:nvPr>
        </p:nvSpPr>
        <p:spPr>
          <a:xfrm>
            <a:off x="628535" y="1340768"/>
            <a:ext cx="8336079" cy="4672574"/>
          </a:xfrm>
        </p:spPr>
        <p:txBody>
          <a:bodyPr>
            <a:normAutofit fontScale="92500" lnSpcReduction="10000"/>
          </a:bodyPr>
          <a:lstStyle/>
          <a:p>
            <a:pPr marL="343037" indent="-343037" algn="just">
              <a:buFont typeface="Arial" charset="0"/>
              <a:buChar char="•"/>
            </a:pPr>
            <a:r>
              <a:rPr lang="pt-BR" altLang="pt-BR" sz="2800" dirty="0"/>
              <a:t>CP a ser realizado pelas equipes do </a:t>
            </a:r>
            <a:r>
              <a:rPr lang="pt-BR" altLang="pt-BR" sz="2800" dirty="0" err="1"/>
              <a:t>Challenge</a:t>
            </a:r>
            <a:r>
              <a:rPr lang="pt-BR" altLang="pt-BR" sz="2800" dirty="0"/>
              <a:t>.</a:t>
            </a:r>
          </a:p>
          <a:p>
            <a:pPr marL="343037" indent="-343037" algn="just">
              <a:buFont typeface="Arial" charset="0"/>
              <a:buChar char="•"/>
            </a:pPr>
            <a:r>
              <a:rPr lang="pt-BR" altLang="pt-BR" sz="2800" dirty="0"/>
              <a:t>Cada equipe deverá criar as ferramentas e técnicas demonstradas na aula sobre </a:t>
            </a:r>
            <a:r>
              <a:rPr lang="pt-BR" altLang="pt-BR" sz="2800" i="1" dirty="0"/>
              <a:t>Lean </a:t>
            </a:r>
            <a:r>
              <a:rPr lang="pt-BR" altLang="pt-BR" sz="2800" i="1" dirty="0" err="1"/>
              <a:t>Inception</a:t>
            </a:r>
            <a:r>
              <a:rPr lang="pt-BR" altLang="pt-BR" sz="2800" dirty="0"/>
              <a:t>, atendendo ao mínimo:</a:t>
            </a:r>
          </a:p>
          <a:p>
            <a:pPr marL="743087" lvl="1" indent="-343037" algn="just">
              <a:buFont typeface="Arial" charset="0"/>
              <a:buChar char="•"/>
            </a:pPr>
            <a:r>
              <a:rPr lang="pt-BR" altLang="pt-BR" b="1" dirty="0">
                <a:solidFill>
                  <a:srgbClr val="0033CC"/>
                </a:solidFill>
              </a:rPr>
              <a:t>Mapa de Empatia</a:t>
            </a:r>
            <a:r>
              <a:rPr lang="pt-BR" altLang="pt-BR" dirty="0"/>
              <a:t> e Diagrama </a:t>
            </a:r>
            <a:r>
              <a:rPr lang="pt-BR" altLang="pt-BR" b="1" dirty="0">
                <a:solidFill>
                  <a:srgbClr val="0033CC"/>
                </a:solidFill>
              </a:rPr>
              <a:t>É-Não</a:t>
            </a:r>
            <a:r>
              <a:rPr lang="pt-BR" altLang="pt-BR" dirty="0"/>
              <a:t> </a:t>
            </a:r>
            <a:r>
              <a:rPr lang="pt-BR" altLang="pt-BR" b="1" dirty="0">
                <a:solidFill>
                  <a:srgbClr val="0033CC"/>
                </a:solidFill>
              </a:rPr>
              <a:t>É</a:t>
            </a:r>
            <a:r>
              <a:rPr lang="pt-BR" altLang="pt-BR" dirty="0"/>
              <a:t> e </a:t>
            </a:r>
            <a:r>
              <a:rPr lang="pt-BR" altLang="pt-BR" b="1" dirty="0">
                <a:solidFill>
                  <a:srgbClr val="0033CC"/>
                </a:solidFill>
              </a:rPr>
              <a:t>Faz-Não Faz</a:t>
            </a:r>
            <a:r>
              <a:rPr lang="pt-BR" altLang="pt-BR" dirty="0"/>
              <a:t>.</a:t>
            </a:r>
          </a:p>
          <a:p>
            <a:pPr marL="343037" indent="-343037" algn="just">
              <a:buFont typeface="Arial" charset="0"/>
              <a:buChar char="•"/>
            </a:pPr>
            <a:r>
              <a:rPr lang="pt-BR" altLang="pt-BR" sz="2800" dirty="0"/>
              <a:t>Utilizar modelos apresentados em aula (outros pertinentes serão considerados). Entregar em arquivo único PDF de alta resolução. </a:t>
            </a:r>
            <a:r>
              <a:rPr lang="pt-BR" altLang="pt-BR" sz="2800" b="1" dirty="0">
                <a:solidFill>
                  <a:srgbClr val="C00000"/>
                </a:solidFill>
              </a:rPr>
              <a:t>APENAS UM </a:t>
            </a:r>
            <a:r>
              <a:rPr lang="pt-BR" altLang="pt-BR" sz="2800" dirty="0"/>
              <a:t>componente da equipe deve fazer a entrega colocando </a:t>
            </a:r>
            <a:r>
              <a:rPr lang="pt-BR" altLang="pt-BR" sz="2800" b="1" dirty="0">
                <a:solidFill>
                  <a:srgbClr val="C00000"/>
                </a:solidFill>
              </a:rPr>
              <a:t>NOME</a:t>
            </a:r>
            <a:r>
              <a:rPr lang="pt-BR" altLang="pt-BR" sz="2800" dirty="0"/>
              <a:t> e </a:t>
            </a:r>
            <a:r>
              <a:rPr lang="pt-BR" altLang="pt-BR" sz="2800" b="1" dirty="0">
                <a:solidFill>
                  <a:srgbClr val="C00000"/>
                </a:solidFill>
              </a:rPr>
              <a:t>RM</a:t>
            </a:r>
            <a:r>
              <a:rPr lang="pt-BR" altLang="pt-BR" sz="2800" dirty="0"/>
              <a:t> dos demais componentes.</a:t>
            </a:r>
          </a:p>
          <a:p>
            <a:pPr marL="343037" indent="-343037" algn="just">
              <a:buFont typeface="Arial" charset="0"/>
              <a:buChar char="•"/>
            </a:pPr>
            <a:r>
              <a:rPr lang="pt-BR" altLang="pt-BR" sz="2800" b="1" dirty="0">
                <a:solidFill>
                  <a:srgbClr val="FF0000"/>
                </a:solidFill>
              </a:rPr>
              <a:t>Data de Entrega: </a:t>
            </a:r>
            <a:r>
              <a:rPr lang="pt-BR" altLang="pt-BR" sz="2800" b="1" u="sng" dirty="0">
                <a:solidFill>
                  <a:srgbClr val="FF0000"/>
                </a:solidFill>
              </a:rPr>
              <a:t>16 de Maio de 2025</a:t>
            </a: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CBE525-0E9C-4ACE-AAF9-5D350F51B32F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8194" name="AutoShape 2" descr="3d Render Men Placing Team Work Text Cubes. 3d Illustration Of ..."/>
          <p:cNvSpPr>
            <a:spLocks noChangeAspect="1" noChangeArrowheads="1"/>
          </p:cNvSpPr>
          <p:nvPr/>
        </p:nvSpPr>
        <p:spPr bwMode="auto">
          <a:xfrm>
            <a:off x="116711" y="-144462"/>
            <a:ext cx="228660" cy="304800"/>
          </a:xfrm>
          <a:prstGeom prst="rect">
            <a:avLst/>
          </a:prstGeom>
          <a:noFill/>
        </p:spPr>
        <p:txBody>
          <a:bodyPr vert="horz" wrap="square" lIns="68607" tIns="34304" rIns="68607" bIns="34304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Picture 18">
            <a:extLst>
              <a:ext uri="{FF2B5EF4-FFF2-40B4-BE49-F238E27FC236}">
                <a16:creationId xmlns:a16="http://schemas.microsoft.com/office/drawing/2014/main" id="{4A617305-397F-E6B2-071E-AF82468235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158851"/>
            <a:ext cx="997107" cy="27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412455" y="116633"/>
            <a:ext cx="8224838" cy="1066800"/>
          </a:xfrm>
        </p:spPr>
        <p:txBody>
          <a:bodyPr>
            <a:normAutofit/>
          </a:bodyPr>
          <a:lstStyle/>
          <a:p>
            <a:pPr algn="ctr"/>
            <a:r>
              <a:rPr lang="pt-BR" altLang="pt-BR" sz="2700" dirty="0"/>
              <a:t>REFERÊNCIAS BIBLIOGRÁFICAS</a:t>
            </a:r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CBE525-0E9C-4ACE-AAF9-5D350F51B32F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8194" name="AutoShape 2" descr="3d Render Men Placing Team Work Text Cubes. 3d Illustration Of ..."/>
          <p:cNvSpPr>
            <a:spLocks noChangeAspect="1" noChangeArrowheads="1"/>
          </p:cNvSpPr>
          <p:nvPr/>
        </p:nvSpPr>
        <p:spPr bwMode="auto">
          <a:xfrm>
            <a:off x="116711" y="-144462"/>
            <a:ext cx="228660" cy="304800"/>
          </a:xfrm>
          <a:prstGeom prst="rect">
            <a:avLst/>
          </a:prstGeom>
          <a:noFill/>
        </p:spPr>
        <p:txBody>
          <a:bodyPr vert="horz" wrap="square" lIns="68607" tIns="34304" rIns="68607" bIns="34304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2" name="Group 5"/>
          <p:cNvGrpSpPr/>
          <p:nvPr/>
        </p:nvGrpSpPr>
        <p:grpSpPr>
          <a:xfrm>
            <a:off x="8083482" y="223305"/>
            <a:ext cx="884670" cy="185138"/>
            <a:chOff x="7919542" y="328894"/>
            <a:chExt cx="957000" cy="150345"/>
          </a:xfrm>
        </p:grpSpPr>
        <p:pic>
          <p:nvPicPr>
            <p:cNvPr id="8" name="Imagem 1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9" name="Picture 10" descr="mba.pn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11" name="CaixaDeTexto 10"/>
          <p:cNvSpPr txBox="1"/>
          <p:nvPr/>
        </p:nvSpPr>
        <p:spPr>
          <a:xfrm>
            <a:off x="466621" y="1058462"/>
            <a:ext cx="8501531" cy="4001047"/>
          </a:xfrm>
          <a:prstGeom prst="rect">
            <a:avLst/>
          </a:prstGeom>
          <a:noFill/>
        </p:spPr>
        <p:txBody>
          <a:bodyPr wrap="square" lIns="121871" tIns="60936" rIns="121871" bIns="60936" rtlCol="0">
            <a:spAutoFit/>
          </a:bodyPr>
          <a:lstStyle/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CARVAJAL JÚNIOR, Cláudio José, SANCHEZ, Wagner Marcelo, e outros. Empreendedorismo, Tecnologia e Inovação. São Paulo, Editora </a:t>
            </a:r>
            <a:r>
              <a:rPr lang="pt-B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Livrus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2015.</a:t>
            </a:r>
          </a:p>
          <a:p>
            <a:pPr marL="685526" indent="-685526"/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526" indent="-685526"/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TOFFLER, ALVIN. A empresa flexível. Rio de Janeiro (RJ): Record, 2005.</a:t>
            </a:r>
          </a:p>
          <a:p>
            <a:pPr marL="685526" indent="-685526"/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MAXIMIANO, ANTONIO CESAR AMARU. Além da hierarquia: como implantar estratégias participativas para administrar a empresa enxuta. São Paulo: Atlas, 2012.</a:t>
            </a:r>
          </a:p>
          <a:p>
            <a:pPr marL="685526" indent="-685526"/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526" indent="-685526"/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AKTOUF, OMAR. A administração entre a tradição e a renovação. São Paulo: Atlas, 2011.</a:t>
            </a:r>
          </a:p>
          <a:p>
            <a:pPr marL="685526" indent="-685526"/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MORRIS, TOM. A Nova alma do negócio como a filosofia pode melhorar a produtividade da sua empresa. Rio de Janeiro: Campus, 2008.</a:t>
            </a:r>
          </a:p>
          <a:p>
            <a:pPr marL="685526" indent="-685526"/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526" indent="-685526"/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SCHWABER, Ken ; SUTHERLAND, Jeff . Guia do Scrum: Um guia definitivo para o Scrum:</a:t>
            </a:r>
          </a:p>
          <a:p>
            <a:pPr marL="685526" indent="-685526"/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regras do Jogo.  2014</a:t>
            </a:r>
          </a:p>
          <a:p>
            <a:pPr marL="685526" indent="-685526"/>
            <a:endParaRPr lang="pt-B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SCHWABER, Ken ; SUTHERLAND, Jeff . A arte de fazer o dobro do trabalho na metade do tempo. ED.: </a:t>
            </a:r>
            <a:r>
              <a:rPr lang="pt-B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LeYa</a:t>
            </a:r>
            <a:r>
              <a:rPr lang="pt-B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2ª Ed. Rio de Janeiro,  2019.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 rot="16200000">
            <a:off x="4259357" y="-4321012"/>
            <a:ext cx="625300" cy="9144000"/>
          </a:xfrm>
          <a:prstGeom prst="rect">
            <a:avLst/>
          </a:prstGeom>
          <a:solidFill>
            <a:srgbClr val="1D22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68598" tIns="34299" rIns="68598" bIns="34299"/>
          <a:lstStyle/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E81C90-4D6B-4B11-A16A-BAA8E6A92633}"/>
              </a:ext>
            </a:extLst>
          </p:cNvPr>
          <p:cNvSpPr txBox="1"/>
          <p:nvPr/>
        </p:nvSpPr>
        <p:spPr>
          <a:xfrm>
            <a:off x="899411" y="44222"/>
            <a:ext cx="7804507" cy="346267"/>
          </a:xfrm>
          <a:prstGeom prst="rect">
            <a:avLst/>
          </a:prstGeom>
          <a:noFill/>
          <a:ln>
            <a:noFill/>
          </a:ln>
        </p:spPr>
        <p:txBody>
          <a:bodyPr wrap="square" lIns="68598" tIns="34299" rIns="68598" bIns="34299" rtlCol="0">
            <a:spAutoFit/>
          </a:bodyPr>
          <a:lstStyle/>
          <a:p>
            <a:pPr algn="r"/>
            <a:r>
              <a:rPr lang="pt-BR" b="1" dirty="0">
                <a:solidFill>
                  <a:schemeClr val="bg1"/>
                </a:solidFill>
              </a:rPr>
              <a:t>FOI UM PRAZER!!</a:t>
            </a:r>
          </a:p>
        </p:txBody>
      </p:sp>
      <p:pic>
        <p:nvPicPr>
          <p:cNvPr id="12" name="Picture 4" descr="Royalty-free Image: Blank business card in a hand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55832" y="965881"/>
            <a:ext cx="6642738" cy="5904659"/>
          </a:xfrm>
          <a:prstGeom prst="rect">
            <a:avLst/>
          </a:prstGeom>
          <a:noFill/>
          <a:effectLst>
            <a:softEdge rad="317500"/>
          </a:effectLst>
        </p:spPr>
      </p:pic>
      <p:sp>
        <p:nvSpPr>
          <p:cNvPr id="1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08071" y="4047929"/>
            <a:ext cx="3854279" cy="105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8996" tIns="41078" rIns="78996" bIns="4107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00" b="1" dirty="0">
                <a:solidFill>
                  <a:prstClr val="black"/>
                </a:solidFill>
              </a:rPr>
              <a:t>Paulo </a:t>
            </a:r>
            <a:r>
              <a:rPr lang="en-US" sz="2700" b="1" dirty="0" err="1">
                <a:solidFill>
                  <a:prstClr val="black"/>
                </a:solidFill>
              </a:rPr>
              <a:t>Sampaio</a:t>
            </a:r>
            <a:endParaRPr lang="en-US" b="1" dirty="0">
              <a:solidFill>
                <a:prstClr val="black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dirty="0">
                <a:solidFill>
                  <a:prstClr val="black"/>
                </a:solidFill>
                <a:hlinkClick r:id="rId6"/>
              </a:rPr>
              <a:t>profpaulo.sampaio@fiap.com.br</a:t>
            </a:r>
            <a:endParaRPr lang="en-US" b="1" dirty="0">
              <a:solidFill>
                <a:prstClr val="black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400" b="1" dirty="0">
                <a:solidFill>
                  <a:srgbClr val="0000FF"/>
                </a:solidFill>
              </a:rPr>
              <a:t>www.linkedin.com/in/profpaulosampaio</a:t>
            </a:r>
            <a:r>
              <a:rPr lang="en-US" sz="1400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79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20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2025  Prof. Paulo Sampaio</a:t>
            </a:r>
          </a:p>
          <a:p>
            <a:pPr>
              <a:defRPr/>
            </a:pP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e-mail: </a:t>
            </a:r>
            <a:r>
              <a:rPr kumimoji="1" lang="en-US" sz="2000" dirty="0">
                <a:solidFill>
                  <a:srgbClr val="FFFF00"/>
                </a:solidFill>
                <a:latin typeface="Gotham-Bold"/>
                <a:cs typeface="Gotham-Bold"/>
              </a:rPr>
              <a:t>profpaulo.sampaio@fiap.com.br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l="21424" r="22056"/>
          <a:stretch/>
        </p:blipFill>
        <p:spPr>
          <a:xfrm>
            <a:off x="0" y="263101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MAIO/2025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039003"/>
            <a:ext cx="7166918" cy="9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ANÁLISE E DESENVOLVIMENTO DE SISTEMAS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1" y="4030560"/>
            <a:ext cx="81321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bg1"/>
                </a:solidFill>
              </a:rPr>
              <a:t>PROJETO DE SISTEMAS APLICADO AS MELHORES PRÁTICAS EM QUALIDADE DE SOFTWARE E GOVERNANÇA DE TI</a:t>
            </a:r>
            <a:endParaRPr lang="en-US" sz="22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2" y="4898189"/>
            <a:ext cx="36170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Me. PAULO SAMPAIO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85308FF4-02FC-4943-A154-7AB7B78C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125" y="2564906"/>
            <a:ext cx="3077765" cy="12003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26" tIns="45713" rIns="91426" bIns="4571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3600" b="1" cap="all" dirty="0">
                <a:solidFill>
                  <a:srgbClr val="ED145B"/>
                </a:solidFill>
                <a:latin typeface="Gotham HTF Light" pitchFamily="50" charset="0"/>
              </a:rPr>
              <a:t>PRODUCT BACKLOG</a:t>
            </a:r>
          </a:p>
        </p:txBody>
      </p:sp>
    </p:spTree>
    <p:extLst>
      <p:ext uri="{BB962C8B-B14F-4D97-AF65-F5344CB8AC3E}">
        <p14:creationId xmlns:p14="http://schemas.microsoft.com/office/powerpoint/2010/main" val="58775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85308FF4-02FC-4943-A154-7AB7B78C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125" y="2564905"/>
            <a:ext cx="3077765" cy="18158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91426" tIns="45713" rIns="91426" bIns="45713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800" b="1" cap="all" dirty="0">
                <a:solidFill>
                  <a:srgbClr val="ED145B"/>
                </a:solidFill>
                <a:latin typeface="Gotham HTF Light" pitchFamily="50" charset="0"/>
              </a:rPr>
              <a:t>COM ELABORAR UM BOM PRODUCT BACKLOG?</a:t>
            </a:r>
          </a:p>
        </p:txBody>
      </p:sp>
    </p:spTree>
    <p:extLst>
      <p:ext uri="{BB962C8B-B14F-4D97-AF65-F5344CB8AC3E}">
        <p14:creationId xmlns:p14="http://schemas.microsoft.com/office/powerpoint/2010/main" val="58775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ap_elemento1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7380" y="5848221"/>
            <a:ext cx="129265" cy="660688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188143" y="1975656"/>
            <a:ext cx="676775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Gotham HTF Light"/>
                <a:cs typeface="Gotham HTF Light"/>
              </a:rPr>
              <a:t>INICIANDO COM UMA BOA </a:t>
            </a:r>
          </a:p>
          <a:p>
            <a:pPr algn="ctr"/>
            <a:r>
              <a:rPr lang="en-US" sz="4000" dirty="0">
                <a:solidFill>
                  <a:srgbClr val="C00000"/>
                </a:solidFill>
                <a:latin typeface="Gotham HTF Light"/>
                <a:cs typeface="Gotham HTF Light"/>
              </a:rPr>
              <a:t>VISÃO DE PRODUTO</a:t>
            </a:r>
            <a:r>
              <a:rPr lang="en-US" sz="4000" dirty="0">
                <a:solidFill>
                  <a:srgbClr val="0000FF"/>
                </a:solidFill>
                <a:latin typeface="Gotham HTF Light"/>
                <a:cs typeface="Gotham HTF Light"/>
              </a:rPr>
              <a:t>! </a:t>
            </a:r>
          </a:p>
        </p:txBody>
      </p:sp>
      <p:pic>
        <p:nvPicPr>
          <p:cNvPr id="10" name="Picture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4099" y="127587"/>
            <a:ext cx="8508022" cy="1231092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pPr algn="ctr"/>
            <a:r>
              <a:rPr lang="pt-BR" altLang="pt-BR" sz="28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VISÃO DE PRODUTO</a:t>
            </a:r>
          </a:p>
          <a:p>
            <a:pPr algn="ctr"/>
            <a:endParaRPr lang="pt-BR" altLang="pt-BR" sz="2800" b="1" dirty="0">
              <a:solidFill>
                <a:srgbClr val="C00000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ctr"/>
            <a:endParaRPr lang="pt-BR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upo 18"/>
          <p:cNvGrpSpPr/>
          <p:nvPr/>
        </p:nvGrpSpPr>
        <p:grpSpPr>
          <a:xfrm>
            <a:off x="1057179" y="1054676"/>
            <a:ext cx="2026750" cy="2267731"/>
            <a:chOff x="1057179" y="791739"/>
            <a:chExt cx="2026750" cy="17023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2934" y="1144120"/>
              <a:ext cx="1775250" cy="1349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CaixaDeTexto 11"/>
            <p:cNvSpPr txBox="1"/>
            <p:nvPr/>
          </p:nvSpPr>
          <p:spPr>
            <a:xfrm>
              <a:off x="1057179" y="791739"/>
              <a:ext cx="2026750" cy="23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b="1" dirty="0"/>
                <a:t>1. Para... (</a:t>
              </a:r>
              <a:r>
                <a:rPr lang="pt-BR" sz="1400" dirty="0"/>
                <a:t>público alvo</a:t>
              </a:r>
              <a:r>
                <a:rPr lang="pt-BR" sz="1400" b="1" dirty="0"/>
                <a:t>)</a:t>
              </a:r>
            </a:p>
          </p:txBody>
        </p:sp>
      </p:grpSp>
      <p:grpSp>
        <p:nvGrpSpPr>
          <p:cNvPr id="5" name="Grupo 20"/>
          <p:cNvGrpSpPr/>
          <p:nvPr/>
        </p:nvGrpSpPr>
        <p:grpSpPr>
          <a:xfrm>
            <a:off x="3518821" y="968515"/>
            <a:ext cx="1775250" cy="2368746"/>
            <a:chOff x="3518821" y="727058"/>
            <a:chExt cx="1775250" cy="177820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24743" y="1246996"/>
              <a:ext cx="1524724" cy="1258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CaixaDeTexto 12"/>
            <p:cNvSpPr txBox="1"/>
            <p:nvPr/>
          </p:nvSpPr>
          <p:spPr>
            <a:xfrm>
              <a:off x="3518821" y="727058"/>
              <a:ext cx="1775250" cy="48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b="1" dirty="0"/>
                <a:t>2. Que não estão satisfeitos com... (</a:t>
              </a:r>
              <a:r>
                <a:rPr lang="pt-BR" sz="1200" dirty="0"/>
                <a:t>atual alternativa de mercado</a:t>
              </a:r>
              <a:r>
                <a:rPr lang="pt-BR" sz="1200" b="1" dirty="0"/>
                <a:t>)</a:t>
              </a:r>
            </a:p>
          </p:txBody>
        </p:sp>
      </p:grpSp>
      <p:grpSp>
        <p:nvGrpSpPr>
          <p:cNvPr id="6" name="Grupo 22"/>
          <p:cNvGrpSpPr/>
          <p:nvPr/>
        </p:nvGrpSpPr>
        <p:grpSpPr>
          <a:xfrm>
            <a:off x="1057179" y="3743725"/>
            <a:ext cx="2026750" cy="2679665"/>
            <a:chOff x="1057179" y="2810394"/>
            <a:chExt cx="2026750" cy="2011610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41842" y="3570011"/>
              <a:ext cx="1746342" cy="1251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CaixaDeTexto 16"/>
            <p:cNvSpPr txBox="1"/>
            <p:nvPr/>
          </p:nvSpPr>
          <p:spPr>
            <a:xfrm>
              <a:off x="1057179" y="2810394"/>
              <a:ext cx="2026750" cy="55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b="1" dirty="0"/>
                <a:t>4. Que oferece (</a:t>
              </a:r>
              <a:r>
                <a:rPr lang="pt-BR" sz="1400" dirty="0"/>
                <a:t>resolução chave de resolução do problema</a:t>
              </a:r>
              <a:r>
                <a:rPr lang="pt-BR" sz="1400" b="1" dirty="0"/>
                <a:t>)</a:t>
              </a:r>
            </a:p>
          </p:txBody>
        </p:sp>
      </p:grpSp>
      <p:grpSp>
        <p:nvGrpSpPr>
          <p:cNvPr id="8" name="Grupo 23"/>
          <p:cNvGrpSpPr/>
          <p:nvPr/>
        </p:nvGrpSpPr>
        <p:grpSpPr>
          <a:xfrm>
            <a:off x="3439779" y="3738778"/>
            <a:ext cx="2026750" cy="2685420"/>
            <a:chOff x="3439779" y="2806680"/>
            <a:chExt cx="2026750" cy="2015930"/>
          </a:xfrm>
        </p:grpSpPr>
        <p:sp>
          <p:nvSpPr>
            <p:cNvPr id="18" name="CaixaDeTexto 17"/>
            <p:cNvSpPr txBox="1"/>
            <p:nvPr/>
          </p:nvSpPr>
          <p:spPr>
            <a:xfrm>
              <a:off x="3439779" y="2806680"/>
              <a:ext cx="2026750" cy="55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b="1" dirty="0"/>
                <a:t>5. Em relação a (</a:t>
              </a:r>
              <a:r>
                <a:rPr lang="pt-BR" sz="1400" dirty="0"/>
                <a:t>a melhor alternativa existente</a:t>
              </a:r>
              <a:r>
                <a:rPr lang="pt-BR" sz="1400" b="1" dirty="0"/>
                <a:t>)</a:t>
              </a: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724744" y="3596212"/>
              <a:ext cx="1226398" cy="1226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upo 21"/>
          <p:cNvGrpSpPr/>
          <p:nvPr/>
        </p:nvGrpSpPr>
        <p:grpSpPr>
          <a:xfrm>
            <a:off x="5990629" y="1008129"/>
            <a:ext cx="1775250" cy="2460577"/>
            <a:chOff x="5990629" y="756797"/>
            <a:chExt cx="1775250" cy="1847142"/>
          </a:xfrm>
        </p:grpSpPr>
        <p:sp>
          <p:nvSpPr>
            <p:cNvPr id="15" name="CaixaDeTexto 14"/>
            <p:cNvSpPr txBox="1"/>
            <p:nvPr/>
          </p:nvSpPr>
          <p:spPr>
            <a:xfrm>
              <a:off x="5990629" y="756797"/>
              <a:ext cx="1775250" cy="55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b="1" dirty="0"/>
                <a:t>3. Nosso produto... É uma (</a:t>
              </a:r>
              <a:r>
                <a:rPr lang="pt-BR" sz="1400" dirty="0"/>
                <a:t>proposta do produto/serviço</a:t>
              </a:r>
              <a:r>
                <a:rPr lang="pt-BR" sz="1400" b="1" dirty="0"/>
                <a:t>)</a:t>
              </a: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46481" y="1450857"/>
              <a:ext cx="1149919" cy="1153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upo 24"/>
          <p:cNvGrpSpPr/>
          <p:nvPr/>
        </p:nvGrpSpPr>
        <p:grpSpPr>
          <a:xfrm>
            <a:off x="6056550" y="3748685"/>
            <a:ext cx="2026750" cy="2886225"/>
            <a:chOff x="6056550" y="2814117"/>
            <a:chExt cx="2026750" cy="2166673"/>
          </a:xfrm>
        </p:grpSpPr>
        <p:sp>
          <p:nvSpPr>
            <p:cNvPr id="20" name="CaixaDeTexto 19"/>
            <p:cNvSpPr txBox="1"/>
            <p:nvPr/>
          </p:nvSpPr>
          <p:spPr>
            <a:xfrm>
              <a:off x="6056550" y="2814117"/>
              <a:ext cx="2026750" cy="55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400" b="1" dirty="0"/>
                <a:t>6. Nosso produto... (</a:t>
              </a:r>
              <a:r>
                <a:rPr lang="pt-BR" sz="1400" dirty="0"/>
                <a:t>proposta de valor e </a:t>
              </a:r>
              <a:r>
                <a:rPr lang="pt-BR" sz="1400" b="1" dirty="0">
                  <a:solidFill>
                    <a:srgbClr val="C00000"/>
                  </a:solidFill>
                </a:rPr>
                <a:t>diferencial</a:t>
              </a:r>
              <a:r>
                <a:rPr lang="pt-BR" sz="1400" b="1" dirty="0"/>
                <a:t>)</a:t>
              </a:r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46481" y="3545344"/>
              <a:ext cx="1407841" cy="1435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de cantos arredondados 22"/>
          <p:cNvSpPr/>
          <p:nvPr/>
        </p:nvSpPr>
        <p:spPr>
          <a:xfrm>
            <a:off x="1828801" y="995260"/>
            <a:ext cx="5553307" cy="5580510"/>
          </a:xfrm>
          <a:prstGeom prst="round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5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scene3d>
            <a:camera prst="orthographicFront"/>
            <a:lightRig rig="morning" dir="t"/>
          </a:scene3d>
          <a:sp3d prstMaterial="dkEdge">
            <a:bevelT/>
            <a:bevelB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84099" y="127588"/>
            <a:ext cx="8508022" cy="1077204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pPr algn="ctr"/>
            <a:r>
              <a:rPr lang="pt-BR" altLang="pt-BR" sz="24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O PRODUTO (SERVIÇO) </a:t>
            </a:r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É</a:t>
            </a:r>
            <a:r>
              <a:rPr lang="pt-BR" altLang="pt-BR" sz="24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– </a:t>
            </a:r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Não é</a:t>
            </a:r>
            <a:r>
              <a:rPr lang="pt-BR" altLang="pt-BR" sz="24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– </a:t>
            </a:r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Faz </a:t>
            </a:r>
            <a:r>
              <a:rPr lang="pt-BR" altLang="pt-BR" sz="24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–</a:t>
            </a:r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 Não faz</a:t>
            </a:r>
          </a:p>
          <a:p>
            <a:pPr algn="ctr"/>
            <a:endParaRPr lang="pt-BR" altLang="pt-BR" sz="24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ctr"/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upo 27"/>
          <p:cNvGrpSpPr/>
          <p:nvPr/>
        </p:nvGrpSpPr>
        <p:grpSpPr>
          <a:xfrm>
            <a:off x="2316655" y="995260"/>
            <a:ext cx="2185625" cy="2706384"/>
            <a:chOff x="2316654" y="880948"/>
            <a:chExt cx="2185625" cy="2031668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16654" y="1404535"/>
              <a:ext cx="2185625" cy="1508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CaixaDeTexto 23"/>
            <p:cNvSpPr txBox="1"/>
            <p:nvPr/>
          </p:nvSpPr>
          <p:spPr>
            <a:xfrm>
              <a:off x="2988527" y="880948"/>
              <a:ext cx="903249" cy="48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/>
                <a:t>É...</a:t>
              </a:r>
            </a:p>
          </p:txBody>
        </p:sp>
      </p:grpSp>
      <p:grpSp>
        <p:nvGrpSpPr>
          <p:cNvPr id="5" name="Grupo 28"/>
          <p:cNvGrpSpPr/>
          <p:nvPr/>
        </p:nvGrpSpPr>
        <p:grpSpPr>
          <a:xfrm>
            <a:off x="4947390" y="916041"/>
            <a:ext cx="1709895" cy="3008417"/>
            <a:chOff x="4947389" y="821479"/>
            <a:chExt cx="1709895" cy="2258402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73068" y="1349682"/>
              <a:ext cx="1548528" cy="1730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CaixaDeTexto 24"/>
            <p:cNvSpPr txBox="1"/>
            <p:nvPr/>
          </p:nvSpPr>
          <p:spPr>
            <a:xfrm>
              <a:off x="4947389" y="821479"/>
              <a:ext cx="1709895" cy="48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/>
                <a:t>Não é...</a:t>
              </a:r>
            </a:p>
          </p:txBody>
        </p:sp>
      </p:grpSp>
      <p:grpSp>
        <p:nvGrpSpPr>
          <p:cNvPr id="6" name="Grupo 30"/>
          <p:cNvGrpSpPr/>
          <p:nvPr/>
        </p:nvGrpSpPr>
        <p:grpSpPr>
          <a:xfrm>
            <a:off x="4605086" y="3807087"/>
            <a:ext cx="2197071" cy="2605724"/>
            <a:chOff x="4605085" y="2991771"/>
            <a:chExt cx="2197071" cy="195610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05085" y="3481988"/>
              <a:ext cx="2197071" cy="1465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CaixaDeTexto 25"/>
            <p:cNvSpPr txBox="1"/>
            <p:nvPr/>
          </p:nvSpPr>
          <p:spPr>
            <a:xfrm>
              <a:off x="4613760" y="2991771"/>
              <a:ext cx="2132732" cy="48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/>
                <a:t>Não faz...</a:t>
              </a:r>
            </a:p>
          </p:txBody>
        </p:sp>
      </p:grpSp>
      <p:grpSp>
        <p:nvGrpSpPr>
          <p:cNvPr id="8" name="Grupo 29"/>
          <p:cNvGrpSpPr/>
          <p:nvPr/>
        </p:nvGrpSpPr>
        <p:grpSpPr>
          <a:xfrm>
            <a:off x="2247508" y="3802140"/>
            <a:ext cx="2376580" cy="2610672"/>
            <a:chOff x="2247508" y="2988057"/>
            <a:chExt cx="2376580" cy="195981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47508" y="3479568"/>
              <a:ext cx="2254771" cy="1468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CaixaDeTexto 26"/>
            <p:cNvSpPr txBox="1"/>
            <p:nvPr/>
          </p:nvSpPr>
          <p:spPr>
            <a:xfrm>
              <a:off x="2491356" y="2988057"/>
              <a:ext cx="2132732" cy="485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dirty="0"/>
                <a:t>Faz...</a:t>
              </a: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93907" y="539189"/>
            <a:ext cx="997107" cy="27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965" y="910414"/>
            <a:ext cx="7687914" cy="512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tângulo 2"/>
          <p:cNvSpPr/>
          <p:nvPr/>
        </p:nvSpPr>
        <p:spPr>
          <a:xfrm>
            <a:off x="284099" y="127588"/>
            <a:ext cx="8508022" cy="1077204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pPr algn="ctr"/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BUSINESS MODEL CANVAS</a:t>
            </a:r>
          </a:p>
          <a:p>
            <a:pPr algn="ctr"/>
            <a:endParaRPr lang="pt-BR" altLang="pt-BR" sz="2400" b="1" dirty="0">
              <a:solidFill>
                <a:srgbClr val="C00000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ctr"/>
            <a:endParaRPr lang="pt-BR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6478860" y="2406435"/>
            <a:ext cx="1170878" cy="81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033077" y="2475759"/>
            <a:ext cx="1170878" cy="81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4910292" y="1787516"/>
            <a:ext cx="1947708" cy="81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5954773" y="3297702"/>
            <a:ext cx="1025883" cy="81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6999253" y="4570219"/>
            <a:ext cx="1025883" cy="81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2650303" y="3753220"/>
            <a:ext cx="1360473" cy="81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880760" y="2307411"/>
            <a:ext cx="1360473" cy="81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1728493" y="2926342"/>
            <a:ext cx="1141116" cy="81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2984842" y="4689049"/>
            <a:ext cx="1141116" cy="8169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4099" y="127588"/>
            <a:ext cx="8508022" cy="1077204"/>
          </a:xfrm>
          <a:prstGeom prst="rect">
            <a:avLst/>
          </a:prstGeom>
        </p:spPr>
        <p:txBody>
          <a:bodyPr wrap="square" lIns="91426" tIns="45713" rIns="91426" bIns="45713">
            <a:spAutoFit/>
          </a:bodyPr>
          <a:lstStyle/>
          <a:p>
            <a:pPr algn="ctr"/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MAPA DE EMPATIA (</a:t>
            </a:r>
            <a:r>
              <a:rPr lang="pt-BR" altLang="pt-BR" sz="2400" b="1" dirty="0" err="1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persona</a:t>
            </a:r>
            <a:r>
              <a:rPr lang="pt-BR" altLang="pt-BR" sz="2400" b="1" dirty="0">
                <a:solidFill>
                  <a:srgbClr val="C00000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) – Quinto Andar</a:t>
            </a:r>
          </a:p>
          <a:p>
            <a:pPr algn="ctr"/>
            <a:endParaRPr lang="pt-BR" altLang="pt-BR" sz="2400" b="1" dirty="0">
              <a:solidFill>
                <a:srgbClr val="C00000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ctr"/>
            <a:endParaRPr lang="pt-BR" sz="16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0035" y="822831"/>
            <a:ext cx="6224618" cy="580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o explicativo retangular com cantos arredondados 7"/>
          <p:cNvSpPr/>
          <p:nvPr/>
        </p:nvSpPr>
        <p:spPr>
          <a:xfrm>
            <a:off x="6652240" y="935832"/>
            <a:ext cx="1891833" cy="875656"/>
          </a:xfrm>
          <a:prstGeom prst="wedgeRoundRectCallout">
            <a:avLst>
              <a:gd name="adj1" fmla="val -94015"/>
              <a:gd name="adj2" fmla="val 24049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Precisa morar sozinho, não dá mais pra morar junto dos pais.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4148258" y="2584692"/>
            <a:ext cx="107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</a:rPr>
              <a:t>Epaminondas</a:t>
            </a:r>
          </a:p>
          <a:p>
            <a:r>
              <a:rPr lang="pt-BR" sz="1200" b="1" dirty="0">
                <a:solidFill>
                  <a:srgbClr val="0000FF"/>
                </a:solidFill>
              </a:rPr>
              <a:t>35 anos</a:t>
            </a:r>
          </a:p>
          <a:p>
            <a:r>
              <a:rPr lang="pt-BR" sz="1200" b="1" dirty="0">
                <a:solidFill>
                  <a:srgbClr val="0000FF"/>
                </a:solidFill>
              </a:rPr>
              <a:t>Solteiro</a:t>
            </a:r>
          </a:p>
          <a:p>
            <a:r>
              <a:rPr lang="pt-BR" sz="1200" b="1" dirty="0">
                <a:solidFill>
                  <a:srgbClr val="0000FF"/>
                </a:solidFill>
              </a:rPr>
              <a:t>Analista MKT</a:t>
            </a:r>
          </a:p>
        </p:txBody>
      </p:sp>
      <p:sp>
        <p:nvSpPr>
          <p:cNvPr id="10" name="Texto explicativo retangular com cantos arredondados 9"/>
          <p:cNvSpPr/>
          <p:nvPr/>
        </p:nvSpPr>
        <p:spPr>
          <a:xfrm>
            <a:off x="7774654" y="2144018"/>
            <a:ext cx="1345557" cy="875656"/>
          </a:xfrm>
          <a:prstGeom prst="wedgeRoundRectCallout">
            <a:avLst>
              <a:gd name="adj1" fmla="val -99521"/>
              <a:gd name="adj2" fmla="val 55743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Não conhece o mercado imobiliário. Não pagou aluguel.</a:t>
            </a:r>
          </a:p>
        </p:txBody>
      </p:sp>
      <p:sp>
        <p:nvSpPr>
          <p:cNvPr id="12" name="Texto explicativo retangular com cantos arredondados 11"/>
          <p:cNvSpPr/>
          <p:nvPr/>
        </p:nvSpPr>
        <p:spPr>
          <a:xfrm>
            <a:off x="204479" y="1206020"/>
            <a:ext cx="1345557" cy="875656"/>
          </a:xfrm>
          <a:prstGeom prst="wedgeRoundRectCallout">
            <a:avLst>
              <a:gd name="adj1" fmla="val 96608"/>
              <a:gd name="adj2" fmla="val 89198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Não dá pra alugar sem fiador ou sem caução. </a:t>
            </a:r>
          </a:p>
        </p:txBody>
      </p:sp>
      <p:sp>
        <p:nvSpPr>
          <p:cNvPr id="13" name="Texto explicativo retangular com cantos arredondados 12"/>
          <p:cNvSpPr/>
          <p:nvPr/>
        </p:nvSpPr>
        <p:spPr>
          <a:xfrm>
            <a:off x="148529" y="3860662"/>
            <a:ext cx="1345557" cy="875656"/>
          </a:xfrm>
          <a:prstGeom prst="wedgeRoundRectCallout">
            <a:avLst>
              <a:gd name="adj1" fmla="val 197253"/>
              <a:gd name="adj2" fmla="val 3109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Não confia muito nas pessoas, é cauteloso. Porém, tem recursos.</a:t>
            </a:r>
          </a:p>
        </p:txBody>
      </p:sp>
      <p:sp>
        <p:nvSpPr>
          <p:cNvPr id="14" name="Texto explicativo retangular com cantos arredondados 13"/>
          <p:cNvSpPr/>
          <p:nvPr/>
        </p:nvSpPr>
        <p:spPr>
          <a:xfrm>
            <a:off x="57876" y="5355644"/>
            <a:ext cx="1494085" cy="875656"/>
          </a:xfrm>
          <a:prstGeom prst="wedgeRoundRectCallout">
            <a:avLst>
              <a:gd name="adj1" fmla="val 124985"/>
              <a:gd name="adj2" fmla="val -5886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Não conhece nenhum fiador. Não quer gastar com caução (prioridades).</a:t>
            </a:r>
          </a:p>
        </p:txBody>
      </p:sp>
      <p:sp>
        <p:nvSpPr>
          <p:cNvPr id="15" name="Texto explicativo retangular com cantos arredondados 14"/>
          <p:cNvSpPr/>
          <p:nvPr/>
        </p:nvSpPr>
        <p:spPr>
          <a:xfrm>
            <a:off x="7940234" y="5558656"/>
            <a:ext cx="1179977" cy="672644"/>
          </a:xfrm>
          <a:prstGeom prst="wedgeRoundRectCallout">
            <a:avLst>
              <a:gd name="adj1" fmla="val -133599"/>
              <a:gd name="adj2" fmla="val -21003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Não tem histórico de inadimplência. </a:t>
            </a:r>
          </a:p>
        </p:txBody>
      </p:sp>
      <p:pic>
        <p:nvPicPr>
          <p:cNvPr id="16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O3Dz3GRk69CJfKcPqvD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o8SahixEGcgMdCVWbSrw"/>
</p:tagLst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1028</TotalTime>
  <Words>972</Words>
  <Application>Microsoft Office PowerPoint</Application>
  <PresentationFormat>On-screen Show (4:3)</PresentationFormat>
  <Paragraphs>159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Bold</vt:lpstr>
      <vt:lpstr>Bradley Hand ITC</vt:lpstr>
      <vt:lpstr>Calibri</vt:lpstr>
      <vt:lpstr>Gotham HTF Light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Cartão de histórias</vt:lpstr>
      <vt:lpstr>PowerPoint Presentation</vt:lpstr>
      <vt:lpstr>Checkpoint III – Discovery de Produto Challenge Mottu</vt:lpstr>
      <vt:lpstr>REFERÊNCIAS BIBLIOGRÁFICAS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Laboratório FIAP</cp:lastModifiedBy>
  <cp:revision>181</cp:revision>
  <dcterms:created xsi:type="dcterms:W3CDTF">2015-01-30T10:46:50Z</dcterms:created>
  <dcterms:modified xsi:type="dcterms:W3CDTF">2025-05-14T14:03:13Z</dcterms:modified>
</cp:coreProperties>
</file>