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27"/>
  </p:notesMasterIdLst>
  <p:sldIdLst>
    <p:sldId id="256" r:id="rId6"/>
    <p:sldId id="291" r:id="rId7"/>
    <p:sldId id="285" r:id="rId8"/>
    <p:sldId id="259" r:id="rId9"/>
    <p:sldId id="267" r:id="rId10"/>
    <p:sldId id="286" r:id="rId11"/>
    <p:sldId id="268" r:id="rId12"/>
    <p:sldId id="287" r:id="rId13"/>
    <p:sldId id="269" r:id="rId14"/>
    <p:sldId id="288" r:id="rId15"/>
    <p:sldId id="270" r:id="rId16"/>
    <p:sldId id="271" r:id="rId17"/>
    <p:sldId id="284" r:id="rId18"/>
    <p:sldId id="274" r:id="rId19"/>
    <p:sldId id="277" r:id="rId20"/>
    <p:sldId id="290" r:id="rId21"/>
    <p:sldId id="278" r:id="rId22"/>
    <p:sldId id="289" r:id="rId23"/>
    <p:sldId id="275" r:id="rId24"/>
    <p:sldId id="283" r:id="rId25"/>
    <p:sldId id="265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5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12/02/2025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12/02/2025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12/02/2025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12/02/2025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12/02/2025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12/02/2025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12/02/2025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12/02/2025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12/02/2025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12/02/2025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12/02/2025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12/02/2025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12/02/2025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12/02/2025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12/02/2025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profpaulo.sampaio@fiap.com.b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emf"/><Relationship Id="rId4" Type="http://schemas.openxmlformats.org/officeDocument/2006/relationships/hyperlink" Target="http://www.linkedin.com/in/profpaulosampai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1692" y="1354344"/>
            <a:ext cx="84744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600" dirty="0"/>
              <a:t>	Diferenciar </a:t>
            </a:r>
            <a:r>
              <a:rPr lang="pt-BR" sz="2600" dirty="0">
                <a:solidFill>
                  <a:srgbClr val="0033CC"/>
                </a:solidFill>
              </a:rPr>
              <a:t>níveis de teste</a:t>
            </a:r>
            <a:r>
              <a:rPr lang="pt-BR" sz="2600" dirty="0"/>
              <a:t>, técnicas e tipos de teste;</a:t>
            </a:r>
          </a:p>
          <a:p>
            <a:pPr>
              <a:buFont typeface="Wingdings" pitchFamily="2" charset="2"/>
              <a:buChar char="§"/>
            </a:pPr>
            <a:r>
              <a:rPr lang="pt-BR" sz="2600" dirty="0"/>
              <a:t>	Utilizar técnicas para planejar, aplicar e registrar </a:t>
            </a:r>
            <a:r>
              <a:rPr lang="pt-BR" sz="2600" dirty="0">
                <a:solidFill>
                  <a:srgbClr val="0033CC"/>
                </a:solidFill>
              </a:rPr>
              <a:t>resultados de testes</a:t>
            </a:r>
            <a:r>
              <a:rPr lang="pt-BR" sz="2600" dirty="0"/>
              <a:t>;</a:t>
            </a:r>
          </a:p>
          <a:p>
            <a:pPr>
              <a:buFont typeface="Wingdings" pitchFamily="2" charset="2"/>
              <a:buChar char="§"/>
            </a:pPr>
            <a:r>
              <a:rPr lang="pt-BR" sz="2600" dirty="0"/>
              <a:t>	Criar e executar casos, roteiros e </a:t>
            </a:r>
            <a:r>
              <a:rPr lang="pt-BR" sz="2600" dirty="0">
                <a:solidFill>
                  <a:srgbClr val="0033CC"/>
                </a:solidFill>
              </a:rPr>
              <a:t>planos de teste</a:t>
            </a:r>
            <a:r>
              <a:rPr lang="pt-BR" sz="2600" dirty="0"/>
              <a:t>;</a:t>
            </a:r>
          </a:p>
          <a:p>
            <a:pPr>
              <a:buFont typeface="Wingdings" pitchFamily="2" charset="2"/>
              <a:buChar char="§"/>
            </a:pPr>
            <a:r>
              <a:rPr lang="pt-BR" sz="2600" dirty="0"/>
              <a:t>	Usar testes para guiar a produção do software;</a:t>
            </a:r>
          </a:p>
          <a:p>
            <a:pPr>
              <a:buFont typeface="Wingdings" pitchFamily="2" charset="2"/>
              <a:buChar char="§"/>
            </a:pPr>
            <a:r>
              <a:rPr lang="pt-BR" sz="2600" dirty="0"/>
              <a:t>	Fazer uso de ferramentas de planejamento, controle e automação teste baseadas em software e ferramentas CASE (auxílio computacional a engenharia de software);</a:t>
            </a:r>
          </a:p>
          <a:p>
            <a:pPr>
              <a:buFont typeface="Wingdings" pitchFamily="2" charset="2"/>
              <a:buChar char="§"/>
            </a:pPr>
            <a:r>
              <a:rPr lang="pt-BR" sz="2600" dirty="0"/>
              <a:t>	Aplicar de forma integrada as práticas de </a:t>
            </a:r>
            <a:r>
              <a:rPr lang="pt-BR" sz="2600" dirty="0">
                <a:solidFill>
                  <a:srgbClr val="0033CC"/>
                </a:solidFill>
              </a:rPr>
              <a:t>gerenciamento de projetos </a:t>
            </a:r>
            <a:r>
              <a:rPr lang="pt-BR" sz="2600" dirty="0"/>
              <a:t>com as práticas da qualidade.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7124" y="261435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HABILIDADES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5379" y="356371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9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43620" y="1367511"/>
            <a:ext cx="715767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pt-BR" sz="3200" dirty="0"/>
              <a:t> Leitura e Compreensão da Apostila Central. </a:t>
            </a:r>
          </a:p>
          <a:p>
            <a:pPr>
              <a:buFont typeface="Wingdings" pitchFamily="2" charset="2"/>
              <a:buChar char="q"/>
            </a:pPr>
            <a:r>
              <a:rPr lang="pt-BR" sz="3200" dirty="0"/>
              <a:t> Aulas dinâmicas com desenvolvimento permanente de um projeto de disciplina. </a:t>
            </a:r>
          </a:p>
          <a:p>
            <a:pPr>
              <a:buFont typeface="Wingdings" pitchFamily="2" charset="2"/>
              <a:buChar char="q"/>
            </a:pPr>
            <a:r>
              <a:rPr lang="pt-BR" sz="3200" dirty="0"/>
              <a:t> Utilização de Vídeos complementares ao conteúdo. </a:t>
            </a:r>
          </a:p>
          <a:p>
            <a:pPr>
              <a:buFont typeface="Wingdings" pitchFamily="2" charset="2"/>
              <a:buChar char="q"/>
            </a:pPr>
            <a:r>
              <a:rPr lang="pt-BR" sz="3200" dirty="0"/>
              <a:t> Utilização de artigos para estudos de caso. </a:t>
            </a:r>
          </a:p>
          <a:p>
            <a:pPr>
              <a:buFont typeface="Wingdings" pitchFamily="2" charset="2"/>
              <a:buChar char="q"/>
            </a:pPr>
            <a:r>
              <a:rPr lang="pt-BR" sz="3200" dirty="0"/>
              <a:t> Prática de projetos da disciplina e multidisciplinar.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7124" y="697543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METODOLOGIA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10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43620" y="2141459"/>
            <a:ext cx="7157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Checkpoints periódicos com atividades práticas; projetos de desafio multidisciplinar (</a:t>
            </a:r>
            <a:r>
              <a:rPr lang="pt-BR" sz="3200" dirty="0">
                <a:solidFill>
                  <a:srgbClr val="0033CC"/>
                </a:solidFill>
              </a:rPr>
              <a:t>CHALLENGE</a:t>
            </a:r>
            <a:r>
              <a:rPr lang="pt-BR" sz="3200" dirty="0"/>
              <a:t>).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7124" y="697543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AVALIAÇÃO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343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11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8"/>
          <p:cNvSpPr>
            <a:spLocks/>
          </p:cNvSpPr>
          <p:nvPr/>
        </p:nvSpPr>
        <p:spPr bwMode="auto">
          <a:xfrm>
            <a:off x="394626" y="1628800"/>
            <a:ext cx="8487508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>
              <a:tabLst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defRPr/>
            </a:pPr>
            <a:r>
              <a:rPr lang="pt-BR" altLang="pt-BR" sz="2000" dirty="0">
                <a:solidFill>
                  <a:schemeClr val="tx1">
                    <a:lumMod val="50000"/>
                  </a:schemeClr>
                </a:solidFill>
                <a:latin typeface="+mn-lt"/>
                <a:sym typeface="Comic Sans MS" pitchFamily="66" charset="0"/>
              </a:rPr>
              <a:t>O aluno deve atender a </a:t>
            </a:r>
            <a:r>
              <a:rPr lang="pt-BR" altLang="pt-BR" sz="2000" dirty="0">
                <a:solidFill>
                  <a:schemeClr val="tx1">
                    <a:lumMod val="50000"/>
                  </a:schemeClr>
                </a:solidFill>
                <a:latin typeface="+mn-lt"/>
                <a:sym typeface="Comic Sans MS Bold" charset="0"/>
              </a:rPr>
              <a:t>frequência mínima</a:t>
            </a:r>
            <a:r>
              <a:rPr lang="pt-BR" altLang="pt-BR" sz="2000" dirty="0">
                <a:solidFill>
                  <a:schemeClr val="tx1">
                    <a:lumMod val="50000"/>
                  </a:schemeClr>
                </a:solidFill>
                <a:latin typeface="+mn-lt"/>
                <a:sym typeface="Comic Sans MS" pitchFamily="66" charset="0"/>
              </a:rPr>
              <a:t> de </a:t>
            </a:r>
            <a:r>
              <a:rPr lang="pt-BR" altLang="pt-BR" sz="2000" b="1" dirty="0">
                <a:solidFill>
                  <a:schemeClr val="tx1">
                    <a:lumMod val="50000"/>
                  </a:schemeClr>
                </a:solidFill>
                <a:latin typeface="+mn-lt"/>
                <a:sym typeface="Comic Sans MS Bold" charset="0"/>
              </a:rPr>
              <a:t>75%</a:t>
            </a:r>
            <a:r>
              <a:rPr lang="pt-BR" altLang="pt-BR" sz="2000" b="1" dirty="0">
                <a:solidFill>
                  <a:schemeClr val="tx1">
                    <a:lumMod val="50000"/>
                  </a:schemeClr>
                </a:solidFill>
                <a:latin typeface="+mn-lt"/>
                <a:sym typeface="Comic Sans MS" pitchFamily="66" charset="0"/>
              </a:rPr>
              <a:t> </a:t>
            </a:r>
            <a:r>
              <a:rPr lang="pt-BR" altLang="pt-BR" sz="2000" dirty="0">
                <a:solidFill>
                  <a:schemeClr val="tx1">
                    <a:lumMod val="50000"/>
                  </a:schemeClr>
                </a:solidFill>
                <a:latin typeface="+mn-lt"/>
                <a:sym typeface="Comic Sans MS" pitchFamily="66" charset="0"/>
              </a:rPr>
              <a:t>(setenta e cinco por cento) às aulas e demais atividades escolares, caso contrário será </a:t>
            </a:r>
            <a:r>
              <a:rPr lang="pt-BR" altLang="pt-BR" sz="2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Comic Sans MS Bold" charset="0"/>
              </a:rPr>
              <a:t>REPROVADO</a:t>
            </a:r>
            <a:r>
              <a:rPr lang="pt-BR" altLang="pt-BR" sz="2000" dirty="0">
                <a:latin typeface="+mn-lt"/>
                <a:sym typeface="Comic Sans MS" pitchFamily="66" charset="0"/>
              </a:rPr>
              <a:t>.</a:t>
            </a:r>
          </a:p>
        </p:txBody>
      </p:sp>
      <p:pic>
        <p:nvPicPr>
          <p:cNvPr id="5" name="Picture 7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1553" y="45727"/>
            <a:ext cx="1723474" cy="15830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Rectangle 8"/>
          <p:cNvSpPr>
            <a:spLocks/>
          </p:cNvSpPr>
          <p:nvPr/>
        </p:nvSpPr>
        <p:spPr bwMode="auto">
          <a:xfrm>
            <a:off x="328246" y="3053562"/>
            <a:ext cx="8487508" cy="297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60363" indent="-360363" algn="l">
              <a:tabLst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tabLst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tabLst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tabLst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tabLst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  <a:tab pos="533400" algn="l"/>
                <a:tab pos="914400" algn="l"/>
              </a:tabLs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pt-BR" altLang="pt-BR" sz="32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Comic Sans MS Bold" charset="0"/>
              </a:rPr>
              <a:t>IMPORTANTE</a:t>
            </a:r>
          </a:p>
          <a:p>
            <a:pPr algn="just">
              <a:defRPr/>
            </a:pPr>
            <a:endParaRPr lang="pt-BR" altLang="pt-BR" sz="3200" dirty="0">
              <a:solidFill>
                <a:srgbClr val="FF0000"/>
              </a:solidFill>
              <a:latin typeface="+mn-lt"/>
              <a:sym typeface="Comic Sans MS" pitchFamily="66" charset="0"/>
            </a:endParaRPr>
          </a:p>
          <a:p>
            <a:pPr algn="just">
              <a:buClr>
                <a:srgbClr val="FF0000"/>
              </a:buClr>
              <a:buSzPct val="100000"/>
              <a:buFont typeface="Wingdings" pitchFamily="2" charset="2"/>
              <a:buChar char="ü"/>
              <a:defRPr/>
            </a:pPr>
            <a:r>
              <a:rPr lang="pt-BR" altLang="pt-BR" sz="2000" dirty="0">
                <a:solidFill>
                  <a:srgbClr val="FF0000"/>
                </a:solidFill>
                <a:latin typeface="+mn-lt"/>
                <a:sym typeface="Comic Sans MS Bold" charset="0"/>
              </a:rPr>
              <a:t>O CONTROLE</a:t>
            </a:r>
            <a:r>
              <a:rPr lang="pt-BR" altLang="pt-BR" sz="2000" dirty="0">
                <a:solidFill>
                  <a:srgbClr val="FF0000"/>
                </a:solidFill>
                <a:latin typeface="+mn-lt"/>
                <a:sym typeface="Comic Sans MS" pitchFamily="66" charset="0"/>
              </a:rPr>
              <a:t> SOBRE O NÚMERO DE FALTAS </a:t>
            </a:r>
            <a:r>
              <a:rPr lang="pt-BR" altLang="pt-BR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Comic Sans MS Bold" charset="0"/>
              </a:rPr>
              <a:t>É RESPONSABILIDADE DO ALUNO</a:t>
            </a:r>
            <a:r>
              <a:rPr lang="pt-BR" altLang="pt-BR" sz="2000" dirty="0">
                <a:solidFill>
                  <a:srgbClr val="FF0000"/>
                </a:solidFill>
                <a:latin typeface="+mn-lt"/>
                <a:sym typeface="Comic Sans MS" pitchFamily="66" charset="0"/>
              </a:rPr>
              <a:t>.</a:t>
            </a:r>
          </a:p>
          <a:p>
            <a:pPr algn="just">
              <a:buClr>
                <a:srgbClr val="FF0000"/>
              </a:buClr>
              <a:buSzPct val="100000"/>
              <a:buFont typeface="Wingdings" pitchFamily="2" charset="2"/>
              <a:buChar char="ü"/>
              <a:defRPr/>
            </a:pPr>
            <a:endParaRPr lang="pt-BR" altLang="pt-BR" sz="1800" dirty="0">
              <a:latin typeface="+mn-lt"/>
              <a:cs typeface="Times New Roman" pitchFamily="18" charset="0"/>
            </a:endParaRPr>
          </a:p>
          <a:p>
            <a:pPr algn="just">
              <a:buClr>
                <a:srgbClr val="FF0000"/>
              </a:buClr>
              <a:buSzPct val="100000"/>
              <a:buFont typeface="Wingdings" pitchFamily="2" charset="2"/>
              <a:buChar char="ü"/>
              <a:defRPr/>
            </a:pPr>
            <a:r>
              <a:rPr lang="pt-BR" altLang="pt-BR" sz="2000" dirty="0">
                <a:solidFill>
                  <a:srgbClr val="FF0000"/>
                </a:solidFill>
                <a:latin typeface="+mn-lt"/>
                <a:sym typeface="Comic Sans MS" pitchFamily="66" charset="0"/>
              </a:rPr>
              <a:t>SERÁ COMPUTADA PRESENÇA SOMENTE PARA OS </a:t>
            </a:r>
            <a:r>
              <a:rPr lang="pt-BR" altLang="pt-BR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sym typeface="Comic Sans MS Bold" charset="0"/>
              </a:rPr>
              <a:t>ALUNOS PRESENTES</a:t>
            </a:r>
            <a:r>
              <a:rPr lang="pt-BR" altLang="pt-BR" sz="2000" dirty="0">
                <a:solidFill>
                  <a:srgbClr val="FF0000"/>
                </a:solidFill>
                <a:latin typeface="+mn-lt"/>
                <a:sym typeface="Comic Sans MS" pitchFamily="66" charset="0"/>
              </a:rPr>
              <a:t> NO HORÁRIO DA CHAMADA.</a:t>
            </a:r>
          </a:p>
        </p:txBody>
      </p:sp>
      <p:sp>
        <p:nvSpPr>
          <p:cNvPr id="7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21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12</a:t>
            </a:r>
          </a:p>
        </p:txBody>
      </p:sp>
      <p:pic>
        <p:nvPicPr>
          <p:cNvPr id="10" name="Picture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85027" y="192882"/>
            <a:ext cx="997107" cy="272893"/>
          </a:xfrm>
          <a:prstGeom prst="rect">
            <a:avLst/>
          </a:prstGeom>
        </p:spPr>
      </p:pic>
      <p:sp>
        <p:nvSpPr>
          <p:cNvPr id="11" name="TextBox 15"/>
          <p:cNvSpPr txBox="1"/>
          <p:nvPr/>
        </p:nvSpPr>
        <p:spPr>
          <a:xfrm>
            <a:off x="947124" y="697543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FALTAS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2" name="Rectangle 18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62644" y="76794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03030"/>
                </a:solidFill>
                <a:latin typeface="Gotham-Bold"/>
                <a:cs typeface="Gotham-Bold"/>
              </a:rPr>
              <a:t>1º </a:t>
            </a:r>
            <a:r>
              <a:rPr lang="en-US" sz="2000" dirty="0" err="1">
                <a:solidFill>
                  <a:srgbClr val="303030"/>
                </a:solidFill>
                <a:latin typeface="Gotham-Bold"/>
                <a:cs typeface="Gotham-Bold"/>
              </a:rPr>
              <a:t>semestre</a:t>
            </a:r>
            <a:endParaRPr lang="en-US" sz="2000" dirty="0">
              <a:solidFill>
                <a:srgbClr val="303030"/>
              </a:solidFill>
              <a:latin typeface="Gotham-Bold"/>
              <a:cs typeface="Gotham-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083" y="1132809"/>
            <a:ext cx="860104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2300" b="1" dirty="0"/>
              <a:t>Unidade I – Conceitos de </a:t>
            </a:r>
            <a:r>
              <a:rPr lang="pt-BR" sz="2300" b="1" dirty="0">
                <a:solidFill>
                  <a:srgbClr val="0033CC"/>
                </a:solidFill>
              </a:rPr>
              <a:t>Qualidade</a:t>
            </a:r>
            <a:r>
              <a:rPr lang="pt-BR" sz="2300" b="1" dirty="0"/>
              <a:t>, </a:t>
            </a:r>
            <a:r>
              <a:rPr lang="pt-BR" sz="2300" b="1" dirty="0">
                <a:solidFill>
                  <a:srgbClr val="0033CC"/>
                </a:solidFill>
              </a:rPr>
              <a:t>Governança</a:t>
            </a:r>
            <a:r>
              <a:rPr lang="pt-BR" sz="2300" b="1" dirty="0"/>
              <a:t> em projetos de software e os Guias e Nomas associados.</a:t>
            </a:r>
          </a:p>
          <a:p>
            <a:pPr lvl="0" algn="just"/>
            <a:r>
              <a:rPr lang="pt-BR" sz="2300" dirty="0"/>
              <a:t>●	Gestão Estratégica, Tática e Operacional na área de TI - visão geral da abordagem FLEKS e BSC no desdobramento de diretrizes corporativas.</a:t>
            </a:r>
          </a:p>
          <a:p>
            <a:pPr lvl="0" algn="just"/>
            <a:r>
              <a:rPr lang="pt-BR" sz="2300" dirty="0"/>
              <a:t>●      Governança empresarial nos tempos atuais e a contribuição da qualidade de software e </a:t>
            </a:r>
            <a:r>
              <a:rPr lang="pt-BR" sz="2300" dirty="0">
                <a:solidFill>
                  <a:srgbClr val="0033CC"/>
                </a:solidFill>
              </a:rPr>
              <a:t>Governança de TI</a:t>
            </a:r>
          </a:p>
          <a:p>
            <a:pPr lvl="0" algn="just"/>
            <a:r>
              <a:rPr lang="pt-BR" sz="2300" dirty="0"/>
              <a:t>●      Resolvendo problemas hot spot: automação de testes com JUNIT</a:t>
            </a:r>
          </a:p>
          <a:p>
            <a:pPr lvl="0" algn="just"/>
            <a:r>
              <a:rPr lang="pt-BR" sz="2300" dirty="0"/>
              <a:t>●      Governança de projetos de software com </a:t>
            </a:r>
            <a:r>
              <a:rPr lang="pt-BR" sz="2300" dirty="0">
                <a:solidFill>
                  <a:srgbClr val="0033CC"/>
                </a:solidFill>
              </a:rPr>
              <a:t>COBIT</a:t>
            </a:r>
            <a:r>
              <a:rPr lang="pt-BR" sz="2300" dirty="0"/>
              <a:t> (visão geral do modelo)</a:t>
            </a:r>
          </a:p>
          <a:p>
            <a:pPr lvl="0" algn="just"/>
            <a:r>
              <a:rPr lang="pt-BR" sz="2300" dirty="0"/>
              <a:t>●      Visão geral das normas </a:t>
            </a:r>
            <a:r>
              <a:rPr lang="pt-BR" sz="2300" dirty="0">
                <a:solidFill>
                  <a:srgbClr val="0033CC"/>
                </a:solidFill>
              </a:rPr>
              <a:t>ISO</a:t>
            </a:r>
            <a:r>
              <a:rPr lang="pt-BR" sz="2300" dirty="0"/>
              <a:t>, aplicadas ao processo de software (série 9000, 25010/9126, 12207, 14000, 15504-Spice, 17000).</a:t>
            </a:r>
          </a:p>
          <a:p>
            <a:pPr lvl="0" algn="just"/>
            <a:r>
              <a:rPr lang="pt-BR" sz="2300" dirty="0"/>
              <a:t>●    TQM, </a:t>
            </a:r>
            <a:r>
              <a:rPr lang="pt-BR" sz="2300" dirty="0">
                <a:solidFill>
                  <a:srgbClr val="0033CC"/>
                </a:solidFill>
              </a:rPr>
              <a:t>Six sigma </a:t>
            </a:r>
            <a:r>
              <a:rPr lang="pt-BR" sz="2300" dirty="0"/>
              <a:t>e o controle estatístico de resultados para gestão da qualidade segundo a ISO</a:t>
            </a:r>
          </a:p>
          <a:p>
            <a:pPr lvl="0" algn="just"/>
            <a:r>
              <a:rPr lang="pt-BR" sz="2300" dirty="0"/>
              <a:t>●      Guias para desenvolvimento de capacidade de maturidade de processos na produção de software - aplicação do </a:t>
            </a:r>
            <a:r>
              <a:rPr lang="pt-BR" sz="2300" dirty="0" err="1">
                <a:solidFill>
                  <a:srgbClr val="0033CC"/>
                </a:solidFill>
              </a:rPr>
              <a:t>CMMi</a:t>
            </a:r>
            <a:r>
              <a:rPr lang="pt-BR" sz="2300" dirty="0"/>
              <a:t> e </a:t>
            </a:r>
            <a:r>
              <a:rPr lang="pt-BR" sz="2300" dirty="0">
                <a:solidFill>
                  <a:srgbClr val="0033CC"/>
                </a:solidFill>
              </a:rPr>
              <a:t>MPS.br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7124" y="323458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CONTEÚDO </a:t>
            </a:r>
            <a:r>
              <a:rPr lang="en-US" sz="2800" dirty="0">
                <a:solidFill>
                  <a:srgbClr val="303030"/>
                </a:solidFill>
                <a:latin typeface="Gotham-Book"/>
                <a:cs typeface="Gotham-Book"/>
              </a:rPr>
              <a:t>DO CURSO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5379" y="418394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42237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49784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13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62644" y="98468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03030"/>
                </a:solidFill>
                <a:latin typeface="Gotham-Bold"/>
                <a:cs typeface="Gotham-Bold"/>
              </a:rPr>
              <a:t>1º </a:t>
            </a:r>
            <a:r>
              <a:rPr lang="en-US" sz="2000" dirty="0" err="1">
                <a:solidFill>
                  <a:srgbClr val="303030"/>
                </a:solidFill>
                <a:latin typeface="Gotham-Bold"/>
                <a:cs typeface="Gotham-Bold"/>
              </a:rPr>
              <a:t>semestre</a:t>
            </a:r>
            <a:endParaRPr lang="en-US" sz="2000" dirty="0">
              <a:solidFill>
                <a:srgbClr val="303030"/>
              </a:solidFill>
              <a:latin typeface="Gotham-Bold"/>
              <a:cs typeface="Gotham-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9491" y="1520645"/>
            <a:ext cx="82670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2400" b="1" dirty="0"/>
              <a:t>Unidade II – Gestão do processo produtivo de software.</a:t>
            </a:r>
            <a:r>
              <a:rPr lang="pt-BR" sz="2400" dirty="0"/>
              <a:t> ●      Arquitetura de soluções: o ciclo </a:t>
            </a:r>
            <a:r>
              <a:rPr lang="pt-BR" sz="2400" dirty="0">
                <a:solidFill>
                  <a:srgbClr val="0033CC"/>
                </a:solidFill>
              </a:rPr>
              <a:t>TOGAF-ADM</a:t>
            </a:r>
          </a:p>
          <a:p>
            <a:pPr lvl="0" algn="just"/>
            <a:r>
              <a:rPr lang="pt-BR" sz="2400" dirty="0"/>
              <a:t>●      Aplicação prática de desenho de arquitetura com TOGAF e </a:t>
            </a:r>
            <a:r>
              <a:rPr lang="pt-BR" sz="2400" dirty="0">
                <a:solidFill>
                  <a:srgbClr val="0033CC"/>
                </a:solidFill>
              </a:rPr>
              <a:t>ARCHIMATE</a:t>
            </a:r>
          </a:p>
          <a:p>
            <a:pPr lvl="0" algn="just"/>
            <a:r>
              <a:rPr lang="pt-BR" sz="2400" dirty="0"/>
              <a:t>●      Definição do backlog de produto em projeto </a:t>
            </a:r>
            <a:r>
              <a:rPr lang="pt-BR" sz="2400" dirty="0">
                <a:solidFill>
                  <a:srgbClr val="0033CC"/>
                </a:solidFill>
              </a:rPr>
              <a:t>SCRUM</a:t>
            </a:r>
            <a:r>
              <a:rPr lang="pt-BR" sz="2400" dirty="0"/>
              <a:t>, orientado pela arquitetura inicial de solução</a:t>
            </a:r>
          </a:p>
          <a:p>
            <a:pPr lvl="0" algn="just"/>
            <a:r>
              <a:rPr lang="pt-BR" sz="2400" dirty="0"/>
              <a:t>●      Planejamento de entregas e previsão de corridas de produção em SCRUM: planejamento de release com AZURE Boards, com uso de </a:t>
            </a:r>
            <a:r>
              <a:rPr lang="pt-BR" sz="2400" dirty="0">
                <a:solidFill>
                  <a:srgbClr val="0033CC"/>
                </a:solidFill>
              </a:rPr>
              <a:t>Poker Scrum </a:t>
            </a:r>
            <a:r>
              <a:rPr lang="pt-BR" sz="2400" dirty="0"/>
              <a:t>na estimativa de esforço</a:t>
            </a:r>
          </a:p>
          <a:p>
            <a:pPr lvl="0" algn="just"/>
            <a:r>
              <a:rPr lang="pt-BR" sz="2400" dirty="0"/>
              <a:t>●      Planejamento das tarefas de produção de software em SCRUM: planejamento de sprint com AZURE Boards</a:t>
            </a:r>
          </a:p>
          <a:p>
            <a:pPr lvl="0" algn="just"/>
            <a:r>
              <a:rPr lang="pt-BR" sz="2400" dirty="0"/>
              <a:t>●      Instrumentos de controle de projeto SCRUM: </a:t>
            </a:r>
            <a:r>
              <a:rPr lang="pt-BR" sz="2400" dirty="0" err="1"/>
              <a:t>Burndown</a:t>
            </a:r>
            <a:r>
              <a:rPr lang="pt-BR" sz="2400" dirty="0"/>
              <a:t> chat e </a:t>
            </a:r>
            <a:r>
              <a:rPr lang="pt-BR" sz="2400" dirty="0">
                <a:solidFill>
                  <a:srgbClr val="0033CC"/>
                </a:solidFill>
              </a:rPr>
              <a:t>KANBAN</a:t>
            </a:r>
            <a:r>
              <a:rPr lang="pt-BR" sz="2400" dirty="0"/>
              <a:t> Board com AZURE Boards</a:t>
            </a:r>
          </a:p>
          <a:p>
            <a:pPr lvl="0" algn="just"/>
            <a:endParaRPr lang="pt-BR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47124" y="323458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CONTEÚDO </a:t>
            </a:r>
            <a:r>
              <a:rPr lang="en-US" sz="2800" dirty="0">
                <a:solidFill>
                  <a:srgbClr val="303030"/>
                </a:solidFill>
                <a:latin typeface="Gotham-Book"/>
                <a:cs typeface="Gotham-Book"/>
              </a:rPr>
              <a:t>DO CURSO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5379" y="418394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6BA0A-322E-8567-8C25-64B7F1149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04748CF-1B70-7F74-C729-A478DE34A62A}"/>
              </a:ext>
            </a:extLst>
          </p:cNvPr>
          <p:cNvSpPr txBox="1"/>
          <p:nvPr/>
        </p:nvSpPr>
        <p:spPr>
          <a:xfrm>
            <a:off x="662644" y="98468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03030"/>
                </a:solidFill>
                <a:latin typeface="Gotham-Bold"/>
                <a:cs typeface="Gotham-Bold"/>
              </a:rPr>
              <a:t>1º </a:t>
            </a:r>
            <a:r>
              <a:rPr lang="en-US" sz="2000" dirty="0" err="1">
                <a:solidFill>
                  <a:srgbClr val="303030"/>
                </a:solidFill>
                <a:latin typeface="Gotham-Bold"/>
                <a:cs typeface="Gotham-Bold"/>
              </a:rPr>
              <a:t>semestre</a:t>
            </a:r>
            <a:endParaRPr lang="en-US" sz="2000" dirty="0">
              <a:solidFill>
                <a:srgbClr val="303030"/>
              </a:solidFill>
              <a:latin typeface="Gotham-Bold"/>
              <a:cs typeface="Gotham-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693E1-2838-A0B9-8670-F377ADB2F5FF}"/>
              </a:ext>
            </a:extLst>
          </p:cNvPr>
          <p:cNvSpPr txBox="1"/>
          <p:nvPr/>
        </p:nvSpPr>
        <p:spPr>
          <a:xfrm>
            <a:off x="429491" y="1520645"/>
            <a:ext cx="82670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2400" b="1" dirty="0"/>
              <a:t>Unidade III – Métricas de estimativa de complexidade de software.</a:t>
            </a:r>
          </a:p>
          <a:p>
            <a:pPr lvl="0" algn="just"/>
            <a:r>
              <a:rPr lang="pt-BR" sz="2400" dirty="0"/>
              <a:t>●    Introdução aos modelos de estimativa Diretos e Paramétricos e seus impactos para formação de valor, segundo o </a:t>
            </a:r>
            <a:r>
              <a:rPr lang="pt-BR" sz="2400" dirty="0">
                <a:solidFill>
                  <a:srgbClr val="0033CC"/>
                </a:solidFill>
              </a:rPr>
              <a:t>FLEKS</a:t>
            </a:r>
          </a:p>
          <a:p>
            <a:pPr lvl="0" algn="just"/>
            <a:r>
              <a:rPr lang="pt-BR" sz="2400" dirty="0"/>
              <a:t>●      Medição de tamanho e complexidade funcional de projeto de software</a:t>
            </a:r>
          </a:p>
          <a:p>
            <a:pPr lvl="0" algn="just"/>
            <a:r>
              <a:rPr lang="pt-BR" sz="2400" dirty="0"/>
              <a:t>●      Ponderação da complexidade não funcional de projetos de software</a:t>
            </a:r>
          </a:p>
          <a:p>
            <a:pPr lvl="0" algn="just"/>
            <a:r>
              <a:rPr lang="pt-BR" sz="2400" dirty="0"/>
              <a:t>●      Estimativa de esforço, custo de mão-de-obra e prazo de projetos com </a:t>
            </a:r>
            <a:r>
              <a:rPr lang="pt-BR" sz="2400" dirty="0">
                <a:solidFill>
                  <a:srgbClr val="0033CC"/>
                </a:solidFill>
              </a:rPr>
              <a:t>APF</a:t>
            </a:r>
            <a:r>
              <a:rPr lang="pt-BR" sz="2400" dirty="0"/>
              <a:t> (análise de pontos de função), aplicado a projetos ágeis com Scrum.</a:t>
            </a:r>
          </a:p>
          <a:p>
            <a:pPr lvl="0" algn="just"/>
            <a:r>
              <a:rPr lang="pt-BR" sz="2400" dirty="0"/>
              <a:t>●      Uso da APF em substituição à estimativa de esforço com Poker Scrum</a:t>
            </a:r>
          </a:p>
          <a:p>
            <a:pPr lvl="0" algn="just"/>
            <a:r>
              <a:rPr lang="pt-BR" sz="2400" dirty="0"/>
              <a:t>●      Desafios das estimativas em projetos de </a:t>
            </a:r>
            <a:r>
              <a:rPr lang="pt-BR" sz="2400" dirty="0">
                <a:solidFill>
                  <a:srgbClr val="0033CC"/>
                </a:solidFill>
              </a:rPr>
              <a:t>IA</a:t>
            </a:r>
            <a:r>
              <a:rPr lang="pt-BR" sz="2400" dirty="0"/>
              <a:t> e </a:t>
            </a:r>
            <a:r>
              <a:rPr lang="pt-BR" sz="2400" dirty="0">
                <a:solidFill>
                  <a:srgbClr val="0033CC"/>
                </a:solidFill>
              </a:rPr>
              <a:t>Data Science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E21992-2FB8-18E2-3F68-D4F618A2263D}"/>
              </a:ext>
            </a:extLst>
          </p:cNvPr>
          <p:cNvSpPr txBox="1"/>
          <p:nvPr/>
        </p:nvSpPr>
        <p:spPr>
          <a:xfrm>
            <a:off x="947124" y="323458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CONTEÚDO </a:t>
            </a:r>
            <a:r>
              <a:rPr lang="en-US" sz="2800" dirty="0">
                <a:solidFill>
                  <a:srgbClr val="303030"/>
                </a:solidFill>
                <a:latin typeface="Gotham-Book"/>
                <a:cs typeface="Gotham-Book"/>
              </a:rPr>
              <a:t>DO CURSO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9A873F-7337-89B2-966A-162A861A880A}"/>
              </a:ext>
            </a:extLst>
          </p:cNvPr>
          <p:cNvSpPr/>
          <p:nvPr/>
        </p:nvSpPr>
        <p:spPr>
          <a:xfrm>
            <a:off x="765379" y="418394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AA1993-E6ED-6371-DD81-EED7FFA51FBE}"/>
              </a:ext>
            </a:extLst>
          </p:cNvPr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DC5376-9B6E-35D0-4BD1-682F37A06DF0}"/>
              </a:ext>
            </a:extLst>
          </p:cNvPr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6F76F4-708F-BAB9-B243-5A832C7BDE76}"/>
              </a:ext>
            </a:extLst>
          </p:cNvPr>
          <p:cNvSpPr txBox="1"/>
          <p:nvPr/>
        </p:nvSpPr>
        <p:spPr>
          <a:xfrm>
            <a:off x="8426945" y="621648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976BA63-E702-54B0-568F-6A4B603B94C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2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62644" y="78321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03030"/>
                </a:solidFill>
                <a:latin typeface="Gotham-Bold"/>
                <a:cs typeface="Gotham-Bold"/>
              </a:rPr>
              <a:t>2º </a:t>
            </a:r>
            <a:r>
              <a:rPr lang="en-US" sz="2000" dirty="0" err="1">
                <a:solidFill>
                  <a:srgbClr val="303030"/>
                </a:solidFill>
                <a:latin typeface="Gotham-Bold"/>
                <a:cs typeface="Gotham-Bold"/>
              </a:rPr>
              <a:t>semestre</a:t>
            </a:r>
            <a:endParaRPr lang="en-US" sz="2000" dirty="0">
              <a:solidFill>
                <a:srgbClr val="303030"/>
              </a:solidFill>
              <a:latin typeface="Gotham-Bold"/>
              <a:cs typeface="Gotham-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489" y="1107301"/>
            <a:ext cx="90355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2200" b="1" dirty="0"/>
              <a:t>Unidade IV – Teste de software</a:t>
            </a:r>
          </a:p>
          <a:p>
            <a:pPr lvl="0" algn="just"/>
            <a:r>
              <a:rPr lang="pt-BR" sz="2200" dirty="0"/>
              <a:t>●	Estratégia, Níveis, Tipos e Técnicas de teste do </a:t>
            </a:r>
            <a:r>
              <a:rPr lang="pt-BR" sz="2200" dirty="0">
                <a:solidFill>
                  <a:srgbClr val="0033CC"/>
                </a:solidFill>
              </a:rPr>
              <a:t>Modelo V</a:t>
            </a:r>
            <a:r>
              <a:rPr lang="pt-BR" sz="2200" dirty="0"/>
              <a:t>, acompanhados da definição de planos, roteiros e casos de testes.</a:t>
            </a:r>
          </a:p>
          <a:p>
            <a:pPr lvl="0" algn="just"/>
            <a:r>
              <a:rPr lang="pt-BR" sz="2200" dirty="0"/>
              <a:t>●      Métricas de avaliação da qualidade dos modelos da engenharia de SW (acoplamento, coesão, profundidade de árvore de herança, resposta de classe, número de filhos), com uso do software de medição </a:t>
            </a:r>
            <a:r>
              <a:rPr lang="pt-BR" sz="2200" dirty="0" err="1"/>
              <a:t>Source</a:t>
            </a:r>
            <a:r>
              <a:rPr lang="pt-BR" sz="2200" dirty="0"/>
              <a:t> Monitor</a:t>
            </a:r>
          </a:p>
          <a:p>
            <a:pPr lvl="0" algn="just"/>
            <a:r>
              <a:rPr lang="pt-BR" sz="2200" dirty="0"/>
              <a:t>●      Planejamento, aplicação e registros de </a:t>
            </a:r>
            <a:r>
              <a:rPr lang="pt-BR" sz="2200" dirty="0">
                <a:solidFill>
                  <a:srgbClr val="0033CC"/>
                </a:solidFill>
              </a:rPr>
              <a:t>testes unitários </a:t>
            </a:r>
            <a:r>
              <a:rPr lang="pt-BR" sz="2200" dirty="0"/>
              <a:t>com método de avaliação de complexidade ciclomática, avaliação de enlaces, avaliação de limites, avaliação de condição e equivalência.</a:t>
            </a:r>
          </a:p>
          <a:p>
            <a:pPr lvl="0" algn="just"/>
            <a:r>
              <a:rPr lang="pt-BR" sz="2200" dirty="0"/>
              <a:t>●   	Automação de testes unitários com scripts JUNIT, aplicando os métodos de testes unitários estudados e TDD</a:t>
            </a:r>
          </a:p>
          <a:p>
            <a:pPr lvl="0" algn="just"/>
            <a:r>
              <a:rPr lang="pt-BR" sz="2200" dirty="0"/>
              <a:t>●      </a:t>
            </a:r>
            <a:r>
              <a:rPr lang="pt-BR" sz="2200" dirty="0">
                <a:solidFill>
                  <a:srgbClr val="0033CC"/>
                </a:solidFill>
              </a:rPr>
              <a:t>Testes automatizados </a:t>
            </a:r>
            <a:r>
              <a:rPr lang="pt-BR" sz="2200" dirty="0"/>
              <a:t>de integração de componentes  no modelo BDD (Behaviour </a:t>
            </a:r>
            <a:r>
              <a:rPr lang="pt-BR" sz="2200" dirty="0" err="1"/>
              <a:t>Driven</a:t>
            </a:r>
            <a:r>
              <a:rPr lang="pt-BR" sz="2200" dirty="0"/>
              <a:t> </a:t>
            </a:r>
            <a:r>
              <a:rPr lang="pt-BR" sz="2200" dirty="0" err="1"/>
              <a:t>Development</a:t>
            </a:r>
            <a:r>
              <a:rPr lang="pt-BR" sz="2200" dirty="0"/>
              <a:t>) com </a:t>
            </a:r>
            <a:r>
              <a:rPr lang="pt-BR" sz="2200" dirty="0" err="1"/>
              <a:t>Maven</a:t>
            </a:r>
            <a:r>
              <a:rPr lang="pt-BR" sz="2200" dirty="0"/>
              <a:t>, </a:t>
            </a:r>
            <a:r>
              <a:rPr lang="pt-BR" sz="2200" dirty="0" err="1"/>
              <a:t>Mockito</a:t>
            </a:r>
            <a:r>
              <a:rPr lang="pt-BR" sz="2200" dirty="0"/>
              <a:t>, </a:t>
            </a:r>
            <a:r>
              <a:rPr lang="pt-BR" sz="2200" dirty="0" err="1"/>
              <a:t>Cucumber</a:t>
            </a:r>
            <a:endParaRPr lang="pt-BR" sz="2200" dirty="0"/>
          </a:p>
          <a:p>
            <a:pPr lvl="0" algn="just"/>
            <a:r>
              <a:rPr lang="pt-BR" sz="2200" dirty="0"/>
              <a:t>●      Elaboração e registro de testes de sistemas funcionais e não funcionais, aplicando ferramentas de apoio ao teste manual para validar Casos de Uso: </a:t>
            </a:r>
            <a:r>
              <a:rPr lang="pt-BR" sz="2200" dirty="0" err="1"/>
              <a:t>TestLink</a:t>
            </a:r>
            <a:r>
              <a:rPr lang="pt-BR" sz="2200" dirty="0"/>
              <a:t> aplicado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7124" y="323458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CONTEÚDO </a:t>
            </a:r>
            <a:r>
              <a:rPr lang="en-US" sz="2800" dirty="0">
                <a:solidFill>
                  <a:srgbClr val="303030"/>
                </a:solidFill>
                <a:latin typeface="Gotham-Book"/>
                <a:cs typeface="Gotham-Book"/>
              </a:rPr>
              <a:t>DO CURSO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5379" y="418394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16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62644" y="79431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03030"/>
                </a:solidFill>
                <a:latin typeface="Gotham-Bold"/>
                <a:cs typeface="Gotham-Bold"/>
              </a:rPr>
              <a:t>2º </a:t>
            </a:r>
            <a:r>
              <a:rPr lang="en-US" sz="2000" dirty="0" err="1">
                <a:solidFill>
                  <a:srgbClr val="303030"/>
                </a:solidFill>
                <a:latin typeface="Gotham-Bold"/>
                <a:cs typeface="Gotham-Bold"/>
              </a:rPr>
              <a:t>semestre</a:t>
            </a:r>
            <a:endParaRPr lang="en-US" sz="2000" dirty="0">
              <a:solidFill>
                <a:srgbClr val="303030"/>
              </a:solidFill>
              <a:latin typeface="Gotham-Bold"/>
              <a:cs typeface="Gotham-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1254183"/>
            <a:ext cx="914399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2300" dirty="0"/>
              <a:t>●	Testes funcionais de sistemas com automação na prática: </a:t>
            </a:r>
            <a:r>
              <a:rPr lang="pt-BR" sz="2300" dirty="0" err="1"/>
              <a:t>Smoke</a:t>
            </a:r>
            <a:r>
              <a:rPr lang="pt-BR" sz="2300" dirty="0"/>
              <a:t> </a:t>
            </a:r>
            <a:r>
              <a:rPr lang="pt-BR" sz="2300" dirty="0" err="1"/>
              <a:t>test</a:t>
            </a:r>
            <a:r>
              <a:rPr lang="pt-BR" sz="2300" dirty="0"/>
              <a:t> usando </a:t>
            </a:r>
            <a:r>
              <a:rPr lang="pt-BR" sz="2300" dirty="0" err="1"/>
              <a:t>Xenu</a:t>
            </a:r>
            <a:r>
              <a:rPr lang="pt-BR" sz="2300" dirty="0"/>
              <a:t>, Record &amp; Playback teste usando </a:t>
            </a:r>
            <a:r>
              <a:rPr lang="pt-BR" sz="2300" dirty="0" err="1">
                <a:solidFill>
                  <a:srgbClr val="0033CC"/>
                </a:solidFill>
              </a:rPr>
              <a:t>Selenium</a:t>
            </a:r>
            <a:r>
              <a:rPr lang="pt-BR" sz="2300" dirty="0">
                <a:solidFill>
                  <a:srgbClr val="0033CC"/>
                </a:solidFill>
              </a:rPr>
              <a:t> IDE</a:t>
            </a:r>
            <a:r>
              <a:rPr lang="pt-BR" sz="2300" dirty="0"/>
              <a:t>, Data </a:t>
            </a:r>
            <a:r>
              <a:rPr lang="pt-BR" sz="2300" dirty="0" err="1"/>
              <a:t>driven</a:t>
            </a:r>
            <a:r>
              <a:rPr lang="pt-BR" sz="2300" dirty="0"/>
              <a:t> </a:t>
            </a:r>
            <a:r>
              <a:rPr lang="pt-BR" sz="2300" dirty="0" err="1"/>
              <a:t>test</a:t>
            </a:r>
            <a:r>
              <a:rPr lang="pt-BR" sz="2300" dirty="0"/>
              <a:t> usando </a:t>
            </a:r>
            <a:r>
              <a:rPr lang="pt-BR" sz="2300" dirty="0" err="1">
                <a:solidFill>
                  <a:srgbClr val="0033CC"/>
                </a:solidFill>
              </a:rPr>
              <a:t>Katalon</a:t>
            </a:r>
            <a:r>
              <a:rPr lang="pt-BR" sz="2300" dirty="0">
                <a:solidFill>
                  <a:srgbClr val="0033CC"/>
                </a:solidFill>
              </a:rPr>
              <a:t> Studio</a:t>
            </a:r>
            <a:r>
              <a:rPr lang="pt-BR" sz="2300" dirty="0"/>
              <a:t>, teste de protótipo com </a:t>
            </a:r>
            <a:r>
              <a:rPr lang="pt-BR" sz="2300" dirty="0" err="1"/>
              <a:t>ZAPTest</a:t>
            </a:r>
            <a:r>
              <a:rPr lang="pt-BR" sz="2300" dirty="0"/>
              <a:t>.</a:t>
            </a:r>
          </a:p>
          <a:p>
            <a:pPr lvl="0" algn="just"/>
            <a:r>
              <a:rPr lang="pt-BR" sz="2300" dirty="0"/>
              <a:t>●      Testes não funcionais de portabilidade, desempenho e robustez de sistema, incluindo a prática com ferramentas de automação </a:t>
            </a:r>
            <a:r>
              <a:rPr lang="pt-BR" sz="2300" dirty="0">
                <a:solidFill>
                  <a:srgbClr val="0033CC"/>
                </a:solidFill>
              </a:rPr>
              <a:t>JMETER</a:t>
            </a:r>
            <a:r>
              <a:rPr lang="pt-BR" sz="2300" dirty="0"/>
              <a:t>, e  </a:t>
            </a:r>
            <a:r>
              <a:rPr lang="pt-BR" sz="2300" dirty="0" err="1"/>
              <a:t>BlazeMeter</a:t>
            </a:r>
            <a:endParaRPr lang="pt-BR" sz="2300" dirty="0"/>
          </a:p>
          <a:p>
            <a:pPr lvl="0" algn="just"/>
            <a:r>
              <a:rPr lang="pt-BR" sz="2300" dirty="0"/>
              <a:t>●      	Criação de casos de testes para validar aplicações de IA baseadas em NLP</a:t>
            </a:r>
          </a:p>
          <a:p>
            <a:pPr lvl="0" algn="just"/>
            <a:r>
              <a:rPr lang="pt-BR" sz="2300" dirty="0"/>
              <a:t>●      	Emprego de IA na geração de casos de testes para a estratégia de teste traçada, com utilização de </a:t>
            </a:r>
            <a:r>
              <a:rPr lang="pt-BR" sz="2300" dirty="0">
                <a:solidFill>
                  <a:srgbClr val="0033CC"/>
                </a:solidFill>
              </a:rPr>
              <a:t>IA Generativa</a:t>
            </a:r>
            <a:r>
              <a:rPr lang="pt-BR" sz="2300" dirty="0"/>
              <a:t>.</a:t>
            </a:r>
          </a:p>
          <a:p>
            <a:pPr lvl="0" algn="just"/>
            <a:r>
              <a:rPr lang="pt-BR" sz="2300" dirty="0"/>
              <a:t>●      Impacto do desenvolvimento NO CODE: exemplificação do uso de ferramentas CASE (com prática de geração de código com ASTAH)</a:t>
            </a:r>
          </a:p>
          <a:p>
            <a:pPr lvl="0" algn="just"/>
            <a:r>
              <a:rPr lang="pt-BR" sz="2300" dirty="0"/>
              <a:t>●      Impacto da qualidade de dados no processamento do software, Data </a:t>
            </a:r>
            <a:r>
              <a:rPr lang="pt-BR" sz="2300" dirty="0" err="1"/>
              <a:t>profilling</a:t>
            </a:r>
            <a:r>
              <a:rPr lang="pt-BR" sz="2300" dirty="0"/>
              <a:t> e data </a:t>
            </a:r>
            <a:r>
              <a:rPr lang="pt-BR" sz="2300" dirty="0" err="1"/>
              <a:t>cleansing</a:t>
            </a:r>
            <a:r>
              <a:rPr lang="pt-BR" sz="2300" dirty="0"/>
              <a:t> com </a:t>
            </a:r>
            <a:r>
              <a:rPr lang="pt-BR" sz="2300" dirty="0">
                <a:solidFill>
                  <a:srgbClr val="0033CC"/>
                </a:solidFill>
              </a:rPr>
              <a:t>Data </a:t>
            </a:r>
            <a:r>
              <a:rPr lang="pt-BR" sz="2300" dirty="0" err="1">
                <a:solidFill>
                  <a:srgbClr val="0033CC"/>
                </a:solidFill>
              </a:rPr>
              <a:t>Cleaner</a:t>
            </a:r>
            <a:endParaRPr lang="pt-BR" sz="2300" dirty="0">
              <a:solidFill>
                <a:srgbClr val="0033CC"/>
              </a:solidFill>
            </a:endParaRPr>
          </a:p>
          <a:p>
            <a:pPr lvl="0" algn="just"/>
            <a:r>
              <a:rPr lang="pt-BR" sz="2300" dirty="0"/>
              <a:t>●      Testes exploratórios de aceitação pelo usuário e critérios para liberação de software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7124" y="323458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CONTEÚDO </a:t>
            </a:r>
            <a:r>
              <a:rPr lang="en-US" sz="2800" dirty="0">
                <a:solidFill>
                  <a:srgbClr val="303030"/>
                </a:solidFill>
                <a:latin typeface="Gotham-Book"/>
                <a:cs typeface="Gotham-Book"/>
              </a:rPr>
              <a:t>DO CURSO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5379" y="418394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17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60" y="716095"/>
            <a:ext cx="510756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BRAGA, Pedro Henrique C. Teste de Software. Pearson. 2018.</a:t>
            </a:r>
          </a:p>
          <a:p>
            <a:endParaRPr lang="pt-BR" sz="2000" dirty="0">
              <a:latin typeface="Arial" pitchFamily="34" charset="0"/>
              <a:cs typeface="Arial" pitchFamily="34" charset="0"/>
            </a:endParaRP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VASQUEZ, Carlos Eduardo - SOMÕES, Guilherme Siqueira - ALBERT, Renato Machado. Pontos de Função/Medição, Estimativas e Gerenciamento de Projetos de Software.  Érica. 2013.</a:t>
            </a:r>
          </a:p>
          <a:p>
            <a:endParaRPr lang="pt-BR" sz="2000" dirty="0">
              <a:latin typeface="Arial" pitchFamily="34" charset="0"/>
              <a:cs typeface="Arial" pitchFamily="34" charset="0"/>
            </a:endParaRPr>
          </a:p>
          <a:p>
            <a:r>
              <a:rPr lang="pt-BR" sz="2000" dirty="0">
                <a:latin typeface="Arial" pitchFamily="34" charset="0"/>
                <a:cs typeface="Arial" pitchFamily="34" charset="0"/>
              </a:rPr>
              <a:t>R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Maldonado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, José. Automatização de Teste de Software com Ferramentas de Software Livre. São Paulo: LTC editora, 2018.</a:t>
            </a:r>
          </a:p>
          <a:p>
            <a:pPr marL="285750" indent="-285750">
              <a:lnSpc>
                <a:spcPct val="90000"/>
              </a:lnSpc>
              <a:buClr>
                <a:srgbClr val="303030"/>
              </a:buClr>
            </a:pPr>
            <a:endParaRPr lang="en-US" sz="2000" dirty="0">
              <a:solidFill>
                <a:srgbClr val="30303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2000" dirty="0">
              <a:solidFill>
                <a:srgbClr val="30303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2000" dirty="0">
              <a:solidFill>
                <a:srgbClr val="30303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28189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37682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26945" y="621648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18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868103" y="360170"/>
            <a:ext cx="118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BÁSICA</a:t>
            </a:r>
          </a:p>
        </p:txBody>
      </p:sp>
    </p:spTree>
    <p:extLst>
      <p:ext uri="{BB962C8B-B14F-4D97-AF65-F5344CB8AC3E}">
        <p14:creationId xmlns:p14="http://schemas.microsoft.com/office/powerpoint/2010/main" val="222726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/>
          <a:srcRect l="21776" r="21705"/>
          <a:stretch/>
        </p:blipFill>
        <p:spPr>
          <a:xfrm>
            <a:off x="0" y="2603033"/>
            <a:ext cx="9155651" cy="27898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2919" y="6295596"/>
            <a:ext cx="3617077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303030"/>
                </a:solidFill>
                <a:latin typeface="Gotham-Bold"/>
                <a:cs typeface="Gotham-Bold"/>
              </a:rPr>
              <a:t>FEVEREIRO/2025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91822" y="2818815"/>
            <a:ext cx="811671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  <a:latin typeface="Gotham-Bold"/>
                <a:cs typeface="Gotham-Bold"/>
              </a:rPr>
              <a:t>TECNOLOGIA DE DESENVOLVIMENTO DE SISTEMAS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1882" y="3857840"/>
            <a:ext cx="598466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  <a:latin typeface="Gotham-Book"/>
                <a:cs typeface="Gotham-Book"/>
              </a:rPr>
              <a:t>COMPLIANCE &amp; QUALITY ASSURANCE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11882" y="4444109"/>
            <a:ext cx="361707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Gotham-Bold"/>
                <a:cs typeface="Gotham-Bold"/>
              </a:rPr>
              <a:t>PROF. Me. PAULO SAMPAIO</a:t>
            </a:r>
          </a:p>
        </p:txBody>
      </p:sp>
      <p:sp>
        <p:nvSpPr>
          <p:cNvPr id="23" name="Rectangle 22"/>
          <p:cNvSpPr/>
          <p:nvPr/>
        </p:nvSpPr>
        <p:spPr>
          <a:xfrm flipH="1">
            <a:off x="759004" y="3423920"/>
            <a:ext cx="45719" cy="12903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1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715905" y="716095"/>
            <a:ext cx="61102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1-	</a:t>
            </a:r>
            <a:r>
              <a:rPr lang="pt-BR" sz="1600" dirty="0" err="1"/>
              <a:t>Parducci</a:t>
            </a:r>
            <a:r>
              <a:rPr lang="pt-BR" sz="1600" dirty="0"/>
              <a:t>, Renato </a:t>
            </a:r>
            <a:r>
              <a:rPr lang="pt-BR" sz="1600" dirty="0" err="1"/>
              <a:t>J.</a:t>
            </a:r>
            <a:r>
              <a:rPr lang="pt-BR" sz="1600" dirty="0"/>
              <a:t>. Oliveira, </a:t>
            </a:r>
            <a:r>
              <a:rPr lang="pt-BR" sz="1600" dirty="0" err="1"/>
              <a:t>Elisamara</a:t>
            </a:r>
            <a:r>
              <a:rPr lang="pt-BR" sz="1600" dirty="0"/>
              <a:t>. TOGAF: Arquitetura de soluções de TI para empresas. São Paulo: </a:t>
            </a:r>
            <a:r>
              <a:rPr lang="pt-BR" sz="1600" dirty="0" err="1"/>
              <a:t>Phorte</a:t>
            </a:r>
            <a:r>
              <a:rPr lang="pt-BR" sz="1600" dirty="0"/>
              <a:t> Editora, 2019.</a:t>
            </a:r>
          </a:p>
          <a:p>
            <a:r>
              <a:rPr lang="pt-BR" sz="1600" dirty="0"/>
              <a:t>2-	SELEME, Robson, STADLER, Humberto. Controle da Qualidade - As ferramentas essenciais. 1ª ed. Intersaberes, 2012. *</a:t>
            </a:r>
          </a:p>
          <a:p>
            <a:r>
              <a:rPr lang="pt-BR" sz="1600" dirty="0"/>
              <a:t>3-	MANSUR, R. Governança da nova TI. A Revolução. Rio de Janeiro: Editora Ciência Moderna, 2013.</a:t>
            </a:r>
          </a:p>
          <a:p>
            <a:r>
              <a:rPr lang="pt-BR" sz="1600" dirty="0"/>
              <a:t>4-	Rubin,Kenneth </a:t>
            </a:r>
            <a:r>
              <a:rPr lang="pt-BR" sz="1600" dirty="0" err="1"/>
              <a:t>S.</a:t>
            </a:r>
            <a:r>
              <a:rPr lang="pt-BR" sz="1600" dirty="0"/>
              <a:t>Scrum Essencial - Um Guia Prático Para o Mais Popular Processo Ágil.Alta Books. 2018.</a:t>
            </a:r>
          </a:p>
          <a:p>
            <a:r>
              <a:rPr lang="pt-BR" sz="1600" dirty="0"/>
              <a:t>5-	PRESSMAN, R. S.; </a:t>
            </a:r>
            <a:r>
              <a:rPr lang="pt-BR" sz="1600" dirty="0" err="1"/>
              <a:t>Maxim</a:t>
            </a:r>
            <a:r>
              <a:rPr lang="pt-BR" sz="1600" dirty="0"/>
              <a:t>, B. R. Engenharia de Software – Uma abordagem Profissional. 7ª ed. Porto Alegre: Editora </a:t>
            </a:r>
            <a:r>
              <a:rPr lang="pt-BR" sz="1600" dirty="0" err="1"/>
              <a:t>Bookman</a:t>
            </a:r>
            <a:r>
              <a:rPr lang="pt-BR" sz="1600" dirty="0"/>
              <a:t>, 2011.</a:t>
            </a:r>
          </a:p>
          <a:p>
            <a:r>
              <a:rPr lang="pt-BR" sz="1600" dirty="0"/>
              <a:t>6-	PFLEEGER, </a:t>
            </a:r>
            <a:r>
              <a:rPr lang="pt-BR" sz="1600" dirty="0" err="1"/>
              <a:t>Shari</a:t>
            </a:r>
            <a:r>
              <a:rPr lang="pt-BR" sz="1600" dirty="0"/>
              <a:t> Lawrence. Engenharia de software: teoria e prática. 2ª ed. São Paulo: Pearson </a:t>
            </a:r>
            <a:r>
              <a:rPr lang="pt-BR" sz="1600" dirty="0" err="1"/>
              <a:t>Education</a:t>
            </a:r>
            <a:r>
              <a:rPr lang="pt-BR" sz="1600" dirty="0"/>
              <a:t> do Brasil, 2004. *</a:t>
            </a:r>
          </a:p>
          <a:p>
            <a:r>
              <a:rPr lang="pt-BR" sz="1600" dirty="0"/>
              <a:t>7-	FOGGETTI, C. (organizador) Gestão Ágil de Projetos. São Paulo: Pearson </a:t>
            </a:r>
            <a:r>
              <a:rPr lang="pt-BR" sz="1600" dirty="0" err="1"/>
              <a:t>Education</a:t>
            </a:r>
            <a:r>
              <a:rPr lang="pt-BR" sz="1600" dirty="0"/>
              <a:t> do Brasil, 2014. *</a:t>
            </a:r>
          </a:p>
          <a:p>
            <a:r>
              <a:rPr lang="pt-BR" sz="1600" dirty="0"/>
              <a:t>8-	LÉLIS, </a:t>
            </a:r>
            <a:r>
              <a:rPr lang="pt-BR" sz="1600" dirty="0" err="1"/>
              <a:t>Eliacy</a:t>
            </a:r>
            <a:r>
              <a:rPr lang="pt-BR" sz="1600" dirty="0"/>
              <a:t> Cavalcanti. (organizador) Gestão da Qualidade. 1ª ed. São Paulo: Pearson </a:t>
            </a:r>
            <a:r>
              <a:rPr lang="pt-BR" sz="1600" dirty="0" err="1"/>
              <a:t>Education</a:t>
            </a:r>
            <a:r>
              <a:rPr lang="pt-BR" sz="1600" dirty="0"/>
              <a:t> do Brasil 2012. *</a:t>
            </a:r>
          </a:p>
          <a:p>
            <a:r>
              <a:rPr lang="pt-BR" sz="1600" dirty="0"/>
              <a:t>9-	ISACA. COBIT 5, USA, 2014  - Disponível em: http://www.isaca.org/cobit/pages/default.</a:t>
            </a:r>
            <a:r>
              <a:rPr lang="pt-BR" sz="1600" dirty="0" err="1"/>
              <a:t>aspx</a:t>
            </a:r>
            <a:r>
              <a:rPr lang="pt-BR" sz="1600" dirty="0"/>
              <a:t>. *</a:t>
            </a:r>
          </a:p>
          <a:p>
            <a:r>
              <a:rPr lang="pt-BR" sz="1600" dirty="0"/>
              <a:t>10-	SEI,  </a:t>
            </a:r>
            <a:r>
              <a:rPr lang="pt-BR" sz="1600" dirty="0" err="1"/>
              <a:t>Carnegie</a:t>
            </a:r>
            <a:r>
              <a:rPr lang="pt-BR" sz="1600" dirty="0"/>
              <a:t> </a:t>
            </a:r>
            <a:r>
              <a:rPr lang="pt-BR" sz="1600" dirty="0" err="1"/>
              <a:t>Melon</a:t>
            </a:r>
            <a:r>
              <a:rPr lang="pt-BR" sz="1600" dirty="0"/>
              <a:t> </a:t>
            </a:r>
            <a:r>
              <a:rPr lang="pt-BR" sz="1600" dirty="0" err="1"/>
              <a:t>University</a:t>
            </a:r>
            <a:r>
              <a:rPr lang="pt-BR" sz="1600" dirty="0"/>
              <a:t>. CMMi V3. SEI - Software </a:t>
            </a:r>
            <a:r>
              <a:rPr lang="pt-BR" sz="1600" dirty="0" err="1"/>
              <a:t>Engineering</a:t>
            </a:r>
            <a:r>
              <a:rPr lang="pt-BR" sz="1600" dirty="0"/>
              <a:t> </a:t>
            </a:r>
            <a:r>
              <a:rPr lang="pt-BR" sz="1600" dirty="0" err="1"/>
              <a:t>Institute</a:t>
            </a:r>
            <a:r>
              <a:rPr lang="pt-BR" sz="1600" dirty="0"/>
              <a:t>., USA, 2007.  Disponível em: https://www.sei.cmu.edu/cmmi/ *</a:t>
            </a:r>
          </a:p>
          <a:p>
            <a:r>
              <a:rPr lang="pt-BR" sz="1600" dirty="0"/>
              <a:t>11-	SELEME, Robson, STADLER, Humberto. Controle da Qualidade - As ferramentas essenciais. 1ª ed. Intersaberes, 2012. *</a:t>
            </a: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1141340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28189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37682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7135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26945" y="621648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19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8" name="CaixaDeTexto 17"/>
          <p:cNvSpPr txBox="1"/>
          <p:nvPr/>
        </p:nvSpPr>
        <p:spPr>
          <a:xfrm>
            <a:off x="3718560" y="291978"/>
            <a:ext cx="202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COMPLEMENTAR</a:t>
            </a:r>
          </a:p>
        </p:txBody>
      </p:sp>
    </p:spTree>
    <p:extLst>
      <p:ext uri="{BB962C8B-B14F-4D97-AF65-F5344CB8AC3E}">
        <p14:creationId xmlns:p14="http://schemas.microsoft.com/office/powerpoint/2010/main" val="222726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207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2025 Prof. Paulo </a:t>
            </a:r>
            <a:r>
              <a:rPr kumimoji="1" lang="en-US" sz="2000" dirty="0" err="1">
                <a:solidFill>
                  <a:schemeClr val="bg1"/>
                </a:solidFill>
                <a:latin typeface="Gotham-Bold"/>
                <a:cs typeface="Gotham-Bold"/>
              </a:rPr>
              <a:t>Sampaio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  <a:hlinkClick r:id="rId3"/>
              </a:rPr>
              <a:t>profpaulo.sampaio@fiap.com.br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 </a:t>
            </a:r>
          </a:p>
          <a:p>
            <a:pPr>
              <a:defRPr/>
            </a:pPr>
            <a:r>
              <a:rPr lang="pt-BR" sz="2000" dirty="0">
                <a:solidFill>
                  <a:srgbClr val="FFFF00"/>
                </a:solidFill>
                <a:hlinkClick r:id="rId4"/>
              </a:rPr>
              <a:t>www.linkedin.com/in/profpaulosampaio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47124" y="697543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CONTEÚDO </a:t>
            </a:r>
            <a:r>
              <a:rPr lang="en-US" sz="2800" dirty="0">
                <a:solidFill>
                  <a:srgbClr val="303030"/>
                </a:solidFill>
                <a:latin typeface="Gotham-Book"/>
                <a:cs typeface="Gotham-Book"/>
              </a:rPr>
              <a:t>DO CURSO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2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5" name="TextBox 10"/>
          <p:cNvSpPr txBox="1"/>
          <p:nvPr/>
        </p:nvSpPr>
        <p:spPr>
          <a:xfrm>
            <a:off x="662644" y="1495615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03030"/>
                </a:solidFill>
                <a:latin typeface="Gotham-Bold"/>
                <a:cs typeface="Gotham-Bold"/>
              </a:rPr>
              <a:t>EMENTA</a:t>
            </a:r>
          </a:p>
        </p:txBody>
      </p:sp>
      <p:sp>
        <p:nvSpPr>
          <p:cNvPr id="17" name="TextBox 12"/>
          <p:cNvSpPr txBox="1"/>
          <p:nvPr/>
        </p:nvSpPr>
        <p:spPr>
          <a:xfrm>
            <a:off x="662644" y="2066183"/>
            <a:ext cx="77643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Visão conceitual e de mercado da importância e aplicabilidade da </a:t>
            </a:r>
            <a:r>
              <a:rPr lang="pt-BR" sz="240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qualidade de SW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na governança de TI e nos projetos de software, para formação de profissionais </a:t>
            </a:r>
            <a:r>
              <a:rPr lang="pt-BR" sz="2400" i="1" dirty="0" err="1">
                <a:latin typeface="Arial" pitchFamily="34" charset="0"/>
                <a:cs typeface="Arial" pitchFamily="34" charset="0"/>
              </a:rPr>
              <a:t>Full</a:t>
            </a:r>
            <a:r>
              <a:rPr lang="pt-BR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i="1" dirty="0" err="1">
                <a:latin typeface="Arial" pitchFamily="34" charset="0"/>
                <a:cs typeface="Arial" pitchFamily="34" charset="0"/>
              </a:rPr>
              <a:t>Stack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Projeto integrado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de sistemas que atendam expectativas de Governança através de uma arquitetura de solução alinhada com </a:t>
            </a:r>
            <a:r>
              <a:rPr lang="pt-BR" sz="240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estratégias de negócio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47124" y="697543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CONTEÚDO </a:t>
            </a:r>
            <a:r>
              <a:rPr lang="en-US" sz="2800" dirty="0">
                <a:solidFill>
                  <a:srgbClr val="303030"/>
                </a:solidFill>
                <a:latin typeface="Gotham-Book"/>
                <a:cs typeface="Gotham-Book"/>
              </a:rPr>
              <a:t>DO CURSO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80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3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5" name="TextBox 10"/>
          <p:cNvSpPr txBox="1"/>
          <p:nvPr/>
        </p:nvSpPr>
        <p:spPr>
          <a:xfrm>
            <a:off x="662644" y="1495615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303030"/>
                </a:solidFill>
                <a:latin typeface="Gotham-Bold"/>
                <a:cs typeface="Gotham-Bold"/>
              </a:rPr>
              <a:t>EMENTA</a:t>
            </a:r>
          </a:p>
        </p:txBody>
      </p:sp>
      <p:sp>
        <p:nvSpPr>
          <p:cNvPr id="17" name="TextBox 12"/>
          <p:cNvSpPr txBox="1"/>
          <p:nvPr/>
        </p:nvSpPr>
        <p:spPr>
          <a:xfrm>
            <a:off x="409433" y="2161719"/>
            <a:ext cx="82976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Aplicação de </a:t>
            </a:r>
            <a:r>
              <a:rPr lang="pt-BR" sz="240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métricas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na avaliação quantitativa da qualidade e em estimativas de software. </a:t>
            </a:r>
            <a:r>
              <a:rPr lang="pt-BR" sz="240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Modelos de maturidade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e capacidade para desenvolvimento e avaliação da qualidade e em desenvolvimento de software com base em CMMi e 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MPS-br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Modelos de inspeção de software, princípios e  prática de </a:t>
            </a:r>
            <a:r>
              <a:rPr lang="pt-BR" sz="240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testes de software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desenvolvimento orientado a testes e a comportamento, automação dos testes, casos de teste e </a:t>
            </a:r>
            <a:r>
              <a:rPr lang="pt-BR" sz="2400" dirty="0">
                <a:solidFill>
                  <a:srgbClr val="0033CC"/>
                </a:solidFill>
                <a:latin typeface="Arial" pitchFamily="34" charset="0"/>
                <a:cs typeface="Arial" pitchFamily="34" charset="0"/>
              </a:rPr>
              <a:t>gerenciamento ágil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do processo de testes, integrado com Scrum.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43620" y="1209485"/>
            <a:ext cx="71576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400" dirty="0"/>
              <a:t>	Desenvolver as competências técnicas sobre o processo de </a:t>
            </a:r>
            <a:r>
              <a:rPr lang="pt-BR" sz="2400" u="sng" dirty="0"/>
              <a:t>produção de SW</a:t>
            </a:r>
            <a:r>
              <a:rPr lang="pt-BR" sz="2400" dirty="0"/>
              <a:t>, com objetivos de garantir a </a:t>
            </a:r>
            <a:r>
              <a:rPr lang="pt-BR" sz="2400" dirty="0">
                <a:solidFill>
                  <a:srgbClr val="0033CC"/>
                </a:solidFill>
              </a:rPr>
              <a:t>qualidade do produto final </a:t>
            </a:r>
            <a:r>
              <a:rPr lang="pt-BR" sz="2400" dirty="0"/>
              <a:t>e o desempenho adequado do processo de negócio envolvido.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>
              <a:buFont typeface="Arial" pitchFamily="34" charset="0"/>
              <a:buChar char="•"/>
            </a:pPr>
            <a:r>
              <a:rPr lang="pt-BR" sz="2400" dirty="0"/>
              <a:t>	Conhecer e aplicar controles sobre os </a:t>
            </a:r>
            <a:r>
              <a:rPr lang="pt-BR" sz="2400" u="sng" dirty="0"/>
              <a:t>processos de produção de SW</a:t>
            </a:r>
            <a:r>
              <a:rPr lang="pt-BR" sz="2400" dirty="0"/>
              <a:t> para administrar adequadamente a eficácia, eficiência e efetividade e gerar um produto de software que cumpra com os </a:t>
            </a:r>
            <a:r>
              <a:rPr lang="pt-BR" sz="2400" dirty="0">
                <a:solidFill>
                  <a:srgbClr val="0033CC"/>
                </a:solidFill>
              </a:rPr>
              <a:t>objetivos da qualidade</a:t>
            </a:r>
            <a:r>
              <a:rPr lang="pt-BR" sz="2400" dirty="0"/>
              <a:t>, atendendo as necessidades de patrocinadores, clientes e equipes que cuidarão da sustentação do produto.</a:t>
            </a:r>
          </a:p>
          <a:p>
            <a:pPr algn="just"/>
            <a:endParaRPr lang="pt-BR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47124" y="303639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OBJETIVOS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5379" y="398575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4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43620" y="1632573"/>
            <a:ext cx="71576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800" dirty="0"/>
              <a:t>	Adquirir conhecimento fundamental para participar de processos de </a:t>
            </a:r>
            <a:r>
              <a:rPr lang="pt-BR" sz="2800" dirty="0">
                <a:solidFill>
                  <a:srgbClr val="0033CC"/>
                </a:solidFill>
              </a:rPr>
              <a:t>auditoria da qualidade</a:t>
            </a:r>
            <a:r>
              <a:rPr lang="pt-BR" sz="2800" dirty="0"/>
              <a:t> para certificação ou dentro de um programa de melhoria contínua.</a:t>
            </a:r>
          </a:p>
          <a:p>
            <a:pPr algn="just">
              <a:buFont typeface="Arial" pitchFamily="34" charset="0"/>
              <a:buChar char="•"/>
            </a:pPr>
            <a:endParaRPr lang="pt-BR" sz="2800" dirty="0"/>
          </a:p>
          <a:p>
            <a:pPr algn="just">
              <a:buFont typeface="Arial" pitchFamily="34" charset="0"/>
              <a:buChar char="•"/>
            </a:pPr>
            <a:endParaRPr lang="pt-BR" sz="2800" dirty="0"/>
          </a:p>
          <a:p>
            <a:pPr algn="just">
              <a:buFont typeface="Arial" pitchFamily="34" charset="0"/>
              <a:buChar char="•"/>
            </a:pPr>
            <a:r>
              <a:rPr lang="pt-BR" sz="2800" dirty="0"/>
              <a:t>	Oferecer os fundamentos preparatórios para </a:t>
            </a:r>
            <a:r>
              <a:rPr lang="pt-BR" sz="2800" dirty="0">
                <a:solidFill>
                  <a:srgbClr val="0033CC"/>
                </a:solidFill>
              </a:rPr>
              <a:t>certificações internacionais </a:t>
            </a:r>
            <a:r>
              <a:rPr lang="pt-BR" sz="2800" dirty="0"/>
              <a:t>de profissionais especializados em testes e qualidade de software.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7124" y="303639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OBJETIVOS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5379" y="398575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5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4572" y="1863106"/>
            <a:ext cx="82915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pt-BR" sz="2800" dirty="0"/>
              <a:t> 	Desenvolver o </a:t>
            </a:r>
            <a:r>
              <a:rPr lang="pt-BR" sz="2800" dirty="0">
                <a:solidFill>
                  <a:srgbClr val="0033CC"/>
                </a:solidFill>
              </a:rPr>
              <a:t>plano de qualidade </a:t>
            </a:r>
            <a:r>
              <a:rPr lang="pt-BR" sz="2800" dirty="0"/>
              <a:t>dentro de um planejamento de projetos integrado, de forma a garantir a governança, aplicando </a:t>
            </a:r>
            <a:r>
              <a:rPr lang="pt-BR" sz="2800" dirty="0">
                <a:solidFill>
                  <a:srgbClr val="0033CC"/>
                </a:solidFill>
              </a:rPr>
              <a:t>SCRUM</a:t>
            </a:r>
            <a:r>
              <a:rPr lang="pt-BR" sz="2800" dirty="0"/>
              <a:t> e COBIT.</a:t>
            </a:r>
          </a:p>
          <a:p>
            <a:pPr algn="just"/>
            <a:endParaRPr lang="pt-BR" sz="2800" dirty="0"/>
          </a:p>
          <a:p>
            <a:pPr algn="just">
              <a:buFont typeface="Wingdings" pitchFamily="2" charset="2"/>
              <a:buChar char="Ø"/>
            </a:pPr>
            <a:r>
              <a:rPr lang="pt-BR" sz="2800" dirty="0"/>
              <a:t>	Desenhar uma solução com arquitetura tecnológica, de dados e aplicação de software alinhadas com estratégias empresariais, aplicando </a:t>
            </a:r>
            <a:r>
              <a:rPr lang="pt-BR" sz="2800" dirty="0">
                <a:solidFill>
                  <a:srgbClr val="0033CC"/>
                </a:solidFill>
              </a:rPr>
              <a:t>TOGAF-ADM</a:t>
            </a:r>
          </a:p>
          <a:p>
            <a:pPr algn="just"/>
            <a:endParaRPr lang="pt-BR" sz="2800" dirty="0"/>
          </a:p>
          <a:p>
            <a:pPr algn="just">
              <a:buFont typeface="Wingdings" pitchFamily="2" charset="2"/>
              <a:buChar char="Ø"/>
            </a:pPr>
            <a:r>
              <a:rPr lang="pt-BR" sz="2800" dirty="0"/>
              <a:t>	Utilizar métricas quantitativas de </a:t>
            </a:r>
            <a:r>
              <a:rPr lang="pt-BR" sz="2800" dirty="0">
                <a:solidFill>
                  <a:srgbClr val="0033CC"/>
                </a:solidFill>
              </a:rPr>
              <a:t>Pontos de Função </a:t>
            </a:r>
            <a:r>
              <a:rPr lang="pt-BR" sz="2800" dirty="0"/>
              <a:t>(APF) para estimar projetos de software.</a:t>
            </a:r>
          </a:p>
          <a:p>
            <a:pPr algn="just"/>
            <a:endParaRPr lang="pt-BR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947124" y="261435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COMPETÊNCIAS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5379" y="356371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436445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51190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6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4572" y="1180706"/>
            <a:ext cx="82915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pt-BR" sz="2400" dirty="0"/>
              <a:t>	Gerenciar o processo produtivo de SW com </a:t>
            </a:r>
            <a:r>
              <a:rPr lang="pt-BR" sz="2400" dirty="0">
                <a:solidFill>
                  <a:srgbClr val="0033CC"/>
                </a:solidFill>
              </a:rPr>
              <a:t>métricas</a:t>
            </a:r>
            <a:r>
              <a:rPr lang="pt-BR" sz="2400" dirty="0"/>
              <a:t> e controle estatístico de processos (aplicação de medidas de centro e dispersão e gráficos de controle, análise de causa e efeito e </a:t>
            </a:r>
            <a:r>
              <a:rPr lang="pt-BR" sz="2400" dirty="0" err="1"/>
              <a:t>Pareto</a:t>
            </a:r>
            <a:r>
              <a:rPr lang="pt-BR" sz="2400" dirty="0"/>
              <a:t>).</a:t>
            </a:r>
          </a:p>
          <a:p>
            <a:pPr algn="just"/>
            <a:endParaRPr lang="pt-BR" sz="2400" dirty="0"/>
          </a:p>
          <a:p>
            <a:pPr algn="just">
              <a:buFont typeface="Wingdings" pitchFamily="2" charset="2"/>
              <a:buChar char="Ø"/>
            </a:pPr>
            <a:r>
              <a:rPr lang="pt-BR" sz="2400" dirty="0"/>
              <a:t>	Aplicar métricas de avaliação estrutural do modelo de SW que apontem a complexidade </a:t>
            </a:r>
            <a:r>
              <a:rPr lang="pt-BR" sz="2400" dirty="0" err="1"/>
              <a:t>ciclomática</a:t>
            </a:r>
            <a:r>
              <a:rPr lang="pt-BR" sz="2400" dirty="0"/>
              <a:t> da lógica da aplicação, acoplamentos, tamanho de código, </a:t>
            </a:r>
            <a:r>
              <a:rPr lang="pt-BR" sz="2400" dirty="0">
                <a:solidFill>
                  <a:srgbClr val="0033CC"/>
                </a:solidFill>
              </a:rPr>
              <a:t>documentação interna de SW.</a:t>
            </a:r>
          </a:p>
          <a:p>
            <a:pPr algn="just"/>
            <a:endParaRPr lang="pt-BR" sz="2400" dirty="0"/>
          </a:p>
          <a:p>
            <a:pPr algn="just">
              <a:buFont typeface="Wingdings" pitchFamily="2" charset="2"/>
              <a:buChar char="Ø"/>
            </a:pPr>
            <a:r>
              <a:rPr lang="pt-BR" sz="2400" dirty="0"/>
              <a:t>	Planejar, projetar e aplicar </a:t>
            </a:r>
            <a:r>
              <a:rPr lang="pt-BR" sz="2400" dirty="0">
                <a:solidFill>
                  <a:srgbClr val="0033CC"/>
                </a:solidFill>
              </a:rPr>
              <a:t>testes de produto</a:t>
            </a:r>
            <a:r>
              <a:rPr lang="pt-BR" sz="2400" dirty="0"/>
              <a:t>, cumprindo níveis, tipos e técnicas específicas que atendem os princípios de BDD (</a:t>
            </a:r>
            <a:r>
              <a:rPr lang="pt-BR" sz="2400" dirty="0" err="1"/>
              <a:t>Behavior</a:t>
            </a:r>
            <a:r>
              <a:rPr lang="pt-BR" sz="2400" dirty="0"/>
              <a:t> </a:t>
            </a:r>
            <a:r>
              <a:rPr lang="pt-BR" sz="2400" dirty="0" err="1"/>
              <a:t>Driven</a:t>
            </a:r>
            <a:r>
              <a:rPr lang="pt-BR" sz="2400" dirty="0"/>
              <a:t> </a:t>
            </a:r>
            <a:r>
              <a:rPr lang="pt-BR" sz="2400" dirty="0" err="1"/>
              <a:t>Development</a:t>
            </a:r>
            <a:r>
              <a:rPr lang="pt-BR" sz="2400" dirty="0"/>
              <a:t>) e TDD (</a:t>
            </a:r>
            <a:r>
              <a:rPr lang="pt-BR" sz="2400" dirty="0" err="1"/>
              <a:t>Test</a:t>
            </a:r>
            <a:r>
              <a:rPr lang="pt-BR" sz="2400" dirty="0"/>
              <a:t> </a:t>
            </a:r>
            <a:r>
              <a:rPr lang="pt-BR" sz="2400" dirty="0" err="1"/>
              <a:t>Driven</a:t>
            </a:r>
            <a:r>
              <a:rPr lang="pt-BR" sz="2400" dirty="0"/>
              <a:t> </a:t>
            </a:r>
            <a:r>
              <a:rPr lang="pt-BR" sz="2400" dirty="0" err="1"/>
              <a:t>Development</a:t>
            </a:r>
            <a:r>
              <a:rPr lang="pt-BR" sz="2400" dirty="0"/>
              <a:t>).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7124" y="261435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COMPETÊNCIAS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5379" y="356371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436445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51190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7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1692" y="1081384"/>
            <a:ext cx="847443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200" dirty="0"/>
              <a:t>	Criar controles e diagnósticos de TI alinhados com as </a:t>
            </a:r>
            <a:r>
              <a:rPr lang="pt-BR" sz="2200" dirty="0">
                <a:solidFill>
                  <a:srgbClr val="0033CC"/>
                </a:solidFill>
              </a:rPr>
              <a:t>expectativas de negócio</a:t>
            </a:r>
            <a:r>
              <a:rPr lang="pt-BR" sz="2200" dirty="0"/>
              <a:t>;</a:t>
            </a:r>
          </a:p>
          <a:p>
            <a:pPr>
              <a:buFont typeface="Wingdings" pitchFamily="2" charset="2"/>
              <a:buChar char="§"/>
            </a:pPr>
            <a:r>
              <a:rPr lang="pt-BR" sz="2200" dirty="0"/>
              <a:t>	</a:t>
            </a:r>
            <a:r>
              <a:rPr lang="pt-BR" sz="2200" u="sng" dirty="0"/>
              <a:t>Desenvolver SW</a:t>
            </a:r>
            <a:r>
              <a:rPr lang="pt-BR" sz="2200" dirty="0"/>
              <a:t> dentro de uma arquitetura que otimize o esforço e entregue soluções alinhadas com objetivos e </a:t>
            </a:r>
            <a:r>
              <a:rPr lang="pt-BR" sz="2200" dirty="0">
                <a:solidFill>
                  <a:srgbClr val="0033CC"/>
                </a:solidFill>
              </a:rPr>
              <a:t>metas de negócio</a:t>
            </a:r>
            <a:r>
              <a:rPr lang="pt-BR" sz="22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pt-BR" sz="2200" dirty="0"/>
              <a:t>	Aumentar o </a:t>
            </a:r>
            <a:r>
              <a:rPr lang="pt-BR" sz="2200" dirty="0">
                <a:solidFill>
                  <a:srgbClr val="0033CC"/>
                </a:solidFill>
              </a:rPr>
              <a:t>nível de maturidade </a:t>
            </a:r>
            <a:r>
              <a:rPr lang="pt-BR" sz="2200" dirty="0"/>
              <a:t>e capacidade em desenvolvimento de software com qualidade;</a:t>
            </a:r>
          </a:p>
          <a:p>
            <a:pPr>
              <a:buFont typeface="Wingdings" pitchFamily="2" charset="2"/>
              <a:buChar char="§"/>
            </a:pPr>
            <a:r>
              <a:rPr lang="pt-BR" sz="2200" dirty="0"/>
              <a:t>	Participar de </a:t>
            </a:r>
            <a:r>
              <a:rPr lang="pt-BR" sz="2200" dirty="0">
                <a:solidFill>
                  <a:srgbClr val="0033CC"/>
                </a:solidFill>
              </a:rPr>
              <a:t>programas de certificação </a:t>
            </a:r>
            <a:r>
              <a:rPr lang="pt-BR" sz="2200" dirty="0"/>
              <a:t>da qualidade em software;</a:t>
            </a:r>
          </a:p>
          <a:p>
            <a:pPr>
              <a:buFont typeface="Wingdings" pitchFamily="2" charset="2"/>
              <a:buChar char="§"/>
            </a:pPr>
            <a:r>
              <a:rPr lang="pt-BR" sz="2200" dirty="0"/>
              <a:t>	Criar </a:t>
            </a:r>
            <a:r>
              <a:rPr lang="pt-BR" sz="2200" dirty="0">
                <a:solidFill>
                  <a:srgbClr val="0033CC"/>
                </a:solidFill>
              </a:rPr>
              <a:t>controles</a:t>
            </a:r>
            <a:r>
              <a:rPr lang="pt-BR" sz="2200" dirty="0"/>
              <a:t> para gerenciamento de requisitos;</a:t>
            </a:r>
          </a:p>
          <a:p>
            <a:pPr>
              <a:buFont typeface="Wingdings" pitchFamily="2" charset="2"/>
              <a:buChar char="§"/>
            </a:pPr>
            <a:r>
              <a:rPr lang="pt-BR" sz="2200" dirty="0"/>
              <a:t>	Entender o processo de gerenciamento de requisitos;</a:t>
            </a:r>
          </a:p>
          <a:p>
            <a:pPr>
              <a:buFont typeface="Wingdings" pitchFamily="2" charset="2"/>
              <a:buChar char="§"/>
            </a:pPr>
            <a:r>
              <a:rPr lang="pt-BR" sz="2200" dirty="0"/>
              <a:t>	Entender e identificar as etapas do processo de medição funcional e estrutural do software;</a:t>
            </a:r>
          </a:p>
          <a:p>
            <a:pPr>
              <a:buFont typeface="Wingdings" pitchFamily="2" charset="2"/>
              <a:buChar char="§"/>
            </a:pPr>
            <a:r>
              <a:rPr lang="pt-BR" sz="2200" dirty="0"/>
              <a:t>	</a:t>
            </a:r>
            <a:r>
              <a:rPr lang="pt-BR" sz="2200" u="sng" dirty="0"/>
              <a:t>Calcular tamanho e complexidade de software </a:t>
            </a:r>
            <a:r>
              <a:rPr lang="pt-BR" sz="2200" dirty="0"/>
              <a:t>de acordo com seus </a:t>
            </a:r>
            <a:r>
              <a:rPr lang="pt-BR" sz="2200" dirty="0">
                <a:solidFill>
                  <a:srgbClr val="0033CC"/>
                </a:solidFill>
              </a:rPr>
              <a:t>requisitos funcionais</a:t>
            </a:r>
            <a:r>
              <a:rPr lang="pt-BR" sz="2200" dirty="0"/>
              <a:t>, possibilitando estimativas de resultado de esforço, custo e prazo;</a:t>
            </a:r>
          </a:p>
          <a:p>
            <a:r>
              <a:rPr lang="pt-BR" sz="2200" dirty="0"/>
              <a:t>	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7124" y="261435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HABILIDADES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5379" y="356371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8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1446</TotalTime>
  <Words>1954</Words>
  <Application>Microsoft Office PowerPoint</Application>
  <PresentationFormat>On-screen Show (4:3)</PresentationFormat>
  <Paragraphs>160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Gotham-Bold</vt:lpstr>
      <vt:lpstr>Gotham-Book</vt:lpstr>
      <vt:lpstr>Wingdings</vt:lpstr>
      <vt:lpstr>Default Theme</vt:lpstr>
      <vt:lpstr>1_Personalizar design</vt:lpstr>
      <vt:lpstr>2_Personalizar design</vt:lpstr>
      <vt:lpstr>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Laboratório FIAP</cp:lastModifiedBy>
  <cp:revision>170</cp:revision>
  <dcterms:created xsi:type="dcterms:W3CDTF">2015-01-30T10:46:50Z</dcterms:created>
  <dcterms:modified xsi:type="dcterms:W3CDTF">2025-02-12T14:59:12Z</dcterms:modified>
</cp:coreProperties>
</file>