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9" r:id="rId4"/>
    <p:sldMasterId id="2147483739" r:id="rId5"/>
  </p:sldMasterIdLst>
  <p:notesMasterIdLst>
    <p:notesMasterId r:id="rId37"/>
  </p:notesMasterIdLst>
  <p:sldIdLst>
    <p:sldId id="256" r:id="rId6"/>
    <p:sldId id="257" r:id="rId7"/>
    <p:sldId id="284" r:id="rId8"/>
    <p:sldId id="299" r:id="rId9"/>
    <p:sldId id="337" r:id="rId10"/>
    <p:sldId id="314" r:id="rId11"/>
    <p:sldId id="338" r:id="rId12"/>
    <p:sldId id="315" r:id="rId13"/>
    <p:sldId id="316" r:id="rId14"/>
    <p:sldId id="317" r:id="rId15"/>
    <p:sldId id="318" r:id="rId16"/>
    <p:sldId id="339" r:id="rId17"/>
    <p:sldId id="319" r:id="rId18"/>
    <p:sldId id="320" r:id="rId19"/>
    <p:sldId id="340" r:id="rId20"/>
    <p:sldId id="321" r:id="rId21"/>
    <p:sldId id="322" r:id="rId22"/>
    <p:sldId id="286" r:id="rId23"/>
    <p:sldId id="323" r:id="rId24"/>
    <p:sldId id="341" r:id="rId25"/>
    <p:sldId id="324" r:id="rId26"/>
    <p:sldId id="325" r:id="rId27"/>
    <p:sldId id="326" r:id="rId28"/>
    <p:sldId id="327" r:id="rId29"/>
    <p:sldId id="329" r:id="rId30"/>
    <p:sldId id="330" r:id="rId31"/>
    <p:sldId id="331" r:id="rId32"/>
    <p:sldId id="332" r:id="rId33"/>
    <p:sldId id="290" r:id="rId34"/>
    <p:sldId id="312" r:id="rId35"/>
    <p:sldId id="265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4D3D6"/>
    <a:srgbClr val="F0265D"/>
    <a:srgbClr val="EBAFB5"/>
    <a:srgbClr val="F9E8EA"/>
    <a:srgbClr val="020000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061" autoAdjust="0"/>
  </p:normalViewPr>
  <p:slideViewPr>
    <p:cSldViewPr snapToGrid="0" snapToObjects="1"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  <p:guide orient="horz" pos="216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viewProps" Target="view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98697-E7EB-B84D-9726-13965ED94444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6CD5E-26BD-9B45-BB2F-78648736C277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88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6CD5E-26BD-9B45-BB2F-78648736C27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23528" y="44626"/>
            <a:ext cx="7272808" cy="7200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Slide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9512" y="908721"/>
            <a:ext cx="8712968" cy="5328592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pt-BR" dirty="0"/>
          </a:p>
        </p:txBody>
      </p:sp>
      <p:pic>
        <p:nvPicPr>
          <p:cNvPr id="4" name="Picture 1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29019" y="329330"/>
            <a:ext cx="997107" cy="27289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064296" y="2751063"/>
            <a:ext cx="4532040" cy="13260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7" name="Título 1"/>
          <p:cNvSpPr txBox="1">
            <a:spLocks/>
          </p:cNvSpPr>
          <p:nvPr userDrawn="1"/>
        </p:nvSpPr>
        <p:spPr>
          <a:xfrm>
            <a:off x="3275856" y="5487368"/>
            <a:ext cx="5832648" cy="1326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Nome do Professor</a:t>
            </a: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56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54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9581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9D725-AF79-4FB6-8D02-83EAC61E3211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29CB-7937-4506-A327-ACF88B95BB0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28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2924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232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3957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0825E-4A15-4D39-8176-1F07E904CB30}" type="datetimeFigureOut">
              <a:rPr lang="en-US" smtClean="0"/>
              <a:pPr/>
              <a:t>2/4/2025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4AAA4-6363-4581-962D-1ACCC2D600C5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96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339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7524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8760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C2E43-1104-4361-9C00-4DD9ABBC5D8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562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532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0502"/>
            <a:ext cx="7323138" cy="5556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6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44625"/>
            <a:ext cx="7596336" cy="122413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0445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619672" y="44625"/>
            <a:ext cx="6120680" cy="100811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dirty="0"/>
              <a:t>Slide 3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7664" y="1268761"/>
            <a:ext cx="6192688" cy="417646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050" name="Picture 2" descr="K:\Júnior\B.I\FIAP Shift\Template 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66E0A-C854-4299-A8D3-265B33E61F69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9B6C0-1EBF-4909-A23C-2B4E6C0F977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3074" name="Picture 2" descr="K:\Júnior\B.I\FIAP Shift\Template 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5FC2F-4F59-4DA4-9C31-80974F5350D2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DE16-AB64-4071-8A5E-208E5097AA46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4098" name="Picture 2" descr="K:\Júnior\B.I\FIAP Shift\Template 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99392"/>
            <a:ext cx="9276524" cy="695739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B2651-F9F0-4019-B100-93C85F8E2C26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C589D-6B0F-420F-8E10-BF96F97B904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C2E43-1104-4361-9C00-4DD9ABBC5D8F}" type="datetimeFigureOut">
              <a:rPr lang="pt-BR" smtClean="0"/>
              <a:pPr/>
              <a:t>04/02/2025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B9FE3-D63C-4A40-B010-4651D12E128D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7" name="Picture 18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7829019" y="329330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6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hyperlink" Target="http://www.pollev.com/paulosampaio585" TargetMode="Externa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mailto:profpaulo.sampaio@fiap.com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41" y="3081535"/>
            <a:ext cx="5783223" cy="68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9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D2317-A24A-DE3B-812B-1E0ED3107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1E1066A-167B-5C6D-938D-2C6113AE68A9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Gestão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LEAN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675860F-3B13-0140-2F8D-31F1F125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4" y="751691"/>
            <a:ext cx="5073313" cy="2714222"/>
          </a:xfrm>
          <a:prstGeom prst="rect">
            <a:avLst/>
          </a:prstGeom>
          <a:noFill/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25A1DC5B-B491-E453-78B2-D54632B90E79}"/>
              </a:ext>
            </a:extLst>
          </p:cNvPr>
          <p:cNvSpPr/>
          <p:nvPr/>
        </p:nvSpPr>
        <p:spPr>
          <a:xfrm>
            <a:off x="2047370" y="1332818"/>
            <a:ext cx="5309937" cy="4973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B4049FF3-B2DB-8AD4-CD69-B2B5C9BDD39A}"/>
              </a:ext>
            </a:extLst>
          </p:cNvPr>
          <p:cNvSpPr/>
          <p:nvPr/>
        </p:nvSpPr>
        <p:spPr>
          <a:xfrm>
            <a:off x="3801978" y="855765"/>
            <a:ext cx="1800723" cy="4973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83C3605-9C24-EDC9-F2F9-4FD0A68695D2}"/>
              </a:ext>
            </a:extLst>
          </p:cNvPr>
          <p:cNvSpPr/>
          <p:nvPr/>
        </p:nvSpPr>
        <p:spPr>
          <a:xfrm>
            <a:off x="3920290" y="2013288"/>
            <a:ext cx="1800723" cy="4973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FEB075-3ED4-5439-C70B-676ED011E736}"/>
              </a:ext>
            </a:extLst>
          </p:cNvPr>
          <p:cNvSpPr txBox="1"/>
          <p:nvPr/>
        </p:nvSpPr>
        <p:spPr>
          <a:xfrm>
            <a:off x="0" y="3722585"/>
            <a:ext cx="91439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i="0" u="none" strike="noStrike" baseline="0" dirty="0">
                <a:solidFill>
                  <a:srgbClr val="C00000"/>
                </a:solidFill>
                <a:latin typeface="OpenSans"/>
              </a:rPr>
              <a:t>RESOLUÇÃO DE PROBLEMAS E MELHORIA CONTÍNUA</a:t>
            </a:r>
            <a:r>
              <a:rPr lang="pt-BR" sz="2000" b="0" i="0" u="none" strike="noStrike" baseline="0" dirty="0">
                <a:latin typeface="OpenSans"/>
              </a:rPr>
              <a:t>: A busca pela qualidade por meio de um processo de desenvolvimento contínuo, amplo, reflexivo, colaborativo e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humanizado</a:t>
            </a:r>
            <a:r>
              <a:rPr lang="pt-BR" sz="2000" b="0" i="0" u="none" strike="noStrike" baseline="0" dirty="0">
                <a:latin typeface="OpenSans"/>
              </a:rPr>
              <a:t>.</a:t>
            </a:r>
          </a:p>
          <a:p>
            <a:pPr algn="just"/>
            <a:endParaRPr lang="pt-BR" sz="2000" b="0" i="0" u="none" strike="noStrike" baseline="0" dirty="0">
              <a:latin typeface="OpenSans"/>
            </a:endParaRPr>
          </a:p>
          <a:p>
            <a:pPr algn="just"/>
            <a:r>
              <a:rPr lang="pt-BR" sz="2000" b="1" i="0" u="none" strike="noStrike" baseline="0" dirty="0">
                <a:solidFill>
                  <a:srgbClr val="C00000"/>
                </a:solidFill>
                <a:latin typeface="OpenSans"/>
              </a:rPr>
              <a:t>VALOR SUSTENTÁVEL</a:t>
            </a:r>
            <a:r>
              <a:rPr lang="pt-BR" sz="2000" b="0" i="0" u="none" strike="noStrike" baseline="0" dirty="0">
                <a:latin typeface="OpenSans"/>
              </a:rPr>
              <a:t>: O fluxo contínuo e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sustentável</a:t>
            </a:r>
            <a:r>
              <a:rPr lang="pt-BR" sz="2000" b="0" i="0" u="none" strike="noStrike" baseline="0" dirty="0">
                <a:latin typeface="OpenSans"/>
              </a:rPr>
              <a:t> de valor criado pela organização e seus parceiros.</a:t>
            </a:r>
          </a:p>
          <a:p>
            <a:pPr algn="just"/>
            <a:endParaRPr lang="pt-BR" sz="2000" b="0" i="0" u="none" strike="noStrike" baseline="0" dirty="0">
              <a:latin typeface="OpenSans"/>
            </a:endParaRPr>
          </a:p>
          <a:p>
            <a:pPr algn="just"/>
            <a:r>
              <a:rPr lang="pt-BR" sz="2000" b="1" i="0" u="none" strike="noStrike" baseline="0" dirty="0">
                <a:solidFill>
                  <a:srgbClr val="C00000"/>
                </a:solidFill>
                <a:latin typeface="OpenSans"/>
              </a:rPr>
              <a:t>INTEGRAÇÃO</a:t>
            </a:r>
            <a:r>
              <a:rPr lang="pt-BR" sz="2000" b="0" i="0" u="none" strike="noStrike" baseline="0" dirty="0">
                <a:latin typeface="OpenSans"/>
              </a:rPr>
              <a:t>: A visão sistêmica de todas as outras dimensões, bem como as ações necessárias para integrar e adequar a gestão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enxuta</a:t>
            </a:r>
            <a:r>
              <a:rPr lang="pt-BR" sz="2000" b="0" i="0" u="none" strike="noStrike" baseline="0" dirty="0">
                <a:latin typeface="OpenSans"/>
              </a:rPr>
              <a:t> à organização.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68723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D77F0-17AB-2F26-8F3D-F423FF991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F7B709-0092-E466-989A-845C2C19DD3B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Melhoria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de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Processos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- FLEKS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93B4F78-58F9-4E8D-1CC2-7A6CD7B2D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80" y="1019929"/>
            <a:ext cx="7254039" cy="29096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AD9894F-C2CF-0F61-F900-D68E5C03AF5E}"/>
              </a:ext>
            </a:extLst>
          </p:cNvPr>
          <p:cNvSpPr txBox="1"/>
          <p:nvPr/>
        </p:nvSpPr>
        <p:spPr>
          <a:xfrm>
            <a:off x="0" y="4215878"/>
            <a:ext cx="9144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i="0" u="none" strike="noStrike" baseline="0" dirty="0">
                <a:solidFill>
                  <a:srgbClr val="C00000"/>
                </a:solidFill>
                <a:latin typeface="OpenSans"/>
              </a:rPr>
              <a:t>MOBILIZAR</a:t>
            </a:r>
            <a:r>
              <a:rPr lang="pt-BR" sz="2000" b="0" i="0" u="none" strike="noStrike" baseline="0" dirty="0">
                <a:latin typeface="OpenSans"/>
              </a:rPr>
              <a:t>: Definir o patrocinador, o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dono do processo </a:t>
            </a:r>
            <a:r>
              <a:rPr lang="pt-BR" sz="2000" b="0" i="0" u="none" strike="noStrike" baseline="0" dirty="0">
                <a:latin typeface="OpenSans"/>
              </a:rPr>
              <a:t>e a equipe de melhoria.</a:t>
            </a:r>
          </a:p>
          <a:p>
            <a:pPr algn="l"/>
            <a:r>
              <a:rPr lang="pt-BR" sz="2000" b="1" i="0" u="none" strike="noStrike" baseline="0" dirty="0">
                <a:solidFill>
                  <a:srgbClr val="C00000"/>
                </a:solidFill>
                <a:latin typeface="OpenSans"/>
              </a:rPr>
              <a:t>MAPEAR</a:t>
            </a:r>
            <a:r>
              <a:rPr lang="pt-BR" sz="2000" b="0" i="0" u="none" strike="noStrike" baseline="0" dirty="0">
                <a:latin typeface="OpenSans"/>
              </a:rPr>
              <a:t>: Mapear o processo como ele é, no momento, suas interfaces e o </a:t>
            </a:r>
            <a:r>
              <a:rPr lang="pt-BR" sz="2000" b="1" i="0" u="none" strike="noStrike" baseline="0" dirty="0">
                <a:solidFill>
                  <a:srgbClr val="00B050"/>
                </a:solidFill>
                <a:latin typeface="OpenSans"/>
              </a:rPr>
              <a:t>valor</a:t>
            </a:r>
            <a:r>
              <a:rPr lang="pt-BR" sz="2000" b="0" i="0" u="none" strike="noStrike" baseline="0" dirty="0">
                <a:latin typeface="OpenSans"/>
              </a:rPr>
              <a:t> que ele gera.</a:t>
            </a:r>
          </a:p>
          <a:p>
            <a:pPr algn="l"/>
            <a:r>
              <a:rPr lang="pt-BR" sz="2000" b="1" i="0" u="none" strike="noStrike" baseline="0" dirty="0">
                <a:solidFill>
                  <a:srgbClr val="C00000"/>
                </a:solidFill>
                <a:latin typeface="OpenSans"/>
              </a:rPr>
              <a:t>OTIMIZAR</a:t>
            </a:r>
            <a:r>
              <a:rPr lang="pt-BR" sz="2000" b="0" i="0" u="none" strike="noStrike" baseline="0" dirty="0">
                <a:latin typeface="OpenSans"/>
              </a:rPr>
              <a:t>: Identificar desperdícios, perdas, modelar o estado futuro,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definir metas </a:t>
            </a:r>
            <a:r>
              <a:rPr lang="pt-BR" sz="2000" b="0" i="0" u="none" strike="noStrike" baseline="0" dirty="0">
                <a:latin typeface="OpenSans"/>
              </a:rPr>
              <a:t>e</a:t>
            </a:r>
          </a:p>
          <a:p>
            <a:pPr algn="l"/>
            <a:r>
              <a:rPr lang="pt-BR" sz="2000" b="0" i="0" u="none" strike="noStrike" baseline="0" dirty="0">
                <a:latin typeface="OpenSans"/>
              </a:rPr>
              <a:t>métricas.</a:t>
            </a:r>
            <a:endParaRPr lang="pt-BR" sz="20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4F02800-5558-0D45-2B6D-603811527DCE}"/>
              </a:ext>
            </a:extLst>
          </p:cNvPr>
          <p:cNvSpPr txBox="1"/>
          <p:nvPr/>
        </p:nvSpPr>
        <p:spPr>
          <a:xfrm>
            <a:off x="-1" y="5734564"/>
            <a:ext cx="914399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i="0" u="none" strike="noStrike" baseline="0" dirty="0">
                <a:solidFill>
                  <a:srgbClr val="C00000"/>
                </a:solidFill>
                <a:latin typeface="OpenSans"/>
              </a:rPr>
              <a:t>IMPLEMENTAR</a:t>
            </a:r>
            <a:r>
              <a:rPr lang="pt-BR" sz="2000" b="0" i="0" u="none" strike="noStrike" baseline="0" dirty="0">
                <a:latin typeface="OpenSans"/>
              </a:rPr>
              <a:t>: Planejar as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ações necessárias </a:t>
            </a:r>
            <a:r>
              <a:rPr lang="pt-BR" sz="2000" b="0" i="0" u="none" strike="noStrike" baseline="0" dirty="0">
                <a:latin typeface="OpenSans"/>
              </a:rPr>
              <a:t>e implementá-las adequadamente.</a:t>
            </a:r>
          </a:p>
          <a:p>
            <a:pPr algn="just"/>
            <a:r>
              <a:rPr lang="pt-BR" sz="2000" b="1" i="0" u="none" strike="noStrike" baseline="0" dirty="0">
                <a:solidFill>
                  <a:srgbClr val="C00000"/>
                </a:solidFill>
                <a:latin typeface="OpenSans"/>
              </a:rPr>
              <a:t>MEDIR</a:t>
            </a:r>
            <a:r>
              <a:rPr lang="pt-BR" sz="2000" b="0" i="0" u="none" strike="noStrike" baseline="0" dirty="0">
                <a:latin typeface="OpenSans"/>
              </a:rPr>
              <a:t>: Medir os resultados e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reiniciar</a:t>
            </a:r>
            <a:r>
              <a:rPr lang="pt-BR" sz="2000" b="0" i="0" u="none" strike="noStrike" baseline="0" dirty="0">
                <a:latin typeface="OpenSans"/>
              </a:rPr>
              <a:t> o ciclo continuamente.</a:t>
            </a:r>
            <a:endParaRPr lang="pt-BR" sz="200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7895D31-7095-0BAC-1EF8-32500BF86FB9}"/>
              </a:ext>
            </a:extLst>
          </p:cNvPr>
          <p:cNvSpPr/>
          <p:nvPr/>
        </p:nvSpPr>
        <p:spPr>
          <a:xfrm>
            <a:off x="944980" y="1540042"/>
            <a:ext cx="1557588" cy="18889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8FADC10-7A82-AF87-3CCA-E45D03E77BA2}"/>
              </a:ext>
            </a:extLst>
          </p:cNvPr>
          <p:cNvSpPr/>
          <p:nvPr/>
        </p:nvSpPr>
        <p:spPr>
          <a:xfrm>
            <a:off x="2412830" y="1532022"/>
            <a:ext cx="1557588" cy="18889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518ECADF-3B04-6614-AFF7-3E96F0503712}"/>
              </a:ext>
            </a:extLst>
          </p:cNvPr>
          <p:cNvSpPr/>
          <p:nvPr/>
        </p:nvSpPr>
        <p:spPr>
          <a:xfrm>
            <a:off x="3832554" y="1540044"/>
            <a:ext cx="1557588" cy="18889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0102406F-AC8D-761E-1F0D-3903D0CB0347}"/>
              </a:ext>
            </a:extLst>
          </p:cNvPr>
          <p:cNvSpPr/>
          <p:nvPr/>
        </p:nvSpPr>
        <p:spPr>
          <a:xfrm>
            <a:off x="5300403" y="1532024"/>
            <a:ext cx="1557588" cy="18889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D09CCAC-B611-5E34-E22A-A7F99EFA1D9A}"/>
              </a:ext>
            </a:extLst>
          </p:cNvPr>
          <p:cNvSpPr/>
          <p:nvPr/>
        </p:nvSpPr>
        <p:spPr>
          <a:xfrm>
            <a:off x="6752214" y="1556088"/>
            <a:ext cx="1557588" cy="18889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414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A5CF9-58FE-9DE8-D93A-DC1327BCC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>
            <a:extLst>
              <a:ext uri="{FF2B5EF4-FFF2-40B4-BE49-F238E27FC236}">
                <a16:creationId xmlns:a16="http://schemas.microsoft.com/office/drawing/2014/main" id="{F7E3906D-02B2-AA63-BF59-69885DC9F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75819C89-2268-9F35-6D1B-26428569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61" y="1623446"/>
            <a:ext cx="4307109" cy="954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1871" tIns="60936" rIns="121871" bIns="60936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700" b="1" cap="all" dirty="0">
                <a:solidFill>
                  <a:srgbClr val="ED145B"/>
                </a:solidFill>
              </a:rPr>
              <a:t>MODELO PREDITIVO DE GESTÃO</a:t>
            </a: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95E1CA69-B427-9D03-1301-FAF47680A6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829019" y="329330"/>
            <a:ext cx="997107" cy="272893"/>
          </a:xfrm>
          <a:prstGeom prst="rect">
            <a:avLst/>
          </a:prstGeom>
        </p:spPr>
      </p:pic>
      <p:pic>
        <p:nvPicPr>
          <p:cNvPr id="3074" name="Picture 2" descr="Análise Preditiva: Veja o Que é e Como Usar Para Crescer Seu Negócio">
            <a:extLst>
              <a:ext uri="{FF2B5EF4-FFF2-40B4-BE49-F238E27FC236}">
                <a16:creationId xmlns:a16="http://schemas.microsoft.com/office/drawing/2014/main" id="{EBE397C8-E8EA-B550-95E1-0EE0AF260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246" y="2853667"/>
            <a:ext cx="4039737" cy="269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631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8E911-9528-A551-9B80-94A0EAE6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6B35BE9-79DD-CCCB-AA82-9FBDDC2E3C22}"/>
              </a:ext>
            </a:extLst>
          </p:cNvPr>
          <p:cNvSpPr/>
          <p:nvPr/>
        </p:nvSpPr>
        <p:spPr>
          <a:xfrm>
            <a:off x="457200" y="274638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Abordagem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em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método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Preditivo</a:t>
            </a:r>
            <a:endParaRPr lang="en-US" altLang="pt-BR" sz="2800" b="1" dirty="0">
              <a:solidFill>
                <a:srgbClr val="0000FF"/>
              </a:solidFill>
              <a:latin typeface="Arial Bold" charset="0"/>
            </a:endParaRP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95E398-9CCA-17B6-44D2-6818D0DB7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1073426"/>
            <a:ext cx="8239125" cy="20764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FB837D6-A7D1-33EC-4F52-CA73CDF7BF92}"/>
              </a:ext>
            </a:extLst>
          </p:cNvPr>
          <p:cNvSpPr txBox="1"/>
          <p:nvPr/>
        </p:nvSpPr>
        <p:spPr>
          <a:xfrm>
            <a:off x="0" y="3329635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dirty="0">
                <a:latin typeface="OpenSans"/>
              </a:rPr>
              <a:t>G</a:t>
            </a:r>
            <a:r>
              <a:rPr lang="pt-BR" sz="2400" b="0" i="0" u="none" strike="noStrike" baseline="0" dirty="0">
                <a:latin typeface="OpenSans"/>
              </a:rPr>
              <a:t>eralmente utilizado quando há uma definição bem próxima do que deve ser feito, e o produto ou serviço tem certo grau de </a:t>
            </a:r>
            <a:r>
              <a:rPr lang="pt-BR" sz="2400" b="0" i="0" u="none" strike="noStrike" baseline="0" dirty="0">
                <a:solidFill>
                  <a:srgbClr val="0033CC"/>
                </a:solidFill>
                <a:latin typeface="OpenSans"/>
              </a:rPr>
              <a:t>estabilidade</a:t>
            </a:r>
            <a:r>
              <a:rPr lang="pt-BR" sz="2400" b="0" i="0" u="none" strike="noStrike" baseline="0" dirty="0">
                <a:latin typeface="OpenSans"/>
              </a:rPr>
              <a:t>.</a:t>
            </a:r>
            <a:endParaRPr lang="pt-BR" sz="24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791007A-1FB3-7565-C2F4-5642E5D65DDD}"/>
              </a:ext>
            </a:extLst>
          </p:cNvPr>
          <p:cNvSpPr txBox="1"/>
          <p:nvPr/>
        </p:nvSpPr>
        <p:spPr>
          <a:xfrm>
            <a:off x="0" y="4495031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0" i="0" u="none" strike="noStrike" baseline="0" dirty="0">
                <a:latin typeface="OpenSans"/>
              </a:rPr>
              <a:t>Essa abordagem caracteriza-se como uma estratégia </a:t>
            </a:r>
            <a:r>
              <a:rPr lang="pt-BR" sz="2400" b="0" i="0" u="none" strike="noStrike" baseline="0" dirty="0">
                <a:solidFill>
                  <a:srgbClr val="0033CC"/>
                </a:solidFill>
                <a:latin typeface="OpenSans"/>
              </a:rPr>
              <a:t>orientada a planos</a:t>
            </a:r>
            <a:r>
              <a:rPr lang="pt-BR" sz="2400" b="0" i="0" u="none" strike="noStrike" baseline="0" dirty="0">
                <a:latin typeface="OpenSans"/>
              </a:rPr>
              <a:t>, onde todas as fases de um processo ou projeto ocorrem em </a:t>
            </a:r>
            <a:r>
              <a:rPr lang="pt-BR" sz="2400" b="0" i="0" u="none" strike="noStrike" baseline="0" dirty="0">
                <a:solidFill>
                  <a:srgbClr val="0033CC"/>
                </a:solidFill>
                <a:latin typeface="OpenSans"/>
              </a:rPr>
              <a:t>sequência</a:t>
            </a:r>
            <a:r>
              <a:rPr lang="pt-BR" sz="2400" b="0" i="0" u="none" strike="noStrike" baseline="0" dirty="0">
                <a:latin typeface="OpenSans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400" dirty="0">
              <a:latin typeface="OpenSans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400" b="0" i="0" u="none" strike="noStrike" baseline="0" dirty="0">
                <a:latin typeface="OpenSans"/>
              </a:rPr>
              <a:t>Dependendo do nível de informação disponível, a iniciativa pode ser totalmente planejada </a:t>
            </a:r>
            <a:r>
              <a:rPr lang="pt-BR" sz="2400" b="0" i="0" u="none" strike="noStrike" baseline="0" dirty="0">
                <a:solidFill>
                  <a:srgbClr val="0033CC"/>
                </a:solidFill>
                <a:latin typeface="OpenSans"/>
              </a:rPr>
              <a:t>antecipadamente</a:t>
            </a:r>
            <a:r>
              <a:rPr lang="pt-BR" sz="2400" b="0" i="0" u="none" strike="noStrike" baseline="0" dirty="0">
                <a:latin typeface="OpenSans"/>
              </a:rPr>
              <a:t>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53021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433FD-8738-EF15-A77E-07DB43993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9B01E7D-53A9-DF90-CFA7-88C448513DC4}"/>
              </a:ext>
            </a:extLst>
          </p:cNvPr>
          <p:cNvSpPr/>
          <p:nvPr/>
        </p:nvSpPr>
        <p:spPr>
          <a:xfrm>
            <a:off x="457200" y="274638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Abordagem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em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método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Preditivo</a:t>
            </a:r>
            <a:endParaRPr lang="en-US" altLang="pt-BR" sz="2800" b="1" dirty="0">
              <a:solidFill>
                <a:srgbClr val="0000FF"/>
              </a:solidFill>
              <a:latin typeface="Arial Bold" charset="0"/>
            </a:endParaRP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6BFB9DC-5323-9DE0-E7F7-5C3CAF179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2" y="966470"/>
            <a:ext cx="8334375" cy="26003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5E0A9EA-6703-2C64-A423-D20161890AD1}"/>
              </a:ext>
            </a:extLst>
          </p:cNvPr>
          <p:cNvSpPr txBox="1"/>
          <p:nvPr/>
        </p:nvSpPr>
        <p:spPr>
          <a:xfrm>
            <a:off x="0" y="3690779"/>
            <a:ext cx="91439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200" b="0" i="0" u="none" strike="noStrike" baseline="0" dirty="0">
                <a:latin typeface="OpenSans"/>
              </a:rPr>
              <a:t>Dependendo da natureza da iniciativa, o trabalho planejado pode ser entregue a um usuário final somente quando estiver </a:t>
            </a:r>
            <a:r>
              <a:rPr lang="pt-BR" sz="2200" b="0" i="0" u="none" strike="noStrike" baseline="0" dirty="0">
                <a:solidFill>
                  <a:srgbClr val="C00000"/>
                </a:solidFill>
                <a:latin typeface="OpenSans"/>
              </a:rPr>
              <a:t>totalmente concluído</a:t>
            </a:r>
            <a:r>
              <a:rPr lang="pt-BR" sz="2200" b="0" i="0" u="none" strike="noStrike" baseline="0" dirty="0">
                <a:latin typeface="OpenSans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200" dirty="0">
              <a:latin typeface="OpenSan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200" b="0" i="0" u="none" strike="noStrike" baseline="0" dirty="0">
                <a:latin typeface="OpenSans"/>
              </a:rPr>
              <a:t> Outra alternativa seria com as entregas em módulos, fases ou </a:t>
            </a:r>
            <a:r>
              <a:rPr lang="pt-BR" sz="2200" b="0" i="1" u="none" strike="noStrike" baseline="0" dirty="0">
                <a:solidFill>
                  <a:srgbClr val="C00000"/>
                </a:solidFill>
                <a:latin typeface="OpenSans-Italic"/>
              </a:rPr>
              <a:t>releases</a:t>
            </a:r>
            <a:r>
              <a:rPr lang="pt-BR" sz="2200" b="0" i="1" u="none" strike="noStrike" baseline="0" dirty="0">
                <a:latin typeface="OpenSans-Italic"/>
              </a:rPr>
              <a:t> </a:t>
            </a:r>
            <a:r>
              <a:rPr lang="pt-BR" sz="2200" b="0" i="0" u="none" strike="noStrike" baseline="0" dirty="0">
                <a:latin typeface="OpenSans"/>
              </a:rPr>
              <a:t>dos quais </a:t>
            </a:r>
            <a:r>
              <a:rPr lang="pt-BR" sz="2200" dirty="0">
                <a:latin typeface="OpenSans"/>
              </a:rPr>
              <a:t>os stakeholders</a:t>
            </a:r>
            <a:r>
              <a:rPr lang="pt-BR" sz="2200" b="0" i="0" u="none" strike="noStrike" baseline="0" dirty="0">
                <a:latin typeface="OpenSans"/>
              </a:rPr>
              <a:t> já podem se beneficiar antes do fim da iniciativa.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pt-BR" sz="2200" dirty="0">
              <a:latin typeface="OpenSans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200" dirty="0"/>
              <a:t>As áreas de gestão são: </a:t>
            </a:r>
            <a:r>
              <a:rPr lang="pt-BR" sz="2200" dirty="0">
                <a:solidFill>
                  <a:srgbClr val="0033CC"/>
                </a:solidFill>
              </a:rPr>
              <a:t>escopo</a:t>
            </a:r>
            <a:r>
              <a:rPr lang="pt-BR" sz="2200" dirty="0"/>
              <a:t>, </a:t>
            </a:r>
            <a:r>
              <a:rPr lang="pt-BR" sz="2200" dirty="0">
                <a:solidFill>
                  <a:srgbClr val="0033CC"/>
                </a:solidFill>
              </a:rPr>
              <a:t>cronograma</a:t>
            </a:r>
            <a:r>
              <a:rPr lang="pt-BR" sz="2200" dirty="0"/>
              <a:t>, </a:t>
            </a:r>
            <a:r>
              <a:rPr lang="pt-BR" sz="2200" dirty="0">
                <a:solidFill>
                  <a:srgbClr val="0033CC"/>
                </a:solidFill>
              </a:rPr>
              <a:t>custos</a:t>
            </a:r>
            <a:r>
              <a:rPr lang="pt-BR" sz="2200" dirty="0"/>
              <a:t>, </a:t>
            </a:r>
            <a:r>
              <a:rPr lang="pt-BR" sz="2200" dirty="0">
                <a:solidFill>
                  <a:srgbClr val="0033CC"/>
                </a:solidFill>
              </a:rPr>
              <a:t>recursos</a:t>
            </a:r>
            <a:r>
              <a:rPr lang="pt-BR" sz="2200" dirty="0"/>
              <a:t>, </a:t>
            </a:r>
            <a:r>
              <a:rPr lang="pt-BR" sz="2200" dirty="0">
                <a:solidFill>
                  <a:srgbClr val="0033CC"/>
                </a:solidFill>
              </a:rPr>
              <a:t>qualidade</a:t>
            </a:r>
            <a:r>
              <a:rPr lang="pt-BR" sz="2200" dirty="0"/>
              <a:t>, </a:t>
            </a:r>
            <a:r>
              <a:rPr lang="pt-BR" sz="2200" dirty="0">
                <a:solidFill>
                  <a:srgbClr val="0033CC"/>
                </a:solidFill>
              </a:rPr>
              <a:t>riscos</a:t>
            </a:r>
            <a:r>
              <a:rPr lang="pt-BR" sz="2200" dirty="0"/>
              <a:t>, </a:t>
            </a:r>
            <a:r>
              <a:rPr lang="pt-BR" sz="2200" dirty="0">
                <a:solidFill>
                  <a:srgbClr val="0033CC"/>
                </a:solidFill>
              </a:rPr>
              <a:t>compras</a:t>
            </a:r>
            <a:r>
              <a:rPr lang="pt-BR" sz="2200" dirty="0"/>
              <a:t>, </a:t>
            </a:r>
            <a:r>
              <a:rPr lang="pt-BR" sz="2200" dirty="0">
                <a:solidFill>
                  <a:srgbClr val="0033CC"/>
                </a:solidFill>
              </a:rPr>
              <a:t>comunicação</a:t>
            </a:r>
            <a:r>
              <a:rPr lang="pt-BR" sz="2200" dirty="0"/>
              <a:t>, </a:t>
            </a:r>
            <a:r>
              <a:rPr lang="pt-BR" sz="2200" dirty="0">
                <a:solidFill>
                  <a:srgbClr val="0033CC"/>
                </a:solidFill>
              </a:rPr>
              <a:t>stakeholders</a:t>
            </a:r>
            <a:r>
              <a:rPr lang="pt-BR" sz="2200" dirty="0"/>
              <a:t> e </a:t>
            </a:r>
            <a:r>
              <a:rPr lang="pt-BR" sz="2200" dirty="0">
                <a:solidFill>
                  <a:srgbClr val="0033CC"/>
                </a:solidFill>
              </a:rPr>
              <a:t>integração</a:t>
            </a:r>
            <a:r>
              <a:rPr lang="pt-BR" sz="2200" dirty="0"/>
              <a:t>. Podem ser utilizados e adaptados ao Modelo </a:t>
            </a:r>
            <a:r>
              <a:rPr lang="pt-BR" sz="2200" dirty="0">
                <a:solidFill>
                  <a:srgbClr val="C00000"/>
                </a:solidFill>
              </a:rPr>
              <a:t>FLEKS</a:t>
            </a:r>
            <a:r>
              <a:rPr lang="pt-BR" sz="2200" dirty="0"/>
              <a:t> de acordo com a necessidade.</a:t>
            </a:r>
          </a:p>
        </p:txBody>
      </p:sp>
    </p:spTree>
    <p:extLst>
      <p:ext uri="{BB962C8B-B14F-4D97-AF65-F5344CB8AC3E}">
        <p14:creationId xmlns:p14="http://schemas.microsoft.com/office/powerpoint/2010/main" val="2400204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58C30-BDCF-8E4D-545F-A75C8EFD4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>
            <a:extLst>
              <a:ext uri="{FF2B5EF4-FFF2-40B4-BE49-F238E27FC236}">
                <a16:creationId xmlns:a16="http://schemas.microsoft.com/office/drawing/2014/main" id="{C8D63FE5-5CE2-8ACA-F80B-76CFB5CA2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82B3E139-ACFF-2655-FCCF-3DBE3EBB4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61" y="1623446"/>
            <a:ext cx="4307109" cy="954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1871" tIns="60936" rIns="121871" bIns="60936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700" b="1" cap="all" dirty="0">
                <a:solidFill>
                  <a:srgbClr val="ED145B"/>
                </a:solidFill>
              </a:rPr>
              <a:t>MODELO ADAPTATIVO DE GESTÃO</a:t>
            </a: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BA6BBA18-263F-20F9-4AB5-4F929A887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829019" y="329330"/>
            <a:ext cx="997107" cy="272893"/>
          </a:xfrm>
          <a:prstGeom prst="rect">
            <a:avLst/>
          </a:prstGeom>
        </p:spPr>
      </p:pic>
      <p:pic>
        <p:nvPicPr>
          <p:cNvPr id="4098" name="Picture 2" descr="A Metodologia Scrum para Desenvolvimento de Software">
            <a:extLst>
              <a:ext uri="{FF2B5EF4-FFF2-40B4-BE49-F238E27FC236}">
                <a16:creationId xmlns:a16="http://schemas.microsoft.com/office/drawing/2014/main" id="{667F9FFA-1D65-9135-8204-A842C684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445" y="2782371"/>
            <a:ext cx="4307110" cy="299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2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385F1-CC15-C2E6-0F95-FF90904B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EDCE4D4-4637-6014-A549-320994B8FCDB}"/>
              </a:ext>
            </a:extLst>
          </p:cNvPr>
          <p:cNvSpPr/>
          <p:nvPr/>
        </p:nvSpPr>
        <p:spPr>
          <a:xfrm>
            <a:off x="457200" y="274638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Abordagem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em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método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Adaptativo</a:t>
            </a:r>
            <a:endParaRPr lang="en-US" altLang="pt-BR" sz="2800" b="1" dirty="0">
              <a:solidFill>
                <a:srgbClr val="0000FF"/>
              </a:solidFill>
              <a:latin typeface="Arial Bold" charset="0"/>
            </a:endParaRP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27B0577-4AA3-6EC5-B4FC-04258C767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06170"/>
            <a:ext cx="7162800" cy="35718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690D9A3-E7A2-33A3-ED29-6D5595C9AEB2}"/>
              </a:ext>
            </a:extLst>
          </p:cNvPr>
          <p:cNvSpPr txBox="1"/>
          <p:nvPr/>
        </p:nvSpPr>
        <p:spPr>
          <a:xfrm>
            <a:off x="0" y="4574424"/>
            <a:ext cx="914399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OpenSans"/>
              </a:rPr>
              <a:t>U</a:t>
            </a:r>
            <a:r>
              <a:rPr lang="pt-BR" sz="2200" b="0" i="0" u="none" strike="noStrike" baseline="0" dirty="0">
                <a:latin typeface="OpenSans"/>
              </a:rPr>
              <a:t>tilizado quando há grande </a:t>
            </a:r>
            <a:r>
              <a:rPr lang="pt-BR" sz="2200" b="0" i="0" u="none" strike="noStrike" baseline="0" dirty="0">
                <a:solidFill>
                  <a:srgbClr val="C00000"/>
                </a:solidFill>
                <a:latin typeface="OpenSans"/>
              </a:rPr>
              <a:t>incerteza</a:t>
            </a:r>
            <a:r>
              <a:rPr lang="pt-BR" sz="2200" b="0" i="0" u="none" strike="noStrike" baseline="0" dirty="0">
                <a:latin typeface="OpenSans"/>
              </a:rPr>
              <a:t> sobre o que deve ser feito e, portanto, os planos de longo prazo são </a:t>
            </a:r>
            <a:r>
              <a:rPr lang="pt-BR" sz="2200" b="0" i="0" u="none" strike="noStrike" baseline="0" dirty="0">
                <a:solidFill>
                  <a:srgbClr val="C00000"/>
                </a:solidFill>
                <a:latin typeface="OpenSans"/>
              </a:rPr>
              <a:t>inadequados</a:t>
            </a:r>
            <a:r>
              <a:rPr lang="pt-BR" sz="2200" b="0" i="0" u="none" strike="noStrike" baseline="0" dirty="0">
                <a:latin typeface="OpenSans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200" dirty="0">
              <a:latin typeface="OpenSans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b="0" i="0" u="none" strike="noStrike" baseline="0" dirty="0">
                <a:latin typeface="OpenSans"/>
              </a:rPr>
              <a:t>Em iniciativas em que são necessários </a:t>
            </a:r>
            <a:r>
              <a:rPr lang="pt-BR" sz="2200" b="0" i="1" u="none" strike="noStrike" baseline="0" dirty="0">
                <a:latin typeface="OpenSans-Italic"/>
              </a:rPr>
              <a:t>feedbacks </a:t>
            </a:r>
            <a:r>
              <a:rPr lang="pt-BR" sz="2200" b="0" i="0" u="none" strike="noStrike" baseline="0" dirty="0">
                <a:latin typeface="OpenSans"/>
              </a:rPr>
              <a:t>frequentes dos </a:t>
            </a:r>
            <a:r>
              <a:rPr lang="pt-BR" sz="2200" b="0" i="1" u="none" strike="noStrike" baseline="0" dirty="0">
                <a:latin typeface="OpenSans-Italic"/>
              </a:rPr>
              <a:t>stakeholders </a:t>
            </a:r>
            <a:r>
              <a:rPr lang="pt-BR" sz="2200" b="0" i="0" u="none" strike="noStrike" baseline="0" dirty="0">
                <a:latin typeface="OpenSans"/>
              </a:rPr>
              <a:t>para desenvolver um produto ou serviço, a melhor forma de fazê-lo é escolher um modelo </a:t>
            </a:r>
            <a:r>
              <a:rPr lang="pt-BR" sz="2200" b="0" i="0" u="none" strike="noStrike" baseline="0" dirty="0">
                <a:solidFill>
                  <a:srgbClr val="0033CC"/>
                </a:solidFill>
                <a:latin typeface="OpenSans"/>
              </a:rPr>
              <a:t>empírico</a:t>
            </a:r>
            <a:r>
              <a:rPr lang="pt-BR" sz="2200" b="0" i="0" u="none" strike="noStrike" baseline="0" dirty="0">
                <a:latin typeface="OpenSans"/>
              </a:rPr>
              <a:t> e trabalhar de forma </a:t>
            </a:r>
            <a:r>
              <a:rPr lang="pt-BR" sz="2200" b="0" i="0" u="none" strike="noStrike" baseline="0" dirty="0">
                <a:solidFill>
                  <a:srgbClr val="0033CC"/>
                </a:solidFill>
                <a:latin typeface="OpenSans"/>
              </a:rPr>
              <a:t>iterativa</a:t>
            </a:r>
            <a:r>
              <a:rPr lang="pt-BR" sz="2200" b="0" i="0" u="none" strike="noStrike" baseline="0" dirty="0">
                <a:latin typeface="OpenSans"/>
              </a:rPr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664416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8DE12-4D97-093D-EB4B-080ECABE0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5D9DFFE-86D3-F6AB-B0CE-C4A179FC561B}"/>
              </a:ext>
            </a:extLst>
          </p:cNvPr>
          <p:cNvSpPr/>
          <p:nvPr/>
        </p:nvSpPr>
        <p:spPr>
          <a:xfrm>
            <a:off x="457200" y="274638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Abordagem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em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método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Adaptativo</a:t>
            </a:r>
            <a:endParaRPr lang="en-US" altLang="pt-BR" sz="2800" b="1" dirty="0">
              <a:solidFill>
                <a:srgbClr val="0000FF"/>
              </a:solidFill>
              <a:latin typeface="Arial Bold" charset="0"/>
            </a:endParaRP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040D00-3725-B216-A62C-75BD94A88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776" y="930154"/>
            <a:ext cx="4774765" cy="238103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7700B5F-E935-62D8-42F2-74AC30359C03}"/>
              </a:ext>
            </a:extLst>
          </p:cNvPr>
          <p:cNvSpPr txBox="1"/>
          <p:nvPr/>
        </p:nvSpPr>
        <p:spPr>
          <a:xfrm>
            <a:off x="0" y="3505045"/>
            <a:ext cx="91439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OpenSans"/>
              </a:rPr>
              <a:t>Ser </a:t>
            </a:r>
            <a:r>
              <a:rPr lang="pt-BR" sz="2200" dirty="0">
                <a:solidFill>
                  <a:srgbClr val="0033CC"/>
                </a:solidFill>
                <a:latin typeface="OpenSans"/>
              </a:rPr>
              <a:t>adaptável</a:t>
            </a:r>
            <a:r>
              <a:rPr lang="pt-BR" sz="2200" dirty="0">
                <a:latin typeface="OpenSans"/>
              </a:rPr>
              <a:t> é desenvolver uma mentalidade e uma cultura que incorpore a capacidade de responder às </a:t>
            </a:r>
            <a:r>
              <a:rPr lang="pt-BR" sz="2200" dirty="0">
                <a:solidFill>
                  <a:srgbClr val="0033CC"/>
                </a:solidFill>
                <a:latin typeface="OpenSans"/>
              </a:rPr>
              <a:t>mudanças</a:t>
            </a:r>
            <a:r>
              <a:rPr lang="pt-BR" sz="2200" dirty="0">
                <a:latin typeface="OpenSans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OpenSans"/>
              </a:rPr>
              <a:t>Seria como desenvolver práticas que ajudarão a entender o ambiente, identificar as </a:t>
            </a:r>
            <a:r>
              <a:rPr lang="pt-BR" sz="2200" dirty="0">
                <a:solidFill>
                  <a:srgbClr val="C00000"/>
                </a:solidFill>
                <a:latin typeface="OpenSans"/>
              </a:rPr>
              <a:t>incertezas</a:t>
            </a:r>
            <a:r>
              <a:rPr lang="pt-BR" sz="2200" dirty="0">
                <a:latin typeface="OpenSans"/>
              </a:rPr>
              <a:t> e como lidar com elas para encontrar a melhor </a:t>
            </a:r>
            <a:r>
              <a:rPr lang="pt-BR" sz="2200" dirty="0">
                <a:solidFill>
                  <a:srgbClr val="0033CC"/>
                </a:solidFill>
                <a:latin typeface="OpenSans"/>
              </a:rPr>
              <a:t>solução</a:t>
            </a:r>
            <a:r>
              <a:rPr lang="pt-BR" sz="2200" dirty="0">
                <a:latin typeface="OpenSans"/>
              </a:rPr>
              <a:t> para o problema que você precisa resolver.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OpenSans"/>
              </a:rPr>
              <a:t>Trata-se de processo de criação de valor </a:t>
            </a:r>
            <a:r>
              <a:rPr lang="pt-BR" sz="2200" dirty="0">
                <a:solidFill>
                  <a:srgbClr val="0033CC"/>
                </a:solidFill>
                <a:latin typeface="OpenSans"/>
              </a:rPr>
              <a:t>iterativo</a:t>
            </a:r>
            <a:r>
              <a:rPr lang="pt-BR" sz="2200" dirty="0">
                <a:latin typeface="OpenSans"/>
              </a:rPr>
              <a:t> e </a:t>
            </a:r>
            <a:r>
              <a:rPr lang="pt-BR" sz="2200" dirty="0">
                <a:solidFill>
                  <a:srgbClr val="0033CC"/>
                </a:solidFill>
                <a:latin typeface="OpenSans"/>
              </a:rPr>
              <a:t>incremental</a:t>
            </a:r>
            <a:r>
              <a:rPr lang="pt-BR" sz="2200" dirty="0">
                <a:latin typeface="OpenSans"/>
              </a:rPr>
              <a:t>, que adota princípios do </a:t>
            </a:r>
            <a:r>
              <a:rPr lang="pt-BR" sz="2200" dirty="0">
                <a:solidFill>
                  <a:srgbClr val="0033CC"/>
                </a:solidFill>
                <a:latin typeface="OpenSans"/>
              </a:rPr>
              <a:t>Lean</a:t>
            </a:r>
            <a:r>
              <a:rPr lang="pt-BR" sz="2200" dirty="0">
                <a:latin typeface="OpenSans"/>
              </a:rPr>
              <a:t> para desenvolver produtos utilizáveis após cada iteração.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OpenSans"/>
              </a:rPr>
              <a:t>Um dos benefícios de ser iterativo é que você pode </a:t>
            </a:r>
            <a:r>
              <a:rPr lang="pt-BR" sz="2200" dirty="0">
                <a:solidFill>
                  <a:srgbClr val="C00000"/>
                </a:solidFill>
                <a:latin typeface="OpenSans"/>
              </a:rPr>
              <a:t>ajustar</a:t>
            </a:r>
            <a:r>
              <a:rPr lang="pt-BR" sz="2200" dirty="0">
                <a:latin typeface="OpenSans"/>
              </a:rPr>
              <a:t> à medida que avança no projeto, em vez de seguir um </a:t>
            </a:r>
            <a:r>
              <a:rPr lang="pt-BR" sz="2200" dirty="0">
                <a:solidFill>
                  <a:srgbClr val="C00000"/>
                </a:solidFill>
                <a:latin typeface="OpenSans"/>
              </a:rPr>
              <a:t>caminho linear</a:t>
            </a:r>
            <a:r>
              <a:rPr lang="pt-BR" sz="2200" dirty="0">
                <a:latin typeface="OpenSans"/>
              </a:rPr>
              <a:t>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7337750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4458" y="127586"/>
            <a:ext cx="85080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Metodologias de Desenvolvimento de SW</a:t>
            </a: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" y="1205557"/>
            <a:ext cx="9143999" cy="4670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20763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69EC4-D708-328C-6FC6-9577CCC80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9ED05EFA-060B-53AF-5014-75F47F5C0FE4}"/>
              </a:ext>
            </a:extLst>
          </p:cNvPr>
          <p:cNvSpPr/>
          <p:nvPr/>
        </p:nvSpPr>
        <p:spPr>
          <a:xfrm>
            <a:off x="457200" y="274638"/>
            <a:ext cx="8229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Abordagem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Híbrida</a:t>
            </a:r>
            <a:endParaRPr lang="en-US" altLang="pt-BR" sz="2800" b="1" dirty="0">
              <a:solidFill>
                <a:srgbClr val="0000FF"/>
              </a:solidFill>
              <a:latin typeface="Arial Bold" charset="0"/>
            </a:endParaRP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995DF7-F3C0-6C4B-9422-F71EE7808959}"/>
              </a:ext>
            </a:extLst>
          </p:cNvPr>
          <p:cNvSpPr txBox="1"/>
          <p:nvPr/>
        </p:nvSpPr>
        <p:spPr>
          <a:xfrm>
            <a:off x="0" y="3846010"/>
            <a:ext cx="914399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OpenSans"/>
              </a:rPr>
              <a:t>É uma ampla área de estudo em que organizações e equipes podem aplicar abordagens </a:t>
            </a:r>
            <a:r>
              <a:rPr lang="pt-BR" sz="2200" dirty="0">
                <a:solidFill>
                  <a:srgbClr val="C00000"/>
                </a:solidFill>
                <a:latin typeface="OpenSans"/>
              </a:rPr>
              <a:t>preditivas</a:t>
            </a:r>
            <a:r>
              <a:rPr lang="pt-BR" sz="2200" dirty="0">
                <a:latin typeface="OpenSans"/>
              </a:rPr>
              <a:t> e </a:t>
            </a:r>
            <a:r>
              <a:rPr lang="pt-BR" sz="2200" dirty="0">
                <a:solidFill>
                  <a:srgbClr val="C00000"/>
                </a:solidFill>
                <a:latin typeface="OpenSans"/>
              </a:rPr>
              <a:t>adaptativas</a:t>
            </a:r>
            <a:r>
              <a:rPr lang="pt-BR" sz="2200" dirty="0">
                <a:latin typeface="OpenSans"/>
              </a:rPr>
              <a:t> </a:t>
            </a:r>
            <a:r>
              <a:rPr lang="pt-BR" sz="2200" dirty="0">
                <a:solidFill>
                  <a:srgbClr val="0033CC"/>
                </a:solidFill>
                <a:latin typeface="OpenSans"/>
              </a:rPr>
              <a:t>simultaneamente</a:t>
            </a:r>
            <a:r>
              <a:rPr lang="pt-BR" sz="2200" dirty="0">
                <a:latin typeface="OpenSans"/>
              </a:rPr>
              <a:t> para desenvolver produtos ou serviços e gerir projetos, programas e portfólios.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OpenSans"/>
              </a:rPr>
              <a:t>Na perspectiva do Modelo </a:t>
            </a:r>
            <a:r>
              <a:rPr lang="pt-BR" sz="2200" dirty="0">
                <a:solidFill>
                  <a:srgbClr val="0033CC"/>
                </a:solidFill>
                <a:latin typeface="OpenSans"/>
              </a:rPr>
              <a:t>FLEKS</a:t>
            </a:r>
            <a:r>
              <a:rPr lang="pt-BR" sz="2200" dirty="0">
                <a:latin typeface="OpenSans"/>
              </a:rPr>
              <a:t>, </a:t>
            </a:r>
            <a:r>
              <a:rPr lang="pt-BR" sz="2200" u="sng" dirty="0">
                <a:solidFill>
                  <a:srgbClr val="FF0000"/>
                </a:solidFill>
                <a:latin typeface="OpenSans"/>
              </a:rPr>
              <a:t>não é</a:t>
            </a:r>
            <a:r>
              <a:rPr lang="pt-BR" sz="2200" dirty="0">
                <a:latin typeface="OpenSans"/>
              </a:rPr>
              <a:t> uma etapa de transição pela qual as organizações passam à medida que mudam da Abordagem Preditiva para a Adaptativa.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OpenSans"/>
              </a:rPr>
              <a:t>Além disso, uma Abordagem Híbrida não é a interseção entre Adaptativa e Preditiva, e sim a sua </a:t>
            </a:r>
            <a:r>
              <a:rPr lang="pt-BR" sz="2200" dirty="0">
                <a:solidFill>
                  <a:srgbClr val="0033CC"/>
                </a:solidFill>
                <a:latin typeface="OpenSans"/>
              </a:rPr>
              <a:t>combinação</a:t>
            </a:r>
            <a:r>
              <a:rPr lang="pt-BR" sz="2200" dirty="0">
                <a:latin typeface="OpenSans"/>
              </a:rPr>
              <a:t> das duas.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604A927-FA8D-4E47-A73E-454DBE4B4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740" y="714223"/>
            <a:ext cx="5821349" cy="2914815"/>
          </a:xfrm>
          <a:prstGeom prst="rect">
            <a:avLst/>
          </a:prstGeom>
        </p:spPr>
      </p:pic>
      <p:sp>
        <p:nvSpPr>
          <p:cNvPr id="6" name="Sinal de Multiplicação 5">
            <a:extLst>
              <a:ext uri="{FF2B5EF4-FFF2-40B4-BE49-F238E27FC236}">
                <a16:creationId xmlns:a16="http://schemas.microsoft.com/office/drawing/2014/main" id="{D2E76555-3D08-1805-7BAD-74067797046B}"/>
              </a:ext>
            </a:extLst>
          </p:cNvPr>
          <p:cNvSpPr/>
          <p:nvPr/>
        </p:nvSpPr>
        <p:spPr>
          <a:xfrm>
            <a:off x="1940957" y="1458285"/>
            <a:ext cx="2061275" cy="1970715"/>
          </a:xfrm>
          <a:prstGeom prst="mathMultiply">
            <a:avLst>
              <a:gd name="adj1" fmla="val 10151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8D61474-64B2-5398-3E93-FA0899DE8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089" y="1520887"/>
            <a:ext cx="1626910" cy="1115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904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 cstate="print"/>
          <a:srcRect l="21424" r="22056"/>
          <a:stretch/>
        </p:blipFill>
        <p:spPr>
          <a:xfrm>
            <a:off x="2" y="2631014"/>
            <a:ext cx="9155651" cy="278985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2921" y="6295597"/>
            <a:ext cx="3617077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303030"/>
                </a:solidFill>
                <a:latin typeface="Gotham-Bold"/>
                <a:cs typeface="Gotham-Bold"/>
              </a:rPr>
              <a:t>FEVEREIRO/2025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9" y="329330"/>
            <a:ext cx="997107" cy="27289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0" y="2"/>
            <a:ext cx="9144000" cy="7875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011882" y="3039004"/>
            <a:ext cx="7166918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FFFFFF"/>
                </a:solidFill>
                <a:latin typeface="Gotham-Bold"/>
                <a:cs typeface="Gotham-Bold"/>
              </a:rPr>
              <a:t>ANÁLISE E DESENVOLVIMENTO DE SISTEMAS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11883" y="4030559"/>
            <a:ext cx="81321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pt-BR" sz="2400" dirty="0">
                <a:solidFill>
                  <a:schemeClr val="bg1"/>
                </a:solidFill>
              </a:rPr>
              <a:t>PROJETO DE SISTEMAS APLICADO AS MELHORES PRÁTICAS EM QUALIDADE DE SOFTWARE E GOVERNANÇA DE TI</a:t>
            </a:r>
            <a:endParaRPr lang="en-US" sz="2200" dirty="0">
              <a:solidFill>
                <a:schemeClr val="bg1"/>
              </a:solidFill>
              <a:latin typeface="Gotham-Book"/>
              <a:cs typeface="Gotham-Book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11884" y="4898189"/>
            <a:ext cx="361707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  <a:latin typeface="Gotham-Bold"/>
                <a:cs typeface="Gotham-Bold"/>
              </a:rPr>
              <a:t>PROF. Me. PAULO SAMPAIO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7966" y="3145119"/>
            <a:ext cx="72000" cy="1726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EFDC3-6E0B-69DA-11DE-55EA06CE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>
            <a:extLst>
              <a:ext uri="{FF2B5EF4-FFF2-40B4-BE49-F238E27FC236}">
                <a16:creationId xmlns:a16="http://schemas.microsoft.com/office/drawing/2014/main" id="{4E0DF387-2FF1-77E1-B8A6-C5C68D8E48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F78ED56-118C-CF09-848D-4AD6B1CC3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61" y="1473324"/>
            <a:ext cx="4307109" cy="5385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1871" tIns="60936" rIns="121871" bIns="60936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700" b="1" cap="all" dirty="0">
                <a:solidFill>
                  <a:srgbClr val="ED145B"/>
                </a:solidFill>
              </a:rPr>
              <a:t>Modelo FLEKS</a:t>
            </a:r>
          </a:p>
        </p:txBody>
      </p:sp>
      <p:pic>
        <p:nvPicPr>
          <p:cNvPr id="2" name="Picture 2" descr="Helio Costa no LinkedIn: #fleks #fleksmodel #lean #hybrid #agile  #businessmodel #projectmanagement…">
            <a:extLst>
              <a:ext uri="{FF2B5EF4-FFF2-40B4-BE49-F238E27FC236}">
                <a16:creationId xmlns:a16="http://schemas.microsoft.com/office/drawing/2014/main" id="{14953C5B-C7C8-FF94-F9E2-9924AC481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13" y="2402070"/>
            <a:ext cx="3416774" cy="32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>
            <a:extLst>
              <a:ext uri="{FF2B5EF4-FFF2-40B4-BE49-F238E27FC236}">
                <a16:creationId xmlns:a16="http://schemas.microsoft.com/office/drawing/2014/main" id="{98EC5FE6-8F46-D0B8-BE91-347B77E6F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7829019" y="329330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29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6BE0B-5539-4B1F-6E21-9D027349E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A4B4B29-96B3-BE5B-710C-3EE2DE511D97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Modelo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FLEKS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E2A070-7668-1906-841A-E07185D21294}"/>
              </a:ext>
            </a:extLst>
          </p:cNvPr>
          <p:cNvSpPr txBox="1"/>
          <p:nvPr/>
        </p:nvSpPr>
        <p:spPr>
          <a:xfrm>
            <a:off x="0" y="3893953"/>
            <a:ext cx="9144000" cy="2719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A </a:t>
            </a:r>
            <a:r>
              <a:rPr lang="pt-BR" sz="2400" b="1" dirty="0">
                <a:solidFill>
                  <a:srgbClr val="00B050"/>
                </a:solidFill>
              </a:rPr>
              <a:t>FLEXIBILIDADE</a:t>
            </a:r>
            <a:r>
              <a:rPr lang="pt-BR" sz="2400" dirty="0"/>
              <a:t> está no coração do </a:t>
            </a:r>
            <a:r>
              <a:rPr lang="pt-BR" sz="2400" dirty="0">
                <a:solidFill>
                  <a:srgbClr val="0033CC"/>
                </a:solidFill>
              </a:rPr>
              <a:t>FLEKS</a:t>
            </a:r>
            <a:r>
              <a:rPr lang="pt-BR" sz="2400" dirty="0"/>
              <a:t>. Neste contexto gerentes e organizações devem entender que quanto mais </a:t>
            </a:r>
            <a:r>
              <a:rPr lang="pt-BR" sz="2400" dirty="0">
                <a:solidFill>
                  <a:srgbClr val="0033CC"/>
                </a:solidFill>
              </a:rPr>
              <a:t>flexíveis</a:t>
            </a:r>
            <a:r>
              <a:rPr lang="pt-BR" sz="2400" dirty="0"/>
              <a:t> forem seus planos e processos, mais </a:t>
            </a:r>
            <a:r>
              <a:rPr lang="pt-BR" sz="2400" dirty="0">
                <a:solidFill>
                  <a:srgbClr val="0033CC"/>
                </a:solidFill>
              </a:rPr>
              <a:t>robustos</a:t>
            </a:r>
            <a:r>
              <a:rPr lang="pt-BR" sz="2400" dirty="0"/>
              <a:t> eles se tornam, pois têm mais chances de se adaptarem às </a:t>
            </a:r>
            <a:r>
              <a:rPr lang="pt-BR" sz="2400" dirty="0">
                <a:solidFill>
                  <a:srgbClr val="C00000"/>
                </a:solidFill>
              </a:rPr>
              <a:t>incertezas</a:t>
            </a:r>
            <a:r>
              <a:rPr lang="pt-BR" sz="2400" dirty="0"/>
              <a:t> inerentes aos negócios.</a:t>
            </a: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Na </a:t>
            </a:r>
            <a:r>
              <a:rPr lang="pt-BR" sz="2400" b="1" dirty="0">
                <a:solidFill>
                  <a:srgbClr val="00B050"/>
                </a:solidFill>
              </a:rPr>
              <a:t>INTEGRAÇÃO</a:t>
            </a:r>
            <a:r>
              <a:rPr lang="pt-BR" sz="2400" dirty="0"/>
              <a:t> nada funciona separadamente. Pessoas, processos, recursos. Tudo deve ser pensado como um </a:t>
            </a:r>
            <a:r>
              <a:rPr lang="pt-BR" sz="2400" dirty="0">
                <a:solidFill>
                  <a:srgbClr val="0033CC"/>
                </a:solidFill>
              </a:rPr>
              <a:t>único corpo</a:t>
            </a:r>
            <a:r>
              <a:rPr lang="pt-BR" sz="2400" dirty="0"/>
              <a:t>. A gestão de processos, produtos, projetos, programas, portfólios e da organização como um todo deve ser feita com uma visão </a:t>
            </a:r>
            <a:r>
              <a:rPr lang="pt-BR" sz="2400" dirty="0">
                <a:solidFill>
                  <a:srgbClr val="0033CC"/>
                </a:solidFill>
              </a:rPr>
              <a:t>sistêmica</a:t>
            </a:r>
            <a:r>
              <a:rPr lang="pt-BR" sz="2400" dirty="0"/>
              <a:t> e </a:t>
            </a:r>
            <a:r>
              <a:rPr lang="pt-BR" sz="2400" dirty="0">
                <a:solidFill>
                  <a:srgbClr val="0033CC"/>
                </a:solidFill>
              </a:rPr>
              <a:t>integrada</a:t>
            </a:r>
            <a:r>
              <a:rPr lang="pt-BR" sz="2400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9A43160-73AE-2947-89DE-9C321DACB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59" y="244289"/>
            <a:ext cx="4517748" cy="3377016"/>
          </a:xfrm>
          <a:prstGeom prst="rect">
            <a:avLst/>
          </a:prstGeom>
          <a:noFill/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3733ACB4-3582-20F2-6137-F1A4F47CE695}"/>
              </a:ext>
            </a:extLst>
          </p:cNvPr>
          <p:cNvSpPr/>
          <p:nvPr/>
        </p:nvSpPr>
        <p:spPr>
          <a:xfrm>
            <a:off x="4325257" y="101600"/>
            <a:ext cx="3048000" cy="95410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0DDDBD9-795B-06FF-87BA-6B5409BEC9EE}"/>
              </a:ext>
            </a:extLst>
          </p:cNvPr>
          <p:cNvSpPr/>
          <p:nvPr/>
        </p:nvSpPr>
        <p:spPr>
          <a:xfrm>
            <a:off x="4869544" y="965200"/>
            <a:ext cx="3048000" cy="95410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982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BE0B2-03A6-622F-6623-E4C9CDE5B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8263B8B8-1708-4659-3BBF-F3FF80F34B21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Modelo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FLEKS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DF68D11-915F-3BAE-791C-875E28C0E67E}"/>
              </a:ext>
            </a:extLst>
          </p:cNvPr>
          <p:cNvSpPr txBox="1"/>
          <p:nvPr/>
        </p:nvSpPr>
        <p:spPr>
          <a:xfrm>
            <a:off x="0" y="3893953"/>
            <a:ext cx="9144000" cy="27197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A terceira verdade é a </a:t>
            </a:r>
            <a:r>
              <a:rPr lang="pt-BR" sz="2400" b="1" dirty="0">
                <a:solidFill>
                  <a:srgbClr val="00B050"/>
                </a:solidFill>
              </a:rPr>
              <a:t>COMUNICAÇÃO</a:t>
            </a:r>
            <a:r>
              <a:rPr lang="pt-BR" sz="2400" dirty="0"/>
              <a:t>. Encontrar melhores maneiras de se comunicar, compartilhar informações, conhecimentos e experiências com as pessoas certas, no momento certo e no formato certo é a melhor forma de estabelecer um </a:t>
            </a:r>
            <a:r>
              <a:rPr lang="pt-BR" sz="2400" dirty="0">
                <a:solidFill>
                  <a:srgbClr val="0033CC"/>
                </a:solidFill>
              </a:rPr>
              <a:t>bom relacionamento</a:t>
            </a:r>
            <a:r>
              <a:rPr lang="pt-BR" sz="2400" dirty="0"/>
              <a:t>, melhorar a cooperação e tomar decisões mais eficazes. </a:t>
            </a:r>
          </a:p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Um ambiente seguro no qual as pessoas se sintam livres para se expressar e se comunicar cria </a:t>
            </a:r>
            <a:r>
              <a:rPr lang="pt-BR" sz="2400" dirty="0">
                <a:solidFill>
                  <a:srgbClr val="0033CC"/>
                </a:solidFill>
              </a:rPr>
              <a:t>transparência</a:t>
            </a:r>
            <a:r>
              <a:rPr lang="pt-BR" sz="2400" dirty="0"/>
              <a:t> e melhora o </a:t>
            </a:r>
            <a:r>
              <a:rPr lang="pt-BR" sz="2400" dirty="0">
                <a:solidFill>
                  <a:srgbClr val="00B050"/>
                </a:solidFill>
              </a:rPr>
              <a:t>ambiente</a:t>
            </a:r>
            <a:r>
              <a:rPr lang="pt-BR" sz="2400" dirty="0"/>
              <a:t> da organização.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C3F2A7-39F9-EDE7-F4C0-3AE83090C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59" y="244289"/>
            <a:ext cx="4517748" cy="3377016"/>
          </a:xfrm>
          <a:prstGeom prst="rect">
            <a:avLst/>
          </a:prstGeom>
          <a:noFill/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352305BA-FD6E-56B6-38D6-5F4BE5D236CC}"/>
              </a:ext>
            </a:extLst>
          </p:cNvPr>
          <p:cNvSpPr/>
          <p:nvPr/>
        </p:nvSpPr>
        <p:spPr>
          <a:xfrm>
            <a:off x="4804228" y="1915886"/>
            <a:ext cx="3048000" cy="95410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06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82CF6-ACE9-BE20-09EC-A982203C3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12E1292-19E1-9263-F3EA-BED4A63258EF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Modelo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FLEKS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CD9CE9-6F41-C73F-948F-0D783DB24ECF}"/>
              </a:ext>
            </a:extLst>
          </p:cNvPr>
          <p:cNvSpPr txBox="1"/>
          <p:nvPr/>
        </p:nvSpPr>
        <p:spPr>
          <a:xfrm>
            <a:off x="0" y="4416466"/>
            <a:ext cx="9144000" cy="14908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 algn="just" defTabSz="457200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pt-BR" sz="2400" dirty="0"/>
              <a:t>Finalmente, a última verdade são as </a:t>
            </a:r>
            <a:r>
              <a:rPr lang="pt-BR" sz="2400" b="1" dirty="0">
                <a:solidFill>
                  <a:srgbClr val="00B050"/>
                </a:solidFill>
              </a:rPr>
              <a:t>PESSOAS</a:t>
            </a:r>
            <a:r>
              <a:rPr lang="pt-BR" sz="2400" dirty="0"/>
              <a:t>. Processos, produtos, projetos, programas e portfólios são gerenciados por pessoas, para pessoas. É preciso </a:t>
            </a:r>
            <a:r>
              <a:rPr lang="pt-BR" sz="2400" dirty="0">
                <a:solidFill>
                  <a:srgbClr val="00B050"/>
                </a:solidFill>
              </a:rPr>
              <a:t>respeitar</a:t>
            </a:r>
            <a:r>
              <a:rPr lang="pt-BR" sz="2400" dirty="0"/>
              <a:t>, entender suas reais necessidades, suas perspectivas, ter </a:t>
            </a:r>
            <a:r>
              <a:rPr lang="pt-BR" sz="2400" dirty="0">
                <a:solidFill>
                  <a:srgbClr val="0033CC"/>
                </a:solidFill>
              </a:rPr>
              <a:t>empatia</a:t>
            </a:r>
            <a:r>
              <a:rPr lang="pt-BR" sz="2400" dirty="0"/>
              <a:t> e ser </a:t>
            </a:r>
            <a:r>
              <a:rPr lang="pt-BR" sz="2400" dirty="0">
                <a:solidFill>
                  <a:srgbClr val="0033CC"/>
                </a:solidFill>
              </a:rPr>
              <a:t>compassivo</a:t>
            </a:r>
            <a:r>
              <a:rPr lang="pt-BR" sz="2400" dirty="0"/>
              <a:t> com elas.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97BEE3-A235-F168-0A60-20F0D7B17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59" y="244289"/>
            <a:ext cx="4517748" cy="3377016"/>
          </a:xfrm>
          <a:prstGeom prst="rect">
            <a:avLst/>
          </a:prstGeom>
          <a:noFill/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06BE361D-50AD-84B2-E1B3-31A29E35E02A}"/>
              </a:ext>
            </a:extLst>
          </p:cNvPr>
          <p:cNvSpPr/>
          <p:nvPr/>
        </p:nvSpPr>
        <p:spPr>
          <a:xfrm>
            <a:off x="4238170" y="2728682"/>
            <a:ext cx="3048000" cy="954107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59186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6B28E-71BC-374B-30DA-92171803A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A7A331F-909D-73CC-39A4-9B115CE31417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Filosofia de </a:t>
            </a:r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Liderança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FLEKS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C18813A-72FC-C9F5-30CC-05582DBE5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50076"/>
            <a:ext cx="9144000" cy="4497916"/>
          </a:xfrm>
          <a:prstGeom prst="rect">
            <a:avLst/>
          </a:prstGeom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6A924832-ABB1-B933-B272-38EDF7074D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6" y="868064"/>
            <a:ext cx="8229600" cy="6294730"/>
          </a:xfrm>
          <a:prstGeom prst="rect">
            <a:avLst/>
          </a:prstGeom>
        </p:spPr>
      </p:pic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8A02AC9-A684-1808-C31E-ABFB8201CF5D}"/>
              </a:ext>
            </a:extLst>
          </p:cNvPr>
          <p:cNvSpPr/>
          <p:nvPr/>
        </p:nvSpPr>
        <p:spPr>
          <a:xfrm rot="2231328">
            <a:off x="1480457" y="1228745"/>
            <a:ext cx="1030514" cy="454912"/>
          </a:xfrm>
          <a:prstGeom prst="rightArrow">
            <a:avLst/>
          </a:prstGeom>
          <a:solidFill>
            <a:srgbClr val="92D050"/>
          </a:solidFill>
          <a:ln>
            <a:solidFill>
              <a:srgbClr val="F4D3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6F910D84-F859-7D24-3C57-AB584D51FF38}"/>
              </a:ext>
            </a:extLst>
          </p:cNvPr>
          <p:cNvSpPr/>
          <p:nvPr/>
        </p:nvSpPr>
        <p:spPr>
          <a:xfrm rot="2231328">
            <a:off x="823641" y="2278793"/>
            <a:ext cx="1030514" cy="454912"/>
          </a:xfrm>
          <a:prstGeom prst="rightArrow">
            <a:avLst/>
          </a:prstGeom>
          <a:solidFill>
            <a:srgbClr val="92D050"/>
          </a:solidFill>
          <a:ln>
            <a:solidFill>
              <a:srgbClr val="F4D3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69B1DF69-6B63-6FCB-8E3D-EF791B95B75C}"/>
              </a:ext>
            </a:extLst>
          </p:cNvPr>
          <p:cNvSpPr/>
          <p:nvPr/>
        </p:nvSpPr>
        <p:spPr>
          <a:xfrm rot="2231328">
            <a:off x="823642" y="3585418"/>
            <a:ext cx="1030514" cy="454912"/>
          </a:xfrm>
          <a:prstGeom prst="rightArrow">
            <a:avLst/>
          </a:prstGeom>
          <a:solidFill>
            <a:srgbClr val="92D050"/>
          </a:solidFill>
          <a:ln>
            <a:solidFill>
              <a:srgbClr val="F4D3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B1BDCBF2-308C-6D6B-A9A6-221EDB3C812A}"/>
              </a:ext>
            </a:extLst>
          </p:cNvPr>
          <p:cNvSpPr/>
          <p:nvPr/>
        </p:nvSpPr>
        <p:spPr>
          <a:xfrm rot="2231328">
            <a:off x="1342534" y="4635465"/>
            <a:ext cx="1030514" cy="454912"/>
          </a:xfrm>
          <a:prstGeom prst="rightArrow">
            <a:avLst/>
          </a:prstGeom>
          <a:solidFill>
            <a:srgbClr val="92D050"/>
          </a:solidFill>
          <a:ln>
            <a:solidFill>
              <a:srgbClr val="F4D3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Direita 15">
            <a:extLst>
              <a:ext uri="{FF2B5EF4-FFF2-40B4-BE49-F238E27FC236}">
                <a16:creationId xmlns:a16="http://schemas.microsoft.com/office/drawing/2014/main" id="{22DBA085-A40E-E953-E195-32EE40BE8CB0}"/>
              </a:ext>
            </a:extLst>
          </p:cNvPr>
          <p:cNvSpPr/>
          <p:nvPr/>
        </p:nvSpPr>
        <p:spPr>
          <a:xfrm rot="8425525">
            <a:off x="6219372" y="1217808"/>
            <a:ext cx="1030514" cy="454912"/>
          </a:xfrm>
          <a:prstGeom prst="rightArrow">
            <a:avLst/>
          </a:prstGeom>
          <a:solidFill>
            <a:srgbClr val="92D050"/>
          </a:solidFill>
          <a:ln>
            <a:solidFill>
              <a:srgbClr val="F4D3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Direita 16">
            <a:extLst>
              <a:ext uri="{FF2B5EF4-FFF2-40B4-BE49-F238E27FC236}">
                <a16:creationId xmlns:a16="http://schemas.microsoft.com/office/drawing/2014/main" id="{E3D15850-0304-6F92-BAAD-114A7078D651}"/>
              </a:ext>
            </a:extLst>
          </p:cNvPr>
          <p:cNvSpPr/>
          <p:nvPr/>
        </p:nvSpPr>
        <p:spPr>
          <a:xfrm rot="8425525">
            <a:off x="6761439" y="2272263"/>
            <a:ext cx="1030514" cy="454912"/>
          </a:xfrm>
          <a:prstGeom prst="rightArrow">
            <a:avLst/>
          </a:prstGeom>
          <a:solidFill>
            <a:srgbClr val="92D050"/>
          </a:solidFill>
          <a:ln>
            <a:solidFill>
              <a:srgbClr val="F4D3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Seta: para a Direita 19">
            <a:extLst>
              <a:ext uri="{FF2B5EF4-FFF2-40B4-BE49-F238E27FC236}">
                <a16:creationId xmlns:a16="http://schemas.microsoft.com/office/drawing/2014/main" id="{AD8D6962-0CF3-1D0C-FA12-333EE0315747}"/>
              </a:ext>
            </a:extLst>
          </p:cNvPr>
          <p:cNvSpPr/>
          <p:nvPr/>
        </p:nvSpPr>
        <p:spPr>
          <a:xfrm rot="8425525">
            <a:off x="6690279" y="3457859"/>
            <a:ext cx="1030514" cy="454912"/>
          </a:xfrm>
          <a:prstGeom prst="rightArrow">
            <a:avLst/>
          </a:prstGeom>
          <a:solidFill>
            <a:srgbClr val="92D050"/>
          </a:solidFill>
          <a:ln>
            <a:solidFill>
              <a:srgbClr val="F4D3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: para a Direita 20">
            <a:extLst>
              <a:ext uri="{FF2B5EF4-FFF2-40B4-BE49-F238E27FC236}">
                <a16:creationId xmlns:a16="http://schemas.microsoft.com/office/drawing/2014/main" id="{9903BE5F-6358-EC4D-8DE9-B8873A82FC6F}"/>
              </a:ext>
            </a:extLst>
          </p:cNvPr>
          <p:cNvSpPr/>
          <p:nvPr/>
        </p:nvSpPr>
        <p:spPr>
          <a:xfrm rot="8425525">
            <a:off x="6291140" y="4690742"/>
            <a:ext cx="1030514" cy="454912"/>
          </a:xfrm>
          <a:prstGeom prst="rightArrow">
            <a:avLst/>
          </a:prstGeom>
          <a:solidFill>
            <a:srgbClr val="92D050"/>
          </a:solidFill>
          <a:ln>
            <a:solidFill>
              <a:srgbClr val="F4D3D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097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616CB-2195-9F2B-EE18-63BD98A6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CACF066-7B65-FECA-E6BC-450423C734BE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Modelo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FLEKS – Framework 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86DE29-F778-0CC3-BA7D-637DAE64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939346"/>
            <a:ext cx="63055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234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D5429-3CF2-DCF7-F2A0-41ABEB4FD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5314A6CC-42B0-2E6D-1866-263965B63B46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Modelo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FLEKS – Framework 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A7574B-7206-83A6-F5D4-AD7A6E2AE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85" y="2115003"/>
            <a:ext cx="3563768" cy="324076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62675FF-A596-86C4-983F-CBCB71664210}"/>
              </a:ext>
            </a:extLst>
          </p:cNvPr>
          <p:cNvSpPr txBox="1"/>
          <p:nvPr/>
        </p:nvSpPr>
        <p:spPr>
          <a:xfrm>
            <a:off x="3701153" y="1662452"/>
            <a:ext cx="522513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>
                <a:latin typeface="OpenSans"/>
              </a:rPr>
              <a:t>O Modelo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FLEKS</a:t>
            </a:r>
            <a:r>
              <a:rPr lang="pt-BR" sz="2000" b="0" i="0" u="none" strike="noStrike" baseline="0" dirty="0">
                <a:latin typeface="OpenSans"/>
              </a:rPr>
              <a:t> tem o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valor</a:t>
            </a:r>
            <a:r>
              <a:rPr lang="pt-BR" sz="2000" b="0" i="0" u="none" strike="noStrike" baseline="0" dirty="0">
                <a:latin typeface="OpenSans"/>
              </a:rPr>
              <a:t> em sua essência. O modelo compreende 4 blocos diferentes e 4 eventos de gestão. </a:t>
            </a:r>
            <a:r>
              <a:rPr lang="pt-BR" sz="2000" dirty="0">
                <a:latin typeface="OpenSans"/>
              </a:rPr>
              <a:t>F</a:t>
            </a:r>
            <a:r>
              <a:rPr lang="pt-BR" sz="2000" b="0" i="0" u="none" strike="noStrike" baseline="0" dirty="0">
                <a:latin typeface="OpenSans"/>
              </a:rPr>
              <a:t>oi criado para ser o mais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flexível</a:t>
            </a:r>
            <a:r>
              <a:rPr lang="pt-BR" sz="2000" b="0" i="0" u="none" strike="noStrike" baseline="0" dirty="0">
                <a:latin typeface="OpenSans"/>
              </a:rPr>
              <a:t> possível e compatível com qualquer setor e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tamanho</a:t>
            </a:r>
            <a:r>
              <a:rPr lang="pt-BR" sz="2000" b="0" i="0" u="none" strike="noStrike" baseline="0" dirty="0">
                <a:latin typeface="OpenSans"/>
              </a:rPr>
              <a:t> de negócio, pois pode ser totalmente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customizado</a:t>
            </a:r>
            <a:r>
              <a:rPr lang="pt-BR" sz="2000" b="0" i="0" u="none" strike="noStrike" baseline="0" dirty="0">
                <a:latin typeface="OpenSans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000" dirty="0">
              <a:latin typeface="OpenSans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>
                <a:latin typeface="OpenSans"/>
              </a:rPr>
              <a:t>Os blocos são: </a:t>
            </a:r>
            <a:r>
              <a:rPr lang="pt-BR" sz="2000" b="1" i="0" u="none" strike="noStrike" baseline="0" dirty="0">
                <a:solidFill>
                  <a:srgbClr val="00B050"/>
                </a:solidFill>
                <a:latin typeface="OpenSans"/>
              </a:rPr>
              <a:t>ORGANIZAÇÃO</a:t>
            </a:r>
            <a:r>
              <a:rPr lang="pt-BR" sz="2000" b="0" i="0" u="none" strike="noStrike" baseline="0" dirty="0">
                <a:latin typeface="OpenSans"/>
              </a:rPr>
              <a:t>, </a:t>
            </a:r>
            <a:r>
              <a:rPr lang="pt-BR" sz="2000" b="1" i="0" u="none" strike="noStrike" baseline="0" dirty="0">
                <a:solidFill>
                  <a:srgbClr val="00B050"/>
                </a:solidFill>
                <a:latin typeface="OpenSans"/>
              </a:rPr>
              <a:t>EGV</a:t>
            </a:r>
            <a:r>
              <a:rPr lang="pt-BR" sz="2000" b="0" i="0" u="none" strike="noStrike" baseline="0" dirty="0">
                <a:latin typeface="OpenSans"/>
              </a:rPr>
              <a:t> (ESCRITÓRIO DE GESTÃO DE VALOR), </a:t>
            </a:r>
            <a:r>
              <a:rPr lang="pt-BR" sz="2000" b="1" i="0" u="none" strike="noStrike" baseline="0" dirty="0">
                <a:solidFill>
                  <a:srgbClr val="00B050"/>
                </a:solidFill>
                <a:latin typeface="OpenSans"/>
              </a:rPr>
              <a:t>TRANSFORMAÇÃO DO NEGÓCIO </a:t>
            </a:r>
            <a:r>
              <a:rPr lang="pt-BR" sz="2000" b="0" i="0" u="none" strike="noStrike" baseline="0" dirty="0">
                <a:latin typeface="OpenSans"/>
              </a:rPr>
              <a:t>e </a:t>
            </a:r>
            <a:r>
              <a:rPr lang="pt-BR" sz="2000" b="1" i="0" u="none" strike="noStrike" baseline="0" dirty="0">
                <a:solidFill>
                  <a:srgbClr val="00B050"/>
                </a:solidFill>
                <a:latin typeface="OpenSans"/>
              </a:rPr>
              <a:t>OPERAÇÃO DO NEGÓCIO</a:t>
            </a:r>
            <a:r>
              <a:rPr lang="pt-BR" sz="2000" b="0" i="0" u="none" strike="noStrike" baseline="0" dirty="0">
                <a:latin typeface="OpenSans"/>
              </a:rPr>
              <a:t>.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pt-BR" sz="2000" dirty="0">
              <a:latin typeface="OpenSans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>
                <a:latin typeface="OpenSans"/>
              </a:rPr>
              <a:t>Os quatro eventos de gestão são: </a:t>
            </a:r>
            <a:r>
              <a:rPr lang="pt-BR" sz="2000" b="1" i="0" u="none" strike="noStrike" baseline="0" dirty="0">
                <a:solidFill>
                  <a:srgbClr val="00B050"/>
                </a:solidFill>
                <a:latin typeface="OpenSans"/>
              </a:rPr>
              <a:t>PLANEJAMENTO</a:t>
            </a:r>
            <a:r>
              <a:rPr lang="pt-BR" sz="2000" b="0" i="0" u="none" strike="noStrike" baseline="0" dirty="0">
                <a:latin typeface="OpenSans"/>
              </a:rPr>
              <a:t>, </a:t>
            </a:r>
            <a:r>
              <a:rPr lang="pt-BR" sz="2000" b="1" i="0" u="none" strike="noStrike" baseline="0" dirty="0">
                <a:solidFill>
                  <a:srgbClr val="00B050"/>
                </a:solidFill>
                <a:latin typeface="OpenSans"/>
              </a:rPr>
              <a:t>COORDENAÇÃO</a:t>
            </a:r>
            <a:r>
              <a:rPr lang="pt-BR" sz="2000" b="0" i="0" u="none" strike="noStrike" baseline="0" dirty="0">
                <a:latin typeface="OpenSans"/>
              </a:rPr>
              <a:t>, </a:t>
            </a:r>
            <a:r>
              <a:rPr lang="pt-BR" sz="2000" b="1" i="0" u="none" strike="noStrike" baseline="0" dirty="0">
                <a:solidFill>
                  <a:srgbClr val="00B050"/>
                </a:solidFill>
                <a:latin typeface="OpenSans"/>
              </a:rPr>
              <a:t>REVISÃO</a:t>
            </a:r>
            <a:r>
              <a:rPr lang="pt-BR" sz="2000" b="0" i="0" u="none" strike="noStrike" baseline="0" dirty="0">
                <a:latin typeface="OpenSans"/>
              </a:rPr>
              <a:t> e </a:t>
            </a:r>
            <a:r>
              <a:rPr lang="pt-BR" sz="2000" b="1" i="0" u="none" strike="noStrike" baseline="0" dirty="0">
                <a:solidFill>
                  <a:srgbClr val="00B050"/>
                </a:solidFill>
                <a:latin typeface="OpenSans"/>
              </a:rPr>
              <a:t>RETROSPECTIVA</a:t>
            </a:r>
            <a:r>
              <a:rPr lang="pt-BR" sz="2000" b="0" i="0" u="none" strike="noStrike" baseline="0" dirty="0">
                <a:latin typeface="OpenSans"/>
              </a:rPr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72749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27303-4288-3CC9-2435-14E1D296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285D1053-90D2-048A-64D7-D1420B915D38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Modelo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FLEKS – Framework 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2C29F52-00F5-BB10-DE80-59C3C7B2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3" y="2115003"/>
            <a:ext cx="3563768" cy="324076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95A4FE3-BD70-EE59-6D6D-1D9DB4BFB759}"/>
              </a:ext>
            </a:extLst>
          </p:cNvPr>
          <p:cNvSpPr txBox="1"/>
          <p:nvPr/>
        </p:nvSpPr>
        <p:spPr>
          <a:xfrm>
            <a:off x="3381829" y="1052850"/>
            <a:ext cx="574089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00B050"/>
                </a:solidFill>
                <a:latin typeface="OpenSans"/>
              </a:rPr>
              <a:t>ORGANIZAÇÃO</a:t>
            </a:r>
            <a:r>
              <a:rPr lang="pt-BR" sz="2000" dirty="0">
                <a:latin typeface="OpenSans"/>
              </a:rPr>
              <a:t>: responsável pela gestão estratégica da organização.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00B050"/>
                </a:solidFill>
                <a:latin typeface="OpenSans"/>
              </a:rPr>
              <a:t>ESCRITÓRIO DE GESTÃO DE VALOR</a:t>
            </a:r>
            <a:r>
              <a:rPr lang="pt-BR" sz="2000" dirty="0">
                <a:latin typeface="OpenSans"/>
              </a:rPr>
              <a:t>: responsável pela gestão do fluxo de criação de valor e pela integração das iniciativas de transformação do negócio e operação.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00B050"/>
                </a:solidFill>
                <a:latin typeface="OpenSans"/>
              </a:rPr>
              <a:t>TRANSFORMAÇÃO DO NEGÓCIO</a:t>
            </a:r>
            <a:r>
              <a:rPr lang="pt-BR" sz="2000" dirty="0">
                <a:latin typeface="OpenSans"/>
              </a:rPr>
              <a:t>: responsável por gerenciar iniciativas de mudança de negócio por meio do desenvolvimento de produtos e serviços solicitados pelos clientes ou Operação do Negócio.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00B050"/>
                </a:solidFill>
                <a:latin typeface="OpenSans"/>
              </a:rPr>
              <a:t>OPERAÇÃO DO NEGÓCIO</a:t>
            </a:r>
            <a:r>
              <a:rPr lang="pt-BR" sz="2000" dirty="0">
                <a:latin typeface="OpenSans"/>
              </a:rPr>
              <a:t>: responsável por conduzir o negócio em diferentes níveis por meio de processos contínuos, desde a manufatura até as atividades administrativas.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00B050"/>
                </a:solidFill>
                <a:latin typeface="OpenSans"/>
              </a:rPr>
              <a:t>EVENTOS DE GESTÃO</a:t>
            </a:r>
            <a:r>
              <a:rPr lang="pt-BR" sz="2000" dirty="0">
                <a:latin typeface="OpenSans"/>
              </a:rPr>
              <a:t>: utilizados por gestores ou equipes de qualquer nível de Transformação do Negócio ou operação para gerenciar iniciativas. 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5622569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111BA-23B9-C05A-C61E-C95799871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9B636A9-5908-9B59-8D8A-040867A05A3B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Modelo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FLEKS – Framework 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D4519E2-A68D-D037-CBAC-F58F5334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162" y="839764"/>
            <a:ext cx="6403999" cy="60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0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384458" y="127586"/>
            <a:ext cx="85080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FLEKS - CONCLUSÃO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-55154" y="1265036"/>
            <a:ext cx="9254328" cy="507831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 Modelo </a:t>
            </a:r>
            <a:r>
              <a:rPr lang="pt-BR" sz="3600" b="1" cap="all" spc="0" dirty="0">
                <a:ln/>
                <a:solidFill>
                  <a:srgbClr val="0033CC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FLEKS </a:t>
            </a:r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permite que qualquer </a:t>
            </a:r>
          </a:p>
          <a:p>
            <a:pPr algn="ctr"/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organização implemente um modelo </a:t>
            </a:r>
          </a:p>
          <a:p>
            <a:pPr algn="ctr"/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de negócios flexível, mas eficaz, </a:t>
            </a:r>
          </a:p>
          <a:p>
            <a:pPr algn="ctr"/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para atingir </a:t>
            </a:r>
            <a:r>
              <a:rPr lang="pt-BR" sz="3600" b="1" cap="all" spc="0" dirty="0">
                <a:ln/>
                <a:solidFill>
                  <a:srgbClr val="00B05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metas</a:t>
            </a:r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e cumprir sua </a:t>
            </a:r>
            <a:r>
              <a:rPr lang="pt-BR" sz="3600" b="1" cap="all" spc="0" dirty="0">
                <a:ln/>
                <a:solidFill>
                  <a:srgbClr val="00B05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missão</a:t>
            </a:r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.</a:t>
            </a:r>
          </a:p>
          <a:p>
            <a:pPr algn="ctr"/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</a:p>
          <a:p>
            <a:pPr algn="ctr"/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Por meio de processos simples,</a:t>
            </a:r>
          </a:p>
          <a:p>
            <a:pPr algn="ctr"/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customizáveis, mas eficazes, apoiados </a:t>
            </a:r>
          </a:p>
          <a:p>
            <a:pPr algn="ctr"/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em ferramentas e </a:t>
            </a:r>
            <a:r>
              <a:rPr lang="pt-BR" sz="3600" b="1" cap="all" spc="0" dirty="0">
                <a:ln/>
                <a:solidFill>
                  <a:srgbClr val="00B05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diretrizes</a:t>
            </a:r>
            <a:r>
              <a:rPr lang="pt-BR" sz="3600" b="1" cap="all" spc="0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num </a:t>
            </a:r>
          </a:p>
          <a:p>
            <a:pPr algn="ctr"/>
            <a:r>
              <a:rPr lang="pt-BR" sz="3600" b="1" cap="all" dirty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Único corpo de conhecimento.</a:t>
            </a:r>
            <a:endParaRPr lang="pt-BR" sz="36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8065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/>
          </p:cNvSpPr>
          <p:nvPr/>
        </p:nvSpPr>
        <p:spPr bwMode="auto">
          <a:xfrm>
            <a:off x="849742" y="1150516"/>
            <a:ext cx="801858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 anchor="ctr"/>
          <a:lstStyle>
            <a:lvl1pPr marL="39688" algn="l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algn="l"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pt-BR" altLang="pt-BR" sz="36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sym typeface="Arial Bold" charset="0"/>
              </a:rPr>
              <a:t>MODELO FLEKS</a:t>
            </a:r>
          </a:p>
          <a:p>
            <a:pPr algn="ctr">
              <a:defRPr/>
            </a:pPr>
            <a:r>
              <a:rPr lang="pt-BR" altLang="pt-BR" sz="24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old" charset="0"/>
                <a:sym typeface="Arial Bold" charset="0"/>
              </a:rPr>
              <a:t>Visão Geral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957890" y="556547"/>
            <a:ext cx="53607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pt-BR" sz="5400" b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BEM QUE SE QUIZ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955347" y="1859678"/>
            <a:ext cx="7200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Acessar o endereço abaixo (via PC ou </a:t>
            </a:r>
            <a:r>
              <a:rPr lang="pt-BR" sz="3200" dirty="0" err="1"/>
              <a:t>Smartphone</a:t>
            </a:r>
            <a:r>
              <a:rPr lang="pt-BR" sz="3200" dirty="0"/>
              <a:t> browser) e responder às perguntas disponibilizadas pelo professor: 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755576" y="4149080"/>
            <a:ext cx="7776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hlinkClick r:id="rId2"/>
              </a:rPr>
              <a:t>www.pollev.com/paulosampaio585</a:t>
            </a:r>
            <a:r>
              <a:rPr lang="pt-BR" sz="4000" dirty="0"/>
              <a:t>  </a:t>
            </a:r>
          </a:p>
        </p:txBody>
      </p:sp>
      <p:pic>
        <p:nvPicPr>
          <p:cNvPr id="11" name="Picture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29019" y="329330"/>
            <a:ext cx="997107" cy="272893"/>
          </a:xfrm>
          <a:prstGeom prst="rect">
            <a:avLst/>
          </a:prstGeom>
        </p:spPr>
      </p:pic>
      <p:pic>
        <p:nvPicPr>
          <p:cNvPr id="3074" name="Picture 2" descr="Eyes Emoji (U+1F440)">
            <a:extLst>
              <a:ext uri="{FF2B5EF4-FFF2-40B4-BE49-F238E27FC236}">
                <a16:creationId xmlns:a16="http://schemas.microsoft.com/office/drawing/2014/main" id="{2EB24555-F4C5-49FB-C621-5456812CB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653" y="329330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26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2580640"/>
            <a:ext cx="9144000" cy="282448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026"/>
          <p:cNvSpPr>
            <a:spLocks noChangeArrowheads="1"/>
          </p:cNvSpPr>
          <p:nvPr/>
        </p:nvSpPr>
        <p:spPr bwMode="auto">
          <a:xfrm>
            <a:off x="1053372" y="3004515"/>
            <a:ext cx="6694934" cy="206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Copyright © 2025  Prof. Paulo Sampaio</a:t>
            </a:r>
          </a:p>
          <a:p>
            <a:pPr>
              <a:defRPr/>
            </a:pPr>
            <a:endParaRPr kumimoji="1" lang="en-US" sz="2000" dirty="0">
              <a:solidFill>
                <a:schemeClr val="bg1"/>
              </a:solidFill>
              <a:latin typeface="Gotham-Bold"/>
              <a:cs typeface="Gotham-Bold"/>
            </a:endParaRPr>
          </a:p>
          <a:p>
            <a:pPr>
              <a:defRPr/>
            </a:pP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  <a:hlinkClick r:id="rId3"/>
              </a:rPr>
              <a:t>profpaulo.sampaio@fiap.com.br</a:t>
            </a:r>
            <a:r>
              <a:rPr kumimoji="1" lang="en-US" sz="2000" dirty="0">
                <a:solidFill>
                  <a:schemeClr val="bg1"/>
                </a:solidFill>
                <a:latin typeface="Gotham-Bold"/>
                <a:cs typeface="Gotham-Bold"/>
              </a:rPr>
              <a:t> </a:t>
            </a:r>
          </a:p>
          <a:p>
            <a:pPr>
              <a:defRPr/>
            </a:pPr>
            <a:endParaRPr kumimoji="1" lang="en-US" sz="1600" dirty="0">
              <a:solidFill>
                <a:schemeClr val="bg1"/>
              </a:solidFill>
              <a:latin typeface="Gotham-Book"/>
              <a:cs typeface="Gotham-Book"/>
            </a:endParaRPr>
          </a:p>
          <a:p>
            <a:pPr>
              <a:lnSpc>
                <a:spcPct val="110000"/>
              </a:lnSpc>
              <a:defRPr/>
            </a:pP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Todos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direitos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reservados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.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Reprodução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divulgação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total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ou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parcial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deste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documento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é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expressamente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proíbido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sem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o </a:t>
            </a:r>
            <a:r>
              <a:rPr kumimoji="1" lang="pt-BR" sz="1600" dirty="0">
                <a:solidFill>
                  <a:schemeClr val="bg1"/>
                </a:solidFill>
                <a:latin typeface="Gotham-Book"/>
                <a:cs typeface="Gotham-Book"/>
              </a:rPr>
              <a:t>consentimento formal, por escrito,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 do Professor (</a:t>
            </a:r>
            <a:r>
              <a:rPr kumimoji="1" lang="en-US" sz="1600" dirty="0" err="1">
                <a:solidFill>
                  <a:schemeClr val="bg1"/>
                </a:solidFill>
                <a:latin typeface="Gotham-Book"/>
                <a:cs typeface="Gotham-Book"/>
              </a:rPr>
              <a:t>autor</a:t>
            </a:r>
            <a:r>
              <a:rPr kumimoji="1" lang="en-US" sz="1600" dirty="0">
                <a:solidFill>
                  <a:schemeClr val="bg1"/>
                </a:solidFill>
                <a:latin typeface="Gotham-Book"/>
                <a:cs typeface="Gotham-Book"/>
              </a:rPr>
              <a:t>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7966" y="3342641"/>
            <a:ext cx="72000" cy="1239520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37508" y="333717"/>
            <a:ext cx="975616" cy="26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Conteúdo</a:t>
            </a:r>
            <a:endParaRPr lang="en-US" dirty="0"/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1828800" y="1763736"/>
            <a:ext cx="762000" cy="665163"/>
            <a:chOff x="1110" y="2656"/>
            <a:chExt cx="1549" cy="1351"/>
          </a:xfrm>
        </p:grpSpPr>
        <p:sp>
          <p:nvSpPr>
            <p:cNvPr id="41049" name="AutoShape 89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50" name="AutoShape 90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51" name="AutoShape 91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92"/>
          <p:cNvGrpSpPr>
            <a:grpSpLocks/>
          </p:cNvGrpSpPr>
          <p:nvPr/>
        </p:nvGrpSpPr>
        <p:grpSpPr bwMode="auto">
          <a:xfrm>
            <a:off x="1828800" y="2579660"/>
            <a:ext cx="762000" cy="665163"/>
            <a:chOff x="3174" y="2656"/>
            <a:chExt cx="1549" cy="1351"/>
          </a:xfrm>
        </p:grpSpPr>
        <p:sp>
          <p:nvSpPr>
            <p:cNvPr id="41053" name="AutoShape 93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54" name="AutoShape 94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55" name="AutoShape 95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056" name="Line 96"/>
          <p:cNvSpPr>
            <a:spLocks noChangeShapeType="1"/>
          </p:cNvSpPr>
          <p:nvPr/>
        </p:nvSpPr>
        <p:spPr bwMode="auto">
          <a:xfrm>
            <a:off x="2438400" y="2373336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057" name="Text Box 97"/>
          <p:cNvSpPr txBox="1">
            <a:spLocks noChangeArrowheads="1"/>
          </p:cNvSpPr>
          <p:nvPr/>
        </p:nvSpPr>
        <p:spPr bwMode="auto">
          <a:xfrm>
            <a:off x="3276602" y="2808558"/>
            <a:ext cx="350416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Clássicos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Ágeis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58" name="Text Box 98"/>
          <p:cNvSpPr txBox="1">
            <a:spLocks noChangeArrowheads="1"/>
          </p:cNvSpPr>
          <p:nvPr/>
        </p:nvSpPr>
        <p:spPr bwMode="gray">
          <a:xfrm>
            <a:off x="2032580" y="1862162"/>
            <a:ext cx="3401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/>
              <a:t>1</a:t>
            </a:r>
          </a:p>
        </p:txBody>
      </p:sp>
      <p:sp>
        <p:nvSpPr>
          <p:cNvPr id="41059" name="Line 99"/>
          <p:cNvSpPr>
            <a:spLocks noChangeShapeType="1"/>
          </p:cNvSpPr>
          <p:nvPr/>
        </p:nvSpPr>
        <p:spPr bwMode="auto">
          <a:xfrm>
            <a:off x="2438400" y="3189260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061" name="Text Box 101"/>
          <p:cNvSpPr txBox="1">
            <a:spLocks noChangeArrowheads="1"/>
          </p:cNvSpPr>
          <p:nvPr/>
        </p:nvSpPr>
        <p:spPr bwMode="gray">
          <a:xfrm>
            <a:off x="2032580" y="2678085"/>
            <a:ext cx="3401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/>
              <a:t>2</a:t>
            </a:r>
          </a:p>
        </p:txBody>
      </p:sp>
      <p:grpSp>
        <p:nvGrpSpPr>
          <p:cNvPr id="4" name="Group 102"/>
          <p:cNvGrpSpPr>
            <a:grpSpLocks/>
          </p:cNvGrpSpPr>
          <p:nvPr/>
        </p:nvGrpSpPr>
        <p:grpSpPr bwMode="auto">
          <a:xfrm>
            <a:off x="1828800" y="3471836"/>
            <a:ext cx="762000" cy="665163"/>
            <a:chOff x="1110" y="2656"/>
            <a:chExt cx="1549" cy="1351"/>
          </a:xfrm>
        </p:grpSpPr>
        <p:sp>
          <p:nvSpPr>
            <p:cNvPr id="41063" name="AutoShape 103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64" name="AutoShape 104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1065" name="AutoShape 105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1070" name="Line 110"/>
          <p:cNvSpPr>
            <a:spLocks noChangeShapeType="1"/>
          </p:cNvSpPr>
          <p:nvPr/>
        </p:nvSpPr>
        <p:spPr bwMode="auto">
          <a:xfrm>
            <a:off x="2438400" y="408143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1071" name="Text Box 111"/>
          <p:cNvSpPr txBox="1">
            <a:spLocks noChangeArrowheads="1"/>
          </p:cNvSpPr>
          <p:nvPr/>
        </p:nvSpPr>
        <p:spPr bwMode="auto">
          <a:xfrm>
            <a:off x="3276602" y="3548036"/>
            <a:ext cx="21980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Híbrido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072" name="Text Box 112"/>
          <p:cNvSpPr txBox="1">
            <a:spLocks noChangeArrowheads="1"/>
          </p:cNvSpPr>
          <p:nvPr/>
        </p:nvSpPr>
        <p:spPr bwMode="gray">
          <a:xfrm>
            <a:off x="2032580" y="3570260"/>
            <a:ext cx="3401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/>
              <a:t>3</a:t>
            </a:r>
          </a:p>
        </p:txBody>
      </p:sp>
      <p:sp>
        <p:nvSpPr>
          <p:cNvPr id="33" name="Text Box 97"/>
          <p:cNvSpPr txBox="1">
            <a:spLocks noChangeArrowheads="1"/>
          </p:cNvSpPr>
          <p:nvPr/>
        </p:nvSpPr>
        <p:spPr bwMode="auto">
          <a:xfrm>
            <a:off x="3262000" y="1929519"/>
            <a:ext cx="3176960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Método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Lean de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gestão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" name="Pictur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29019" y="329330"/>
            <a:ext cx="997107" cy="272893"/>
          </a:xfrm>
          <a:prstGeom prst="rect">
            <a:avLst/>
          </a:prstGeom>
        </p:spPr>
      </p:pic>
      <p:grpSp>
        <p:nvGrpSpPr>
          <p:cNvPr id="5" name="Group 102"/>
          <p:cNvGrpSpPr>
            <a:grpSpLocks/>
          </p:cNvGrpSpPr>
          <p:nvPr/>
        </p:nvGrpSpPr>
        <p:grpSpPr bwMode="auto">
          <a:xfrm>
            <a:off x="1826452" y="4299500"/>
            <a:ext cx="762000" cy="665163"/>
            <a:chOff x="1110" y="2656"/>
            <a:chExt cx="1549" cy="1351"/>
          </a:xfrm>
        </p:grpSpPr>
        <p:sp>
          <p:nvSpPr>
            <p:cNvPr id="26" name="AutoShape 103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7" name="AutoShape 104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8" name="AutoShape 105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9" name="Line 110"/>
          <p:cNvSpPr>
            <a:spLocks noChangeShapeType="1"/>
          </p:cNvSpPr>
          <p:nvPr/>
        </p:nvSpPr>
        <p:spPr bwMode="auto">
          <a:xfrm>
            <a:off x="2436052" y="4909099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30" name="Text Box 111"/>
          <p:cNvSpPr txBox="1">
            <a:spLocks noChangeArrowheads="1"/>
          </p:cNvSpPr>
          <p:nvPr/>
        </p:nvSpPr>
        <p:spPr bwMode="auto">
          <a:xfrm>
            <a:off x="3274252" y="4375701"/>
            <a:ext cx="346344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FLEKS – 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Verdades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Text Box 112"/>
          <p:cNvSpPr txBox="1">
            <a:spLocks noChangeArrowheads="1"/>
          </p:cNvSpPr>
          <p:nvPr/>
        </p:nvSpPr>
        <p:spPr bwMode="gray">
          <a:xfrm>
            <a:off x="2030232" y="4397925"/>
            <a:ext cx="3401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4</a:t>
            </a:r>
          </a:p>
        </p:txBody>
      </p:sp>
      <p:sp>
        <p:nvSpPr>
          <p:cNvPr id="32" name="Line 110"/>
          <p:cNvSpPr>
            <a:spLocks noChangeShapeType="1"/>
          </p:cNvSpPr>
          <p:nvPr/>
        </p:nvSpPr>
        <p:spPr bwMode="auto">
          <a:xfrm>
            <a:off x="2436052" y="4895031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" name="Group 102"/>
          <p:cNvGrpSpPr>
            <a:grpSpLocks/>
          </p:cNvGrpSpPr>
          <p:nvPr/>
        </p:nvGrpSpPr>
        <p:grpSpPr bwMode="auto">
          <a:xfrm>
            <a:off x="1824104" y="5113096"/>
            <a:ext cx="762000" cy="665163"/>
            <a:chOff x="1110" y="2656"/>
            <a:chExt cx="1549" cy="1351"/>
          </a:xfrm>
        </p:grpSpPr>
        <p:sp>
          <p:nvSpPr>
            <p:cNvPr id="35" name="AutoShape 103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6" name="AutoShape 104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7" name="AutoShape 105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38" name="Line 110"/>
          <p:cNvSpPr>
            <a:spLocks noChangeShapeType="1"/>
          </p:cNvSpPr>
          <p:nvPr/>
        </p:nvSpPr>
        <p:spPr bwMode="auto">
          <a:xfrm>
            <a:off x="2433704" y="5722695"/>
            <a:ext cx="4800600" cy="0"/>
          </a:xfrm>
          <a:prstGeom prst="line">
            <a:avLst/>
          </a:prstGeom>
          <a:noFill/>
          <a:ln w="25400">
            <a:solidFill>
              <a:srgbClr val="C0C0C0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pt-BR"/>
          </a:p>
        </p:txBody>
      </p:sp>
      <p:sp>
        <p:nvSpPr>
          <p:cNvPr id="40" name="Text Box 112"/>
          <p:cNvSpPr txBox="1">
            <a:spLocks noChangeArrowheads="1"/>
          </p:cNvSpPr>
          <p:nvPr/>
        </p:nvSpPr>
        <p:spPr bwMode="gray">
          <a:xfrm>
            <a:off x="2027884" y="5211521"/>
            <a:ext cx="34015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/>
              <a:t>5</a:t>
            </a:r>
          </a:p>
        </p:txBody>
      </p:sp>
      <p:sp>
        <p:nvSpPr>
          <p:cNvPr id="7" name="Text Box 111">
            <a:extLst>
              <a:ext uri="{FF2B5EF4-FFF2-40B4-BE49-F238E27FC236}">
                <a16:creationId xmlns:a16="http://schemas.microsoft.com/office/drawing/2014/main" id="{2CB0CE78-54AC-5D88-EFB9-055F86F34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524" y="5237788"/>
            <a:ext cx="379123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Modelo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FLEKS – Framework</a:t>
            </a: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6" grpId="0" animBg="1"/>
      <p:bldP spid="41057" grpId="0"/>
      <p:bldP spid="41058" grpId="0"/>
      <p:bldP spid="41059" grpId="0" animBg="1"/>
      <p:bldP spid="41061" grpId="0"/>
      <p:bldP spid="41070" grpId="0" animBg="1"/>
      <p:bldP spid="41071" grpId="0"/>
      <p:bldP spid="41072" grpId="0"/>
      <p:bldP spid="33" grpId="0"/>
      <p:bldP spid="29" grpId="0" animBg="1"/>
      <p:bldP spid="30" grpId="0"/>
      <p:bldP spid="31" grpId="0"/>
      <p:bldP spid="32" grpId="0" animBg="1"/>
      <p:bldP spid="38" grpId="0" animBg="1"/>
      <p:bldP spid="40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81382-BF79-FD62-43DD-70081F7AA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>
            <a:extLst>
              <a:ext uri="{FF2B5EF4-FFF2-40B4-BE49-F238E27FC236}">
                <a16:creationId xmlns:a16="http://schemas.microsoft.com/office/drawing/2014/main" id="{2C955BF5-74CF-FE35-F6DF-DCE9D967A6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7492F090-94B0-93AC-777F-CBFDE5F73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61" y="1473324"/>
            <a:ext cx="4307109" cy="11618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1871" tIns="60936" rIns="121871" bIns="60936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700" b="1" cap="all" dirty="0">
                <a:solidFill>
                  <a:srgbClr val="ED145B"/>
                </a:solidFill>
              </a:rPr>
              <a:t>FLEKS – CRIAÇÃO DE VALOR</a:t>
            </a:r>
          </a:p>
          <a:p>
            <a:pPr algn="ctr">
              <a:spcBef>
                <a:spcPct val="50000"/>
              </a:spcBef>
              <a:defRPr/>
            </a:pPr>
            <a:r>
              <a:rPr lang="pt-BR" sz="2700" b="1" cap="all" dirty="0">
                <a:solidFill>
                  <a:srgbClr val="ED145B"/>
                </a:solidFill>
              </a:rPr>
              <a:t>SUSTENTÁVEL</a:t>
            </a:r>
          </a:p>
        </p:txBody>
      </p:sp>
      <p:pic>
        <p:nvPicPr>
          <p:cNvPr id="2" name="Picture 2" descr="Helio Costa no LinkedIn: #fleks #fleksmodel #lean #hybrid #agile  #businessmodel #projectmanagement…">
            <a:extLst>
              <a:ext uri="{FF2B5EF4-FFF2-40B4-BE49-F238E27FC236}">
                <a16:creationId xmlns:a16="http://schemas.microsoft.com/office/drawing/2014/main" id="{2F0A6B0B-F9FD-23F5-568A-BE0F69D08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613" y="2825153"/>
            <a:ext cx="3416774" cy="324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6">
            <a:extLst>
              <a:ext uri="{FF2B5EF4-FFF2-40B4-BE49-F238E27FC236}">
                <a16:creationId xmlns:a16="http://schemas.microsoft.com/office/drawing/2014/main" id="{80339431-CD14-44FA-16CF-B15906A64E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</a:blip>
          <a:stretch>
            <a:fillRect/>
          </a:stretch>
        </p:blipFill>
        <p:spPr>
          <a:xfrm>
            <a:off x="7829019" y="329330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425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0A3B8-912B-94F1-A608-9BCED6BED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37D2B799-19B6-27C4-95E4-B7CA50C96072}"/>
              </a:ext>
            </a:extLst>
          </p:cNvPr>
          <p:cNvGrpSpPr/>
          <p:nvPr/>
        </p:nvGrpSpPr>
        <p:grpSpPr>
          <a:xfrm>
            <a:off x="155000" y="852414"/>
            <a:ext cx="4336933" cy="4050221"/>
            <a:chOff x="1038393" y="1079722"/>
            <a:chExt cx="4336933" cy="4050221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9AFCA17C-B9BB-5A43-8A90-8BB7C082EC2C}"/>
                </a:ext>
              </a:extLst>
            </p:cNvPr>
            <p:cNvSpPr/>
            <p:nvPr/>
          </p:nvSpPr>
          <p:spPr>
            <a:xfrm>
              <a:off x="1038393" y="2727706"/>
              <a:ext cx="2371240" cy="240223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65000"/>
              </a:schemeClr>
            </a:solidFill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2000" b="1" dirty="0"/>
                <a:t>PREDITIVO</a:t>
              </a:r>
              <a:endParaRPr lang="pt-BR" b="1" dirty="0"/>
            </a:p>
          </p:txBody>
        </p:sp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6ED8D8D2-DEDC-BF38-8F0C-E63B47F1C8DC}"/>
                </a:ext>
              </a:extLst>
            </p:cNvPr>
            <p:cNvSpPr/>
            <p:nvPr/>
          </p:nvSpPr>
          <p:spPr>
            <a:xfrm>
              <a:off x="3004086" y="2725126"/>
              <a:ext cx="2371240" cy="2402237"/>
            </a:xfrm>
            <a:prstGeom prst="ellipse">
              <a:avLst/>
            </a:prstGeom>
            <a:solidFill>
              <a:srgbClr val="7030A0">
                <a:alpha val="45000"/>
              </a:srgbClr>
            </a:solidFill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2000" b="1" dirty="0"/>
                <a:t>ADAPTATIVO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53317C4F-7138-C726-C7C1-AE20B3BCCC80}"/>
                </a:ext>
              </a:extLst>
            </p:cNvPr>
            <p:cNvSpPr/>
            <p:nvPr/>
          </p:nvSpPr>
          <p:spPr>
            <a:xfrm>
              <a:off x="2040616" y="1079722"/>
              <a:ext cx="2371240" cy="2402237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6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/>
                <a:t>LEAN</a:t>
              </a:r>
              <a:endParaRPr lang="pt-BR" b="1" dirty="0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E6DB5A8-DEA9-DC02-D680-D11C89F51969}"/>
                </a:ext>
              </a:extLst>
            </p:cNvPr>
            <p:cNvSpPr/>
            <p:nvPr/>
          </p:nvSpPr>
          <p:spPr>
            <a:xfrm>
              <a:off x="2479726" y="2727697"/>
              <a:ext cx="1363851" cy="137934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VALOR</a:t>
              </a:r>
            </a:p>
          </p:txBody>
        </p:sp>
      </p:grpSp>
      <p:sp>
        <p:nvSpPr>
          <p:cNvPr id="7" name="Retângulo 6">
            <a:extLst>
              <a:ext uri="{FF2B5EF4-FFF2-40B4-BE49-F238E27FC236}">
                <a16:creationId xmlns:a16="http://schemas.microsoft.com/office/drawing/2014/main" id="{BC33EAA8-47E3-5C51-40AD-5BB9D487EC71}"/>
              </a:ext>
            </a:extLst>
          </p:cNvPr>
          <p:cNvSpPr/>
          <p:nvPr/>
        </p:nvSpPr>
        <p:spPr>
          <a:xfrm>
            <a:off x="384458" y="127586"/>
            <a:ext cx="850802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800" b="1" dirty="0">
                <a:solidFill>
                  <a:srgbClr val="0000FF"/>
                </a:solidFill>
                <a:latin typeface="Arial Bold" charset="0"/>
                <a:ea typeface="Arial Bold" charset="0"/>
                <a:cs typeface="Arial Bold" charset="0"/>
                <a:sym typeface="Arial Bold" charset="0"/>
              </a:rPr>
              <a:t>Modelo FLEKS de geração de valor</a:t>
            </a:r>
          </a:p>
          <a:p>
            <a:pPr algn="l"/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06EC7F-7696-9AE7-6147-F3766712A184}"/>
              </a:ext>
            </a:extLst>
          </p:cNvPr>
          <p:cNvSpPr txBox="1"/>
          <p:nvPr/>
        </p:nvSpPr>
        <p:spPr>
          <a:xfrm>
            <a:off x="3975326" y="988047"/>
            <a:ext cx="516867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>
                <a:latin typeface="OpenSans"/>
              </a:rPr>
              <a:t>O </a:t>
            </a:r>
            <a:r>
              <a:rPr lang="pt-BR" sz="2000" b="1" i="0" u="none" strike="noStrike" baseline="0" dirty="0">
                <a:latin typeface="OpenSans"/>
              </a:rPr>
              <a:t>FLEKS</a:t>
            </a:r>
            <a:r>
              <a:rPr lang="pt-BR" sz="2000" b="0" i="0" u="none" strike="noStrike" baseline="0" dirty="0">
                <a:latin typeface="OpenSans"/>
              </a:rPr>
              <a:t> é um modelo </a:t>
            </a:r>
            <a:r>
              <a:rPr lang="pt-BR" sz="2000" b="0" i="1" u="none" strike="noStrike" baseline="0" dirty="0" err="1">
                <a:latin typeface="OpenSans-Italic"/>
              </a:rPr>
              <a:t>lean</a:t>
            </a:r>
            <a:r>
              <a:rPr lang="pt-BR" sz="2000" b="0" i="1" u="none" strike="noStrike" baseline="0" dirty="0">
                <a:latin typeface="OpenSans-Italic"/>
              </a:rPr>
              <a:t> </a:t>
            </a:r>
            <a:r>
              <a:rPr lang="pt-BR" sz="2000" b="0" i="0" u="none" strike="noStrike" baseline="0" dirty="0">
                <a:latin typeface="OpenSans"/>
              </a:rPr>
              <a:t>híbrido para gerir iniciativas de Operação e Transformação do</a:t>
            </a:r>
          </a:p>
          <a:p>
            <a:pPr algn="just"/>
            <a:r>
              <a:rPr lang="pt-BR" sz="2000" b="0" i="0" u="none" strike="noStrike" baseline="0" dirty="0">
                <a:latin typeface="OpenSans"/>
              </a:rPr>
              <a:t>Negócio que permitam rápida adaptação às mudanças de contexto e fluxo de </a:t>
            </a:r>
            <a:r>
              <a:rPr lang="pt-BR" sz="2000" b="1" i="0" u="none" strike="noStrike" baseline="0" dirty="0">
                <a:solidFill>
                  <a:srgbClr val="0033CC"/>
                </a:solidFill>
                <a:latin typeface="OpenSans"/>
              </a:rPr>
              <a:t>criação de valor sustentável.</a:t>
            </a:r>
            <a:endParaRPr lang="pt-BR" sz="2000" b="1" dirty="0">
              <a:solidFill>
                <a:srgbClr val="0033CC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2132EDA-441C-BF5E-A3E0-BBFBD98CBE2E}"/>
              </a:ext>
            </a:extLst>
          </p:cNvPr>
          <p:cNvSpPr txBox="1"/>
          <p:nvPr/>
        </p:nvSpPr>
        <p:spPr>
          <a:xfrm>
            <a:off x="4533254" y="3212543"/>
            <a:ext cx="461074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pt-BR" sz="2000" b="0" i="0" u="none" strike="noStrike" baseline="0" dirty="0">
                <a:latin typeface="OpenSans"/>
              </a:rPr>
              <a:t>A ideia por trás do Modelo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FLEKS</a:t>
            </a:r>
            <a:r>
              <a:rPr lang="pt-BR" sz="2000" b="0" i="0" u="none" strike="noStrike" baseline="0" dirty="0">
                <a:latin typeface="OpenSans"/>
              </a:rPr>
              <a:t> é aproveitar ao máximo a Gestão </a:t>
            </a:r>
            <a:r>
              <a:rPr lang="pt-BR" sz="2000" b="0" i="1" u="none" strike="noStrike" baseline="0" dirty="0">
                <a:solidFill>
                  <a:srgbClr val="0033CC"/>
                </a:solidFill>
                <a:latin typeface="OpenSans-Italic"/>
              </a:rPr>
              <a:t>Lean</a:t>
            </a:r>
            <a:r>
              <a:rPr lang="pt-BR" sz="2000" b="0" i="0" u="none" strike="noStrike" baseline="0" dirty="0">
                <a:latin typeface="OpenSans"/>
              </a:rPr>
              <a:t>, as Abordagens Preditivas</a:t>
            </a:r>
            <a:r>
              <a:rPr lang="pt-BR" sz="2000" dirty="0">
                <a:latin typeface="OpenSans"/>
              </a:rPr>
              <a:t> </a:t>
            </a:r>
            <a:r>
              <a:rPr lang="pt-BR" sz="2000" b="0" i="0" u="none" strike="noStrike" baseline="0" dirty="0">
                <a:latin typeface="OpenSans"/>
              </a:rPr>
              <a:t>e Adaptativas na entrega de </a:t>
            </a:r>
            <a:r>
              <a:rPr lang="pt-BR" sz="2000" b="1" i="0" u="none" strike="noStrike" baseline="0" dirty="0">
                <a:solidFill>
                  <a:srgbClr val="00B050"/>
                </a:solidFill>
                <a:latin typeface="OpenSans"/>
              </a:rPr>
              <a:t>valor</a:t>
            </a:r>
            <a:r>
              <a:rPr lang="pt-BR" sz="2000" b="0" i="0" u="none" strike="noStrike" baseline="0" dirty="0">
                <a:latin typeface="OpenSans"/>
              </a:rPr>
              <a:t> e na gestão das organizações.</a:t>
            </a:r>
            <a:endParaRPr lang="pt-BR" sz="20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59FC89D-429A-3215-75BB-5E2495EE455F}"/>
              </a:ext>
            </a:extLst>
          </p:cNvPr>
          <p:cNvSpPr txBox="1"/>
          <p:nvPr/>
        </p:nvSpPr>
        <p:spPr>
          <a:xfrm>
            <a:off x="28004" y="5107864"/>
            <a:ext cx="911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sz="1800" b="0" i="0" u="none" strike="noStrike" baseline="0" dirty="0">
                <a:latin typeface="OpenSans"/>
              </a:rPr>
              <a:t>A Gestão </a:t>
            </a:r>
            <a:r>
              <a:rPr lang="pt-BR" sz="1800" b="0" i="1" u="none" strike="noStrike" baseline="0" dirty="0">
                <a:latin typeface="OpenSans-Italic"/>
              </a:rPr>
              <a:t>Lean </a:t>
            </a:r>
            <a:r>
              <a:rPr lang="pt-BR" sz="1800" b="0" i="0" u="none" strike="noStrike" baseline="0" dirty="0">
                <a:latin typeface="OpenSans"/>
              </a:rPr>
              <a:t>contribui para a </a:t>
            </a:r>
            <a:r>
              <a:rPr lang="pt-BR" sz="1800" b="0" i="0" u="none" strike="noStrike" baseline="0" dirty="0">
                <a:solidFill>
                  <a:srgbClr val="0033CC"/>
                </a:solidFill>
                <a:latin typeface="OpenSans"/>
              </a:rPr>
              <a:t>otimização</a:t>
            </a:r>
            <a:r>
              <a:rPr lang="pt-BR" sz="1800" b="0" i="0" u="none" strike="noStrike" baseline="0" dirty="0">
                <a:latin typeface="OpenSans"/>
              </a:rPr>
              <a:t> de processos e </a:t>
            </a:r>
            <a:r>
              <a:rPr lang="pt-BR" sz="1800" b="0" i="0" u="none" strike="noStrike" baseline="0" dirty="0">
                <a:solidFill>
                  <a:srgbClr val="0033CC"/>
                </a:solidFill>
                <a:latin typeface="OpenSans"/>
              </a:rPr>
              <a:t>redução</a:t>
            </a:r>
            <a:r>
              <a:rPr lang="pt-BR" sz="1800" b="0" i="0" u="none" strike="noStrike" baseline="0" dirty="0">
                <a:latin typeface="OpenSans"/>
              </a:rPr>
              <a:t> de desperdícios.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7DEC99E-ED10-8BF9-0A8C-7882AF236936}"/>
              </a:ext>
            </a:extLst>
          </p:cNvPr>
          <p:cNvSpPr txBox="1"/>
          <p:nvPr/>
        </p:nvSpPr>
        <p:spPr>
          <a:xfrm>
            <a:off x="28004" y="5570587"/>
            <a:ext cx="9115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sz="1800" b="0" i="0" u="none" strike="noStrike" baseline="0" dirty="0">
                <a:latin typeface="OpenSans"/>
              </a:rPr>
              <a:t>A Abordagem </a:t>
            </a:r>
            <a:r>
              <a:rPr lang="pt-BR" sz="1800" b="1" i="0" u="none" strike="noStrike" baseline="0" dirty="0">
                <a:solidFill>
                  <a:srgbClr val="00B050"/>
                </a:solidFill>
                <a:latin typeface="OpenSans"/>
              </a:rPr>
              <a:t>Preditiva</a:t>
            </a:r>
            <a:r>
              <a:rPr lang="pt-BR" sz="1800" b="0" i="0" u="none" strike="noStrike" baseline="0" dirty="0">
                <a:latin typeface="OpenSans"/>
              </a:rPr>
              <a:t> fornece </a:t>
            </a:r>
            <a:r>
              <a:rPr lang="pt-BR" sz="1800" b="0" i="0" u="none" strike="noStrike" baseline="0" dirty="0">
                <a:solidFill>
                  <a:srgbClr val="0033CC"/>
                </a:solidFill>
                <a:latin typeface="OpenSans"/>
              </a:rPr>
              <a:t>previsibilidade</a:t>
            </a:r>
            <a:r>
              <a:rPr lang="pt-BR" sz="1800" b="0" i="0" u="none" strike="noStrike" baseline="0" dirty="0">
                <a:latin typeface="OpenSans"/>
              </a:rPr>
              <a:t> para a organização e suas partes interessadas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66B3B0C-61D3-6322-8518-8931F1FCB920}"/>
              </a:ext>
            </a:extLst>
          </p:cNvPr>
          <p:cNvSpPr txBox="1"/>
          <p:nvPr/>
        </p:nvSpPr>
        <p:spPr>
          <a:xfrm>
            <a:off x="2600" y="5972254"/>
            <a:ext cx="908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sz="1800" b="0" i="0" u="none" strike="noStrike" baseline="0" dirty="0">
                <a:latin typeface="OpenSans"/>
              </a:rPr>
              <a:t>A Abordagem </a:t>
            </a:r>
            <a:r>
              <a:rPr lang="pt-BR" sz="1800" b="1" i="0" u="none" strike="noStrike" baseline="0" dirty="0">
                <a:solidFill>
                  <a:srgbClr val="00B050"/>
                </a:solidFill>
                <a:latin typeface="OpenSans"/>
              </a:rPr>
              <a:t>Adaptativa</a:t>
            </a:r>
            <a:r>
              <a:rPr lang="pt-BR" sz="1800" b="0" i="0" u="none" strike="noStrike" baseline="0" dirty="0">
                <a:latin typeface="OpenSans"/>
              </a:rPr>
              <a:t> adiciona </a:t>
            </a:r>
            <a:r>
              <a:rPr lang="pt-BR" sz="1800" b="0" i="0" u="none" strike="noStrike" baseline="0" dirty="0">
                <a:solidFill>
                  <a:srgbClr val="0033CC"/>
                </a:solidFill>
                <a:latin typeface="OpenSans"/>
              </a:rPr>
              <a:t>leveza</a:t>
            </a:r>
            <a:r>
              <a:rPr lang="pt-BR" sz="1800" b="0" i="0" u="none" strike="noStrike" baseline="0" dirty="0">
                <a:latin typeface="OpenSans"/>
              </a:rPr>
              <a:t> e </a:t>
            </a:r>
            <a:r>
              <a:rPr lang="pt-BR" sz="1800" b="0" i="0" u="none" strike="noStrike" baseline="0" dirty="0">
                <a:solidFill>
                  <a:srgbClr val="0033CC"/>
                </a:solidFill>
                <a:latin typeface="OpenSans"/>
              </a:rPr>
              <a:t>adaptabilidade</a:t>
            </a:r>
            <a:r>
              <a:rPr lang="pt-BR" sz="1800" b="0" i="0" u="none" strike="noStrike" baseline="0" dirty="0">
                <a:latin typeface="OpenSans"/>
              </a:rPr>
              <a:t>.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C732081-C66A-0A62-152F-6812A6668C08}"/>
              </a:ext>
            </a:extLst>
          </p:cNvPr>
          <p:cNvSpPr txBox="1"/>
          <p:nvPr/>
        </p:nvSpPr>
        <p:spPr>
          <a:xfrm>
            <a:off x="12728" y="6292340"/>
            <a:ext cx="91126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sz="1800" b="0" i="0" u="none" strike="noStrike" baseline="0" dirty="0">
                <a:latin typeface="OpenSans"/>
              </a:rPr>
              <a:t>Quando usadas juntas, fornecem um ambiente </a:t>
            </a:r>
            <a:r>
              <a:rPr lang="pt-BR" sz="1800" b="0" i="0" u="none" strike="noStrike" baseline="0" dirty="0">
                <a:solidFill>
                  <a:srgbClr val="0033CC"/>
                </a:solidFill>
                <a:latin typeface="OpenSans"/>
              </a:rPr>
              <a:t>otimizado</a:t>
            </a:r>
            <a:r>
              <a:rPr lang="pt-BR" sz="1800" b="0" i="0" u="none" strike="noStrike" baseline="0" dirty="0">
                <a:latin typeface="OpenSans"/>
              </a:rPr>
              <a:t>, </a:t>
            </a:r>
            <a:r>
              <a:rPr lang="pt-BR" sz="1800" b="0" i="0" u="none" strike="noStrike" baseline="0" dirty="0">
                <a:solidFill>
                  <a:srgbClr val="0033CC"/>
                </a:solidFill>
                <a:latin typeface="OpenSans"/>
              </a:rPr>
              <a:t>controlado</a:t>
            </a:r>
            <a:r>
              <a:rPr lang="pt-BR" sz="1800" b="0" i="0" u="none" strike="noStrike" baseline="0" dirty="0">
                <a:latin typeface="OpenSans"/>
              </a:rPr>
              <a:t> e </a:t>
            </a:r>
            <a:r>
              <a:rPr lang="pt-BR" sz="1800" b="0" i="0" u="none" strike="noStrike" baseline="0" dirty="0">
                <a:solidFill>
                  <a:srgbClr val="0033CC"/>
                </a:solidFill>
                <a:latin typeface="OpenSans"/>
              </a:rPr>
              <a:t>flexível</a:t>
            </a:r>
            <a:r>
              <a:rPr lang="pt-BR" sz="1800" b="0" i="0" u="none" strike="noStrike" baseline="0" dirty="0">
                <a:latin typeface="OpenSans"/>
              </a:rPr>
              <a:t> para atingir as metas organizacionais.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2958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  <p:bldP spid="18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CE1E2-5762-45FA-7606-7775BA61E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5">
            <a:extLst>
              <a:ext uri="{FF2B5EF4-FFF2-40B4-BE49-F238E27FC236}">
                <a16:creationId xmlns:a16="http://schemas.microsoft.com/office/drawing/2014/main" id="{38B5DB46-A5D0-9AE8-EDD3-F2F8E7FB31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87EFDE0F-C524-3A26-69B2-C6B125E75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3561" y="1964646"/>
            <a:ext cx="4307109" cy="53856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121871" tIns="60936" rIns="121871" bIns="60936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pt-BR" sz="2700" b="1" cap="all" dirty="0">
                <a:solidFill>
                  <a:srgbClr val="ED145B"/>
                </a:solidFill>
              </a:rPr>
              <a:t>GESTÃO LEAN</a:t>
            </a:r>
          </a:p>
        </p:txBody>
      </p:sp>
      <p:pic>
        <p:nvPicPr>
          <p:cNvPr id="3" name="Picture 16">
            <a:extLst>
              <a:ext uri="{FF2B5EF4-FFF2-40B4-BE49-F238E27FC236}">
                <a16:creationId xmlns:a16="http://schemas.microsoft.com/office/drawing/2014/main" id="{C2457F81-41B1-7479-2837-F8DB1314A0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7829019" y="329330"/>
            <a:ext cx="997107" cy="2728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C7939F1-5A55-F762-C666-C53185B99C8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33794" y="2668648"/>
            <a:ext cx="3476411" cy="337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7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3A209-343F-D901-E47F-029248C30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40B0E8F-F3A8-74C6-7E61-BDF0BBD50F19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Gestão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LEAN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9F54FE7-1F8C-40E3-9543-B968A6670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9287"/>
            <a:ext cx="5073313" cy="2714222"/>
          </a:xfrm>
          <a:prstGeom prst="rect">
            <a:avLst/>
          </a:prstGeom>
          <a:noFill/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AFE5BF9-5A57-67F8-3A7D-7C3B368E6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1334" y="1600201"/>
            <a:ext cx="4038600" cy="452596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 </a:t>
            </a:r>
            <a:r>
              <a:rPr lang="pt-BR" dirty="0">
                <a:solidFill>
                  <a:srgbClr val="0033CC"/>
                </a:solidFill>
              </a:rPr>
              <a:t>Gestão Lean</a:t>
            </a:r>
            <a:r>
              <a:rPr lang="pt-BR" dirty="0"/>
              <a:t> é uma filosofia composta por um conjunto de princípios, práticas e ferramentas que: </a:t>
            </a:r>
          </a:p>
          <a:p>
            <a:pPr algn="just"/>
            <a:r>
              <a:rPr lang="pt-BR" dirty="0"/>
              <a:t>Visam conduzir as pessoas com </a:t>
            </a:r>
            <a:r>
              <a:rPr lang="pt-BR" dirty="0">
                <a:solidFill>
                  <a:srgbClr val="0033CC"/>
                </a:solidFill>
              </a:rPr>
              <a:t>respeito</a:t>
            </a:r>
            <a:r>
              <a:rPr lang="pt-BR" dirty="0"/>
              <a:t>,</a:t>
            </a:r>
          </a:p>
          <a:p>
            <a:pPr algn="just"/>
            <a:r>
              <a:rPr lang="pt-BR" dirty="0"/>
              <a:t>Minimiza </a:t>
            </a:r>
            <a:r>
              <a:rPr lang="pt-BR" dirty="0">
                <a:solidFill>
                  <a:srgbClr val="C00000"/>
                </a:solidFill>
              </a:rPr>
              <a:t>desperdícios</a:t>
            </a:r>
            <a:r>
              <a:rPr lang="pt-BR" dirty="0"/>
              <a:t>,</a:t>
            </a:r>
          </a:p>
          <a:p>
            <a:pPr algn="just"/>
            <a:r>
              <a:rPr lang="pt-BR" dirty="0">
                <a:solidFill>
                  <a:srgbClr val="0033CC"/>
                </a:solidFill>
              </a:rPr>
              <a:t>Otimiza</a:t>
            </a:r>
            <a:r>
              <a:rPr lang="pt-BR" dirty="0"/>
              <a:t> processos, e</a:t>
            </a:r>
          </a:p>
          <a:p>
            <a:pPr algn="just"/>
            <a:r>
              <a:rPr lang="pt-BR" dirty="0"/>
              <a:t>Busca cortar custos e aumentar a </a:t>
            </a:r>
            <a:r>
              <a:rPr lang="pt-BR" dirty="0">
                <a:solidFill>
                  <a:srgbClr val="0033CC"/>
                </a:solidFill>
              </a:rPr>
              <a:t>qualidade</a:t>
            </a:r>
            <a:r>
              <a:rPr lang="pt-B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577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23CF3-8B9A-0A88-3DD3-820CB0AD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3653B52-F6AD-F7CD-44A7-95BB250B2F0A}"/>
              </a:ext>
            </a:extLst>
          </p:cNvPr>
          <p:cNvSpPr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pt-BR" sz="2800" b="1" dirty="0" err="1">
                <a:solidFill>
                  <a:srgbClr val="0000FF"/>
                </a:solidFill>
                <a:latin typeface="Arial Bold" charset="0"/>
              </a:rPr>
              <a:t>Gestão</a:t>
            </a:r>
            <a:r>
              <a:rPr lang="en-US" altLang="pt-BR" sz="2800" b="1" dirty="0">
                <a:solidFill>
                  <a:srgbClr val="0000FF"/>
                </a:solidFill>
                <a:latin typeface="Arial Bold" charset="0"/>
              </a:rPr>
              <a:t> LEAN</a:t>
            </a:r>
          </a:p>
          <a:p>
            <a:endParaRPr lang="en-US" sz="2800" b="1" dirty="0">
              <a:solidFill>
                <a:srgbClr val="0000FF"/>
              </a:solidFill>
              <a:latin typeface="Arial Bold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F3E03E3-61C1-6B64-64E6-410D6D42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684" y="751691"/>
            <a:ext cx="5073313" cy="2714222"/>
          </a:xfrm>
          <a:prstGeom prst="rect">
            <a:avLst/>
          </a:prstGeom>
          <a:noFill/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5A041D5-304B-3441-AA44-418F75E53E45}"/>
              </a:ext>
            </a:extLst>
          </p:cNvPr>
          <p:cNvSpPr txBox="1"/>
          <p:nvPr/>
        </p:nvSpPr>
        <p:spPr>
          <a:xfrm>
            <a:off x="0" y="3525252"/>
            <a:ext cx="91440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b="1" i="0" u="none" strike="noStrike" baseline="0" dirty="0">
                <a:solidFill>
                  <a:srgbClr val="C00000"/>
                </a:solidFill>
                <a:latin typeface="OpenSans"/>
              </a:rPr>
              <a:t>FILOSOFIA</a:t>
            </a:r>
            <a:r>
              <a:rPr lang="pt-BR" sz="2000" b="0" i="0" u="none" strike="noStrike" baseline="0" dirty="0">
                <a:latin typeface="OpenSans"/>
              </a:rPr>
              <a:t>: Princípios fundamentais que devem estar presentes na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identidade</a:t>
            </a:r>
            <a:r>
              <a:rPr lang="pt-BR" sz="2000" b="0" i="0" u="none" strike="noStrike" baseline="0" dirty="0">
                <a:latin typeface="OpenSans"/>
              </a:rPr>
              <a:t> e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valores centrais </a:t>
            </a:r>
            <a:r>
              <a:rPr lang="pt-BR" sz="2000" b="0" i="0" u="none" strike="noStrike" baseline="0" dirty="0">
                <a:latin typeface="OpenSans"/>
              </a:rPr>
              <a:t>da organização. Representa o tom definido pela alta administração.</a:t>
            </a:r>
          </a:p>
          <a:p>
            <a:pPr algn="just"/>
            <a:endParaRPr lang="pt-BR" sz="2000" b="0" i="0" u="none" strike="noStrike" baseline="0" dirty="0">
              <a:latin typeface="OpenSans"/>
            </a:endParaRPr>
          </a:p>
          <a:p>
            <a:pPr algn="just"/>
            <a:r>
              <a:rPr lang="pt-BR" sz="2000" b="1" i="0" u="none" strike="noStrike" baseline="0" dirty="0">
                <a:solidFill>
                  <a:srgbClr val="C00000"/>
                </a:solidFill>
                <a:latin typeface="OpenSans"/>
              </a:rPr>
              <a:t>PESSOAS</a:t>
            </a:r>
            <a:r>
              <a:rPr lang="pt-BR" sz="2000" b="0" i="0" u="none" strike="noStrike" baseline="0" dirty="0">
                <a:latin typeface="OpenSans"/>
              </a:rPr>
              <a:t>: </a:t>
            </a:r>
            <a:r>
              <a:rPr lang="pt-BR" sz="2000" dirty="0">
                <a:latin typeface="OpenSans"/>
              </a:rPr>
              <a:t>T</a:t>
            </a:r>
            <a:r>
              <a:rPr lang="pt-BR" sz="2000" b="0" i="0" u="none" strike="noStrike" baseline="0" dirty="0">
                <a:latin typeface="OpenSans"/>
              </a:rPr>
              <a:t>rata de aspectos como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respeito às pessoas </a:t>
            </a:r>
            <a:r>
              <a:rPr lang="pt-BR" sz="2000" b="0" i="0" u="none" strike="noStrike" baseline="0" dirty="0">
                <a:latin typeface="OpenSans"/>
              </a:rPr>
              <a:t>e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parceiros</a:t>
            </a:r>
            <a:r>
              <a:rPr lang="pt-BR" sz="2000" b="0" i="0" u="none" strike="noStrike" baseline="0" dirty="0">
                <a:latin typeface="OpenSans"/>
              </a:rPr>
              <a:t>,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liderança</a:t>
            </a:r>
            <a:r>
              <a:rPr lang="pt-BR" sz="2000" b="0" i="0" u="none" strike="noStrike" baseline="0" dirty="0">
                <a:latin typeface="OpenSans"/>
              </a:rPr>
              <a:t>, desenvolvimento de uma cultura adequada que promova um processo de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evolução</a:t>
            </a:r>
            <a:r>
              <a:rPr lang="pt-BR" sz="2000" b="0" i="0" u="none" strike="noStrike" baseline="0" dirty="0">
                <a:latin typeface="OpenSans"/>
              </a:rPr>
              <a:t> ininterrupto.</a:t>
            </a:r>
          </a:p>
          <a:p>
            <a:pPr algn="just"/>
            <a:endParaRPr lang="pt-BR" sz="2000" b="0" i="0" u="none" strike="noStrike" baseline="0" dirty="0">
              <a:latin typeface="OpenSans"/>
            </a:endParaRPr>
          </a:p>
          <a:p>
            <a:pPr algn="just"/>
            <a:r>
              <a:rPr lang="pt-BR" sz="2000" b="1" i="0" u="none" strike="noStrike" baseline="0" dirty="0">
                <a:solidFill>
                  <a:srgbClr val="C00000"/>
                </a:solidFill>
                <a:latin typeface="OpenSans"/>
              </a:rPr>
              <a:t>PROCESSOS</a:t>
            </a:r>
            <a:r>
              <a:rPr lang="pt-BR" sz="2000" b="0" i="0" u="none" strike="noStrike" baseline="0" dirty="0">
                <a:latin typeface="OpenSans"/>
              </a:rPr>
              <a:t>: A implementação, avaliação e melhoria de todos os processos necessários para </a:t>
            </a:r>
            <a:r>
              <a:rPr lang="pt-BR" sz="2000" b="1" i="0" u="none" strike="noStrike" baseline="0" dirty="0">
                <a:solidFill>
                  <a:srgbClr val="00B050"/>
                </a:solidFill>
                <a:latin typeface="OpenSans"/>
              </a:rPr>
              <a:t>criar valor</a:t>
            </a:r>
            <a:r>
              <a:rPr lang="pt-BR" sz="2000" b="0" i="0" u="none" strike="noStrike" baseline="0" dirty="0">
                <a:latin typeface="OpenSans"/>
              </a:rPr>
              <a:t>, bem como todas as ferramentas e técnicas necessárias para executá-los em um fluxo </a:t>
            </a:r>
            <a:r>
              <a:rPr lang="pt-BR" sz="2000" b="0" i="0" u="none" strike="noStrike" baseline="0" dirty="0">
                <a:solidFill>
                  <a:srgbClr val="0033CC"/>
                </a:solidFill>
                <a:latin typeface="OpenSans"/>
              </a:rPr>
              <a:t>sustentável</a:t>
            </a:r>
            <a:r>
              <a:rPr lang="pt-BR" sz="2000" b="0" i="0" u="none" strike="noStrike" baseline="0" dirty="0">
                <a:latin typeface="OpenSans"/>
              </a:rPr>
              <a:t>.</a:t>
            </a:r>
            <a:endParaRPr lang="pt-BR" sz="2000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4DA6EA6-4FEA-20EC-60EA-B2272EC51D37}"/>
              </a:ext>
            </a:extLst>
          </p:cNvPr>
          <p:cNvSpPr/>
          <p:nvPr/>
        </p:nvSpPr>
        <p:spPr>
          <a:xfrm>
            <a:off x="2165684" y="2775284"/>
            <a:ext cx="5309937" cy="4973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73D237A-2074-49C0-7879-D11194E7ADC4}"/>
              </a:ext>
            </a:extLst>
          </p:cNvPr>
          <p:cNvSpPr/>
          <p:nvPr/>
        </p:nvSpPr>
        <p:spPr>
          <a:xfrm>
            <a:off x="5261814" y="2024072"/>
            <a:ext cx="1800723" cy="4973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1896994-BE7E-D844-BA48-9E5E7676F386}"/>
              </a:ext>
            </a:extLst>
          </p:cNvPr>
          <p:cNvSpPr/>
          <p:nvPr/>
        </p:nvSpPr>
        <p:spPr>
          <a:xfrm>
            <a:off x="2456449" y="2029328"/>
            <a:ext cx="1800723" cy="49730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105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</p:bldLst>
  </p:timing>
</p:sld>
</file>

<file path=ppt/theme/theme1.xml><?xml version="1.0" encoding="utf-8"?>
<a:theme xmlns:a="http://schemas.openxmlformats.org/drawingml/2006/main" name="Default Theme">
  <a:themeElements>
    <a:clrScheme name="Opulento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1690</TotalTime>
  <Words>1454</Words>
  <Application>Microsoft Office PowerPoint</Application>
  <PresentationFormat>Apresentação na tela (4:3)</PresentationFormat>
  <Paragraphs>127</Paragraphs>
  <Slides>31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31</vt:i4>
      </vt:variant>
    </vt:vector>
  </HeadingPairs>
  <TitlesOfParts>
    <vt:vector size="44" baseType="lpstr">
      <vt:lpstr>Arial</vt:lpstr>
      <vt:lpstr>Arial Bold</vt:lpstr>
      <vt:lpstr>Calibri</vt:lpstr>
      <vt:lpstr>Gotham-Bold</vt:lpstr>
      <vt:lpstr>Gotham-Book</vt:lpstr>
      <vt:lpstr>OpenSans</vt:lpstr>
      <vt:lpstr>OpenSans-Italic</vt:lpstr>
      <vt:lpstr>Wingdings</vt:lpstr>
      <vt:lpstr>Default Theme</vt:lpstr>
      <vt:lpstr>1_Personalizar design</vt:lpstr>
      <vt:lpstr>2_Personalizar design</vt:lpstr>
      <vt:lpstr>Black</vt:lpstr>
      <vt:lpstr>Office Theme</vt:lpstr>
      <vt:lpstr>Apresentação do PowerPoint</vt:lpstr>
      <vt:lpstr>Apresentação do PowerPoint</vt:lpstr>
      <vt:lpstr>Apresentação do PowerPoint</vt:lpstr>
      <vt:lpstr>Conteúdo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FIAP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Juliana Reyes</dc:creator>
  <cp:lastModifiedBy>Paulo Sergio Sampaio</cp:lastModifiedBy>
  <cp:revision>212</cp:revision>
  <dcterms:created xsi:type="dcterms:W3CDTF">2015-01-30T10:46:50Z</dcterms:created>
  <dcterms:modified xsi:type="dcterms:W3CDTF">2025-02-04T21:18:59Z</dcterms:modified>
</cp:coreProperties>
</file>