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6"/>
  </p:notesMasterIdLst>
  <p:sldIdLst>
    <p:sldId id="256" r:id="rId6"/>
    <p:sldId id="257" r:id="rId7"/>
    <p:sldId id="284" r:id="rId8"/>
    <p:sldId id="329" r:id="rId9"/>
    <p:sldId id="285" r:id="rId10"/>
    <p:sldId id="312" r:id="rId11"/>
    <p:sldId id="286" r:id="rId12"/>
    <p:sldId id="287" r:id="rId13"/>
    <p:sldId id="311" r:id="rId14"/>
    <p:sldId id="313" r:id="rId15"/>
    <p:sldId id="288" r:id="rId16"/>
    <p:sldId id="315" r:id="rId17"/>
    <p:sldId id="314" r:id="rId18"/>
    <p:sldId id="316" r:id="rId19"/>
    <p:sldId id="317" r:id="rId20"/>
    <p:sldId id="318" r:id="rId21"/>
    <p:sldId id="302" r:id="rId22"/>
    <p:sldId id="319" r:id="rId23"/>
    <p:sldId id="320" r:id="rId24"/>
    <p:sldId id="321" r:id="rId25"/>
    <p:sldId id="330" r:id="rId26"/>
    <p:sldId id="323" r:id="rId27"/>
    <p:sldId id="324" r:id="rId28"/>
    <p:sldId id="325" r:id="rId29"/>
    <p:sldId id="326" r:id="rId30"/>
    <p:sldId id="327" r:id="rId31"/>
    <p:sldId id="331" r:id="rId32"/>
    <p:sldId id="300" r:id="rId33"/>
    <p:sldId id="283" r:id="rId34"/>
    <p:sldId id="265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emf"/><Relationship Id="rId4" Type="http://schemas.openxmlformats.org/officeDocument/2006/relationships/hyperlink" Target="https://www.linkedin.com/in/profpaulosampa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www.archimatetool.com/download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26825" y="2669690"/>
            <a:ext cx="2136099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ESTRATÉGIA:</a:t>
            </a:r>
          </a:p>
          <a:p>
            <a:r>
              <a:rPr lang="pt-BR" dirty="0"/>
              <a:t>• Direcionamento de</a:t>
            </a:r>
          </a:p>
          <a:p>
            <a:r>
              <a:rPr lang="pt-BR" dirty="0"/>
              <a:t>escolhas de </a:t>
            </a:r>
            <a:r>
              <a:rPr lang="pt-BR" b="1" dirty="0"/>
              <a:t>mercados</a:t>
            </a:r>
            <a:r>
              <a:rPr lang="pt-BR" dirty="0"/>
              <a:t> onde a empresa atuará, </a:t>
            </a:r>
            <a:r>
              <a:rPr lang="pt-BR" b="1" dirty="0"/>
              <a:t>produtos e serviços </a:t>
            </a:r>
            <a:r>
              <a:rPr lang="pt-BR" dirty="0"/>
              <a:t>que a empresa oferecerá, </a:t>
            </a:r>
            <a:r>
              <a:rPr lang="pt-BR" b="1" dirty="0"/>
              <a:t>concorrentes</a:t>
            </a:r>
            <a:r>
              <a:rPr lang="pt-BR" dirty="0"/>
              <a:t> que ela enfrentará</a:t>
            </a:r>
          </a:p>
          <a:p>
            <a:r>
              <a:rPr lang="pt-BR" dirty="0"/>
              <a:t>• Valores e políticas a serem respeitados</a:t>
            </a:r>
          </a:p>
          <a:p>
            <a:r>
              <a:rPr lang="pt-BR" dirty="0"/>
              <a:t>• </a:t>
            </a:r>
            <a:r>
              <a:rPr lang="pt-BR" b="1" dirty="0"/>
              <a:t>Regulamentação</a:t>
            </a:r>
            <a:r>
              <a:rPr lang="pt-BR" dirty="0"/>
              <a:t> a qual a empresa esta submetida</a:t>
            </a: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Visão Geral do TOGAF</a:t>
            </a:r>
            <a:r>
              <a:rPr lang="pt-BR" dirty="0">
                <a:latin typeface="Calibri"/>
                <a:cs typeface="Calibri"/>
              </a:rPr>
              <a:t>®</a:t>
            </a:r>
            <a:r>
              <a:rPr lang="pt-BR" dirty="0"/>
              <a:t> – ADM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402998" y="2797424"/>
            <a:ext cx="2413187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CAPACIDADES A SEREM</a:t>
            </a:r>
          </a:p>
          <a:p>
            <a:r>
              <a:rPr lang="pt-BR" dirty="0"/>
              <a:t>MATURADAS:</a:t>
            </a:r>
          </a:p>
          <a:p>
            <a:r>
              <a:rPr lang="pt-BR" dirty="0"/>
              <a:t>• </a:t>
            </a:r>
            <a:r>
              <a:rPr lang="pt-BR" b="1" dirty="0"/>
              <a:t>Competências</a:t>
            </a:r>
            <a:r>
              <a:rPr lang="pt-BR" dirty="0"/>
              <a:t> dos</a:t>
            </a:r>
          </a:p>
          <a:p>
            <a:r>
              <a:rPr lang="pt-BR" dirty="0"/>
              <a:t>profissionais que</a:t>
            </a:r>
          </a:p>
          <a:p>
            <a:r>
              <a:rPr lang="pt-BR" dirty="0"/>
              <a:t>colaboram com a</a:t>
            </a:r>
          </a:p>
          <a:p>
            <a:r>
              <a:rPr lang="pt-BR" dirty="0"/>
              <a:t>empresa</a:t>
            </a:r>
          </a:p>
          <a:p>
            <a:r>
              <a:rPr lang="pt-BR" dirty="0"/>
              <a:t>• </a:t>
            </a:r>
            <a:r>
              <a:rPr lang="pt-BR" b="1" dirty="0"/>
              <a:t>Adequação de terceiros </a:t>
            </a:r>
            <a:r>
              <a:rPr lang="pt-BR" dirty="0"/>
              <a:t>aos processos e regras da empresa</a:t>
            </a:r>
          </a:p>
          <a:p>
            <a:r>
              <a:rPr lang="pt-BR" dirty="0"/>
              <a:t>• Instalações de</a:t>
            </a:r>
          </a:p>
          <a:p>
            <a:r>
              <a:rPr lang="pt-BR" b="1" dirty="0"/>
              <a:t>infraestrutura</a:t>
            </a:r>
            <a:r>
              <a:rPr lang="pt-BR" dirty="0"/>
              <a:t> (</a:t>
            </a:r>
            <a:r>
              <a:rPr lang="pt-BR" dirty="0" err="1"/>
              <a:t>facilities</a:t>
            </a:r>
            <a:r>
              <a:rPr lang="pt-BR" dirty="0"/>
              <a:t>,</a:t>
            </a:r>
          </a:p>
          <a:p>
            <a:r>
              <a:rPr lang="pt-BR" dirty="0"/>
              <a:t>informática,</a:t>
            </a:r>
          </a:p>
          <a:p>
            <a:r>
              <a:rPr lang="pt-BR" dirty="0"/>
              <a:t>telecomunicações)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011046" y="2737464"/>
            <a:ext cx="2815078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SERVIÇOS E PRODUTOS DE TI:</a:t>
            </a:r>
          </a:p>
          <a:p>
            <a:r>
              <a:rPr lang="pt-BR" dirty="0"/>
              <a:t>• </a:t>
            </a:r>
            <a:r>
              <a:rPr lang="pt-BR" b="1" dirty="0"/>
              <a:t>Software</a:t>
            </a:r>
            <a:r>
              <a:rPr lang="pt-BR" dirty="0"/>
              <a:t> (aplicativos, automação de escritório,</a:t>
            </a:r>
          </a:p>
          <a:p>
            <a:r>
              <a:rPr lang="pt-BR" dirty="0"/>
              <a:t>sistemas integrados de gestão e colaboração)</a:t>
            </a:r>
          </a:p>
          <a:p>
            <a:r>
              <a:rPr lang="pt-BR" dirty="0"/>
              <a:t>• </a:t>
            </a:r>
            <a:r>
              <a:rPr lang="pt-BR" b="1" dirty="0"/>
              <a:t>Hardware</a:t>
            </a:r>
            <a:r>
              <a:rPr lang="pt-BR" dirty="0"/>
              <a:t> (computadores,</a:t>
            </a:r>
          </a:p>
          <a:p>
            <a:r>
              <a:rPr lang="pt-BR" dirty="0"/>
              <a:t>equipamentos de comunicação multimídia)</a:t>
            </a:r>
          </a:p>
          <a:p>
            <a:r>
              <a:rPr lang="pt-BR" dirty="0"/>
              <a:t>• </a:t>
            </a:r>
            <a:r>
              <a:rPr lang="pt-BR" b="1" dirty="0"/>
              <a:t>Serviços</a:t>
            </a:r>
            <a:r>
              <a:rPr lang="pt-BR" dirty="0"/>
              <a:t> (desenvolvimento</a:t>
            </a:r>
          </a:p>
          <a:p>
            <a:r>
              <a:rPr lang="pt-BR" dirty="0"/>
              <a:t>e implantação de projetos,</a:t>
            </a:r>
          </a:p>
          <a:p>
            <a:r>
              <a:rPr lang="pt-BR" dirty="0"/>
              <a:t>suporte e operações,</a:t>
            </a:r>
          </a:p>
          <a:p>
            <a:r>
              <a:rPr lang="pt-BR" dirty="0"/>
              <a:t>segurança de informação)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515270"/>
            <a:ext cx="6076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41CDAD-4110-352E-E655-25BFB5DB5562}"/>
              </a:ext>
            </a:extLst>
          </p:cNvPr>
          <p:cNvSpPr/>
          <p:nvPr/>
        </p:nvSpPr>
        <p:spPr>
          <a:xfrm>
            <a:off x="0" y="89840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/>
              <a:t>Como o TOGAF busca garantir </a:t>
            </a:r>
            <a:r>
              <a:rPr lang="pt-BR" sz="2700" dirty="0">
                <a:solidFill>
                  <a:srgbClr val="0000FF"/>
                </a:solidFill>
              </a:rPr>
              <a:t>Compliance</a:t>
            </a:r>
            <a:r>
              <a:rPr lang="pt-BR" sz="2700" dirty="0"/>
              <a:t> com a </a:t>
            </a:r>
            <a:r>
              <a:rPr lang="pt-BR" sz="2700" dirty="0">
                <a:solidFill>
                  <a:srgbClr val="0000FF"/>
                </a:solidFill>
              </a:rPr>
              <a:t>Governança</a:t>
            </a:r>
            <a:r>
              <a:rPr lang="pt-BR" sz="27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preliminar da Arquitetura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704537" y="2926587"/>
            <a:ext cx="7899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600" dirty="0"/>
              <a:t> Consiste em avaliar qual a </a:t>
            </a:r>
            <a:r>
              <a:rPr lang="pt-BR" sz="3600" dirty="0">
                <a:solidFill>
                  <a:srgbClr val="C00000"/>
                </a:solidFill>
              </a:rPr>
              <a:t>maturidade</a:t>
            </a:r>
            <a:r>
              <a:rPr lang="pt-BR" sz="3600" dirty="0"/>
              <a:t> e</a:t>
            </a:r>
          </a:p>
          <a:p>
            <a:r>
              <a:rPr lang="pt-BR" sz="3600" dirty="0">
                <a:solidFill>
                  <a:srgbClr val="C00000"/>
                </a:solidFill>
              </a:rPr>
              <a:t>capacidade</a:t>
            </a:r>
            <a:r>
              <a:rPr lang="pt-BR" sz="3600" dirty="0"/>
              <a:t> atual da empresa.</a:t>
            </a:r>
          </a:p>
          <a:p>
            <a:endParaRPr lang="pt-BR" sz="3600" dirty="0"/>
          </a:p>
          <a:p>
            <a:pPr>
              <a:buFont typeface="Arial" pitchFamily="34" charset="0"/>
              <a:buChar char="•"/>
            </a:pPr>
            <a:r>
              <a:rPr lang="pt-BR" sz="3600" dirty="0"/>
              <a:t> A avaliação de maturidade e capacidade se baseia nas definições estudadas sobre Qualidade e </a:t>
            </a:r>
            <a:r>
              <a:rPr lang="pt-BR" sz="3600" dirty="0">
                <a:solidFill>
                  <a:srgbClr val="C00000"/>
                </a:solidFill>
              </a:rPr>
              <a:t>ISO/</a:t>
            </a:r>
            <a:r>
              <a:rPr lang="pt-BR" sz="3600" dirty="0" err="1">
                <a:solidFill>
                  <a:srgbClr val="C00000"/>
                </a:solidFill>
              </a:rPr>
              <a:t>CMMi</a:t>
            </a:r>
            <a:r>
              <a:rPr lang="pt-BR" sz="3600" dirty="0">
                <a:solidFill>
                  <a:srgbClr val="C00000"/>
                </a:solidFill>
              </a:rPr>
              <a:t>/MPS.br</a:t>
            </a:r>
            <a:r>
              <a:rPr lang="pt-BR" sz="3600" dirty="0"/>
              <a:t>.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745" y="1050482"/>
            <a:ext cx="3617608" cy="18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preliminar</a:t>
            </a:r>
            <a:r>
              <a:rPr lang="pt-BR" dirty="0"/>
              <a:t> da Arquitetura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506867"/>
            <a:ext cx="86162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Nessa fase, busca-se entender as estratégias e necessidades da empresa: </a:t>
            </a:r>
            <a:r>
              <a:rPr lang="pt-BR" sz="3200" dirty="0">
                <a:solidFill>
                  <a:srgbClr val="C00000"/>
                </a:solidFill>
              </a:rPr>
              <a:t>missão</a:t>
            </a:r>
            <a:r>
              <a:rPr lang="pt-BR" sz="3200" dirty="0"/>
              <a:t>*, </a:t>
            </a:r>
            <a:r>
              <a:rPr lang="pt-BR" sz="3200" dirty="0">
                <a:solidFill>
                  <a:srgbClr val="C00000"/>
                </a:solidFill>
              </a:rPr>
              <a:t>visão</a:t>
            </a:r>
            <a:r>
              <a:rPr lang="pt-BR" sz="3200" dirty="0"/>
              <a:t>*, </a:t>
            </a:r>
            <a:r>
              <a:rPr lang="pt-BR" sz="3200" dirty="0">
                <a:solidFill>
                  <a:srgbClr val="C00000"/>
                </a:solidFill>
              </a:rPr>
              <a:t>objetivos</a:t>
            </a:r>
            <a:r>
              <a:rPr lang="pt-BR" sz="3200" dirty="0"/>
              <a:t>*, </a:t>
            </a:r>
            <a:r>
              <a:rPr lang="pt-BR" sz="3200" dirty="0">
                <a:solidFill>
                  <a:srgbClr val="C00000"/>
                </a:solidFill>
              </a:rPr>
              <a:t>metas</a:t>
            </a:r>
            <a:r>
              <a:rPr lang="pt-BR" sz="3200" dirty="0"/>
              <a:t>* da empresa e das unidades de negócio. Relacionamentos com fornecedores e parceiros;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 Canais de </a:t>
            </a:r>
            <a:r>
              <a:rPr lang="pt-BR" sz="3200" dirty="0">
                <a:solidFill>
                  <a:srgbClr val="C00000"/>
                </a:solidFill>
              </a:rPr>
              <a:t>relacionamento com clientes </a:t>
            </a:r>
            <a:r>
              <a:rPr lang="pt-BR" sz="3200" dirty="0"/>
              <a:t>e consumidores e com quem a empresa compete em quais mercados.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09862" y="1057878"/>
            <a:ext cx="5771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Consiste em avaliar qual a maturidade e capacidade atual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preliminar</a:t>
            </a:r>
            <a:r>
              <a:rPr lang="pt-BR" dirty="0"/>
              <a:t> da Arquitetura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162097"/>
            <a:ext cx="861626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/>
              <a:t>*</a:t>
            </a:r>
            <a:r>
              <a:rPr lang="pt-BR" sz="2600" dirty="0">
                <a:solidFill>
                  <a:srgbClr val="C00000"/>
                </a:solidFill>
              </a:rPr>
              <a:t>Missão</a:t>
            </a:r>
            <a:r>
              <a:rPr lang="pt-BR" sz="2600" dirty="0"/>
              <a:t>: por que a empresa existe:. </a:t>
            </a:r>
            <a:r>
              <a:rPr lang="pt-BR" sz="2600" dirty="0">
                <a:solidFill>
                  <a:srgbClr val="0000FF"/>
                </a:solidFill>
              </a:rPr>
              <a:t>Exemplo</a:t>
            </a:r>
            <a:r>
              <a:rPr lang="pt-BR" sz="2600" dirty="0"/>
              <a:t>: aproximar pessoas.</a:t>
            </a:r>
          </a:p>
          <a:p>
            <a:r>
              <a:rPr lang="pt-BR" sz="2600" dirty="0"/>
              <a:t>*</a:t>
            </a:r>
            <a:r>
              <a:rPr lang="pt-BR" sz="2600" dirty="0">
                <a:solidFill>
                  <a:srgbClr val="C00000"/>
                </a:solidFill>
              </a:rPr>
              <a:t>Visão</a:t>
            </a:r>
            <a:r>
              <a:rPr lang="pt-BR" sz="2600" dirty="0"/>
              <a:t>: até onde ela quer chegar. </a:t>
            </a:r>
            <a:r>
              <a:rPr lang="pt-BR" sz="2600" dirty="0">
                <a:solidFill>
                  <a:srgbClr val="0000FF"/>
                </a:solidFill>
              </a:rPr>
              <a:t>Exemplo</a:t>
            </a:r>
            <a:r>
              <a:rPr lang="pt-BR" sz="2600" dirty="0"/>
              <a:t>: fornecer soluções de comunicação digital à distância.</a:t>
            </a:r>
          </a:p>
          <a:p>
            <a:r>
              <a:rPr lang="pt-BR" sz="2600" dirty="0"/>
              <a:t>*</a:t>
            </a:r>
            <a:r>
              <a:rPr lang="pt-BR" sz="2600" dirty="0">
                <a:solidFill>
                  <a:srgbClr val="C00000"/>
                </a:solidFill>
              </a:rPr>
              <a:t>Valores</a:t>
            </a:r>
            <a:r>
              <a:rPr lang="pt-BR" sz="2600" dirty="0"/>
              <a:t>: como seus colaboradores devem se comportar e como tratar os relacionamentos de negócio: </a:t>
            </a:r>
            <a:r>
              <a:rPr lang="pt-BR" sz="2600" dirty="0">
                <a:solidFill>
                  <a:srgbClr val="0000FF"/>
                </a:solidFill>
              </a:rPr>
              <a:t>Exemplo</a:t>
            </a:r>
            <a:r>
              <a:rPr lang="pt-BR" sz="2600" dirty="0"/>
              <a:t>: solução de alto desempenho e excelência no suporte ao usuário.</a:t>
            </a:r>
          </a:p>
          <a:p>
            <a:r>
              <a:rPr lang="pt-BR" sz="2600" dirty="0"/>
              <a:t>*</a:t>
            </a:r>
            <a:r>
              <a:rPr lang="pt-BR" sz="2600" dirty="0">
                <a:solidFill>
                  <a:srgbClr val="C00000"/>
                </a:solidFill>
              </a:rPr>
              <a:t>Objetivo</a:t>
            </a:r>
            <a:r>
              <a:rPr lang="pt-BR" sz="2600" dirty="0"/>
              <a:t>: o que ela quer alcançar. </a:t>
            </a:r>
            <a:r>
              <a:rPr lang="pt-BR" sz="2600" dirty="0">
                <a:solidFill>
                  <a:srgbClr val="0000FF"/>
                </a:solidFill>
              </a:rPr>
              <a:t>Exemplo</a:t>
            </a:r>
            <a:r>
              <a:rPr lang="pt-BR" sz="2600" dirty="0"/>
              <a:t>: ser líder no segmento de comunicação à distância.</a:t>
            </a:r>
          </a:p>
          <a:p>
            <a:r>
              <a:rPr lang="pt-BR" sz="2600" dirty="0"/>
              <a:t>*</a:t>
            </a:r>
            <a:r>
              <a:rPr lang="pt-BR" sz="2600" dirty="0">
                <a:solidFill>
                  <a:srgbClr val="C00000"/>
                </a:solidFill>
              </a:rPr>
              <a:t>Meta</a:t>
            </a:r>
            <a:r>
              <a:rPr lang="pt-BR" sz="2600" dirty="0"/>
              <a:t>: alcançar esse objetivo em 12 anos, mediante um investimento de US$ 2Mi.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09862" y="1057878"/>
            <a:ext cx="5771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Consiste em avaliar qual a maturidade e capacidade atual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825633"/>
            <a:ext cx="55770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Consiste em avaliar como as diversas áreas</a:t>
            </a:r>
          </a:p>
          <a:p>
            <a:pPr algn="just"/>
            <a:r>
              <a:rPr lang="pt-BR" sz="2400" dirty="0"/>
              <a:t>da empresa/unidades de negócio estão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organizadas</a:t>
            </a:r>
            <a:r>
              <a:rPr lang="pt-BR" sz="2400" dirty="0"/>
              <a:t> e como trabalham a favor das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diretrizes</a:t>
            </a:r>
            <a:r>
              <a:rPr lang="pt-BR" sz="2400" dirty="0"/>
              <a:t> da organização.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2427" y="3065969"/>
            <a:ext cx="8926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Nesse momento, </a:t>
            </a:r>
            <a:r>
              <a:rPr lang="pt-BR" sz="2800" dirty="0">
                <a:solidFill>
                  <a:srgbClr val="C00000"/>
                </a:solidFill>
              </a:rPr>
              <a:t>stakeholders</a:t>
            </a:r>
            <a:r>
              <a:rPr lang="pt-BR" sz="2800" dirty="0"/>
              <a:t> (pessoas chave e direcionadores) do negócio são </a:t>
            </a:r>
            <a:r>
              <a:rPr lang="pt-BR" sz="2800" dirty="0">
                <a:solidFill>
                  <a:srgbClr val="C00000"/>
                </a:solidFill>
              </a:rPr>
              <a:t>mapeados</a:t>
            </a:r>
            <a:r>
              <a:rPr lang="pt-BR" sz="2800" dirty="0"/>
              <a:t>, são compreendidos os </a:t>
            </a:r>
            <a:r>
              <a:rPr lang="pt-BR" sz="2800" dirty="0">
                <a:solidFill>
                  <a:srgbClr val="C00000"/>
                </a:solidFill>
              </a:rPr>
              <a:t>escopos</a:t>
            </a:r>
            <a:r>
              <a:rPr lang="pt-BR" sz="2800" dirty="0"/>
              <a:t> de atuação de cada unidade/departamento (</a:t>
            </a:r>
            <a:r>
              <a:rPr lang="pt-BR" sz="2800" dirty="0">
                <a:solidFill>
                  <a:srgbClr val="0000FF"/>
                </a:solidFill>
              </a:rPr>
              <a:t>funções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00FF"/>
                </a:solidFill>
              </a:rPr>
              <a:t>organização interna</a:t>
            </a:r>
            <a:r>
              <a:rPr lang="pt-BR" sz="2800" dirty="0"/>
              <a:t>), descritas suas necessidades de </a:t>
            </a:r>
            <a:r>
              <a:rPr lang="pt-BR" sz="2800" dirty="0">
                <a:solidFill>
                  <a:srgbClr val="C00000"/>
                </a:solidFill>
              </a:rPr>
              <a:t>operação</a:t>
            </a:r>
            <a:r>
              <a:rPr lang="pt-BR" sz="2800" dirty="0"/>
              <a:t> e </a:t>
            </a:r>
            <a:r>
              <a:rPr lang="pt-BR" sz="2800" dirty="0">
                <a:solidFill>
                  <a:srgbClr val="C00000"/>
                </a:solidFill>
              </a:rPr>
              <a:t>projetos</a:t>
            </a:r>
            <a:r>
              <a:rPr lang="pt-BR" sz="2800" dirty="0"/>
              <a:t> e avaliada a </a:t>
            </a:r>
            <a:r>
              <a:rPr lang="pt-BR" sz="2800" dirty="0">
                <a:solidFill>
                  <a:srgbClr val="0000FF"/>
                </a:solidFill>
              </a:rPr>
              <a:t>cobertura</a:t>
            </a:r>
            <a:r>
              <a:rPr lang="pt-BR" sz="2800" dirty="0"/>
              <a:t> que a </a:t>
            </a:r>
            <a:r>
              <a:rPr lang="pt-BR" sz="2800" dirty="0">
                <a:solidFill>
                  <a:srgbClr val="0000FF"/>
                </a:solidFill>
              </a:rPr>
              <a:t>TI</a:t>
            </a:r>
            <a:r>
              <a:rPr lang="pt-BR" sz="2800" dirty="0"/>
              <a:t> dá para essas demandas.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1200383"/>
            <a:ext cx="55770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TI deve mapear que </a:t>
            </a:r>
            <a:r>
              <a:rPr lang="pt-BR" sz="2800" dirty="0">
                <a:solidFill>
                  <a:srgbClr val="C00000"/>
                </a:solidFill>
              </a:rPr>
              <a:t>demandas</a:t>
            </a:r>
            <a:r>
              <a:rPr lang="pt-BR" sz="2800" dirty="0"/>
              <a:t> cada</a:t>
            </a:r>
          </a:p>
          <a:p>
            <a:pPr algn="just"/>
            <a:r>
              <a:rPr lang="pt-BR" sz="2800" dirty="0"/>
              <a:t>divisão/departamento tem.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7357" y="2519790"/>
            <a:ext cx="86087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800" dirty="0"/>
              <a:t> Que macro atividades cada </a:t>
            </a:r>
            <a:r>
              <a:rPr lang="pt-BR" sz="2800" dirty="0">
                <a:solidFill>
                  <a:srgbClr val="C00000"/>
                </a:solidFill>
              </a:rPr>
              <a:t>divisão</a:t>
            </a:r>
            <a:r>
              <a:rPr lang="pt-BR" sz="2800" dirty="0"/>
              <a:t> executa;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/>
              <a:t> Qual a demanda </a:t>
            </a:r>
            <a:r>
              <a:rPr lang="pt-BR" sz="2800" dirty="0">
                <a:solidFill>
                  <a:srgbClr val="C00000"/>
                </a:solidFill>
              </a:rPr>
              <a:t>tecnológica</a:t>
            </a:r>
            <a:r>
              <a:rPr lang="pt-BR" sz="2800" dirty="0"/>
              <a:t> de cada macro atividade;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/>
              <a:t> Qual a </a:t>
            </a:r>
            <a:r>
              <a:rPr lang="pt-BR" sz="2800" dirty="0">
                <a:solidFill>
                  <a:srgbClr val="C00000"/>
                </a:solidFill>
              </a:rPr>
              <a:t>disponibilidade</a:t>
            </a:r>
            <a:r>
              <a:rPr lang="pt-BR" sz="2800" dirty="0"/>
              <a:t> e </a:t>
            </a:r>
            <a:r>
              <a:rPr lang="pt-BR" sz="2800" dirty="0">
                <a:solidFill>
                  <a:srgbClr val="C00000"/>
                </a:solidFill>
              </a:rPr>
              <a:t>desempenho</a:t>
            </a:r>
            <a:r>
              <a:rPr lang="pt-BR" sz="2800" dirty="0"/>
              <a:t> necessários para a tecnologia a ser provida (foco na disponibilidade de aplicações);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/>
              <a:t> Quais </a:t>
            </a:r>
            <a:r>
              <a:rPr lang="pt-BR" sz="2800" dirty="0">
                <a:solidFill>
                  <a:srgbClr val="C00000"/>
                </a:solidFill>
              </a:rPr>
              <a:t>serviços</a:t>
            </a:r>
            <a:r>
              <a:rPr lang="pt-BR" sz="2800" dirty="0"/>
              <a:t> estão associados a essas soluções tecnológicas.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Discussões sobre </a:t>
            </a:r>
            <a:r>
              <a:rPr lang="pt-BR" sz="2800" dirty="0">
                <a:solidFill>
                  <a:srgbClr val="C00000"/>
                </a:solidFill>
              </a:rPr>
              <a:t>prioridades</a:t>
            </a:r>
            <a:r>
              <a:rPr lang="pt-BR" sz="2800" dirty="0"/>
              <a:t> no atendimento das demandas acontecem já nessa fase.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1140423"/>
            <a:ext cx="55770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Quadros de cobertura de </a:t>
            </a:r>
            <a:r>
              <a:rPr lang="pt-BR" sz="2800" dirty="0">
                <a:solidFill>
                  <a:srgbClr val="C00000"/>
                </a:solidFill>
              </a:rPr>
              <a:t>soluções</a:t>
            </a:r>
            <a:r>
              <a:rPr lang="pt-BR" sz="2800" dirty="0"/>
              <a:t> são importantes de serem desenhados.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425" y="2525418"/>
            <a:ext cx="8743146" cy="410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resultado dos estudos precisam ser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documentados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C00000"/>
                </a:solidFill>
              </a:rPr>
              <a:t>guardados</a:t>
            </a:r>
            <a:r>
              <a:rPr lang="pt-BR" sz="2400" dirty="0"/>
              <a:t> entre os</a:t>
            </a:r>
          </a:p>
          <a:p>
            <a:pPr algn="just"/>
            <a:r>
              <a:rPr lang="pt-BR" sz="2400" dirty="0"/>
              <a:t>requisitos em um desenho de arquitetura.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09860" y="2690336"/>
            <a:ext cx="86942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partir dessa fase, inicia-se a </a:t>
            </a:r>
            <a:r>
              <a:rPr lang="pt-BR" sz="2800" dirty="0">
                <a:solidFill>
                  <a:srgbClr val="C00000"/>
                </a:solidFill>
              </a:rPr>
              <a:t>documentação</a:t>
            </a:r>
            <a:r>
              <a:rPr lang="pt-BR" sz="2800" dirty="0"/>
              <a:t> que explica a proposta da arquitetura e seu encaminhamento.</a:t>
            </a:r>
          </a:p>
          <a:p>
            <a:endParaRPr lang="pt-BR" sz="2800" dirty="0"/>
          </a:p>
          <a:p>
            <a:r>
              <a:rPr lang="pt-BR" sz="2800" dirty="0"/>
              <a:t>Essa documentação pode ser feita com </a:t>
            </a:r>
            <a:r>
              <a:rPr lang="pt-BR" sz="2800" dirty="0">
                <a:solidFill>
                  <a:srgbClr val="C00000"/>
                </a:solidFill>
              </a:rPr>
              <a:t>diagramas</a:t>
            </a:r>
            <a:r>
              <a:rPr lang="pt-BR" sz="2800" dirty="0"/>
              <a:t>*.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64890" y="5552416"/>
            <a:ext cx="869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*O software </a:t>
            </a:r>
            <a:r>
              <a:rPr lang="pt-BR" sz="2400" dirty="0">
                <a:solidFill>
                  <a:srgbClr val="C00000"/>
                </a:solidFill>
              </a:rPr>
              <a:t>ARCHIMATE</a:t>
            </a:r>
            <a:r>
              <a:rPr lang="pt-BR" sz="2400" dirty="0">
                <a:solidFill>
                  <a:srgbClr val="C00000"/>
                </a:solidFill>
                <a:latin typeface="Calibri"/>
                <a:cs typeface="Calibri"/>
              </a:rPr>
              <a:t>®</a:t>
            </a:r>
            <a:r>
              <a:rPr lang="pt-BR" sz="2400" dirty="0"/>
              <a:t> pode ser usado nessa documentação, embora não seja </a:t>
            </a:r>
            <a:r>
              <a:rPr lang="pt-BR" sz="2400" u="sng" dirty="0"/>
              <a:t>obrigatório</a:t>
            </a:r>
            <a:r>
              <a:rPr lang="pt-BR" sz="2400" dirty="0"/>
              <a:t> o seu uso.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2345566"/>
            <a:ext cx="86942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Use os seguintes elementos para documentar a demanda da estratégia de negócio: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59" y="3428999"/>
            <a:ext cx="6071489" cy="322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6325838" y="3261481"/>
            <a:ext cx="2728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Exemplos: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Stakeholder</a:t>
            </a:r>
            <a:r>
              <a:rPr lang="pt-BR" b="1" dirty="0"/>
              <a:t>: diretor de</a:t>
            </a:r>
          </a:p>
          <a:p>
            <a:r>
              <a:rPr lang="pt-BR" b="1" dirty="0"/>
              <a:t>Marketing.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Abordagem</a:t>
            </a:r>
            <a:r>
              <a:rPr lang="pt-BR" b="1" dirty="0"/>
              <a:t>: melhorar a</a:t>
            </a:r>
          </a:p>
          <a:p>
            <a:r>
              <a:rPr lang="pt-BR" b="1" dirty="0"/>
              <a:t>decisão sobre descontos</a:t>
            </a:r>
          </a:p>
          <a:p>
            <a:r>
              <a:rPr lang="pt-BR" b="1" dirty="0"/>
              <a:t>dados aos clientes.</a:t>
            </a:r>
          </a:p>
          <a:p>
            <a:r>
              <a:rPr lang="pt-BR" b="1" dirty="0"/>
              <a:t>-</a:t>
            </a:r>
            <a:r>
              <a:rPr lang="pt-BR" b="1" dirty="0" err="1">
                <a:solidFill>
                  <a:srgbClr val="C00000"/>
                </a:solidFill>
              </a:rPr>
              <a:t>Driver</a:t>
            </a:r>
            <a:r>
              <a:rPr lang="pt-BR" b="1" dirty="0"/>
              <a:t>: avaliar o % de</a:t>
            </a:r>
          </a:p>
          <a:p>
            <a:r>
              <a:rPr lang="pt-BR" b="1" dirty="0"/>
              <a:t>decisões de desconto que</a:t>
            </a:r>
          </a:p>
          <a:p>
            <a:r>
              <a:rPr lang="pt-BR" b="1" dirty="0"/>
              <a:t>foram apoiadas por dados de sistema de informação sobre os clientes.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2345566"/>
            <a:ext cx="869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640" y="2868785"/>
            <a:ext cx="8201538" cy="380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ABRIL/2025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</a:t>
            </a:r>
            <a:r>
              <a:rPr lang="pt-BR" sz="2800" dirty="0" err="1">
                <a:solidFill>
                  <a:srgbClr val="C00000"/>
                </a:solidFill>
              </a:rPr>
              <a:t>Drivers</a:t>
            </a:r>
            <a:r>
              <a:rPr lang="pt-BR" sz="2800" dirty="0"/>
              <a:t> e a </a:t>
            </a:r>
            <a:r>
              <a:rPr lang="pt-BR" sz="2800" dirty="0">
                <a:solidFill>
                  <a:srgbClr val="C00000"/>
                </a:solidFill>
              </a:rPr>
              <a:t>Abordagem</a:t>
            </a:r>
            <a:r>
              <a:rPr lang="pt-BR" sz="2800" dirty="0"/>
              <a:t> têm que ser traduzidos em objetivos ligados a</a:t>
            </a:r>
          </a:p>
          <a:p>
            <a:pPr algn="just"/>
            <a:r>
              <a:rPr lang="pt-BR" sz="2800" dirty="0"/>
              <a:t>requerimentos/contratos (acordos de fornecimento):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325838" y="2811781"/>
            <a:ext cx="2728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Exemplos: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Objetivo</a:t>
            </a:r>
            <a:r>
              <a:rPr lang="pt-BR" b="1" dirty="0"/>
              <a:t>: evitar prejuízo</a:t>
            </a:r>
          </a:p>
          <a:p>
            <a:r>
              <a:rPr lang="pt-BR" b="1" dirty="0"/>
              <a:t>financeiro com </a:t>
            </a:r>
            <a:r>
              <a:rPr lang="pt-BR" b="1" dirty="0">
                <a:solidFill>
                  <a:srgbClr val="0000FF"/>
                </a:solidFill>
              </a:rPr>
              <a:t>descontos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Princípio</a:t>
            </a:r>
            <a:r>
              <a:rPr lang="pt-BR" b="1" dirty="0"/>
              <a:t>: projeção de</a:t>
            </a:r>
          </a:p>
          <a:p>
            <a:r>
              <a:rPr lang="pt-BR" b="1" dirty="0">
                <a:solidFill>
                  <a:srgbClr val="0000FF"/>
                </a:solidFill>
              </a:rPr>
              <a:t>desconto</a:t>
            </a:r>
            <a:r>
              <a:rPr lang="pt-BR" b="1" dirty="0"/>
              <a:t> a ser concedido</a:t>
            </a:r>
          </a:p>
          <a:p>
            <a:r>
              <a:rPr lang="pt-BR" b="1" dirty="0"/>
              <a:t>baseado em avaliação de</a:t>
            </a:r>
          </a:p>
          <a:p>
            <a:r>
              <a:rPr lang="pt-BR" b="1" dirty="0">
                <a:solidFill>
                  <a:srgbClr val="0000FF"/>
                </a:solidFill>
              </a:rPr>
              <a:t>perfil do cliente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Requisito</a:t>
            </a:r>
            <a:r>
              <a:rPr lang="pt-BR" b="1" dirty="0"/>
              <a:t>: exibir o</a:t>
            </a:r>
          </a:p>
          <a:p>
            <a:r>
              <a:rPr lang="pt-BR" b="1" dirty="0">
                <a:solidFill>
                  <a:srgbClr val="0000FF"/>
                </a:solidFill>
              </a:rPr>
              <a:t>histórico</a:t>
            </a:r>
            <a:r>
              <a:rPr lang="pt-BR" b="1" dirty="0"/>
              <a:t> de compras e</a:t>
            </a:r>
          </a:p>
          <a:p>
            <a:r>
              <a:rPr lang="pt-BR" b="1" dirty="0"/>
              <a:t>pagamentos </a:t>
            </a:r>
            <a:r>
              <a:rPr lang="pt-BR" b="1" dirty="0">
                <a:solidFill>
                  <a:srgbClr val="0000FF"/>
                </a:solidFill>
              </a:rPr>
              <a:t>em dia </a:t>
            </a:r>
            <a:r>
              <a:rPr lang="pt-BR" b="1" dirty="0"/>
              <a:t>e</a:t>
            </a:r>
          </a:p>
          <a:p>
            <a:r>
              <a:rPr lang="pt-BR" b="1" dirty="0">
                <a:solidFill>
                  <a:srgbClr val="0000FF"/>
                </a:solidFill>
              </a:rPr>
              <a:t>atrasados</a:t>
            </a:r>
            <a:r>
              <a:rPr lang="pt-BR" b="1" dirty="0"/>
              <a:t> dos clientes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Regras</a:t>
            </a:r>
            <a:r>
              <a:rPr lang="pt-BR" b="1" dirty="0"/>
              <a:t>: não liberar</a:t>
            </a:r>
          </a:p>
          <a:p>
            <a:r>
              <a:rPr lang="pt-BR" b="1" dirty="0"/>
              <a:t>descontos para quem tem</a:t>
            </a:r>
          </a:p>
          <a:p>
            <a:r>
              <a:rPr lang="pt-BR" b="1" dirty="0"/>
              <a:t>histórico de </a:t>
            </a:r>
            <a:r>
              <a:rPr lang="pt-BR" b="1" dirty="0">
                <a:solidFill>
                  <a:srgbClr val="FF0000"/>
                </a:solidFill>
              </a:rPr>
              <a:t>inadimplência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843" y="3023660"/>
            <a:ext cx="5951122" cy="35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2345566"/>
            <a:ext cx="869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437" y="2973716"/>
            <a:ext cx="8477452" cy="357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08460B4C-E534-FECA-3046-3361E85F434D}"/>
              </a:ext>
            </a:extLst>
          </p:cNvPr>
          <p:cNvSpPr/>
          <p:nvPr/>
        </p:nvSpPr>
        <p:spPr>
          <a:xfrm>
            <a:off x="464024" y="3761200"/>
            <a:ext cx="1296537" cy="461665"/>
          </a:xfrm>
          <a:prstGeom prst="wedgeRoundRectCallout">
            <a:avLst>
              <a:gd name="adj1" fmla="val 37903"/>
              <a:gd name="adj2" fmla="val 1618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Stakeholder (demandante)</a:t>
            </a: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443984E-8A0D-1256-A19F-9B9F1B8D5E9B}"/>
              </a:ext>
            </a:extLst>
          </p:cNvPr>
          <p:cNvSpPr/>
          <p:nvPr/>
        </p:nvSpPr>
        <p:spPr>
          <a:xfrm>
            <a:off x="3039588" y="5449401"/>
            <a:ext cx="939421" cy="292361"/>
          </a:xfrm>
          <a:prstGeom prst="wedgeRoundRectCallout">
            <a:avLst>
              <a:gd name="adj1" fmla="val 14032"/>
              <a:gd name="adj2" fmla="val -3378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Diretriz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A71BF33-6A33-7DD9-357B-B1AC06006880}"/>
              </a:ext>
            </a:extLst>
          </p:cNvPr>
          <p:cNvSpPr/>
          <p:nvPr/>
        </p:nvSpPr>
        <p:spPr>
          <a:xfrm>
            <a:off x="2614683" y="2293500"/>
            <a:ext cx="1152099" cy="425910"/>
          </a:xfrm>
          <a:prstGeom prst="wedgeRoundRectCallout">
            <a:avLst>
              <a:gd name="adj1" fmla="val 63831"/>
              <a:gd name="adj2" fmla="val 1298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Assessment </a:t>
            </a:r>
          </a:p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(avaliação)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23EF858A-AA58-66C8-1771-E4F5F51669D2}"/>
              </a:ext>
            </a:extLst>
          </p:cNvPr>
          <p:cNvSpPr/>
          <p:nvPr/>
        </p:nvSpPr>
        <p:spPr>
          <a:xfrm>
            <a:off x="4979845" y="3845851"/>
            <a:ext cx="939421" cy="292361"/>
          </a:xfrm>
          <a:prstGeom prst="wedgeRoundRectCallout">
            <a:avLst>
              <a:gd name="adj1" fmla="val 37277"/>
              <a:gd name="adj2" fmla="val -2445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Objetivo</a:t>
            </a:r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C0C90897-8815-E470-ABE7-6D300F340D15}"/>
              </a:ext>
            </a:extLst>
          </p:cNvPr>
          <p:cNvSpPr/>
          <p:nvPr/>
        </p:nvSpPr>
        <p:spPr>
          <a:xfrm>
            <a:off x="7138466" y="2722605"/>
            <a:ext cx="939421" cy="292361"/>
          </a:xfrm>
          <a:prstGeom prst="wedgeRoundRectCallout">
            <a:avLst>
              <a:gd name="adj1" fmla="val 53258"/>
              <a:gd name="adj2" fmla="val 124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Princípio</a:t>
            </a:r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4C7B6D57-9933-D239-1A37-B61B3B14BBB4}"/>
              </a:ext>
            </a:extLst>
          </p:cNvPr>
          <p:cNvSpPr/>
          <p:nvPr/>
        </p:nvSpPr>
        <p:spPr>
          <a:xfrm>
            <a:off x="4572001" y="4612130"/>
            <a:ext cx="1403428" cy="601315"/>
          </a:xfrm>
          <a:prstGeom prst="wedgeRoundRectCallout">
            <a:avLst>
              <a:gd name="adj1" fmla="val 96842"/>
              <a:gd name="adj2" fmla="val -344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Requisito</a:t>
            </a:r>
          </a:p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(funcionalidade oferecida)</a:t>
            </a: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72E0A510-A8A0-17BC-6F5D-D304E63B3611}"/>
              </a:ext>
            </a:extLst>
          </p:cNvPr>
          <p:cNvSpPr/>
          <p:nvPr/>
        </p:nvSpPr>
        <p:spPr>
          <a:xfrm>
            <a:off x="5131558" y="6032367"/>
            <a:ext cx="1515999" cy="386396"/>
          </a:xfrm>
          <a:prstGeom prst="wedgeRoundRectCallout">
            <a:avLst>
              <a:gd name="adj1" fmla="val 96842"/>
              <a:gd name="adj2" fmla="val -344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Restrição</a:t>
            </a:r>
          </a:p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(regra ou limite)</a:t>
            </a:r>
          </a:p>
        </p:txBody>
      </p:sp>
    </p:spTree>
    <p:extLst>
      <p:ext uri="{BB962C8B-B14F-4D97-AF65-F5344CB8AC3E}">
        <p14:creationId xmlns:p14="http://schemas.microsoft.com/office/powerpoint/2010/main" val="35502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do Negócio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825633"/>
            <a:ext cx="55770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Engloba atividades que levam à</a:t>
            </a:r>
          </a:p>
          <a:p>
            <a:pPr algn="just"/>
            <a:r>
              <a:rPr lang="pt-BR" sz="2600" dirty="0"/>
              <a:t>compreensão e </a:t>
            </a:r>
            <a:r>
              <a:rPr lang="pt-BR" sz="2600" dirty="0">
                <a:solidFill>
                  <a:srgbClr val="C00000"/>
                </a:solidFill>
              </a:rPr>
              <a:t>documentação</a:t>
            </a:r>
            <a:r>
              <a:rPr lang="pt-BR" sz="2600" dirty="0"/>
              <a:t> de como a empresa </a:t>
            </a:r>
            <a:r>
              <a:rPr lang="pt-BR" sz="2600" u="sng" dirty="0"/>
              <a:t>opera atualmente</a:t>
            </a:r>
            <a:r>
              <a:rPr lang="pt-BR" sz="2600" dirty="0"/>
              <a:t> e o que deseja </a:t>
            </a:r>
            <a:r>
              <a:rPr lang="pt-BR" sz="2600" dirty="0">
                <a:solidFill>
                  <a:srgbClr val="C00000"/>
                </a:solidFill>
              </a:rPr>
              <a:t>modificar</a:t>
            </a:r>
            <a:r>
              <a:rPr lang="pt-BR" sz="2600" dirty="0"/>
              <a:t> nessas operações.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2427" y="3065969"/>
            <a:ext cx="89266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800" dirty="0"/>
              <a:t> A arquitetura de negócios </a:t>
            </a:r>
            <a:r>
              <a:rPr lang="pt-BR" sz="2800" dirty="0">
                <a:solidFill>
                  <a:srgbClr val="0000FF"/>
                </a:solidFill>
              </a:rPr>
              <a:t>investiga</a:t>
            </a:r>
            <a:r>
              <a:rPr lang="pt-BR" sz="2800" dirty="0"/>
              <a:t> a organização interna de cada departamento/divisão alvo, </a:t>
            </a:r>
            <a:r>
              <a:rPr lang="pt-BR" sz="2800" dirty="0">
                <a:solidFill>
                  <a:srgbClr val="0000FF"/>
                </a:solidFill>
              </a:rPr>
              <a:t>documenta</a:t>
            </a:r>
            <a:r>
              <a:rPr lang="pt-BR" sz="2800" dirty="0"/>
              <a:t> essa organização e o seu funcionamento.</a:t>
            </a:r>
          </a:p>
          <a:p>
            <a:pPr algn="just"/>
            <a:endParaRPr lang="pt-BR" sz="2800" dirty="0"/>
          </a:p>
          <a:p>
            <a:pPr algn="just">
              <a:buFont typeface="Wingdings" pitchFamily="2" charset="2"/>
              <a:buChar char="v"/>
            </a:pPr>
            <a:r>
              <a:rPr lang="pt-BR" sz="2800" dirty="0"/>
              <a:t> </a:t>
            </a:r>
            <a:r>
              <a:rPr lang="pt-BR" sz="2800" u="sng" dirty="0"/>
              <a:t>Desenhos de processos</a:t>
            </a:r>
            <a:r>
              <a:rPr lang="pt-BR" sz="2800" dirty="0"/>
              <a:t> com detalhes das atividades que os compõem e seus </a:t>
            </a:r>
            <a:r>
              <a:rPr lang="pt-BR" sz="2800" dirty="0">
                <a:solidFill>
                  <a:srgbClr val="C00000"/>
                </a:solidFill>
              </a:rPr>
              <a:t>fluxos</a:t>
            </a:r>
            <a:r>
              <a:rPr lang="pt-BR" sz="2800" dirty="0"/>
              <a:t> são importantíssimos para a construção de uma visão inicial de escopo funcional de sistemas.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do Negócio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825633"/>
            <a:ext cx="557700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A arquitetura precisa registrar os cenários </a:t>
            </a:r>
            <a:r>
              <a:rPr lang="pt-BR" sz="2600" dirty="0">
                <a:solidFill>
                  <a:srgbClr val="C00000"/>
                </a:solidFill>
              </a:rPr>
              <a:t>AS IS </a:t>
            </a:r>
            <a:r>
              <a:rPr lang="pt-BR" sz="2600" dirty="0"/>
              <a:t>(como é hoje) e </a:t>
            </a:r>
            <a:r>
              <a:rPr lang="pt-BR" sz="2600" dirty="0">
                <a:solidFill>
                  <a:srgbClr val="C00000"/>
                </a:solidFill>
              </a:rPr>
              <a:t>TO BE </a:t>
            </a:r>
            <a:r>
              <a:rPr lang="pt-BR" sz="2600" dirty="0"/>
              <a:t>(como será) dos processos estudados.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2427" y="2436389"/>
            <a:ext cx="89266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Precisam ser documentados: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>
                <a:solidFill>
                  <a:srgbClr val="C00000"/>
                </a:solidFill>
              </a:rPr>
              <a:t> Serviços providos </a:t>
            </a:r>
            <a:r>
              <a:rPr lang="pt-BR" sz="2600" dirty="0"/>
              <a:t>pelos processos da empresa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/>
              <a:t> </a:t>
            </a:r>
            <a:r>
              <a:rPr lang="pt-BR" sz="2600" dirty="0">
                <a:solidFill>
                  <a:srgbClr val="C00000"/>
                </a:solidFill>
              </a:rPr>
              <a:t>Agrupamentos</a:t>
            </a:r>
            <a:r>
              <a:rPr lang="pt-BR" sz="2600" dirty="0"/>
              <a:t> dos processos ou associação deles em uma função operacional da empresa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/>
              <a:t> Apontar os recursos humanos/</a:t>
            </a:r>
            <a:r>
              <a:rPr lang="pt-BR" sz="2600" dirty="0">
                <a:solidFill>
                  <a:srgbClr val="C00000"/>
                </a:solidFill>
              </a:rPr>
              <a:t>atores</a:t>
            </a:r>
            <a:r>
              <a:rPr lang="pt-BR" sz="2600" dirty="0"/>
              <a:t> associados a cada processo e qual o papel de cada um na empresa (cargo)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/>
              <a:t> Mostrar qual a </a:t>
            </a:r>
            <a:r>
              <a:rPr lang="pt-BR" sz="2600" dirty="0">
                <a:solidFill>
                  <a:srgbClr val="C00000"/>
                </a:solidFill>
              </a:rPr>
              <a:t>ferramenta/interface</a:t>
            </a:r>
            <a:r>
              <a:rPr lang="pt-BR" sz="2600" dirty="0"/>
              <a:t> que os recursos humanos usam para realizar as atividades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/>
              <a:t> Apontar quais eventos </a:t>
            </a:r>
            <a:r>
              <a:rPr lang="pt-BR" sz="2600" dirty="0">
                <a:solidFill>
                  <a:srgbClr val="C00000"/>
                </a:solidFill>
              </a:rPr>
              <a:t>demandam/disparam </a:t>
            </a:r>
            <a:r>
              <a:rPr lang="pt-BR" sz="2600" dirty="0"/>
              <a:t>os processos </a:t>
            </a:r>
          </a:p>
          <a:p>
            <a:pPr algn="just">
              <a:buFont typeface="Wingdings" pitchFamily="2" charset="2"/>
              <a:buChar char="v"/>
            </a:pPr>
            <a:r>
              <a:rPr lang="pt-BR" sz="2600" dirty="0"/>
              <a:t> Quais </a:t>
            </a:r>
            <a:r>
              <a:rPr lang="pt-BR" sz="2600" dirty="0">
                <a:solidFill>
                  <a:srgbClr val="C00000"/>
                </a:solidFill>
              </a:rPr>
              <a:t>registros</a:t>
            </a:r>
            <a:r>
              <a:rPr lang="pt-BR" sz="2600" dirty="0"/>
              <a:t> (dados) são operados no processo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Negócio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967938"/>
            <a:ext cx="550955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Os Requisitos e Regras da Visão de</a:t>
            </a:r>
          </a:p>
          <a:p>
            <a:pPr algn="just"/>
            <a:r>
              <a:rPr lang="pt-BR" sz="2600" dirty="0"/>
              <a:t>Arquitetura são associados a Serviços que as áreas funcionais provêm através dos seus processos.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794363" y="2332101"/>
            <a:ext cx="32596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Exemplos: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Ator</a:t>
            </a:r>
            <a:r>
              <a:rPr lang="pt-BR" b="1" dirty="0"/>
              <a:t>: analista de marketing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Papel</a:t>
            </a:r>
            <a:r>
              <a:rPr lang="pt-BR" b="1" dirty="0"/>
              <a:t>: avaliar o mercado e concorrência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Função</a:t>
            </a:r>
            <a:r>
              <a:rPr lang="pt-BR" b="1" dirty="0"/>
              <a:t>: avaliar descontos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Processos</a:t>
            </a:r>
            <a:r>
              <a:rPr lang="pt-BR" b="1" dirty="0"/>
              <a:t>: buscar histórico do cliente; avaliar inadimplência; estimar desconto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Interface:</a:t>
            </a:r>
            <a:r>
              <a:rPr lang="pt-BR" b="1" dirty="0"/>
              <a:t> página WEB de</a:t>
            </a:r>
          </a:p>
          <a:p>
            <a:r>
              <a:rPr lang="pt-BR" b="1" dirty="0"/>
              <a:t>avaliação de perfil de cliente </a:t>
            </a:r>
            <a:r>
              <a:rPr lang="pt-BR" b="1" dirty="0">
                <a:solidFill>
                  <a:srgbClr val="C00000"/>
                </a:solidFill>
              </a:rPr>
              <a:t>Evento</a:t>
            </a:r>
            <a:r>
              <a:rPr lang="pt-BR" b="1" dirty="0"/>
              <a:t>: demanda por desconto pela área comercial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Ator</a:t>
            </a:r>
            <a:r>
              <a:rPr lang="pt-BR" b="1" dirty="0"/>
              <a:t>: analista de marketing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Produto</a:t>
            </a:r>
            <a:r>
              <a:rPr lang="pt-BR" b="1" dirty="0"/>
              <a:t>: relatório de desconto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Dado</a:t>
            </a:r>
            <a:r>
              <a:rPr lang="pt-BR" b="1" dirty="0"/>
              <a:t>: percentual de desconto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94873" y="2660709"/>
            <a:ext cx="5509550" cy="3977800"/>
            <a:chOff x="194873" y="2660709"/>
            <a:chExt cx="5509550" cy="3977800"/>
          </a:xfrm>
        </p:grpSpPr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873" y="2660709"/>
              <a:ext cx="5509550" cy="39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tângulo 10"/>
            <p:cNvSpPr/>
            <p:nvPr/>
          </p:nvSpPr>
          <p:spPr>
            <a:xfrm>
              <a:off x="284813" y="2677961"/>
              <a:ext cx="1394085" cy="3523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do Negócio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7357" y="825633"/>
            <a:ext cx="55770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/>
              <a:t>Os processos são desmembrados/</a:t>
            </a:r>
          </a:p>
          <a:p>
            <a:pPr algn="just"/>
            <a:r>
              <a:rPr lang="pt-BR" sz="2600" dirty="0">
                <a:solidFill>
                  <a:srgbClr val="C00000"/>
                </a:solidFill>
              </a:rPr>
              <a:t>detalhados</a:t>
            </a:r>
            <a:r>
              <a:rPr lang="pt-BR" sz="2600" dirty="0"/>
              <a:t> em suas atividades pois,</a:t>
            </a:r>
          </a:p>
          <a:p>
            <a:pPr algn="just"/>
            <a:r>
              <a:rPr lang="pt-BR" sz="2600" dirty="0"/>
              <a:t>algumas delas demandam </a:t>
            </a:r>
            <a:r>
              <a:rPr lang="pt-BR" sz="2600" dirty="0">
                <a:solidFill>
                  <a:srgbClr val="C00000"/>
                </a:solidFill>
              </a:rPr>
              <a:t>automação</a:t>
            </a:r>
            <a:r>
              <a:rPr lang="pt-BR" sz="2600" dirty="0"/>
              <a:t> e</a:t>
            </a:r>
          </a:p>
          <a:p>
            <a:pPr algn="just"/>
            <a:r>
              <a:rPr lang="pt-BR" sz="2600" dirty="0"/>
              <a:t>outras não.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2427" y="3275829"/>
            <a:ext cx="8926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C00000"/>
                </a:solidFill>
              </a:rPr>
              <a:t>Diagramas de fluxo </a:t>
            </a:r>
            <a:r>
              <a:rPr lang="pt-BR" sz="2800" dirty="0"/>
              <a:t>de atividades de processo detalham como os </a:t>
            </a:r>
            <a:r>
              <a:rPr lang="pt-BR" sz="2800" dirty="0">
                <a:solidFill>
                  <a:srgbClr val="0000FF"/>
                </a:solidFill>
              </a:rPr>
              <a:t>processos funcionam</a:t>
            </a:r>
            <a:r>
              <a:rPr lang="pt-BR" sz="2800" dirty="0"/>
              <a:t> internamente, esclarecendo como os </a:t>
            </a:r>
            <a:r>
              <a:rPr lang="pt-BR" sz="2800" dirty="0">
                <a:solidFill>
                  <a:srgbClr val="0000FF"/>
                </a:solidFill>
              </a:rPr>
              <a:t>atores interagem </a:t>
            </a:r>
            <a:r>
              <a:rPr lang="pt-BR" sz="2800" dirty="0"/>
              <a:t>em cada atividade, que </a:t>
            </a:r>
            <a:r>
              <a:rPr lang="pt-BR" sz="2800" dirty="0">
                <a:solidFill>
                  <a:srgbClr val="C00000"/>
                </a:solidFill>
              </a:rPr>
              <a:t>ferramentas</a:t>
            </a:r>
            <a:r>
              <a:rPr lang="pt-BR" sz="2800" dirty="0"/>
              <a:t> usam e como </a:t>
            </a:r>
            <a:r>
              <a:rPr lang="pt-BR" sz="2800" dirty="0">
                <a:solidFill>
                  <a:srgbClr val="C00000"/>
                </a:solidFill>
              </a:rPr>
              <a:t>controlam</a:t>
            </a:r>
            <a:r>
              <a:rPr lang="pt-BR" sz="2800" dirty="0"/>
              <a:t> resultados das atividades.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do Negócio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2427" y="2106609"/>
            <a:ext cx="89266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As técnicas apresentadas valem tanto para a representação dos processos de negócio como </a:t>
            </a:r>
            <a:r>
              <a:rPr lang="pt-BR" sz="2800" dirty="0">
                <a:solidFill>
                  <a:srgbClr val="C00000"/>
                </a:solidFill>
              </a:rPr>
              <a:t>são hoje 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00FF"/>
                </a:solidFill>
              </a:rPr>
              <a:t>As Is</a:t>
            </a:r>
            <a:r>
              <a:rPr lang="pt-BR" sz="2800" dirty="0"/>
              <a:t>) quanto para representar como ficarão após a implantação de uma </a:t>
            </a:r>
            <a:r>
              <a:rPr lang="pt-BR" sz="2800" dirty="0">
                <a:solidFill>
                  <a:srgbClr val="C00000"/>
                </a:solidFill>
              </a:rPr>
              <a:t>nova solução</a:t>
            </a:r>
            <a:r>
              <a:rPr lang="pt-BR" sz="2800" dirty="0"/>
              <a:t> tecnológica (</a:t>
            </a:r>
            <a:r>
              <a:rPr lang="pt-BR" sz="2800" dirty="0">
                <a:solidFill>
                  <a:srgbClr val="0000FF"/>
                </a:solidFill>
              </a:rPr>
              <a:t>To </a:t>
            </a:r>
            <a:r>
              <a:rPr lang="pt-BR" sz="2800" dirty="0" err="1">
                <a:solidFill>
                  <a:srgbClr val="0000FF"/>
                </a:solidFill>
              </a:rPr>
              <a:t>Be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</a:t>
            </a:r>
            <a:r>
              <a:rPr lang="pt-BR" dirty="0">
                <a:solidFill>
                  <a:srgbClr val="C00000"/>
                </a:solidFill>
              </a:rPr>
              <a:t>Visão </a:t>
            </a:r>
            <a:r>
              <a:rPr lang="pt-BR" dirty="0"/>
              <a:t>da Arquitetura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2345566"/>
            <a:ext cx="869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981" y="2913755"/>
            <a:ext cx="8595313" cy="363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356704C-B5A5-83C1-8FA3-AF828417911D}"/>
              </a:ext>
            </a:extLst>
          </p:cNvPr>
          <p:cNvSpPr/>
          <p:nvPr/>
        </p:nvSpPr>
        <p:spPr>
          <a:xfrm rot="2419137">
            <a:off x="135535" y="2787514"/>
            <a:ext cx="2956810" cy="1996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FA76E91-9D7E-D5A9-22FE-CF61974EC4F9}"/>
              </a:ext>
            </a:extLst>
          </p:cNvPr>
          <p:cNvSpPr/>
          <p:nvPr/>
        </p:nvSpPr>
        <p:spPr>
          <a:xfrm>
            <a:off x="1928984" y="1939494"/>
            <a:ext cx="1015694" cy="461665"/>
          </a:xfrm>
          <a:prstGeom prst="wedgeRoundRectCallout">
            <a:avLst>
              <a:gd name="adj1" fmla="val -54166"/>
              <a:gd name="adj2" fmla="val 1204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Motivação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98D6C85E-CC7A-4E6D-D1F0-2F33AA62E1D6}"/>
              </a:ext>
            </a:extLst>
          </p:cNvPr>
          <p:cNvSpPr/>
          <p:nvPr/>
        </p:nvSpPr>
        <p:spPr>
          <a:xfrm>
            <a:off x="5794363" y="2650262"/>
            <a:ext cx="590939" cy="281309"/>
          </a:xfrm>
          <a:prstGeom prst="wedgeRoundRectCallout">
            <a:avLst>
              <a:gd name="adj1" fmla="val -80106"/>
              <a:gd name="adj2" fmla="val 869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Ator</a:t>
            </a:r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F9AF851-6B96-128C-63E3-9A775B243A81}"/>
              </a:ext>
            </a:extLst>
          </p:cNvPr>
          <p:cNvSpPr/>
          <p:nvPr/>
        </p:nvSpPr>
        <p:spPr>
          <a:xfrm>
            <a:off x="5794363" y="3312174"/>
            <a:ext cx="776918" cy="382636"/>
          </a:xfrm>
          <a:prstGeom prst="wedgeRoundRectCallout">
            <a:avLst>
              <a:gd name="adj1" fmla="val -80106"/>
              <a:gd name="adj2" fmla="val 869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Função</a:t>
            </a:r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FC0B0A7D-056E-5285-7A5B-D7C9AC8D6144}"/>
              </a:ext>
            </a:extLst>
          </p:cNvPr>
          <p:cNvSpPr/>
          <p:nvPr/>
        </p:nvSpPr>
        <p:spPr>
          <a:xfrm>
            <a:off x="5794363" y="4154440"/>
            <a:ext cx="1015694" cy="382637"/>
          </a:xfrm>
          <a:prstGeom prst="wedgeRoundRectCallout">
            <a:avLst>
              <a:gd name="adj1" fmla="val -80106"/>
              <a:gd name="adj2" fmla="val 869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Interface</a:t>
            </a: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3E32884F-6926-70EB-DB12-4CDCAC4D48CA}"/>
              </a:ext>
            </a:extLst>
          </p:cNvPr>
          <p:cNvSpPr/>
          <p:nvPr/>
        </p:nvSpPr>
        <p:spPr>
          <a:xfrm>
            <a:off x="3219061" y="3919385"/>
            <a:ext cx="764003" cy="461665"/>
          </a:xfrm>
          <a:prstGeom prst="wedgeRoundRectCallout">
            <a:avLst>
              <a:gd name="adj1" fmla="val -35855"/>
              <a:gd name="adj2" fmla="val 936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Serviço</a:t>
            </a: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638F4F0A-68F0-B3FC-07A3-180758F9E4DB}"/>
              </a:ext>
            </a:extLst>
          </p:cNvPr>
          <p:cNvSpPr/>
          <p:nvPr/>
        </p:nvSpPr>
        <p:spPr>
          <a:xfrm>
            <a:off x="1" y="4612130"/>
            <a:ext cx="958364" cy="414876"/>
          </a:xfrm>
          <a:prstGeom prst="wedgeRoundRectCallout">
            <a:avLst>
              <a:gd name="adj1" fmla="val 49345"/>
              <a:gd name="adj2" fmla="val 802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Produto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F6F33609-46F2-F0E4-9B96-70BC599C475A}"/>
              </a:ext>
            </a:extLst>
          </p:cNvPr>
          <p:cNvSpPr/>
          <p:nvPr/>
        </p:nvSpPr>
        <p:spPr>
          <a:xfrm>
            <a:off x="209859" y="5503116"/>
            <a:ext cx="748505" cy="335949"/>
          </a:xfrm>
          <a:prstGeom prst="wedgeRoundRectCallout">
            <a:avLst>
              <a:gd name="adj1" fmla="val 49345"/>
              <a:gd name="adj2" fmla="val 802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Dados</a:t>
            </a:r>
          </a:p>
        </p:txBody>
      </p:sp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DFA8F0B4-29F4-A644-765B-48ED02896DAE}"/>
              </a:ext>
            </a:extLst>
          </p:cNvPr>
          <p:cNvSpPr/>
          <p:nvPr/>
        </p:nvSpPr>
        <p:spPr>
          <a:xfrm>
            <a:off x="2062578" y="5522985"/>
            <a:ext cx="748505" cy="335949"/>
          </a:xfrm>
          <a:prstGeom prst="wedgeRoundRectCallout">
            <a:avLst>
              <a:gd name="adj1" fmla="val 49345"/>
              <a:gd name="adj2" fmla="val 802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Evento</a:t>
            </a:r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29D4C827-1174-E21A-D49A-3E8EEB8F53A4}"/>
              </a:ext>
            </a:extLst>
          </p:cNvPr>
          <p:cNvSpPr/>
          <p:nvPr/>
        </p:nvSpPr>
        <p:spPr>
          <a:xfrm>
            <a:off x="7888459" y="4154441"/>
            <a:ext cx="1015694" cy="665128"/>
          </a:xfrm>
          <a:prstGeom prst="wedgeRoundRectCallout">
            <a:avLst>
              <a:gd name="adj1" fmla="val 26706"/>
              <a:gd name="adj2" fmla="val 1332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Função ou coleção de ações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C216DD8-64BA-6070-BF3C-198DBC95BD5C}"/>
              </a:ext>
            </a:extLst>
          </p:cNvPr>
          <p:cNvGrpSpPr/>
          <p:nvPr/>
        </p:nvGrpSpPr>
        <p:grpSpPr>
          <a:xfrm>
            <a:off x="6118067" y="4791035"/>
            <a:ext cx="1020041" cy="383255"/>
            <a:chOff x="6118067" y="4791035"/>
            <a:chExt cx="1020041" cy="383255"/>
          </a:xfrm>
        </p:grpSpPr>
        <p:sp>
          <p:nvSpPr>
            <p:cNvPr id="18" name="Balão de Fala: Retângulo com Cantos Arredondados 17">
              <a:extLst>
                <a:ext uri="{FF2B5EF4-FFF2-40B4-BE49-F238E27FC236}">
                  <a16:creationId xmlns:a16="http://schemas.microsoft.com/office/drawing/2014/main" id="{BFDA7E13-17B3-3E2D-9F8B-A63D50B06654}"/>
                </a:ext>
              </a:extLst>
            </p:cNvPr>
            <p:cNvSpPr/>
            <p:nvPr/>
          </p:nvSpPr>
          <p:spPr>
            <a:xfrm>
              <a:off x="6118067" y="4791653"/>
              <a:ext cx="1015694" cy="382637"/>
            </a:xfrm>
            <a:prstGeom prst="wedgeRoundRectCallout">
              <a:avLst>
                <a:gd name="adj1" fmla="val 87741"/>
                <a:gd name="adj2" fmla="val 17785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Balão de Fala: Retângulo com Cantos Arredondados 18">
              <a:extLst>
                <a:ext uri="{FF2B5EF4-FFF2-40B4-BE49-F238E27FC236}">
                  <a16:creationId xmlns:a16="http://schemas.microsoft.com/office/drawing/2014/main" id="{E2ACC334-191F-9148-7ACF-755A8CCF7245}"/>
                </a:ext>
              </a:extLst>
            </p:cNvPr>
            <p:cNvSpPr/>
            <p:nvPr/>
          </p:nvSpPr>
          <p:spPr>
            <a:xfrm>
              <a:off x="6118067" y="4791035"/>
              <a:ext cx="1015694" cy="382637"/>
            </a:xfrm>
            <a:prstGeom prst="wedgeRoundRectCallout">
              <a:avLst>
                <a:gd name="adj1" fmla="val -23648"/>
                <a:gd name="adj2" fmla="val 19000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Balão de Fala: Retângulo com Cantos Arredondados 19">
              <a:extLst>
                <a:ext uri="{FF2B5EF4-FFF2-40B4-BE49-F238E27FC236}">
                  <a16:creationId xmlns:a16="http://schemas.microsoft.com/office/drawing/2014/main" id="{CCFB266E-06B4-6D84-88C4-4B40C0DB14BA}"/>
                </a:ext>
              </a:extLst>
            </p:cNvPr>
            <p:cNvSpPr/>
            <p:nvPr/>
          </p:nvSpPr>
          <p:spPr>
            <a:xfrm>
              <a:off x="6122414" y="4791404"/>
              <a:ext cx="1015694" cy="382637"/>
            </a:xfrm>
            <a:prstGeom prst="wedgeRoundRectCallout">
              <a:avLst>
                <a:gd name="adj1" fmla="val -145399"/>
                <a:gd name="adj2" fmla="val 19455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Processos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1112"/>
            <a:ext cx="8183880" cy="1051560"/>
          </a:xfrm>
        </p:spPr>
        <p:txBody>
          <a:bodyPr>
            <a:normAutofit fontScale="90000"/>
          </a:bodyPr>
          <a:lstStyle/>
          <a:p>
            <a:br>
              <a:rPr lang="pt-BR" sz="4400" dirty="0"/>
            </a:br>
            <a:r>
              <a:rPr lang="pt-BR" sz="4400" dirty="0"/>
              <a:t>Dúvidas / Questões</a:t>
            </a:r>
            <a:br>
              <a:rPr lang="pt-BR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8183880" cy="51054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8800" dirty="0"/>
          </a:p>
          <a:p>
            <a:pPr marL="0" indent="0">
              <a:buNone/>
            </a:pPr>
            <a:r>
              <a:rPr lang="pt-BR" sz="8800" dirty="0"/>
              <a:t>        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539099"/>
            <a:ext cx="30289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62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60624" y="1143000"/>
            <a:ext cx="5326175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400" b="1" dirty="0">
                <a:solidFill>
                  <a:srgbClr val="C00000"/>
                </a:solidFill>
              </a:rPr>
              <a:t>Bibliografia</a:t>
            </a:r>
          </a:p>
          <a:p>
            <a:pPr algn="just"/>
            <a:r>
              <a:rPr lang="pt-BR" sz="2400" b="1" dirty="0"/>
              <a:t>Básica</a:t>
            </a:r>
            <a:r>
              <a:rPr lang="pt-BR" sz="2400" dirty="0"/>
              <a:t>: PARDUCCI, Renato J. OLIVEIRA, </a:t>
            </a:r>
            <a:r>
              <a:rPr lang="pt-BR" sz="2400" dirty="0" err="1"/>
              <a:t>Elisamara</a:t>
            </a:r>
            <a:r>
              <a:rPr lang="pt-BR" sz="2400" dirty="0"/>
              <a:t>. TOGAF: Arquitetura de soluções de TI para empresas. Editora </a:t>
            </a:r>
            <a:r>
              <a:rPr lang="pt-BR" sz="2400" dirty="0" err="1"/>
              <a:t>Phorte</a:t>
            </a:r>
            <a:r>
              <a:rPr lang="pt-BR" sz="2400" dirty="0"/>
              <a:t>, São Paulo, 2019.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endParaRPr lang="pt-BR" sz="2400" dirty="0"/>
          </a:p>
          <a:p>
            <a:pPr algn="just"/>
            <a:r>
              <a:rPr lang="pt-BR" sz="2400" b="1" dirty="0"/>
              <a:t>Complementar</a:t>
            </a:r>
            <a:r>
              <a:rPr lang="pt-BR" sz="2400" dirty="0"/>
              <a:t>: The Open </a:t>
            </a:r>
            <a:r>
              <a:rPr lang="pt-BR" sz="2400" dirty="0" err="1"/>
              <a:t>Group</a:t>
            </a:r>
            <a:r>
              <a:rPr lang="pt-BR" sz="2400" dirty="0"/>
              <a:t>. The TOGAF® Standard, Version 9.2 - A </a:t>
            </a:r>
            <a:r>
              <a:rPr lang="pt-BR" sz="2400" dirty="0" err="1"/>
              <a:t>Pocket</a:t>
            </a:r>
            <a:r>
              <a:rPr lang="pt-BR" sz="2400" dirty="0"/>
              <a:t> </a:t>
            </a:r>
            <a:r>
              <a:rPr lang="pt-BR" sz="2400" dirty="0" err="1"/>
              <a:t>Guide</a:t>
            </a:r>
            <a:r>
              <a:rPr lang="pt-B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dirty="0"/>
              <a:t>INTRODUÇÃO AO TOGAF</a:t>
            </a:r>
            <a:r>
              <a:rPr lang="pt-BR" sz="4800" dirty="0">
                <a:latin typeface="Calibri"/>
                <a:cs typeface="Calibri"/>
              </a:rPr>
              <a:t>®</a:t>
            </a:r>
            <a:br>
              <a:rPr lang="pt-BR" sz="4800" dirty="0">
                <a:latin typeface="Calibri"/>
                <a:cs typeface="Calibri"/>
              </a:rPr>
            </a:br>
            <a:br>
              <a:rPr lang="pt-BR" sz="4800" dirty="0">
                <a:latin typeface="Calibri"/>
                <a:cs typeface="Calibri"/>
              </a:rPr>
            </a:br>
            <a:br>
              <a:rPr lang="pt-BR" sz="4800" dirty="0">
                <a:latin typeface="Calibri"/>
                <a:cs typeface="Calibri"/>
              </a:rPr>
            </a:br>
            <a:r>
              <a:rPr lang="en-US" sz="4800" i="1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4800" i="1" dirty="0">
                <a:cs typeface="Calibri"/>
              </a:rPr>
              <a:t>he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sz="4800" i="1" dirty="0">
                <a:cs typeface="Calibri"/>
              </a:rPr>
              <a:t>pen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G</a:t>
            </a:r>
            <a:r>
              <a:rPr lang="en-US" sz="4800" i="1" dirty="0">
                <a:cs typeface="Calibri"/>
              </a:rPr>
              <a:t>roup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z="4800" i="1" dirty="0">
                <a:cs typeface="Calibri"/>
              </a:rPr>
              <a:t>rchitecture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F</a:t>
            </a:r>
            <a:r>
              <a:rPr lang="en-US" sz="4800" i="1" dirty="0">
                <a:cs typeface="Calibri"/>
              </a:rPr>
              <a:t>ramework</a:t>
            </a:r>
            <a:endParaRPr lang="en-US" sz="4800" i="1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93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  <a:hlinkClick r:id="rId3"/>
              </a:rPr>
              <a:t>profpaulo.sampaio@fiap.com.br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</a:p>
          <a:p>
            <a:pPr>
              <a:defRPr/>
            </a:pP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  <a:hlinkClick r:id="rId4"/>
              </a:rPr>
              <a:t>https://www.linkedin.com/in/profpaulosampaio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1C2E7-153A-43D0-51B6-367E989A0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DB47-631B-927D-DC3C-705B483D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0641"/>
            <a:ext cx="9144000" cy="5519609"/>
          </a:xfrm>
        </p:spPr>
        <p:txBody>
          <a:bodyPr>
            <a:noAutofit/>
          </a:bodyPr>
          <a:lstStyle/>
          <a:p>
            <a:r>
              <a:rPr lang="pt-BR" sz="4800" dirty="0"/>
              <a:t>INTRODUÇÃO AO TOGAF</a:t>
            </a:r>
            <a:r>
              <a:rPr lang="pt-BR" sz="4800" dirty="0">
                <a:latin typeface="Calibri"/>
                <a:cs typeface="Calibri"/>
              </a:rPr>
              <a:t>®</a:t>
            </a:r>
            <a:br>
              <a:rPr lang="pt-BR" sz="4800" dirty="0">
                <a:latin typeface="Calibri"/>
                <a:cs typeface="Calibri"/>
              </a:rPr>
            </a:br>
            <a:r>
              <a:rPr lang="en-US" sz="4800" i="1" dirty="0">
                <a:solidFill>
                  <a:srgbClr val="0000FF"/>
                </a:solidFill>
                <a:cs typeface="Calibri"/>
              </a:rPr>
              <a:t>Vamos </a:t>
            </a:r>
            <a:r>
              <a:rPr lang="en-US" sz="4800" i="1" dirty="0" err="1">
                <a:solidFill>
                  <a:srgbClr val="0000FF"/>
                </a:solidFill>
                <a:cs typeface="Calibri"/>
              </a:rPr>
              <a:t>utilizar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 o Software </a:t>
            </a:r>
            <a:r>
              <a:rPr lang="en-US" sz="4800" i="1" dirty="0" err="1">
                <a:solidFill>
                  <a:srgbClr val="0000FF"/>
                </a:solidFill>
                <a:cs typeface="Calibri"/>
              </a:rPr>
              <a:t>Archimate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® v 5.5</a:t>
            </a:r>
            <a:br>
              <a:rPr lang="en-US" sz="4800" i="1" dirty="0">
                <a:solidFill>
                  <a:srgbClr val="0000FF"/>
                </a:solidFill>
                <a:cs typeface="Calibri"/>
              </a:rPr>
            </a:br>
            <a:br>
              <a:rPr lang="en-US" sz="4800" i="1" dirty="0">
                <a:solidFill>
                  <a:srgbClr val="0000FF"/>
                </a:solidFill>
                <a:cs typeface="Calibri"/>
              </a:rPr>
            </a:br>
            <a:r>
              <a:rPr lang="en-US" sz="3600" dirty="0" err="1">
                <a:cs typeface="Calibri"/>
              </a:rPr>
              <a:t>disponível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em</a:t>
            </a:r>
            <a:r>
              <a:rPr lang="en-US" sz="3600" dirty="0">
                <a:cs typeface="Calibri"/>
              </a:rPr>
              <a:t>:</a:t>
            </a:r>
            <a:br>
              <a:rPr lang="en-US" sz="3600" dirty="0">
                <a:cs typeface="Calibri"/>
              </a:rPr>
            </a:br>
            <a:br>
              <a:rPr lang="en-US" sz="4800" i="1" dirty="0">
                <a:solidFill>
                  <a:srgbClr val="0000FF"/>
                </a:solidFill>
                <a:cs typeface="Calibri"/>
              </a:rPr>
            </a:br>
            <a:r>
              <a:rPr lang="pt-BR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https://www.archimatetool.com/download/</a:t>
            </a:r>
            <a:br>
              <a:rPr lang="pt-BR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a opção “Windows Installer”</a:t>
            </a:r>
            <a:br>
              <a:rPr lang="en-US" sz="4800" i="1" dirty="0">
                <a:solidFill>
                  <a:srgbClr val="0000FF"/>
                </a:solidFill>
                <a:cs typeface="Calibri"/>
              </a:rPr>
            </a:br>
            <a:endParaRPr lang="en-US" sz="4800" i="1" dirty="0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A94E115F-108D-9A42-BA27-238AF86EA3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0" y="37480"/>
            <a:ext cx="8183880" cy="1051560"/>
          </a:xfrm>
        </p:spPr>
        <p:txBody>
          <a:bodyPr>
            <a:normAutofit fontScale="90000"/>
          </a:bodyPr>
          <a:lstStyle/>
          <a:p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ARQUITETURA DE SOLUÇÕES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66888"/>
            <a:ext cx="8183880" cy="4408134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TOGAF</a:t>
            </a:r>
            <a:r>
              <a:rPr lang="pt-BR" b="1" dirty="0">
                <a:latin typeface="Calibri"/>
                <a:cs typeface="Calibri"/>
              </a:rPr>
              <a:t>®</a:t>
            </a:r>
            <a:r>
              <a:rPr lang="pt-BR" b="1" dirty="0"/>
              <a:t> é um </a:t>
            </a:r>
            <a:r>
              <a:rPr lang="pt-BR" b="1" i="1" dirty="0">
                <a:solidFill>
                  <a:srgbClr val="0000FF"/>
                </a:solidFill>
              </a:rPr>
              <a:t>framework</a:t>
            </a:r>
            <a:r>
              <a:rPr lang="pt-BR" b="1" dirty="0"/>
              <a:t> (estrutura de trabalho) de arquitetura de soluções.</a:t>
            </a:r>
          </a:p>
          <a:p>
            <a:pPr algn="just"/>
            <a:r>
              <a:rPr lang="pt-BR" b="1" dirty="0"/>
              <a:t>Parte da </a:t>
            </a:r>
            <a:r>
              <a:rPr lang="pt-BR" b="1" dirty="0">
                <a:solidFill>
                  <a:srgbClr val="C00000"/>
                </a:solidFill>
              </a:rPr>
              <a:t>compreensão das diretrizes de negócio;</a:t>
            </a:r>
            <a:r>
              <a:rPr lang="pt-BR" b="1" dirty="0"/>
              <a:t> </a:t>
            </a:r>
          </a:p>
          <a:p>
            <a:pPr algn="just"/>
            <a:r>
              <a:rPr lang="pt-BR" b="1" dirty="0"/>
              <a:t>Cria uma visão de entregas de TI e </a:t>
            </a:r>
          </a:p>
          <a:p>
            <a:pPr algn="just"/>
            <a:r>
              <a:rPr lang="pt-BR" b="1" dirty="0"/>
              <a:t>Desenha os processos que serão modificados pelas </a:t>
            </a:r>
            <a:r>
              <a:rPr lang="pt-BR" b="1" dirty="0">
                <a:solidFill>
                  <a:srgbClr val="C00000"/>
                </a:solidFill>
              </a:rPr>
              <a:t>novas soluções </a:t>
            </a:r>
            <a:r>
              <a:rPr lang="pt-BR" b="1" dirty="0"/>
              <a:t>que serão desenvolvidas.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0" y="37480"/>
            <a:ext cx="8183880" cy="1051560"/>
          </a:xfrm>
        </p:spPr>
        <p:txBody>
          <a:bodyPr>
            <a:normAutofit fontScale="90000"/>
          </a:bodyPr>
          <a:lstStyle/>
          <a:p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ARQUITETURA DE SOLUÇÕES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Desenha as soluções de dados e aplicações fazendo um link com as disciplinas de </a:t>
            </a:r>
            <a:r>
              <a:rPr lang="pt-BR" sz="2800" b="1" dirty="0">
                <a:solidFill>
                  <a:srgbClr val="C00000"/>
                </a:solidFill>
              </a:rPr>
              <a:t>Engenharia/Design de SW</a:t>
            </a:r>
            <a:r>
              <a:rPr lang="pt-BR" sz="2800" b="1" dirty="0"/>
              <a:t> e modelagem de </a:t>
            </a:r>
            <a:r>
              <a:rPr lang="pt-BR" sz="2800" b="1" dirty="0">
                <a:solidFill>
                  <a:srgbClr val="C00000"/>
                </a:solidFill>
              </a:rPr>
              <a:t>Banco de Dados</a:t>
            </a:r>
            <a:r>
              <a:rPr lang="pt-BR" sz="2800" b="1" dirty="0"/>
              <a:t>.</a:t>
            </a:r>
          </a:p>
          <a:p>
            <a:pPr algn="just">
              <a:buNone/>
            </a:pPr>
            <a:endParaRPr lang="pt-BR" sz="2800" b="1" dirty="0"/>
          </a:p>
          <a:p>
            <a:pPr algn="just"/>
            <a:r>
              <a:rPr lang="pt-BR" sz="2800" b="1" dirty="0"/>
              <a:t>Caminha para a implementação e </a:t>
            </a:r>
            <a:r>
              <a:rPr lang="pt-BR" sz="2800" b="1" dirty="0">
                <a:solidFill>
                  <a:srgbClr val="C00000"/>
                </a:solidFill>
              </a:rPr>
              <a:t>Gestão de Mudanças</a:t>
            </a:r>
            <a:r>
              <a:rPr lang="pt-BR" sz="2800" b="1" dirty="0"/>
              <a:t> fazendo link com:</a:t>
            </a:r>
          </a:p>
          <a:p>
            <a:pPr lvl="1" algn="just"/>
            <a:r>
              <a:rPr lang="pt-BR" sz="2400" b="1" dirty="0"/>
              <a:t>Planejamento e </a:t>
            </a:r>
            <a:r>
              <a:rPr lang="pt-BR" sz="2400" b="1" dirty="0">
                <a:solidFill>
                  <a:srgbClr val="C00000"/>
                </a:solidFill>
              </a:rPr>
              <a:t>controle ágil </a:t>
            </a:r>
            <a:r>
              <a:rPr lang="pt-BR" sz="2400" b="1" dirty="0"/>
              <a:t>de projetos;</a:t>
            </a:r>
          </a:p>
          <a:p>
            <a:pPr lvl="1" algn="just"/>
            <a:r>
              <a:rPr lang="pt-BR" sz="2400" b="1" dirty="0"/>
              <a:t>Disciplinas técnicas de programação;</a:t>
            </a:r>
          </a:p>
          <a:p>
            <a:pPr lvl="1" algn="just"/>
            <a:r>
              <a:rPr lang="pt-BR" sz="2400" b="1" dirty="0"/>
              <a:t>Gestão da </a:t>
            </a:r>
            <a:r>
              <a:rPr lang="pt-BR" sz="2400" b="1" dirty="0">
                <a:solidFill>
                  <a:srgbClr val="C00000"/>
                </a:solidFill>
              </a:rPr>
              <a:t>Qualidade de SW</a:t>
            </a:r>
            <a:r>
              <a:rPr lang="pt-BR" sz="2400" b="1" dirty="0"/>
              <a:t> e </a:t>
            </a:r>
          </a:p>
          <a:p>
            <a:pPr lvl="1" algn="just"/>
            <a:r>
              <a:rPr lang="pt-BR" sz="2400" b="1" dirty="0"/>
              <a:t>Gestão de </a:t>
            </a:r>
            <a:r>
              <a:rPr lang="pt-BR" sz="2400" b="1" dirty="0">
                <a:solidFill>
                  <a:srgbClr val="C00000"/>
                </a:solidFill>
              </a:rPr>
              <a:t>infraestrutura</a:t>
            </a:r>
            <a:r>
              <a:rPr lang="pt-BR" sz="2400" b="1" dirty="0"/>
              <a:t>.</a:t>
            </a:r>
            <a:endParaRPr lang="pt-BR" sz="24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en-US" sz="2800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6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22480" y="-130092"/>
            <a:ext cx="8229600" cy="1143000"/>
          </a:xfrm>
        </p:spPr>
        <p:txBody>
          <a:bodyPr/>
          <a:lstStyle/>
          <a:p>
            <a:r>
              <a:rPr lang="pt-BR" dirty="0"/>
              <a:t>Visão Geral do TOGAF</a:t>
            </a:r>
            <a:r>
              <a:rPr lang="pt-BR" dirty="0">
                <a:latin typeface="Calibri"/>
                <a:cs typeface="Calibri"/>
              </a:rPr>
              <a:t>®</a:t>
            </a:r>
            <a:r>
              <a:rPr lang="pt-BR" dirty="0"/>
              <a:t> – ADM 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072" y="2063330"/>
            <a:ext cx="8730156" cy="451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139122" y="1203882"/>
            <a:ext cx="8929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TOGAF-ADM representa o </a:t>
            </a:r>
            <a:r>
              <a:rPr lang="pt-BR" sz="2400" u="sng" dirty="0"/>
              <a:t>ciclo de vida </a:t>
            </a:r>
            <a:r>
              <a:rPr lang="pt-BR" sz="2400" dirty="0"/>
              <a:t>dos trabalhos de arquitetura.</a:t>
            </a:r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49229292-3B2A-9DDA-37D9-F78C4E6F7724}"/>
              </a:ext>
            </a:extLst>
          </p:cNvPr>
          <p:cNvSpPr/>
          <p:nvPr/>
        </p:nvSpPr>
        <p:spPr>
          <a:xfrm rot="5400000">
            <a:off x="5631091" y="2099727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CD249F34-B84B-739A-D99B-16052BEA247C}"/>
              </a:ext>
            </a:extLst>
          </p:cNvPr>
          <p:cNvSpPr/>
          <p:nvPr/>
        </p:nvSpPr>
        <p:spPr>
          <a:xfrm rot="3009155">
            <a:off x="5613049" y="2818993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75351689-4A8F-9196-49F2-FA065509D6DF}"/>
              </a:ext>
            </a:extLst>
          </p:cNvPr>
          <p:cNvSpPr/>
          <p:nvPr/>
        </p:nvSpPr>
        <p:spPr>
          <a:xfrm rot="3009155">
            <a:off x="7674326" y="3200340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3E1DEE9-42FE-2651-6732-4F48E37A20DA}"/>
              </a:ext>
            </a:extLst>
          </p:cNvPr>
          <p:cNvSpPr/>
          <p:nvPr/>
        </p:nvSpPr>
        <p:spPr>
          <a:xfrm rot="3009155">
            <a:off x="8483351" y="4027536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1BA2982-609C-586E-D1A5-198D7B802B9C}"/>
              </a:ext>
            </a:extLst>
          </p:cNvPr>
          <p:cNvSpPr/>
          <p:nvPr/>
        </p:nvSpPr>
        <p:spPr>
          <a:xfrm rot="5400000">
            <a:off x="7968794" y="5450027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AC5542F-B6CB-10D8-81C0-66522858F6FC}"/>
              </a:ext>
            </a:extLst>
          </p:cNvPr>
          <p:cNvSpPr/>
          <p:nvPr/>
        </p:nvSpPr>
        <p:spPr>
          <a:xfrm rot="6248358">
            <a:off x="5605594" y="6151917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FB566B5F-34B0-6DC1-147C-1651F35CCD07}"/>
              </a:ext>
            </a:extLst>
          </p:cNvPr>
          <p:cNvSpPr/>
          <p:nvPr/>
        </p:nvSpPr>
        <p:spPr>
          <a:xfrm rot="13753020">
            <a:off x="922521" y="5986585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057970E-B964-5918-0CAA-08E46494E00C}"/>
              </a:ext>
            </a:extLst>
          </p:cNvPr>
          <p:cNvSpPr/>
          <p:nvPr/>
        </p:nvSpPr>
        <p:spPr>
          <a:xfrm rot="13018987">
            <a:off x="325709" y="5142200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3AECB5-EDE2-9171-AB6C-15E509ECD933}"/>
              </a:ext>
            </a:extLst>
          </p:cNvPr>
          <p:cNvSpPr/>
          <p:nvPr/>
        </p:nvSpPr>
        <p:spPr>
          <a:xfrm rot="18016414">
            <a:off x="678119" y="3249617"/>
            <a:ext cx="480448" cy="58893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033E565-F133-2360-EAF0-925F60D528AD}"/>
              </a:ext>
            </a:extLst>
          </p:cNvPr>
          <p:cNvSpPr/>
          <p:nvPr/>
        </p:nvSpPr>
        <p:spPr>
          <a:xfrm>
            <a:off x="2944679" y="4244513"/>
            <a:ext cx="3159112" cy="11822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99" y="2038112"/>
            <a:ext cx="8223863" cy="423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Visão Geral do TOGAF</a:t>
            </a:r>
            <a:r>
              <a:rPr lang="pt-BR" dirty="0">
                <a:latin typeface="Calibri"/>
                <a:cs typeface="Calibri"/>
              </a:rPr>
              <a:t>®</a:t>
            </a:r>
            <a:r>
              <a:rPr lang="pt-BR" dirty="0"/>
              <a:t> – ADM 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2743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Nas atividades de arquitetura, o TOGAF trabalha os domínios...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1495518"/>
            <a:ext cx="60864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89840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/>
              <a:t>Como o TOGAF busca garantir </a:t>
            </a:r>
            <a:r>
              <a:rPr lang="pt-BR" sz="2700" dirty="0">
                <a:solidFill>
                  <a:srgbClr val="0000FF"/>
                </a:solidFill>
              </a:rPr>
              <a:t>Compliance</a:t>
            </a:r>
            <a:r>
              <a:rPr lang="pt-BR" sz="2700" dirty="0"/>
              <a:t> com a </a:t>
            </a:r>
            <a:r>
              <a:rPr lang="pt-BR" sz="2700" dirty="0">
                <a:solidFill>
                  <a:srgbClr val="0000FF"/>
                </a:solidFill>
              </a:rPr>
              <a:t>Governança</a:t>
            </a:r>
            <a:r>
              <a:rPr lang="pt-BR" sz="2700" dirty="0"/>
              <a:t>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26825" y="2669690"/>
            <a:ext cx="2136099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ESTRATÉGIA:</a:t>
            </a:r>
          </a:p>
          <a:p>
            <a:r>
              <a:rPr lang="pt-BR" dirty="0"/>
              <a:t>• Direcionamento de</a:t>
            </a:r>
          </a:p>
          <a:p>
            <a:r>
              <a:rPr lang="pt-BR" dirty="0"/>
              <a:t>escolhas de </a:t>
            </a:r>
            <a:r>
              <a:rPr lang="pt-BR" b="1" dirty="0"/>
              <a:t>mercados</a:t>
            </a:r>
            <a:r>
              <a:rPr lang="pt-BR" dirty="0"/>
              <a:t> onde a empresa atuará, </a:t>
            </a:r>
            <a:r>
              <a:rPr lang="pt-BR" b="1" dirty="0"/>
              <a:t>produtos e serviços </a:t>
            </a:r>
            <a:r>
              <a:rPr lang="pt-BR" dirty="0"/>
              <a:t>que a empresa oferecerá, </a:t>
            </a:r>
            <a:r>
              <a:rPr lang="pt-BR" b="1" dirty="0"/>
              <a:t>concorrentes</a:t>
            </a:r>
            <a:r>
              <a:rPr lang="pt-BR" dirty="0"/>
              <a:t> que ela enfrentará</a:t>
            </a:r>
          </a:p>
          <a:p>
            <a:r>
              <a:rPr lang="pt-BR" dirty="0"/>
              <a:t>• Valores e políticas a serem respeitados</a:t>
            </a:r>
          </a:p>
          <a:p>
            <a:r>
              <a:rPr lang="pt-BR" dirty="0"/>
              <a:t>• </a:t>
            </a:r>
            <a:r>
              <a:rPr lang="pt-BR" b="1" dirty="0"/>
              <a:t>Regulamentação</a:t>
            </a:r>
            <a:r>
              <a:rPr lang="pt-BR" dirty="0"/>
              <a:t> a qual a empresa esta submetida</a:t>
            </a: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Visão Geral do TOGAF</a:t>
            </a:r>
            <a:r>
              <a:rPr lang="pt-BR" dirty="0">
                <a:latin typeface="Calibri"/>
                <a:cs typeface="Calibri"/>
              </a:rPr>
              <a:t>®</a:t>
            </a:r>
            <a:r>
              <a:rPr lang="pt-BR" dirty="0"/>
              <a:t> – ADM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402998" y="2797424"/>
            <a:ext cx="2413187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CAPACIDADES A SEREM</a:t>
            </a:r>
          </a:p>
          <a:p>
            <a:r>
              <a:rPr lang="pt-BR" dirty="0"/>
              <a:t>MATURADAS:</a:t>
            </a:r>
          </a:p>
          <a:p>
            <a:r>
              <a:rPr lang="pt-BR" dirty="0"/>
              <a:t>• </a:t>
            </a:r>
            <a:r>
              <a:rPr lang="pt-BR" b="1" dirty="0"/>
              <a:t>Competências</a:t>
            </a:r>
            <a:r>
              <a:rPr lang="pt-BR" dirty="0"/>
              <a:t> dos</a:t>
            </a:r>
          </a:p>
          <a:p>
            <a:r>
              <a:rPr lang="pt-BR" dirty="0"/>
              <a:t>profissionais que</a:t>
            </a:r>
          </a:p>
          <a:p>
            <a:r>
              <a:rPr lang="pt-BR" dirty="0"/>
              <a:t>colaboram com a</a:t>
            </a:r>
          </a:p>
          <a:p>
            <a:r>
              <a:rPr lang="pt-BR" dirty="0"/>
              <a:t>empresa</a:t>
            </a:r>
          </a:p>
          <a:p>
            <a:r>
              <a:rPr lang="pt-BR" dirty="0"/>
              <a:t>• </a:t>
            </a:r>
            <a:r>
              <a:rPr lang="pt-BR" b="1" dirty="0"/>
              <a:t>Adequação de terceiros </a:t>
            </a:r>
            <a:r>
              <a:rPr lang="pt-BR" dirty="0"/>
              <a:t>aos processos e regras da empresa</a:t>
            </a:r>
          </a:p>
          <a:p>
            <a:r>
              <a:rPr lang="pt-BR" dirty="0"/>
              <a:t>• Instalações de</a:t>
            </a:r>
          </a:p>
          <a:p>
            <a:r>
              <a:rPr lang="pt-BR" b="1" dirty="0"/>
              <a:t>infraestrutura</a:t>
            </a:r>
            <a:r>
              <a:rPr lang="pt-BR" dirty="0"/>
              <a:t> (</a:t>
            </a:r>
            <a:r>
              <a:rPr lang="pt-BR" dirty="0" err="1"/>
              <a:t>facilities</a:t>
            </a:r>
            <a:r>
              <a:rPr lang="pt-BR" dirty="0"/>
              <a:t>,</a:t>
            </a:r>
          </a:p>
          <a:p>
            <a:r>
              <a:rPr lang="pt-BR" dirty="0"/>
              <a:t>informática,</a:t>
            </a:r>
          </a:p>
          <a:p>
            <a:r>
              <a:rPr lang="pt-BR" dirty="0"/>
              <a:t>telecomunicações)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011046" y="2737464"/>
            <a:ext cx="2815078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SERVIÇOS E PRODUTOS DE TI:</a:t>
            </a:r>
          </a:p>
          <a:p>
            <a:r>
              <a:rPr lang="pt-BR" dirty="0"/>
              <a:t>• </a:t>
            </a:r>
            <a:r>
              <a:rPr lang="pt-BR" b="1" dirty="0"/>
              <a:t>Software</a:t>
            </a:r>
            <a:r>
              <a:rPr lang="pt-BR" dirty="0"/>
              <a:t> (aplicativos, automação de escritório,</a:t>
            </a:r>
          </a:p>
          <a:p>
            <a:r>
              <a:rPr lang="pt-BR" dirty="0"/>
              <a:t>sistemas integrados de gestão e colaboração)</a:t>
            </a:r>
          </a:p>
          <a:p>
            <a:r>
              <a:rPr lang="pt-BR" dirty="0"/>
              <a:t>• </a:t>
            </a:r>
            <a:r>
              <a:rPr lang="pt-BR" b="1" dirty="0"/>
              <a:t>Hardware</a:t>
            </a:r>
            <a:r>
              <a:rPr lang="pt-BR" dirty="0"/>
              <a:t> (computadores,</a:t>
            </a:r>
          </a:p>
          <a:p>
            <a:r>
              <a:rPr lang="pt-BR" dirty="0"/>
              <a:t>equipamentos de comunicação multimídia)</a:t>
            </a:r>
          </a:p>
          <a:p>
            <a:r>
              <a:rPr lang="pt-BR" dirty="0"/>
              <a:t>• </a:t>
            </a:r>
            <a:r>
              <a:rPr lang="pt-BR" b="1" dirty="0"/>
              <a:t>Serviços</a:t>
            </a:r>
            <a:r>
              <a:rPr lang="pt-BR" dirty="0"/>
              <a:t> (desenvolvimento</a:t>
            </a:r>
          </a:p>
          <a:p>
            <a:r>
              <a:rPr lang="pt-BR" dirty="0"/>
              <a:t>e implantação de projetos,</a:t>
            </a:r>
          </a:p>
          <a:p>
            <a:r>
              <a:rPr lang="pt-BR" dirty="0"/>
              <a:t>suporte e operações,</a:t>
            </a:r>
          </a:p>
          <a:p>
            <a:r>
              <a:rPr lang="pt-BR" dirty="0"/>
              <a:t>segurança de informação)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895</TotalTime>
  <Words>1689</Words>
  <Application>Microsoft Office PowerPoint</Application>
  <PresentationFormat>On-screen Show (4:3)</PresentationFormat>
  <Paragraphs>234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INTRODUÇÃO AO TOGAF®   The Open Group Architecture Framework</vt:lpstr>
      <vt:lpstr>INTRODUÇÃO AO TOGAF® Vamos utilizar o Software Archimate® v 5.5  disponível em:  https://www.archimatetool.com/download/  Utilize a opção “Windows Installer” </vt:lpstr>
      <vt:lpstr>  ARQUITETURA DE SOLUÇÕES </vt:lpstr>
      <vt:lpstr>  ARQUITETURA DE SOLUÇÕES </vt:lpstr>
      <vt:lpstr>Visão Geral do TOGAF® – ADM </vt:lpstr>
      <vt:lpstr>Visão Geral do TOGAF® – ADM </vt:lpstr>
      <vt:lpstr>Visão Geral do TOGAF® – ADM </vt:lpstr>
      <vt:lpstr>Visão Geral do TOGAF® – ADM </vt:lpstr>
      <vt:lpstr>Fase preliminar da Arquitetura</vt:lpstr>
      <vt:lpstr>Fase preliminar da Arquitetura</vt:lpstr>
      <vt:lpstr>Fase preliminar da Arquitetura</vt:lpstr>
      <vt:lpstr>Fase Visão da Arquitetura</vt:lpstr>
      <vt:lpstr>Fase Visão da Arquitetura</vt:lpstr>
      <vt:lpstr>Fase Visão da Arquitetura</vt:lpstr>
      <vt:lpstr>Fase Visão da Arquitetura</vt:lpstr>
      <vt:lpstr>Fase Visão da Arquitetura</vt:lpstr>
      <vt:lpstr>Fase Visão da Arquitetura</vt:lpstr>
      <vt:lpstr>Fase Visão da Arquitetura</vt:lpstr>
      <vt:lpstr>Fase Visão da Arquitetura</vt:lpstr>
      <vt:lpstr>Fase Arquitetura do Negócio</vt:lpstr>
      <vt:lpstr>Fase Arquitetura do Negócio</vt:lpstr>
      <vt:lpstr>Fase Arquitetura de Negócio</vt:lpstr>
      <vt:lpstr>Fase Arquitetura do Negócio</vt:lpstr>
      <vt:lpstr>Fase Arquitetura do Negócio</vt:lpstr>
      <vt:lpstr>Fase Visão da Arquitetura</vt:lpstr>
      <vt:lpstr> Dúvidas / Questões 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180</cp:revision>
  <dcterms:created xsi:type="dcterms:W3CDTF">2015-01-30T10:46:50Z</dcterms:created>
  <dcterms:modified xsi:type="dcterms:W3CDTF">2025-04-16T14:34:08Z</dcterms:modified>
</cp:coreProperties>
</file>