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3" r:id="rId4"/>
    <p:sldId id="262" r:id="rId5"/>
    <p:sldId id="260" r:id="rId6"/>
    <p:sldId id="266" r:id="rId7"/>
    <p:sldId id="267" r:id="rId8"/>
    <p:sldId id="268" r:id="rId9"/>
    <p:sldId id="269" r:id="rId10"/>
    <p:sldId id="259" r:id="rId11"/>
    <p:sldId id="265" r:id="rId12"/>
    <p:sldId id="258" r:id="rId13"/>
    <p:sldId id="261" r:id="rId14"/>
    <p:sldId id="264" r:id="rId1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870CB-9464-4F26-A76B-64F278844847}" type="datetimeFigureOut">
              <a:rPr lang="pt-PT" smtClean="0"/>
              <a:t>05/06/2013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8D8E4-2605-482E-8375-87C817575B9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095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8D8E4-2605-482E-8375-87C817575B9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405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CFD6-53E6-420A-B1AB-633EFF54C4C1}" type="datetimeFigureOut">
              <a:rPr lang="pt-PT" smtClean="0"/>
              <a:t>05/06/2013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769C-4978-491B-AAEB-3CC5D5AEBD7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886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CFD6-53E6-420A-B1AB-633EFF54C4C1}" type="datetimeFigureOut">
              <a:rPr lang="pt-PT" smtClean="0"/>
              <a:t>05/06/2013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769C-4978-491B-AAEB-3CC5D5AEBD7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662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CFD6-53E6-420A-B1AB-633EFF54C4C1}" type="datetimeFigureOut">
              <a:rPr lang="pt-PT" smtClean="0"/>
              <a:t>05/06/2013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769C-4978-491B-AAEB-3CC5D5AEBD7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53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CFD6-53E6-420A-B1AB-633EFF54C4C1}" type="datetimeFigureOut">
              <a:rPr lang="pt-PT" smtClean="0"/>
              <a:t>05/06/2013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769C-4978-491B-AAEB-3CC5D5AEBD7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2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CFD6-53E6-420A-B1AB-633EFF54C4C1}" type="datetimeFigureOut">
              <a:rPr lang="pt-PT" smtClean="0"/>
              <a:t>05/06/2013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769C-4978-491B-AAEB-3CC5D5AEBD7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920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CFD6-53E6-420A-B1AB-633EFF54C4C1}" type="datetimeFigureOut">
              <a:rPr lang="pt-PT" smtClean="0"/>
              <a:t>05/06/2013</a:t>
            </a:fld>
            <a:endParaRPr lang="pt-P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769C-4978-491B-AAEB-3CC5D5AEBD7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455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CFD6-53E6-420A-B1AB-633EFF54C4C1}" type="datetimeFigureOut">
              <a:rPr lang="pt-PT" smtClean="0"/>
              <a:t>05/06/2013</a:t>
            </a:fld>
            <a:endParaRPr lang="pt-PT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769C-4978-491B-AAEB-3CC5D5AEBD7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859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CFD6-53E6-420A-B1AB-633EFF54C4C1}" type="datetimeFigureOut">
              <a:rPr lang="pt-PT" smtClean="0"/>
              <a:t>05/06/2013</a:t>
            </a:fld>
            <a:endParaRPr lang="pt-PT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769C-4978-491B-AAEB-3CC5D5AEBD7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055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CFD6-53E6-420A-B1AB-633EFF54C4C1}" type="datetimeFigureOut">
              <a:rPr lang="pt-PT" smtClean="0"/>
              <a:t>05/06/2013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769C-4978-491B-AAEB-3CC5D5AEBD7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05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494176"/>
            <a:ext cx="212598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CFD6-53E6-420A-B1AB-633EFF54C4C1}" type="datetimeFigureOut">
              <a:rPr lang="pt-PT" smtClean="0"/>
              <a:t>05/06/2013</a:t>
            </a:fld>
            <a:endParaRPr lang="pt-P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769C-4978-491B-AAEB-3CC5D5AEBD7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556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493008"/>
            <a:ext cx="212598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CFD6-53E6-420A-B1AB-633EFF54C4C1}" type="datetimeFigureOut">
              <a:rPr lang="pt-PT" smtClean="0"/>
              <a:t>05/06/2013</a:t>
            </a:fld>
            <a:endParaRPr lang="pt-P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769C-4978-491B-AAEB-3CC5D5AEBD7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83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DBCFD6-53E6-420A-B1AB-633EFF54C4C1}" type="datetimeFigureOut">
              <a:rPr lang="pt-PT" smtClean="0"/>
              <a:t>05/06/2013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C0B769C-4978-491B-AAEB-3CC5D5AEBD7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335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formation_security#Physical" TargetMode="External"/><Relationship Id="rId2" Type="http://schemas.openxmlformats.org/officeDocument/2006/relationships/hyperlink" Target="http://piano.dsi.uminho.pt/museuv/CPI80/comun3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i.isep.ipp.pt/~andre/documentos/seguranca-fisica.html" TargetMode="External"/><Relationship Id="rId5" Type="http://schemas.openxmlformats.org/officeDocument/2006/relationships/hyperlink" Target="https://www.cccure.org/Documents/HISM/675-680.html" TargetMode="External"/><Relationship Id="rId4" Type="http://schemas.openxmlformats.org/officeDocument/2006/relationships/hyperlink" Target="http://en.wikipedia.org/wiki/Physical_information_securit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2386" y="1556792"/>
            <a:ext cx="5486400" cy="3255264"/>
          </a:xfrm>
        </p:spPr>
        <p:txBody>
          <a:bodyPr/>
          <a:lstStyle/>
          <a:p>
            <a:r>
              <a:rPr lang="pt-PT" dirty="0" smtClean="0"/>
              <a:t>Segurança </a:t>
            </a:r>
            <a:r>
              <a:rPr lang="pt-PT" dirty="0"/>
              <a:t>F</a:t>
            </a:r>
            <a:r>
              <a:rPr lang="pt-PT" dirty="0" smtClean="0"/>
              <a:t>ísica Informática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5011" y="4725144"/>
            <a:ext cx="5486400" cy="1944216"/>
          </a:xfrm>
        </p:spPr>
        <p:txBody>
          <a:bodyPr/>
          <a:lstStyle/>
          <a:p>
            <a:r>
              <a:rPr lang="pt-PT" dirty="0" smtClean="0"/>
              <a:t>Por:</a:t>
            </a:r>
          </a:p>
          <a:p>
            <a:r>
              <a:rPr lang="pt-PT" dirty="0"/>
              <a:t>João Moreira </a:t>
            </a:r>
            <a:r>
              <a:rPr lang="pt-PT" dirty="0" smtClean="0"/>
              <a:t>Dias (24972) &amp;</a:t>
            </a:r>
          </a:p>
          <a:p>
            <a:r>
              <a:rPr lang="pt-PT" dirty="0"/>
              <a:t>José Manuel Guimarães </a:t>
            </a:r>
            <a:r>
              <a:rPr lang="pt-PT" dirty="0" smtClean="0"/>
              <a:t>Pereira (</a:t>
            </a:r>
            <a:r>
              <a:rPr lang="pt-PT" dirty="0"/>
              <a:t>25201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92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PLANEAMENTO</a:t>
            </a:r>
            <a:br>
              <a:rPr lang="pt-PT" sz="2000" dirty="0" smtClean="0"/>
            </a:br>
            <a:r>
              <a:rPr lang="pt-PT" sz="2000" dirty="0" smtClean="0"/>
              <a:t>E IMPLEMENTAÇÃO</a:t>
            </a:r>
            <a:endParaRPr lang="pt-PT" sz="2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Pouco planeamento leva a deficiências no funcionamento mais tarde.</a:t>
            </a:r>
          </a:p>
          <a:p>
            <a:r>
              <a:rPr lang="pt-PT" dirty="0" smtClean="0"/>
              <a:t>Fazer especificamente de equipamento.</a:t>
            </a:r>
          </a:p>
          <a:p>
            <a:r>
              <a:rPr lang="pt-PT" dirty="0" smtClean="0"/>
              <a:t>Assegurar a configuração informática correcta.</a:t>
            </a:r>
          </a:p>
          <a:p>
            <a:r>
              <a:rPr lang="pt-PT" dirty="0" smtClean="0"/>
              <a:t>Durante a implementação, se surgirem problemas, estes deviam ser levantados e levados ao responsável pelo planeamento e implementação </a:t>
            </a:r>
            <a:r>
              <a:rPr lang="pt-PT" dirty="0" smtClean="0"/>
              <a:t>da </a:t>
            </a:r>
            <a:r>
              <a:rPr lang="pt-PT" dirty="0" smtClean="0"/>
              <a:t>operação.</a:t>
            </a:r>
          </a:p>
          <a:p>
            <a:r>
              <a:rPr lang="pt-PT" dirty="0" smtClean="0"/>
              <a:t>Instalação de equipamento devia ser cuidadosa.</a:t>
            </a:r>
          </a:p>
          <a:p>
            <a:r>
              <a:rPr lang="pt-PT" dirty="0" smtClean="0"/>
              <a:t>Medidas de segurança devem ser definidas e apresentadas a toda a organização.</a:t>
            </a:r>
          </a:p>
          <a:p>
            <a:r>
              <a:rPr lang="pt-PT" dirty="0" smtClean="0"/>
              <a:t>Deve ser implementado todo o treino devido.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83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smtClean="0"/>
              <a:t>A Nossa Experiencia</a:t>
            </a:r>
            <a:endParaRPr lang="pt-PT" sz="3200" dirty="0"/>
          </a:p>
        </p:txBody>
      </p:sp>
      <p:sp>
        <p:nvSpPr>
          <p:cNvPr id="4" name="AutoShape 2" descr="data:image/png;base64,iVBORw0KGgoAAAANSUhEUgAAATMAAABWCAYAAACjFnEDAAAABHNCSVQICAgIfAhkiAAAAAlwSFlzAAALEgAACxIB0t1+/AAAABx0RVh0U29mdHdhcmUAQWRvYmUgRmlyZXdvcmtzIENTNXG14zYAAA6lSURBVHic7d1vTBvnHQfwL9jYZxcwDdHsSbbgRQQIpsR9k2BepEiJGl6MKNIaqLS1omkjVZGmtU3e9EXzby/2pjTdpGXVsjXR1mklf7QseePQREvzApP0RY9qVDZvBjKTzBonZ6D2ATHeC2MCvufsu/OdjY/f513u7LuHU+7n5+/vqclkMhkQQkiVq610AQghRA8UzAghpkDBjBBiChTMCCGmQMGMEGIKFMwIIaZAwYwQYgoUzAghpkDBjBBiChTMCCGmQMGMEGIKFMwIIaZAwYwQYgoUzAghpkDBjBBiChTMCCGmQMGMEGIKFMwIIaZAwYwQYgpWIy++mpxHamwES/wdpONRpOOzJV/T1hbAjlPXmecWbw9j8fbHRb9vafbC0TMIW3ug5PIQQrYGw4LZSnQSwsVjugQwPS1PhQAAqdA1OAJH4XrzkwqXiBCiB0OC2Up0Ek8++hkyqQUjLq+bVOgaAFBAI8QEDOkzWxg5Y1ggW00mdL1eKnQNIh/U9ZqEkPLTPZitRCfXm3JGeDb7new5W1uPpmumxq5qLQ4hRIF0PLrWpz2M5Ygx8UH3ZuZyZEzvSxpuib9T6SIQYmpPPnp1Q//5x2j+cBR1vi5d76F7zSyTmtf7khLpeJR53KrzwyGE6CN/IHDJgK6dqpxnln7MHiGtdTaixtFQ5tIQQraCqgxmy1PyTdk630/KWBJCyFZRlcEs/ZjdzARAE2EJ2aaqMpgVGi21+/vKWBJCyFZh6HImo6Tjs0jHo7A0+yTn6nxdsDR7K77yIBabQzgcgSAIEAT23DiOs8Pj8cDjcaOjo73gdWKxGERxifmZpiYXmpqa0NHRDo/Hram8giAgHJ6CIAiIxeYKftbjca/drw1NTU0FPyuKIoLBUQhCAh6PG729+8FxXMHvxGJzmJ6eQSwWk312OUqeYTEiH8Sz6CRWopPIJNkDWM6Db4NT8EO5Ep3EEh9E+nHx5XuWZi8sO32wtfVoblGk41GI3wSRSc0XnfJgafbC6usC91If891Req90fBbPopMFP1vjbESdryt7vzJVMGoymUxGzwsqWR+ph4aBs3jh4HHmufmRM0je+5Oq63n++F89ioVwOIJgcBSJIi9hPleTC729++H37yn5OkeOHEZra4uiz8dicwgGRzEzPaPqPjktrS04cqRfNqh98cVVRMJT6/9+uXc/env3G1KW/GdYzA93L2Hx9rDiCd5NJ/4s+2IuR0LZOVQa51hamr1oGDyn+MVfiU5iYeSM5vvZ2gJoGDynaHpEOh7F4q3h9RUzatU4GiTPuL7/fdT3n9R0PTmWs2fPntXzgstTIUMnzeasJv4H58tvMM9Zf7xLdTDT48EGg6O4E/wSSzI1qEKWxCVE1mpG4XAE9+7+S/N1JvhvAaBoQOP5Cfzt87+rDpgbJYQEeH4Cu3btQn19veT8jev/kBxjBRs9yrLxGRaqpa0m5/H0tz9H6sHnwLNlxde3enbB1i6dmJ0auwrhD2+V1BrIpOYhfn0L6cdRcC8VDmipsat4+rtflHS/dHwW4tc3YXH9qGBAW4lOIv6bn2LlP99ovhfrGdvaA8xnWYqq7DMDsisB5OabWZp9cB54u6zlGR9/hIfjj0q+zgT/7XowKsVX9x+A5ydkz4fDEfzz5u2S7wNkg8iVK3+BIAiavj89PaNbWYDsMwwGR2XPL4yc1vSDW+NolBxLjV1F4sp7qq8lJxW6hsXbw7LnlyMh3e6XSS1gfuQ0VmSajOl4tCrWWOdUbTADgB/uyte+6vtPlm3OmSAIuFPg5amUbF8VO8AUetm1WBKXcFNjQLp585auZQGAh+OPMM1orop8UFNzye4/BEfP4KZjq8l5zI+c1lxGOYu3P5b9oU5ceVfXe2VSC1gYOcO+1+X3qiaQAVU6AJCTGhtBff9J1Dqlv5i1zkbsOHUD8V+/Yng5xhk1Mjtnx5Ejh4t2Sk9PzyAYHMWcTKe7e63TvNh1eH4CweDopqbpkrgEnv9W0kfF8xOS5pyds6Ov7xV0dLQX7aAXRRHj44/w1f0Hm47PTM8gFptTNQhRalkA+f7F8fGHkqZ2kvEDaPV2ov7wSdUd1amxEcnLXuNoQOPgeTh6BhRdQ+SDWBg5I2kyLt4almRzEfmg5HM1jga8cPA4nAeOM9+DjXL5BfP7CZenQliOhDYNQsitsa7vfx+OngFFAwil9uupVdU1s0xqAcl7l2TP1/m64Bq6YHgNLRyOSI4NDb2haHSttbUFQ0Ovw87ZJefsnB1DQ68ruo7fvwdDQ9I+RFbZWDWW114bgN+/R1Hw4DgOvb37cahP+kPBul8hrM+rKQsAdHS04513jkue4caBByD7Mue/WJZmL3acuqFpxI21pvfFE5cVBzIA4Px92HHquuT/KCsAsEYQGwfPy/6g56t1NuKFg8eZKa/yM8ewlhvlOu2VjoTW+bqw49R1WL2dij5fqqoOZkB2REquSg4Ajp4B7Dh1w9AHml8j2OPfrap2wnEcs1NczQsNZKdMtHe0bTomV+PbyO1xKx793Ki7e6/kWCwWU3WN/GkgWssi9ww3Bm5WMHAeeFtRIGDJDzhWb6emKRaWZp8kmKbjs1iVmSby/HteVYEzh/P3wdLs3XQs/9mwpnk4D7BnDxRTf1jfUUs5VdHMtLUFYGsPwOrrQq3Dpfo/TJ2vCztPf2lI2VhzsorNvWJpbW2RDCBomTfl8XgkNZJ83d37MD09g4SQgJ2zy06VUMLtcW8KmHJz4eTk/xBonScHZJ+X2kEYPZe/FRuFLMSyU1rbeRad3PR/3XngOMRvgutpsEoZgbc0+1SNhtraApqDvt7ZMeRs2WBm9x8C5++D3d+n+SGWgyiKulxHTQ2sVB6PG++++0sIgqAp8ObEYnOKan5qlFKeapbNxVd4fmatsxE7T38pO2FcKaNzDuYrpaxqbKlgluvMVNrBSEqjJnDkmmu5FQ2xWKxoDZAYQ827kWsuZjcUiiL9OGrazMpbJpg5AkfRMHh+S9fCzEoUxfUlRMDmwFXKJFZivOVIaD2LTG451moyUTAjs1lVPJjVOBrw4onLlO2iAgRBwP37D3SZpEvKJ7e8SOSDVTUPzGgVDWZWbyd2nLpBtbEKYM1LI1tftex8VgkVm5ph9x+iQFYhsdgc/nnzdsmBrKW1Ba4ml06lIsXotbzI1hYwZUbmitTMrN5OuIY+oUBWIUqWMrk9bnAct55eCHi+cN2zdg4Arlz5K/Wrlcm8gi0crd5O1Dpd6yl4gOe7lll9Xevv3JOPXi3riGY5lD2Y5WZcUyCrjFhsjpliZ1/3XnR0tGuasEqMl45HmSsOHIGjcPQMUp8zyhzMahwNaDrxGQWyCmItZTrU9wpzNj/ZOliZLYzICVbNyhrM6vtPljwbuFA20FJsl1821iRfv393BUpCNiq0JA9gL8WiFPGblS2Y2doCsplhi1mOhJAaGzF0KFqvTLPVqJTVB1pzmJlRoY12in6XEcxqirRgSplYvppU189ZLNgWYtQO5vnKNprZMHhO9XdWk/N4evEYngy/ilToGg1HG6RYzn85ufWd21X+Yu1SOtRZL/zGVgwrMWShLRcLScejRSfV5v9t6fis5qDEKmduUEJPZQlmjsBR1c3Llegkvv9gL7PTk2jHWsh98+Yt1WtMcxuV5NtOAwi2ts1dE+n4LBKX1SdPTI1dZWbg2Ii1IH7x1nDRzBr5VpPzePr7Y5Lj+cGLldJ6fuS06vutRCfxw11pmi6rAYvPy9LMdKpsXop8EMLFtwwqzfbW2toCO2ffNMdsLjaHTz+9tL67U6E1m7ndm3h+gjlPbTv1vzl6BiVZa1Oha1ieCsHRM7Ce5UXO8tTY2nIkaY0nv0vG1h6QbAzybPY7fP/BXjh6Btd2JZNvdq6mEliOhLI7RzGyZeRn0bX7+1DjOK35fivRf+NZdJKZ1dcROGrIIKDhwczWFlBVK1uJTmr6dSPKcByH7u59kiyxCSFR8h4G7Qq2njMTW3sAtraAJBil47Ml7VBm9XYy85TV95/EwtWzm45lE5Sq27wnXy7F1ka5RI75f4ce9zMqv5nhzUw1yeNWk/MQLh6jvjGD9fbuh7uEvGEsuTTh203Tic90TfxZ42hgZoIFsrU1R+Cobvd6fr8LzHP1/Sd1v59r6IJhGXEMD2Zqho+T9y5VfPNetVgjgeXMTabV0NDrkqy0Wrk9bgwNvcH8u7fScifW6GCxEcNicntN5PefaZFbq1yoJeN68xPddh7LTWAvFFz0ul+NowGuoQuaMuMqZWgz0+4/pLhtnI5Hy7J5sN48HvembKt2zo4ODUHC43Fv6styNbk0ZV31+3djfPzh+nVaZDrkOY7Da68NYHp6Bjw/gXA4onqtZktrC/z+3QU33c3P/prfp7ave++m86UMIHg8briaXOsjrPnPsM7XBau3c30kz+rt1CULajagXUdq7CpEPqh60Mrq7VzP46dE4+A5OHoGkLx7SdN0JVtbAI6eAVX34/x9mqZH5VJ7K9lwpVSG7mheaNfxfFp2IddTKfPMRFFEOByBICTg9+/W3G8kiiL4tXQ8fv9uzTU8QRAwPT0DjuNUpd7OJV4sZuPaTCV4fgKCkEBrawszWOWeXYcOfW5KnqHIB5FJzhuaxVjp5G49JmuvJueZk2rzWXZ6dWniZZM8Fm9BbVwLWg6GBrPmD0cV//LN/aqjon1l23nSLCFmoHufWS7y1zgaFAey5UiIOv0JISXRPZjlqs1qdr3ROpOZEEJydB8AsDT74AgcZW6dJYeVEYAQQtQwZDSzYfC8qoWppSzQJYQQwKBgVutsRK1T+ZD3dtxJhhCir4rvzgRIF+wSQohauk/NIISQSqjY7kyEEKInCmaEEFOgYEYIMQUKZoQQU6BgRggxBQpmhBBToGBGCDEFCmaEEFOgYEYIMQUKZoQQU6BgRggxBQpmhBBToGBGCDEFCmaEEFOgYEYIMQUKZoQQU6BgRggxBQpmhBBToGBGCDGF/wO+fh/UDk+ZQ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sp>
        <p:nvSpPr>
          <p:cNvPr id="5" name="AutoShape 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sp>
        <p:nvSpPr>
          <p:cNvPr id="6" name="AutoShape 6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09850"/>
            <a:ext cx="6008797" cy="168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67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CONSIDERAÇÕES FINAIS</a:t>
            </a:r>
            <a:endParaRPr lang="pt-PT" sz="2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 segurança é sempre um motivo de preocupação para todas as organizações.</a:t>
            </a:r>
          </a:p>
          <a:p>
            <a:r>
              <a:rPr lang="pt-PT" dirty="0" smtClean="0"/>
              <a:t>Riscos </a:t>
            </a:r>
            <a:r>
              <a:rPr lang="pt-PT" dirty="0" smtClean="0"/>
              <a:t>têm </a:t>
            </a:r>
            <a:r>
              <a:rPr lang="pt-PT" dirty="0" smtClean="0"/>
              <a:t>que ser identificados e devidamente protegidos.</a:t>
            </a:r>
          </a:p>
          <a:p>
            <a:r>
              <a:rPr lang="pt-PT" dirty="0" smtClean="0"/>
              <a:t>A direcção deve sempre reflectir na probabilidade dos riscos e o curso e eficácia da sua respectiva solução.</a:t>
            </a:r>
          </a:p>
          <a:p>
            <a:r>
              <a:rPr lang="pt-PT" dirty="0" smtClean="0"/>
              <a:t>Todas as tarefas (em percurso normal ou caso de acidente) deve ser devidamente responsabilizadas e claramente detalhadas.</a:t>
            </a:r>
          </a:p>
          <a:p>
            <a:r>
              <a:rPr lang="pt-PT" dirty="0" smtClean="0"/>
              <a:t>O plano de segurança física deve ser sempre dinâmico e em constante evolução para acompanhar as </a:t>
            </a:r>
            <a:r>
              <a:rPr lang="pt-PT" dirty="0" smtClean="0"/>
              <a:t>ameaças </a:t>
            </a:r>
            <a:r>
              <a:rPr lang="pt-PT" dirty="0" smtClean="0"/>
              <a:t>do presente e futuras.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32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Fontes</a:t>
            </a:r>
            <a:endParaRPr lang="pt-PT" dirty="0"/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http://</a:t>
            </a:r>
            <a:r>
              <a:rPr lang="pt-PT" dirty="0" smtClean="0">
                <a:hlinkClick r:id="rId2"/>
              </a:rPr>
              <a:t>piano.dsi.uminho.pt/museuv/CPI80/comun30.pdf</a:t>
            </a:r>
            <a:endParaRPr lang="pt-PT" dirty="0"/>
          </a:p>
          <a:p>
            <a:r>
              <a:rPr lang="pt-PT" dirty="0">
                <a:hlinkClick r:id="rId3"/>
              </a:rPr>
              <a:t>http://</a:t>
            </a:r>
            <a:r>
              <a:rPr lang="pt-PT" dirty="0" smtClean="0">
                <a:hlinkClick r:id="rId3"/>
              </a:rPr>
              <a:t>en.wikipedia.org/wiki/Information_security#Physical</a:t>
            </a:r>
            <a:endParaRPr lang="pt-PT" dirty="0"/>
          </a:p>
          <a:p>
            <a:r>
              <a:rPr lang="pt-PT" dirty="0">
                <a:hlinkClick r:id="rId4"/>
              </a:rPr>
              <a:t>http://</a:t>
            </a:r>
            <a:r>
              <a:rPr lang="pt-PT" dirty="0" smtClean="0">
                <a:hlinkClick r:id="rId4"/>
              </a:rPr>
              <a:t>en.wikipedia.org/wiki/Physical_information_security</a:t>
            </a:r>
            <a:endParaRPr lang="pt-PT" dirty="0"/>
          </a:p>
          <a:p>
            <a:r>
              <a:rPr lang="pt-PT" dirty="0">
                <a:hlinkClick r:id="rId5"/>
              </a:rPr>
              <a:t>https://</a:t>
            </a:r>
            <a:r>
              <a:rPr lang="pt-PT" dirty="0" smtClean="0">
                <a:hlinkClick r:id="rId5"/>
              </a:rPr>
              <a:t>www.cccure.org/Documents/HISM/675-680.html</a:t>
            </a:r>
            <a:endParaRPr lang="pt-PT" dirty="0" smtClean="0"/>
          </a:p>
          <a:p>
            <a:r>
              <a:rPr lang="pt-PT" dirty="0">
                <a:hlinkClick r:id="rId6"/>
              </a:rPr>
              <a:t>http://www.dei.isep.ipp.pt/~</a:t>
            </a:r>
            <a:r>
              <a:rPr lang="pt-PT" dirty="0" smtClean="0">
                <a:hlinkClick r:id="rId6"/>
              </a:rPr>
              <a:t>andre/documentos/seguranca-fisica.html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46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Obrigado pela sua atenção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5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segurança física </a:t>
            </a:r>
            <a:r>
              <a:rPr lang="pt-PT" dirty="0" smtClean="0"/>
              <a:t> de centros informáticos é vital </a:t>
            </a:r>
            <a:r>
              <a:rPr lang="pt-PT" dirty="0"/>
              <a:t>importância </a:t>
            </a:r>
            <a:r>
              <a:rPr lang="pt-PT" dirty="0" smtClean="0"/>
              <a:t>para o </a:t>
            </a:r>
            <a:r>
              <a:rPr lang="pt-PT" dirty="0"/>
              <a:t>seu </a:t>
            </a:r>
            <a:r>
              <a:rPr lang="pt-PT" dirty="0" smtClean="0"/>
              <a:t>funcionamento de toda a organização.</a:t>
            </a:r>
          </a:p>
          <a:p>
            <a:r>
              <a:rPr lang="pt-PT" dirty="0" smtClean="0"/>
              <a:t>Não pode ser marginalizada, pois </a:t>
            </a:r>
            <a:r>
              <a:rPr lang="pt-PT" dirty="0"/>
              <a:t>pode resultar num "calcanhares de </a:t>
            </a:r>
            <a:r>
              <a:rPr lang="pt-PT" dirty="0" smtClean="0"/>
              <a:t>Aquiles“ da segurança de toda a organização.</a:t>
            </a:r>
          </a:p>
          <a:p>
            <a:r>
              <a:rPr lang="pt-PT" dirty="0" smtClean="0"/>
              <a:t>Custo elevado (equipamento, suporte e software) leva a uma reflexão sobre o valor da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17417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Ameaças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“Factor Humano”</a:t>
            </a:r>
          </a:p>
          <a:p>
            <a:r>
              <a:rPr lang="pt-PT" dirty="0" smtClean="0"/>
              <a:t>Fogo</a:t>
            </a:r>
          </a:p>
          <a:p>
            <a:r>
              <a:rPr lang="pt-PT" dirty="0"/>
              <a:t>F</a:t>
            </a:r>
            <a:r>
              <a:rPr lang="pt-PT" dirty="0" smtClean="0"/>
              <a:t>alha </a:t>
            </a:r>
            <a:r>
              <a:rPr lang="pt-PT" dirty="0"/>
              <a:t>A</a:t>
            </a:r>
            <a:r>
              <a:rPr lang="pt-PT" dirty="0" smtClean="0"/>
              <a:t>mbiental</a:t>
            </a:r>
          </a:p>
          <a:p>
            <a:r>
              <a:rPr lang="pt-PT" dirty="0" smtClean="0"/>
              <a:t>Terremoto</a:t>
            </a:r>
          </a:p>
          <a:p>
            <a:r>
              <a:rPr lang="pt-PT" dirty="0" smtClean="0"/>
              <a:t>Derrame de líquido/Emundação</a:t>
            </a:r>
          </a:p>
          <a:p>
            <a:r>
              <a:rPr lang="pt-PT" dirty="0" smtClean="0"/>
              <a:t>Trovoada</a:t>
            </a:r>
          </a:p>
          <a:p>
            <a:r>
              <a:rPr lang="pt-PT" dirty="0" smtClean="0"/>
              <a:t>Interrupção eléctrica</a:t>
            </a:r>
          </a:p>
          <a:p>
            <a:r>
              <a:rPr lang="pt-PT" dirty="0" smtClean="0"/>
              <a:t>(Vandalismo)</a:t>
            </a:r>
          </a:p>
        </p:txBody>
      </p:sp>
    </p:spTree>
    <p:extLst>
      <p:ext uri="{BB962C8B-B14F-4D97-AF65-F5344CB8AC3E}">
        <p14:creationId xmlns:p14="http://schemas.microsoft.com/office/powerpoint/2010/main" val="20116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Básico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Como combater o “factor humano”: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1.  Trancar portas de gabinetes e zonas de </a:t>
            </a:r>
            <a:r>
              <a:rPr lang="pt-PT" dirty="0" smtClean="0"/>
              <a:t>acesso</a:t>
            </a:r>
            <a:r>
              <a:rPr lang="en-US" dirty="0" smtClean="0"/>
              <a:t> </a:t>
            </a:r>
            <a:r>
              <a:rPr lang="en-US" dirty="0" smtClean="0"/>
              <a:t>restrito. </a:t>
            </a:r>
            <a:endParaRPr lang="en-US" dirty="0"/>
          </a:p>
          <a:p>
            <a:r>
              <a:rPr lang="en-US" dirty="0"/>
              <a:t>2.  </a:t>
            </a:r>
            <a:r>
              <a:rPr lang="en-US" dirty="0" smtClean="0"/>
              <a:t>Trancar bastidores e paineis tecnicos. </a:t>
            </a:r>
            <a:endParaRPr lang="en-US" dirty="0"/>
          </a:p>
          <a:p>
            <a:r>
              <a:rPr lang="en-US" dirty="0"/>
              <a:t>3.  </a:t>
            </a:r>
            <a:r>
              <a:rPr lang="en-US" dirty="0" smtClean="0"/>
              <a:t>Assegurar que todas as maquinas estão seguras e livres de </a:t>
            </a:r>
            <a:r>
              <a:rPr lang="pt-PT" dirty="0" smtClean="0"/>
              <a:t>ameaças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4.  </a:t>
            </a:r>
            <a:r>
              <a:rPr lang="en-US" dirty="0" smtClean="0"/>
              <a:t>Assegurar que todos os dispositivos de memoria removiveis estão seguros e livres de </a:t>
            </a:r>
            <a:r>
              <a:rPr lang="pt-PT" dirty="0" smtClean="0"/>
              <a:t>ameaças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5.  </a:t>
            </a:r>
            <a:r>
              <a:rPr lang="en-US" dirty="0" smtClean="0"/>
              <a:t>Assegurar a </a:t>
            </a:r>
            <a:r>
              <a:rPr lang="pt-PT" dirty="0" smtClean="0"/>
              <a:t>informação</a:t>
            </a:r>
            <a:r>
              <a:rPr lang="en-US" dirty="0" smtClean="0"/>
              <a:t> </a:t>
            </a:r>
            <a:r>
              <a:rPr lang="en-US" dirty="0" smtClean="0"/>
              <a:t>da organização.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07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 smtClean="0"/>
              <a:t>Equipamento</a:t>
            </a:r>
            <a:endParaRPr lang="pt-PT" sz="2800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Climatização</a:t>
            </a:r>
            <a:endParaRPr lang="pt-PT" dirty="0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Chão e </a:t>
            </a:r>
            <a:r>
              <a:rPr lang="pt-PT" dirty="0" smtClean="0"/>
              <a:t>tecto falsos, lisos e com tinta anti-poeira.</a:t>
            </a:r>
          </a:p>
          <a:p>
            <a:r>
              <a:rPr lang="pt-PT" dirty="0"/>
              <a:t>Equipamento de condicionamento e controlo da qualidade do </a:t>
            </a:r>
            <a:r>
              <a:rPr lang="pt-PT" dirty="0" smtClean="0"/>
              <a:t>ar.</a:t>
            </a:r>
          </a:p>
          <a:p>
            <a:r>
              <a:rPr lang="pt-PT" dirty="0"/>
              <a:t>Revestimento das paredes, chão e tecto </a:t>
            </a:r>
            <a:r>
              <a:rPr lang="pt-PT" dirty="0" smtClean="0"/>
              <a:t>primários.</a:t>
            </a:r>
          </a:p>
          <a:p>
            <a:r>
              <a:rPr lang="pt-PT" dirty="0" smtClean="0"/>
              <a:t>Filtragem </a:t>
            </a:r>
            <a:r>
              <a:rPr lang="pt-PT" dirty="0"/>
              <a:t>das poeiras e </a:t>
            </a:r>
            <a:r>
              <a:rPr lang="pt-PT" dirty="0" smtClean="0"/>
              <a:t>gases.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Alimentação Elétrica</a:t>
            </a:r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/>
              <a:t>A instalação de um conjunto de </a:t>
            </a:r>
            <a:r>
              <a:rPr lang="pt-PT" dirty="0" smtClean="0"/>
              <a:t>baterias.</a:t>
            </a:r>
          </a:p>
          <a:p>
            <a:r>
              <a:rPr lang="pt-PT" dirty="0"/>
              <a:t>A instalação de </a:t>
            </a:r>
            <a:r>
              <a:rPr lang="pt-PT" dirty="0" smtClean="0"/>
              <a:t>terra para todas as maquinas.</a:t>
            </a:r>
          </a:p>
          <a:p>
            <a:r>
              <a:rPr lang="pt-PT" dirty="0" smtClean="0"/>
              <a:t>É preferível </a:t>
            </a:r>
            <a:r>
              <a:rPr lang="pt-PT" dirty="0"/>
              <a:t>uma rede de </a:t>
            </a:r>
            <a:r>
              <a:rPr lang="pt-PT" dirty="0" smtClean="0"/>
              <a:t>alimentação nova </a:t>
            </a:r>
            <a:r>
              <a:rPr lang="pt-PT" dirty="0" smtClean="0"/>
              <a:t>a </a:t>
            </a:r>
            <a:r>
              <a:rPr lang="pt-PT" dirty="0" smtClean="0"/>
              <a:t>uma de um prédio usado que servia um propósito diferente.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41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Backups</a:t>
            </a: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copias de segurança devem ser  sempre o mais actualizadas possível.</a:t>
            </a:r>
          </a:p>
          <a:p>
            <a:r>
              <a:rPr lang="pt-PT" dirty="0" smtClean="0"/>
              <a:t>Devem ser armazenadas num local fisicamente distante da sua origem.</a:t>
            </a:r>
          </a:p>
          <a:p>
            <a:r>
              <a:rPr lang="pt-PT" dirty="0" smtClean="0"/>
              <a:t>Ser confidencial.</a:t>
            </a:r>
          </a:p>
          <a:p>
            <a:r>
              <a:rPr lang="pt-PT" dirty="0" smtClean="0"/>
              <a:t>Ter mecanismos de sincronização ideais.</a:t>
            </a:r>
          </a:p>
          <a:p>
            <a:r>
              <a:rPr lang="pt-PT" dirty="0" smtClean="0"/>
              <a:t>Pode ser a solução para a maior parte das catástrofes naturais.</a:t>
            </a:r>
          </a:p>
        </p:txBody>
      </p:sp>
    </p:spTree>
    <p:extLst>
      <p:ext uri="{BB962C8B-B14F-4D97-AF65-F5344CB8AC3E}">
        <p14:creationId xmlns:p14="http://schemas.microsoft.com/office/powerpoint/2010/main" val="172201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Segurança </a:t>
            </a:r>
            <a:r>
              <a:rPr lang="pt-PT" sz="2800" dirty="0" smtClean="0"/>
              <a:t>Nas </a:t>
            </a:r>
            <a:r>
              <a:rPr lang="pt-PT" sz="2800" dirty="0"/>
              <a:t>Linhas de Comunicação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linhas de comunicação de redes </a:t>
            </a:r>
            <a:r>
              <a:rPr lang="pt-PT" dirty="0" smtClean="0"/>
              <a:t>criticas em </a:t>
            </a:r>
            <a:r>
              <a:rPr lang="pt-PT" dirty="0"/>
              <a:t>termos de confidencialidade</a:t>
            </a:r>
            <a:r>
              <a:rPr lang="pt-PT" dirty="0" smtClean="0"/>
              <a:t>.</a:t>
            </a:r>
          </a:p>
          <a:p>
            <a:r>
              <a:rPr lang="pt-PT" dirty="0"/>
              <a:t>Existem equipamentos que permitem detectar oscilações nas </a:t>
            </a:r>
            <a:r>
              <a:rPr lang="pt-PT" dirty="0" smtClean="0"/>
              <a:t>características </a:t>
            </a:r>
            <a:r>
              <a:rPr lang="pt-PT" dirty="0"/>
              <a:t>das cablagens provocadas por ligações não autorizadas de equipamentos.</a:t>
            </a:r>
            <a:endParaRPr lang="pt-PT" dirty="0" smtClean="0"/>
          </a:p>
          <a:p>
            <a:r>
              <a:rPr lang="pt-PT" dirty="0" smtClean="0"/>
              <a:t>É preciso ter atenção a dispositivos maliciosos na rede que escutam “broadcasts”.</a:t>
            </a:r>
          </a:p>
        </p:txBody>
      </p:sp>
    </p:spTree>
    <p:extLst>
      <p:ext uri="{BB962C8B-B14F-4D97-AF65-F5344CB8AC3E}">
        <p14:creationId xmlns:p14="http://schemas.microsoft.com/office/powerpoint/2010/main" val="631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“Wipes”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Ficheiros apagados podem ser recuperados. Mesmo usado programas especializados para “wipe”.</a:t>
            </a:r>
          </a:p>
          <a:p>
            <a:r>
              <a:rPr lang="pt-PT" dirty="0" smtClean="0"/>
              <a:t>Ficheiros recuperados podem ser parciais ou completos.</a:t>
            </a:r>
          </a:p>
          <a:p>
            <a:r>
              <a:rPr lang="pt-PT" dirty="0" smtClean="0"/>
              <a:t>Media de “backups” e armazenamento móvel devem sempre ter aceso controlado.</a:t>
            </a:r>
          </a:p>
        </p:txBody>
      </p:sp>
    </p:spTree>
    <p:extLst>
      <p:ext uri="{BB962C8B-B14F-4D97-AF65-F5344CB8AC3E}">
        <p14:creationId xmlns:p14="http://schemas.microsoft.com/office/powerpoint/2010/main" val="103105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Aceso Físico a Maquina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Aceso a maquinas sensíveis (eg. terminal de administrador) pode dar a um intruso acesso livre a todo o sistema.</a:t>
            </a:r>
          </a:p>
          <a:p>
            <a:r>
              <a:rPr lang="pt-PT" dirty="0" smtClean="0"/>
              <a:t>Acções maliciosas podem ser feitas sobre a entrada de outro utilizador.</a:t>
            </a:r>
          </a:p>
          <a:p>
            <a:r>
              <a:rPr lang="pt-PT" dirty="0" smtClean="0"/>
              <a:t>Poder de intervenção com o funcionamento normal da maquina.</a:t>
            </a:r>
          </a:p>
          <a:p>
            <a:r>
              <a:rPr lang="pt-PT" dirty="0" smtClean="0"/>
              <a:t>Potencial vandalismo e estragos.</a:t>
            </a:r>
          </a:p>
          <a:p>
            <a:r>
              <a:rPr lang="pt-PT" dirty="0" smtClean="0"/>
              <a:t>Implementação de hardware ou software para fins maliciosos (eg. Keyloggers).</a:t>
            </a:r>
          </a:p>
          <a:p>
            <a:r>
              <a:rPr lang="pt-PT" dirty="0" smtClean="0"/>
              <a:t>Pode ser deduzido que, havendo aceso físico a uma maquina, essa maquina esta sempre comprometida.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751854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ess04_16x9.potx" id="{948F7032-B2AB-41B3-AE97-712995A7FE85}" vid="{A1454562-8AB1-4F49-B342-1C5B3989EC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TS104001562</Template>
  <TotalTime>218</TotalTime>
  <Words>642</Words>
  <Application>Microsoft Office PowerPoint</Application>
  <PresentationFormat>Apresentação no Ecrã (4:3)</PresentationFormat>
  <Paragraphs>80</Paragraphs>
  <Slides>14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 2</vt:lpstr>
      <vt:lpstr>Frame</vt:lpstr>
      <vt:lpstr>Segurança Física Informática</vt:lpstr>
      <vt:lpstr>Introdução</vt:lpstr>
      <vt:lpstr>Ameaças</vt:lpstr>
      <vt:lpstr>Básico</vt:lpstr>
      <vt:lpstr>Equipamento</vt:lpstr>
      <vt:lpstr>Backups</vt:lpstr>
      <vt:lpstr>Segurança Nas Linhas de Comunicação</vt:lpstr>
      <vt:lpstr>“Wipes”</vt:lpstr>
      <vt:lpstr>Aceso Físico a Maquina</vt:lpstr>
      <vt:lpstr>PLANEAMENTO E IMPLEMENTAÇÃO</vt:lpstr>
      <vt:lpstr>A Nossa Experiencia</vt:lpstr>
      <vt:lpstr>CONSIDERAÇÕES FINAIS</vt:lpstr>
      <vt:lpstr>Fontes</vt:lpstr>
      <vt:lpstr>Fim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Upt</dc:creator>
  <cp:lastModifiedBy>José Pereira</cp:lastModifiedBy>
  <cp:revision>21</cp:revision>
  <dcterms:created xsi:type="dcterms:W3CDTF">2013-05-30T08:35:11Z</dcterms:created>
  <dcterms:modified xsi:type="dcterms:W3CDTF">2013-06-05T20:48:13Z</dcterms:modified>
</cp:coreProperties>
</file>