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9" r:id="rId9"/>
    <p:sldId id="270" r:id="rId10"/>
    <p:sldId id="268" r:id="rId11"/>
    <p:sldId id="271" r:id="rId12"/>
    <p:sldId id="272" r:id="rId13"/>
    <p:sldId id="273" r:id="rId14"/>
    <p:sldId id="260" r:id="rId15"/>
    <p:sldId id="274" r:id="rId16"/>
    <p:sldId id="275" r:id="rId17"/>
    <p:sldId id="276" r:id="rId18"/>
    <p:sldId id="277" r:id="rId19"/>
    <p:sldId id="261" r:id="rId20"/>
    <p:sldId id="278" r:id="rId21"/>
    <p:sldId id="279" r:id="rId22"/>
    <p:sldId id="262" r:id="rId23"/>
    <p:sldId id="263" r:id="rId2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EE"/>
    <a:srgbClr val="90BEE8"/>
    <a:srgbClr val="81AADB"/>
    <a:srgbClr val="78B8F8"/>
    <a:srgbClr val="9CCBFA"/>
    <a:srgbClr val="6EA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F23BD-4EE9-4CF1-9C2B-049393FC1D0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373C-2D23-F449-45CC-7F420DB7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89579"/>
            <a:ext cx="6858000" cy="1687842"/>
          </a:xfrm>
        </p:spPr>
        <p:txBody>
          <a:bodyPr/>
          <a:lstStyle/>
          <a:p>
            <a:r>
              <a:rPr lang="en-US" noProof="0" dirty="0">
                <a:solidFill>
                  <a:srgbClr val="002060"/>
                </a:solidFill>
              </a:rPr>
              <a:t>Formal Verification of Programs Equivalence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B4BE9-6D8C-4662-6BDC-1FB0E5304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7644"/>
            <a:ext cx="6858000" cy="1379802"/>
          </a:xfrm>
        </p:spPr>
        <p:txBody>
          <a:bodyPr>
            <a:noAutofit/>
          </a:bodyPr>
          <a:lstStyle/>
          <a:p>
            <a:r>
              <a:rPr lang="en-US" sz="2000" noProof="0" dirty="0">
                <a:solidFill>
                  <a:srgbClr val="002060"/>
                </a:solidFill>
              </a:rPr>
              <a:t>João Nini</a:t>
            </a:r>
          </a:p>
          <a:p>
            <a:r>
              <a:rPr lang="en-US" sz="2000" noProof="0" dirty="0">
                <a:solidFill>
                  <a:srgbClr val="002060"/>
                </a:solidFill>
              </a:rPr>
              <a:t>Advisor: Mário Pereira</a:t>
            </a:r>
          </a:p>
          <a:p>
            <a:endParaRPr lang="en-US" sz="2000" noProof="0" dirty="0">
              <a:solidFill>
                <a:srgbClr val="002060"/>
              </a:solidFill>
            </a:endParaRPr>
          </a:p>
          <a:p>
            <a:r>
              <a:rPr lang="en-US" sz="2000" noProof="0" dirty="0">
                <a:solidFill>
                  <a:srgbClr val="002060"/>
                </a:solidFill>
              </a:rPr>
              <a:t>February 20, 2025</a:t>
            </a:r>
          </a:p>
        </p:txBody>
      </p:sp>
    </p:spTree>
    <p:extLst>
      <p:ext uri="{BB962C8B-B14F-4D97-AF65-F5344CB8AC3E}">
        <p14:creationId xmlns:p14="http://schemas.microsoft.com/office/powerpoint/2010/main" val="11843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D73EA-6268-85E9-FB11-18CC193A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4701-3E84-FF62-97A9-45FD593A3BF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OCaml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8540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3143F-BC20-9451-F3B4-6D9E3EF1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26212-FCF7-D816-5ADE-1389404BA7F2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Why3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77611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7E46C-B7E3-BC72-C1D0-B12AEC6C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DFAB5-13B5-35FB-F401-88513722720F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GOSPEL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18601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B30A-7619-4D99-481F-0CBBC3A2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2E55F-E45E-FDA1-BCCE-3BA4ED3D2B1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Cameleer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36549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6298B-06C5-4ECE-9C4B-629EC30B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85FC6-3F84-8437-B7F4-8A3CD9A2AC06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State of the Art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03642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7C210-B278-1BC1-CBC6-100502E1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F5BD-5ECB-BFE8-5F3D-AAF8C1D4424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Self-composition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3476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67974-27CD-96C7-B94A-C65F9D52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9E675-8290-36EE-4703-6245592289E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Cross-products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28407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B375-E31E-3F2F-AFC0-C0FC52239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72E8C-2DF6-2B93-C9C8-35422A79FD2A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Product Programs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09526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BF774-DAF6-04AA-B846-88FEF29D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911FF-7AF3-1FFC-DC78-37B8865008FC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Program Equivalence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20617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6573-AE68-E606-5028-F477F5D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1615-3F81-E543-EE9B-3433E85F0FD7}"/>
              </a:ext>
            </a:extLst>
          </p:cNvPr>
          <p:cNvSpPr txBox="1"/>
          <p:nvPr/>
        </p:nvSpPr>
        <p:spPr>
          <a:xfrm>
            <a:off x="1190368" y="2026503"/>
            <a:ext cx="67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Preliminary Results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31817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C5F3-341B-CDA0-3B22-A015F44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7AE157-3983-D646-088D-E1E2E818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893" y="2195916"/>
            <a:ext cx="6858000" cy="239408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State of the 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Preliminary Results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Work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E59A-FE1A-37E4-F155-D8BDF0494D9D}"/>
              </a:ext>
            </a:extLst>
          </p:cNvPr>
          <p:cNvSpPr txBox="1"/>
          <p:nvPr/>
        </p:nvSpPr>
        <p:spPr>
          <a:xfrm>
            <a:off x="1416908" y="812984"/>
            <a:ext cx="631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Presentation Structure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13038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36967-5B1E-B1FA-22A4-1F2F6B82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DC70-D3C9-886F-1388-347F7D1795C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Simple Equivalence Proof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92361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8D082-1553-7A18-544C-877009A9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4502D-F07D-F841-D1E8-B1968807A964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Equivalence Proof using Product Programs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19515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341E9-3BBC-2ADB-7FDE-98EC6456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8B8D2-0F30-A037-BEFB-CE467471990F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Work Plan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83966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4CAF5-49D7-3FC3-F1FD-36842A73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4928-6465-DB56-6C10-343AF1671929}"/>
              </a:ext>
            </a:extLst>
          </p:cNvPr>
          <p:cNvSpPr txBox="1"/>
          <p:nvPr/>
        </p:nvSpPr>
        <p:spPr>
          <a:xfrm>
            <a:off x="-362466" y="617833"/>
            <a:ext cx="34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solidFill>
                  <a:srgbClr val="002060"/>
                </a:solidFill>
              </a:rPr>
              <a:t>Work Plan</a:t>
            </a:r>
            <a:endParaRPr lang="en-US" sz="28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C78AD-1D89-A24C-57AC-C2014F32439E}"/>
              </a:ext>
            </a:extLst>
          </p:cNvPr>
          <p:cNvSpPr txBox="1"/>
          <p:nvPr/>
        </p:nvSpPr>
        <p:spPr>
          <a:xfrm>
            <a:off x="0" y="2343845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noProof="0" dirty="0"/>
              <a:t>Preliminary</a:t>
            </a:r>
          </a:p>
          <a:p>
            <a:pPr algn="r"/>
            <a:r>
              <a:rPr lang="en-US" sz="1400" noProof="0" dirty="0"/>
              <a:t>Collection of case studies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First-order product programs</a:t>
            </a:r>
          </a:p>
          <a:p>
            <a:pPr algn="r"/>
            <a:r>
              <a:rPr lang="en-US" sz="1400" noProof="0" dirty="0"/>
              <a:t>Definition in OCaml</a:t>
            </a:r>
          </a:p>
          <a:p>
            <a:pPr algn="r"/>
            <a:r>
              <a:rPr lang="en-US" sz="1400" noProof="0" dirty="0"/>
              <a:t>Implementation in Cameleer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Extension to higher-order </a:t>
            </a:r>
            <a:r>
              <a:rPr lang="en-US" sz="1400" noProof="0" dirty="0"/>
              <a:t>Definition in OCaml</a:t>
            </a:r>
          </a:p>
          <a:p>
            <a:pPr algn="r"/>
            <a:r>
              <a:rPr lang="en-US" sz="1400" noProof="0" dirty="0"/>
              <a:t>Implementation in Cameleer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Dissertation</a:t>
            </a:r>
          </a:p>
          <a:p>
            <a:pPr algn="r"/>
            <a:r>
              <a:rPr lang="en-US" sz="1400" noProof="0" dirty="0"/>
              <a:t>Writing</a:t>
            </a:r>
          </a:p>
          <a:p>
            <a:pPr algn="r"/>
            <a:endParaRPr lang="en-US" sz="1600" noProof="0" dirty="0"/>
          </a:p>
        </p:txBody>
      </p:sp>
      <p:pic>
        <p:nvPicPr>
          <p:cNvPr id="7" name="Picture 6" descr="A screenshot of a project management&#10;&#10;AI-generated content may be incorrect.">
            <a:extLst>
              <a:ext uri="{FF2B5EF4-FFF2-40B4-BE49-F238E27FC236}">
                <a16:creationId xmlns:a16="http://schemas.microsoft.com/office/drawing/2014/main" id="{C867ADD3-EE41-9A04-671D-5DE434BB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3" y="1416908"/>
            <a:ext cx="5906530" cy="37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7C4C8-0CD9-8191-9421-16F942AE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B0D01-6C64-2ED0-409B-F4E3F7518008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Introduction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4931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6BA70-A7E5-F483-BA3D-98C04A80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8E83C-3A46-AA04-908F-598B9F9EEBB0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Motivation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C5142-BA81-5C9F-7A50-17190D05BD78}"/>
              </a:ext>
            </a:extLst>
          </p:cNvPr>
          <p:cNvSpPr txBox="1"/>
          <p:nvPr/>
        </p:nvSpPr>
        <p:spPr>
          <a:xfrm>
            <a:off x="469556" y="1888004"/>
            <a:ext cx="3566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Annoying bugs in games 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Errors in food delivery apps</a:t>
            </a:r>
          </a:p>
          <a:p>
            <a:pPr algn="r"/>
            <a:endParaRPr lang="en-US" sz="2000" noProof="0" dirty="0">
              <a:solidFill>
                <a:srgbClr val="002060"/>
              </a:solidFill>
            </a:endParaRP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Therac-25 radiation overdoses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Boeing 737 Max crashes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CrowdStrike outage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1F95A25-FC4D-6497-E417-EAEA1231D68E}"/>
              </a:ext>
            </a:extLst>
          </p:cNvPr>
          <p:cNvSpPr/>
          <p:nvPr/>
        </p:nvSpPr>
        <p:spPr>
          <a:xfrm>
            <a:off x="4036541" y="1890585"/>
            <a:ext cx="527222" cy="19389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C6807-4AAE-CF7E-FCCB-BDC358BFDD9F}"/>
              </a:ext>
            </a:extLst>
          </p:cNvPr>
          <p:cNvSpPr txBox="1"/>
          <p:nvPr/>
        </p:nvSpPr>
        <p:spPr>
          <a:xfrm>
            <a:off x="4563763" y="2510983"/>
            <a:ext cx="2722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0" dirty="0">
                <a:solidFill>
                  <a:srgbClr val="FF0000"/>
                </a:solidFill>
              </a:rPr>
              <a:t>Avoidable!</a:t>
            </a:r>
          </a:p>
          <a:p>
            <a:pPr algn="ctr"/>
            <a:r>
              <a:rPr lang="en-US" sz="2000" noProof="0" dirty="0">
                <a:solidFill>
                  <a:srgbClr val="002060"/>
                </a:solidFill>
              </a:rPr>
              <a:t>What is the most reliable way?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179EA-D3E2-2F79-938E-BA6657302E66}"/>
              </a:ext>
            </a:extLst>
          </p:cNvPr>
          <p:cNvCxnSpPr>
            <a:stCxn id="6" idx="2"/>
          </p:cNvCxnSpPr>
          <p:nvPr/>
        </p:nvCxnSpPr>
        <p:spPr>
          <a:xfrm>
            <a:off x="5925066" y="361897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2B29F-D46C-59DE-1777-2B8DB938FA1F}"/>
              </a:ext>
            </a:extLst>
          </p:cNvPr>
          <p:cNvSpPr txBox="1"/>
          <p:nvPr/>
        </p:nvSpPr>
        <p:spPr>
          <a:xfrm>
            <a:off x="4188941" y="4239377"/>
            <a:ext cx="34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noProof="0" dirty="0">
                <a:solidFill>
                  <a:srgbClr val="002060"/>
                </a:solidFill>
              </a:rPr>
              <a:t>Deductive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855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3273-C385-5C88-81B4-DF94A455D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80A12-38ED-C385-3FEE-CDB0A8D951BC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Problem Definition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1531F-114E-2737-E66A-DAC48AF0F279}"/>
              </a:ext>
            </a:extLst>
          </p:cNvPr>
          <p:cNvSpPr txBox="1"/>
          <p:nvPr/>
        </p:nvSpPr>
        <p:spPr>
          <a:xfrm>
            <a:off x="1357184" y="2549093"/>
            <a:ext cx="64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Can we automatically prove that two programs P1 and P2 are correct and equivalent?</a:t>
            </a:r>
            <a:endParaRPr lang="en-US" sz="2400" i="1" noProof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2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4C4A0-09C2-509D-41FA-F496FCBC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76937-F01E-BE04-B869-2B7F7062A576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Goals and Expected Contributions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EF7B4-8D5C-C811-68C8-F77BCEF4A885}"/>
              </a:ext>
            </a:extLst>
          </p:cNvPr>
          <p:cNvSpPr txBox="1"/>
          <p:nvPr/>
        </p:nvSpPr>
        <p:spPr>
          <a:xfrm>
            <a:off x="317157" y="2392574"/>
            <a:ext cx="8509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Product programs in OCaml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002060"/>
                </a:solidFill>
              </a:rPr>
              <a:t>Proof that two programs are equivalent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Facilitate the proof of the hardest through the simplest proof</a:t>
            </a:r>
            <a:endParaRPr lang="en-US" sz="2400" noProof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87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B0875-03D9-5126-8BAD-E18E2990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1BF29-1EE2-11C4-C63D-88EE7FA49927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Background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0463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7E4D4-952D-E8F3-1749-587073F7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B288E-01CE-4FBB-FA4D-1532A605A73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Hoare Logic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56358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5163-8B4A-9448-D160-468C46A7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A08B0-3664-D7CB-8048-31AD204A1E71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Relational Hoare Logic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939911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158</Words>
  <Application>Microsoft Office PowerPoint</Application>
  <PresentationFormat>On-screen Show (16:10)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do Office</vt:lpstr>
      <vt:lpstr>Formal Verification of Programs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Francisco Serrenho Nini</dc:creator>
  <cp:lastModifiedBy>Joao Francisco Serrenho Nini</cp:lastModifiedBy>
  <cp:revision>11</cp:revision>
  <dcterms:created xsi:type="dcterms:W3CDTF">2025-02-13T13:42:37Z</dcterms:created>
  <dcterms:modified xsi:type="dcterms:W3CDTF">2025-02-14T20:08:44Z</dcterms:modified>
</cp:coreProperties>
</file>