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9" r:id="rId9"/>
    <p:sldId id="283" r:id="rId10"/>
    <p:sldId id="270" r:id="rId11"/>
    <p:sldId id="268" r:id="rId12"/>
    <p:sldId id="271" r:id="rId13"/>
    <p:sldId id="272" r:id="rId14"/>
    <p:sldId id="284" r:id="rId15"/>
    <p:sldId id="273" r:id="rId16"/>
    <p:sldId id="260" r:id="rId17"/>
    <p:sldId id="274" r:id="rId18"/>
    <p:sldId id="275" r:id="rId19"/>
    <p:sldId id="276" r:id="rId20"/>
    <p:sldId id="277" r:id="rId21"/>
    <p:sldId id="261" r:id="rId22"/>
    <p:sldId id="278" r:id="rId23"/>
    <p:sldId id="279" r:id="rId24"/>
    <p:sldId id="262" r:id="rId25"/>
    <p:sldId id="263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7271-F55A-4686-93D9-9528AEDA190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2602-38FE-4418-A7EF-ADB22DAE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2F9-84AD-46CB-8486-EB732804F762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fld id="{292A9FD8-515A-4698-9313-0AB17EE963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752-90E6-4B57-86C0-C43DD2320A2D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5269-252E-4ABC-B047-AD967E98EA5E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784-9B75-4DBC-ACA0-9F51227CD78F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4D52-32DE-4F35-8CB6-5A44573D3FC9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22E-8A21-4AF6-BDE0-993A2F9B14BB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D9E4-527D-47F1-B47F-963D62CCBC76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08-925A-4874-BCA4-36BA40FADF76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426-3683-4E7C-B869-5155B20F8BC6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A60-24F6-40E8-A0D7-2067F6ECA6B2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6440-8C5F-4111-9AD5-D0C1FDF01CE9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6FEB8-5B01-4F5E-B573-CC516A2AD5E4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en-US" noProof="0" dirty="0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en-US" sz="2000" noProof="0" dirty="0">
                <a:solidFill>
                  <a:srgbClr val="002060"/>
                </a:solidFill>
              </a:rPr>
              <a:t>João Nini</a:t>
            </a:r>
          </a:p>
          <a:p>
            <a:r>
              <a:rPr lang="en-US" sz="2000" noProof="0" dirty="0">
                <a:solidFill>
                  <a:srgbClr val="002060"/>
                </a:solidFill>
              </a:rPr>
              <a:t>Advisor: Mário Pereira</a:t>
            </a:r>
          </a:p>
          <a:p>
            <a:endParaRPr lang="en-US" sz="2000" noProof="0" dirty="0">
              <a:solidFill>
                <a:srgbClr val="002060"/>
              </a:solidFill>
            </a:endParaRPr>
          </a:p>
          <a:p>
            <a:r>
              <a:rPr lang="en-US" sz="2000" noProof="0" dirty="0">
                <a:solidFill>
                  <a:srgbClr val="002060"/>
                </a:solidFill>
              </a:rPr>
              <a:t>February 20,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7CF3-8E6D-455B-29AC-2426301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5163-8B4A-9448-D160-468C46A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A08B0-3664-D7CB-8048-31AD204A1E71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Relational Hoare Logic (2/2)</a:t>
            </a:r>
            <a:endParaRPr lang="en-US" sz="2800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35E25-71AF-B58E-1C90-37D4E783AAB3}"/>
              </a:ext>
            </a:extLst>
          </p:cNvPr>
          <p:cNvSpPr txBox="1"/>
          <p:nvPr/>
        </p:nvSpPr>
        <p:spPr>
          <a:xfrm>
            <a:off x="469555" y="1272966"/>
            <a:ext cx="2193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noProof="0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F4719-4A30-9D88-86C2-0AE1EA1F12B9}"/>
              </a:ext>
            </a:extLst>
          </p:cNvPr>
          <p:cNvSpPr txBox="1"/>
          <p:nvPr/>
        </p:nvSpPr>
        <p:spPr>
          <a:xfrm>
            <a:off x="2755556" y="2072670"/>
            <a:ext cx="219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noProof="0" dirty="0">
                <a:solidFill>
                  <a:srgbClr val="002060"/>
                </a:solidFill>
              </a:rPr>
              <a:t>P1</a:t>
            </a:r>
          </a:p>
          <a:p>
            <a:r>
              <a:rPr lang="en-US" sz="2400" i="1" noProof="0" dirty="0">
                <a:solidFill>
                  <a:srgbClr val="002060"/>
                </a:solidFill>
              </a:rPr>
              <a:t>y := x + 1;</a:t>
            </a:r>
          </a:p>
          <a:p>
            <a:r>
              <a:rPr lang="en-US" sz="2400" i="1" dirty="0">
                <a:solidFill>
                  <a:srgbClr val="002060"/>
                </a:solidFill>
              </a:rPr>
              <a:t>z := y + 1; </a:t>
            </a:r>
            <a:endParaRPr lang="en-US" sz="2400" i="1" noProof="0" dirty="0">
              <a:solidFill>
                <a:srgbClr val="002060"/>
              </a:solidFill>
            </a:endParaRPr>
          </a:p>
          <a:p>
            <a:endParaRPr lang="en-US" sz="2400" i="1" noProof="0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44DFCB-44F5-76A0-F45F-D4925D1330BD}"/>
              </a:ext>
            </a:extLst>
          </p:cNvPr>
          <p:cNvSpPr txBox="1"/>
          <p:nvPr/>
        </p:nvSpPr>
        <p:spPr>
          <a:xfrm>
            <a:off x="4572000" y="2072670"/>
            <a:ext cx="219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noProof="0" dirty="0">
                <a:solidFill>
                  <a:srgbClr val="002060"/>
                </a:solidFill>
              </a:rPr>
              <a:t>P2</a:t>
            </a:r>
          </a:p>
          <a:p>
            <a:r>
              <a:rPr lang="en-US" sz="2400" i="1" noProof="0" dirty="0">
                <a:solidFill>
                  <a:srgbClr val="002060"/>
                </a:solidFill>
              </a:rPr>
              <a:t>z := x + 2;</a:t>
            </a:r>
          </a:p>
          <a:p>
            <a:r>
              <a:rPr lang="en-US" sz="2400" i="1" dirty="0">
                <a:solidFill>
                  <a:srgbClr val="002060"/>
                </a:solidFill>
              </a:rPr>
              <a:t>y := z - 1; </a:t>
            </a:r>
            <a:endParaRPr lang="en-US" sz="2400" i="1" noProof="0" dirty="0">
              <a:solidFill>
                <a:srgbClr val="002060"/>
              </a:solidFill>
            </a:endParaRPr>
          </a:p>
          <a:p>
            <a:endParaRPr lang="en-US" sz="2400" i="1" noProof="0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D3B06-90BA-7A6F-F13F-E4D33F69DD64}"/>
              </a:ext>
            </a:extLst>
          </p:cNvPr>
          <p:cNvSpPr txBox="1"/>
          <p:nvPr/>
        </p:nvSpPr>
        <p:spPr>
          <a:xfrm>
            <a:off x="1433384" y="3882993"/>
            <a:ext cx="627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02060"/>
                </a:solidFill>
              </a:rPr>
              <a:t>Φ</a:t>
            </a:r>
            <a:r>
              <a:rPr lang="pt-PT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≜</a:t>
            </a:r>
            <a:r>
              <a:rPr lang="pt-PT" sz="2400" dirty="0">
                <a:solidFill>
                  <a:srgbClr val="002060"/>
                </a:solidFill>
              </a:rPr>
              <a:t> P1.x = P2.x </a:t>
            </a:r>
          </a:p>
          <a:p>
            <a:r>
              <a:rPr lang="el-GR" sz="2400" dirty="0">
                <a:solidFill>
                  <a:srgbClr val="002060"/>
                </a:solidFill>
              </a:rPr>
              <a:t>Ψ</a:t>
            </a:r>
            <a:r>
              <a:rPr lang="pt-PT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≜</a:t>
            </a:r>
            <a:r>
              <a:rPr lang="pt-PT" sz="2400" dirty="0">
                <a:solidFill>
                  <a:srgbClr val="002060"/>
                </a:solidFill>
              </a:rPr>
              <a:t> P1.x = P2.x </a:t>
            </a:r>
            <a:r>
              <a:rPr lang="en-US" sz="2400" dirty="0">
                <a:solidFill>
                  <a:srgbClr val="002060"/>
                </a:solidFill>
              </a:rPr>
              <a:t>∧ </a:t>
            </a:r>
            <a:r>
              <a:rPr lang="pt-PT" sz="2400" dirty="0">
                <a:solidFill>
                  <a:srgbClr val="002060"/>
                </a:solidFill>
              </a:rPr>
              <a:t>P1.y = P2.y </a:t>
            </a:r>
            <a:r>
              <a:rPr lang="en-US" sz="2400" dirty="0">
                <a:solidFill>
                  <a:srgbClr val="002060"/>
                </a:solidFill>
              </a:rPr>
              <a:t>∧ </a:t>
            </a:r>
            <a:r>
              <a:rPr lang="pt-PT" sz="2400" dirty="0">
                <a:solidFill>
                  <a:srgbClr val="002060"/>
                </a:solidFill>
              </a:rPr>
              <a:t>P1.z = P2.z 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AEF7FC6-A282-CC28-EEC0-C9180C4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OCaml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C460-8768-4812-5AF4-EF2037D27808}"/>
              </a:ext>
            </a:extLst>
          </p:cNvPr>
          <p:cNvSpPr txBox="1"/>
          <p:nvPr/>
        </p:nvSpPr>
        <p:spPr>
          <a:xfrm>
            <a:off x="469556" y="1609536"/>
            <a:ext cx="51321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2060"/>
                </a:solidFill>
              </a:rPr>
              <a:t>Multi-paradigm, interpreted or compiled, strongly and statically typed with 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Used in: Meta, Microsoft, Bloomberg, Docker, Coq…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C040B-C006-E980-511D-62DEEFA598D2}"/>
              </a:ext>
            </a:extLst>
          </p:cNvPr>
          <p:cNvSpPr txBox="1"/>
          <p:nvPr/>
        </p:nvSpPr>
        <p:spPr>
          <a:xfrm>
            <a:off x="469556" y="3714842"/>
            <a:ext cx="439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let rec </a:t>
            </a:r>
            <a:r>
              <a:rPr lang="en-US" sz="2200" dirty="0" err="1">
                <a:solidFill>
                  <a:srgbClr val="002060"/>
                </a:solidFill>
              </a:rPr>
              <a:t>gcd</a:t>
            </a:r>
            <a:r>
              <a:rPr lang="en-US" sz="2200" dirty="0">
                <a:solidFill>
                  <a:srgbClr val="002060"/>
                </a:solidFill>
              </a:rPr>
              <a:t> (a: int) (</a:t>
            </a:r>
            <a:r>
              <a:rPr lang="en-US" sz="2200" dirty="0" err="1">
                <a:solidFill>
                  <a:srgbClr val="002060"/>
                </a:solidFill>
              </a:rPr>
              <a:t>b:int</a:t>
            </a:r>
            <a:r>
              <a:rPr lang="en-US" sz="2200" dirty="0">
                <a:solidFill>
                  <a:srgbClr val="002060"/>
                </a:solidFill>
              </a:rPr>
              <a:t>) : int =</a:t>
            </a:r>
          </a:p>
          <a:p>
            <a:r>
              <a:rPr lang="en-US" sz="2200" dirty="0">
                <a:solidFill>
                  <a:srgbClr val="002060"/>
                </a:solidFill>
              </a:rPr>
              <a:t>   if b = 0 then a</a:t>
            </a:r>
          </a:p>
          <a:p>
            <a:r>
              <a:rPr lang="en-US" sz="2200" dirty="0">
                <a:solidFill>
                  <a:srgbClr val="002060"/>
                </a:solidFill>
              </a:rPr>
              <a:t>   else </a:t>
            </a:r>
            <a:r>
              <a:rPr lang="en-US" sz="2200" dirty="0" err="1">
                <a:solidFill>
                  <a:srgbClr val="002060"/>
                </a:solidFill>
              </a:rPr>
              <a:t>gcd</a:t>
            </a:r>
            <a:r>
              <a:rPr lang="en-US" sz="2200" dirty="0">
                <a:solidFill>
                  <a:srgbClr val="002060"/>
                </a:solidFill>
              </a:rPr>
              <a:t> b (mod a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10D09-5AEC-1BD8-E438-96931AD9F734}"/>
              </a:ext>
            </a:extLst>
          </p:cNvPr>
          <p:cNvSpPr txBox="1"/>
          <p:nvPr/>
        </p:nvSpPr>
        <p:spPr>
          <a:xfrm>
            <a:off x="5898293" y="2023947"/>
            <a:ext cx="3245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let </a:t>
            </a:r>
            <a:r>
              <a:rPr lang="en-US" sz="2200" dirty="0" err="1">
                <a:solidFill>
                  <a:srgbClr val="002060"/>
                </a:solidFill>
              </a:rPr>
              <a:t>gcd_iter</a:t>
            </a:r>
            <a:r>
              <a:rPr lang="en-US" sz="2200" dirty="0">
                <a:solidFill>
                  <a:srgbClr val="002060"/>
                </a:solidFill>
              </a:rPr>
              <a:t> (a0: int)      (b0: int) : int =   </a:t>
            </a:r>
          </a:p>
          <a:p>
            <a:r>
              <a:rPr lang="en-US" sz="2200" dirty="0">
                <a:solidFill>
                  <a:srgbClr val="002060"/>
                </a:solidFill>
              </a:rPr>
              <a:t>      let b = ref b0 in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let a = ref a0 in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while !b &lt;&gt; 0 do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    let </a:t>
            </a:r>
            <a:r>
              <a:rPr lang="en-US" sz="2200" dirty="0" err="1">
                <a:solidFill>
                  <a:srgbClr val="002060"/>
                </a:solidFill>
              </a:rPr>
              <a:t>tmp</a:t>
            </a:r>
            <a:r>
              <a:rPr lang="en-US" sz="2200" dirty="0">
                <a:solidFill>
                  <a:srgbClr val="002060"/>
                </a:solidFill>
              </a:rPr>
              <a:t> = !a in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    a := !b;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    b := </a:t>
            </a:r>
            <a:r>
              <a:rPr lang="en-US" sz="2200" dirty="0" err="1">
                <a:solidFill>
                  <a:srgbClr val="002060"/>
                </a:solidFill>
              </a:rPr>
              <a:t>tmp</a:t>
            </a:r>
            <a:r>
              <a:rPr lang="en-US" sz="2200" dirty="0">
                <a:solidFill>
                  <a:srgbClr val="002060"/>
                </a:solidFill>
              </a:rPr>
              <a:t> mod !b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done;</a:t>
            </a:r>
          </a:p>
          <a:p>
            <a:r>
              <a:rPr lang="en-US" sz="2200" dirty="0">
                <a:solidFill>
                  <a:srgbClr val="002060"/>
                </a:solidFill>
              </a:rPr>
              <a:t>      !a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3CD8C-EBA8-4863-BA1A-160F3A9C0CE3}"/>
              </a:ext>
            </a:extLst>
          </p:cNvPr>
          <p:cNvSpPr txBox="1"/>
          <p:nvPr/>
        </p:nvSpPr>
        <p:spPr>
          <a:xfrm>
            <a:off x="6639696" y="1394092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dirty="0" err="1">
                <a:solidFill>
                  <a:srgbClr val="002060"/>
                </a:solidFill>
              </a:rPr>
              <a:t>Imperative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2401-A1C1-359C-C546-091985F0A347}"/>
              </a:ext>
            </a:extLst>
          </p:cNvPr>
          <p:cNvSpPr txBox="1"/>
          <p:nvPr/>
        </p:nvSpPr>
        <p:spPr>
          <a:xfrm>
            <a:off x="1396312" y="4927596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dirty="0" err="1">
                <a:solidFill>
                  <a:srgbClr val="002060"/>
                </a:solidFill>
              </a:rPr>
              <a:t>Functional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9AD30C-DB5E-2DFA-F5B7-F95F0D78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Why3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8234B-8853-1DF1-F048-BFB6D3B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67B2-AF0C-816F-9EDC-164D968E96C3}"/>
              </a:ext>
            </a:extLst>
          </p:cNvPr>
          <p:cNvSpPr txBox="1"/>
          <p:nvPr/>
        </p:nvSpPr>
        <p:spPr>
          <a:xfrm>
            <a:off x="469556" y="1857106"/>
            <a:ext cx="7710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Open source deductive verification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2060"/>
                </a:solidFill>
              </a:rPr>
              <a:t>Establishes the bridge </a:t>
            </a:r>
            <a:r>
              <a:rPr lang="en-US" sz="2400" dirty="0">
                <a:solidFill>
                  <a:srgbClr val="002060"/>
                </a:solidFill>
              </a:rPr>
              <a:t>between the programmer and different types of theorem provers: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SMT solvers (Z3, cvc5, Alt-Ergo…)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Interactive proof assistants (Coq, Isabelle…)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TPTP provers</a:t>
            </a:r>
          </a:p>
          <a:p>
            <a:endParaRPr lang="en-US" sz="2200" noProof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GOSPEL (1/2)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24ABA-31BB-719D-DEBF-ACDE275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3DD99-F8E6-4314-CA0C-0FDCCDFDA6AB}"/>
              </a:ext>
            </a:extLst>
          </p:cNvPr>
          <p:cNvSpPr txBox="1"/>
          <p:nvPr/>
        </p:nvSpPr>
        <p:spPr>
          <a:xfrm>
            <a:off x="469557" y="1914771"/>
            <a:ext cx="686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Generic </a:t>
            </a:r>
            <a:r>
              <a:rPr lang="en-US" sz="2400" dirty="0" err="1">
                <a:solidFill>
                  <a:srgbClr val="002060"/>
                </a:solidFill>
              </a:rPr>
              <a:t>Ocaml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SPEcification</a:t>
            </a:r>
            <a:r>
              <a:rPr lang="en-US" sz="2400" dirty="0">
                <a:solidFill>
                  <a:srgbClr val="002060"/>
                </a:solidFill>
              </a:rPr>
              <a:t>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Specification language for OCaml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Allows program correctness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Created to significantly improve conciseness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ABA0D-E7B8-D37A-9CAA-85B443DC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BFAD8-DE2F-306C-E460-00FC8DAEF77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GOSPEL (2/2)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6C1B1-D7BF-5CD7-9CB6-125F0CD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2751A-C2A3-F300-EF75-02B8F62BD904}"/>
              </a:ext>
            </a:extLst>
          </p:cNvPr>
          <p:cNvSpPr txBox="1"/>
          <p:nvPr/>
        </p:nvSpPr>
        <p:spPr>
          <a:xfrm>
            <a:off x="804733" y="2170144"/>
            <a:ext cx="771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rgbClr val="002060"/>
                </a:solidFill>
              </a:rPr>
              <a:t>METER CODIGO AQUI!!!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9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Cameleer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C82B-2F77-7A79-7DDA-1242235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State of the Art</a:t>
            </a:r>
            <a:endParaRPr lang="en-US" sz="4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1438E-8A6B-6697-DA47-26A5866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Self-composition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2F2B1-B8DC-7E54-228C-BF7A0E9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Cross-products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EBFA2-5D5A-6C82-B9B9-F3B1DAC2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Product Programs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DCCA8-A512-AF89-8E53-0E47BD0D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Presentation Structure</a:t>
            </a:r>
            <a:endParaRPr lang="en-US" sz="48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381D-06C1-EC60-F50A-82AED36C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BF774-DAF6-04AA-B846-88FEF29D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911FF-7AF3-1FFC-DC78-37B8865008FC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Program Equivalence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7013F-A6E4-D132-5129-7FE41645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Preliminary Results</a:t>
            </a:r>
            <a:endParaRPr lang="en-US" sz="4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4028F-0FBD-78C7-E826-C6832D42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Simple Equivalence Proof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D9266-7A53-3653-0A3D-9BF387A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Equivalence Proof using Product Programs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90DA9-F599-59FB-0135-024CFF9C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Work Plan</a:t>
            </a:r>
            <a:endParaRPr lang="en-US" sz="4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BE622-DA9D-6404-5ADC-95292C97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solidFill>
                  <a:srgbClr val="002060"/>
                </a:solidFill>
              </a:rPr>
              <a:t>Work Plan</a:t>
            </a:r>
            <a:endParaRPr lang="en-US" sz="28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noProof="0" dirty="0"/>
              <a:t>Preliminary</a:t>
            </a:r>
          </a:p>
          <a:p>
            <a:pPr algn="r"/>
            <a:r>
              <a:rPr lang="en-US" sz="1400" noProof="0" dirty="0"/>
              <a:t>Collection of case studies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First-order product programs</a:t>
            </a:r>
          </a:p>
          <a:p>
            <a:pPr algn="r"/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Extension to higher-order </a:t>
            </a:r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Dissertation</a:t>
            </a:r>
          </a:p>
          <a:p>
            <a:pPr algn="r"/>
            <a:r>
              <a:rPr lang="en-US" sz="1400" noProof="0" dirty="0"/>
              <a:t>Writing</a:t>
            </a:r>
          </a:p>
          <a:p>
            <a:pPr algn="r"/>
            <a:endParaRPr lang="en-US" sz="1600" noProof="0" dirty="0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EE43D-0441-A2DA-4517-2B20BDB5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7C4C8-0CD9-8191-9421-16F942AE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0D01-6C64-2ED0-409B-F4E3F7518008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Introduction</a:t>
            </a:r>
            <a:endParaRPr lang="en-US" sz="4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17B46-9576-9F39-6D43-F7A53EE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Motivation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C5142-BA81-5C9F-7A50-17190D05BD78}"/>
              </a:ext>
            </a:extLst>
          </p:cNvPr>
          <p:cNvSpPr txBox="1"/>
          <p:nvPr/>
        </p:nvSpPr>
        <p:spPr>
          <a:xfrm>
            <a:off x="469556" y="1888004"/>
            <a:ext cx="3566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Annoying bugs in games 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Errors in food delivery apps</a:t>
            </a:r>
          </a:p>
          <a:p>
            <a:pPr algn="r"/>
            <a:endParaRPr lang="en-US" sz="2000" noProof="0" dirty="0">
              <a:solidFill>
                <a:srgbClr val="002060"/>
              </a:solidFill>
            </a:endParaRP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Therac-25 radiation overdoses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Boeing 737 Max crashes</a:t>
            </a:r>
          </a:p>
          <a:p>
            <a:pPr algn="r"/>
            <a:r>
              <a:rPr lang="en-US" sz="2000" noProof="0" dirty="0">
                <a:solidFill>
                  <a:srgbClr val="002060"/>
                </a:solidFill>
              </a:rPr>
              <a:t>CrowdStrike outage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F95A25-FC4D-6497-E417-EAEA1231D68E}"/>
              </a:ext>
            </a:extLst>
          </p:cNvPr>
          <p:cNvSpPr/>
          <p:nvPr/>
        </p:nvSpPr>
        <p:spPr>
          <a:xfrm>
            <a:off x="4036541" y="1890585"/>
            <a:ext cx="527222" cy="19389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6807-4AAE-CF7E-FCCB-BDC358BFDD9F}"/>
              </a:ext>
            </a:extLst>
          </p:cNvPr>
          <p:cNvSpPr txBox="1"/>
          <p:nvPr/>
        </p:nvSpPr>
        <p:spPr>
          <a:xfrm>
            <a:off x="4563763" y="2510983"/>
            <a:ext cx="272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>
                <a:solidFill>
                  <a:srgbClr val="FF0000"/>
                </a:solidFill>
              </a:rPr>
              <a:t>Avoidable!</a:t>
            </a:r>
          </a:p>
          <a:p>
            <a:pPr algn="ctr"/>
            <a:r>
              <a:rPr lang="en-US" sz="2000" noProof="0" dirty="0">
                <a:solidFill>
                  <a:srgbClr val="002060"/>
                </a:solidFill>
              </a:rPr>
              <a:t>What is the most reliable way?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179EA-D3E2-2F79-938E-BA6657302E66}"/>
              </a:ext>
            </a:extLst>
          </p:cNvPr>
          <p:cNvCxnSpPr>
            <a:stCxn id="6" idx="2"/>
          </p:cNvCxnSpPr>
          <p:nvPr/>
        </p:nvCxnSpPr>
        <p:spPr>
          <a:xfrm>
            <a:off x="5925066" y="361897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B29F-D46C-59DE-1777-2B8DB938FA1F}"/>
              </a:ext>
            </a:extLst>
          </p:cNvPr>
          <p:cNvSpPr txBox="1"/>
          <p:nvPr/>
        </p:nvSpPr>
        <p:spPr>
          <a:xfrm>
            <a:off x="4188941" y="4239377"/>
            <a:ext cx="34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noProof="0" dirty="0">
                <a:solidFill>
                  <a:srgbClr val="002060"/>
                </a:solidFill>
              </a:rPr>
              <a:t>Deductive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622D3-7468-9FE5-A9F2-5AF134E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Problem Definition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1531F-114E-2737-E66A-DAC48AF0F279}"/>
              </a:ext>
            </a:extLst>
          </p:cNvPr>
          <p:cNvSpPr txBox="1"/>
          <p:nvPr/>
        </p:nvSpPr>
        <p:spPr>
          <a:xfrm>
            <a:off x="1357184" y="2549093"/>
            <a:ext cx="64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noProof="0" dirty="0">
                <a:solidFill>
                  <a:srgbClr val="002060"/>
                </a:solidFill>
              </a:rPr>
              <a:t>Can we automatically prove that two programs P1 and P2 are correct and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E083-10D5-D7CC-79B8-67AFA013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Goals and Expected Contributions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F7B4-8D5C-C811-68C8-F77BCEF4A885}"/>
              </a:ext>
            </a:extLst>
          </p:cNvPr>
          <p:cNvSpPr txBox="1"/>
          <p:nvPr/>
        </p:nvSpPr>
        <p:spPr>
          <a:xfrm>
            <a:off x="469557" y="2400812"/>
            <a:ext cx="61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2060"/>
                </a:solidFill>
              </a:rPr>
              <a:t>Product programs in OCaml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2060"/>
                </a:solidFill>
              </a:rPr>
              <a:t>Facilitate the proof of the hardest program by using the proof of the simplest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CB5A-A900-3B1E-4E5D-321B1ACB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Background</a:t>
            </a:r>
            <a:endParaRPr lang="en-US" sz="4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B8A9E-88E4-C7B2-12DF-6CD676C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Hoare Logic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9EFAC-5AD1-86F5-677E-66941FBADA4B}"/>
              </a:ext>
            </a:extLst>
          </p:cNvPr>
          <p:cNvSpPr txBox="1"/>
          <p:nvPr/>
        </p:nvSpPr>
        <p:spPr>
          <a:xfrm>
            <a:off x="469556" y="1732855"/>
            <a:ext cx="73316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2060"/>
                </a:solidFill>
              </a:rPr>
              <a:t>Fundamental in deductive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2060"/>
                </a:solidFill>
              </a:rPr>
              <a:t>Allows reasoning about the correctness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2060"/>
                </a:solidFill>
              </a:rPr>
              <a:t>If the pre-condition holds and the program terminates, then the post-condition also holds after the execution 							   (</a:t>
            </a:r>
            <a:r>
              <a:rPr lang="en-US" sz="2200" b="1" noProof="0" dirty="0">
                <a:solidFill>
                  <a:srgbClr val="002060"/>
                </a:solidFill>
              </a:rPr>
              <a:t>Hoare triple</a:t>
            </a:r>
            <a:r>
              <a:rPr lang="en-US" sz="2200" noProof="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A841-D3CB-5840-1A33-50BD87384557}"/>
              </a:ext>
            </a:extLst>
          </p:cNvPr>
          <p:cNvSpPr txBox="1"/>
          <p:nvPr/>
        </p:nvSpPr>
        <p:spPr>
          <a:xfrm>
            <a:off x="3478426" y="3722361"/>
            <a:ext cx="176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solidFill>
                  <a:srgbClr val="002060"/>
                </a:solidFill>
              </a:rPr>
              <a:t>{P} </a:t>
            </a:r>
            <a:r>
              <a:rPr lang="en-US" sz="2800" b="1" noProof="0" dirty="0">
                <a:solidFill>
                  <a:srgbClr val="002060"/>
                </a:solidFill>
              </a:rPr>
              <a:t>S</a:t>
            </a:r>
            <a:r>
              <a:rPr lang="en-US" sz="2800" noProof="0" dirty="0">
                <a:solidFill>
                  <a:srgbClr val="002060"/>
                </a:solidFill>
              </a:rPr>
              <a:t> {Q}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2763-10D7-0251-2C38-30156B9E37BB}"/>
              </a:ext>
            </a:extLst>
          </p:cNvPr>
          <p:cNvSpPr txBox="1"/>
          <p:nvPr/>
        </p:nvSpPr>
        <p:spPr>
          <a:xfrm>
            <a:off x="1037963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rgbClr val="002060"/>
                </a:solidFill>
              </a:rPr>
              <a:t>Pre-condition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A02B5-6BD5-B9CF-DDDB-FD3B7D0B2DBD}"/>
              </a:ext>
            </a:extLst>
          </p:cNvPr>
          <p:cNvSpPr txBox="1"/>
          <p:nvPr/>
        </p:nvSpPr>
        <p:spPr>
          <a:xfrm>
            <a:off x="3253944" y="4693167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>
                <a:solidFill>
                  <a:srgbClr val="002060"/>
                </a:solidFill>
              </a:rPr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512DF-E1CF-D5DE-267A-2EFBC9121C49}"/>
              </a:ext>
            </a:extLst>
          </p:cNvPr>
          <p:cNvSpPr txBox="1"/>
          <p:nvPr/>
        </p:nvSpPr>
        <p:spPr>
          <a:xfrm>
            <a:off x="5469925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>
                <a:solidFill>
                  <a:srgbClr val="002060"/>
                </a:solidFill>
              </a:rPr>
              <a:t>Post-condition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47F5A-D5B6-428D-588E-0895770C7C47}"/>
              </a:ext>
            </a:extLst>
          </p:cNvPr>
          <p:cNvCxnSpPr>
            <a:cxnSpLocks/>
          </p:cNvCxnSpPr>
          <p:nvPr/>
        </p:nvCxnSpPr>
        <p:spPr>
          <a:xfrm flipH="1">
            <a:off x="3122141" y="4242487"/>
            <a:ext cx="724930" cy="44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65A080-C42C-D3A7-ED94-17B98DFD13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61935" y="4245581"/>
            <a:ext cx="0" cy="447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61681-FFCC-BA08-3836-472C8CEA6473}"/>
              </a:ext>
            </a:extLst>
          </p:cNvPr>
          <p:cNvCxnSpPr/>
          <p:nvPr/>
        </p:nvCxnSpPr>
        <p:spPr>
          <a:xfrm>
            <a:off x="4860325" y="4244034"/>
            <a:ext cx="609600" cy="44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2C5BD96-C82C-30DB-0133-9CE0888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EB817-9A4A-A752-45FE-802F77F34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7992F-728A-EB95-C874-674DAC1DDB6D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Relational Hoare Logic (1/2)</a:t>
            </a:r>
            <a:endParaRPr lang="en-US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AC42F-A972-CB6F-292C-4DF37B2315E7}"/>
              </a:ext>
            </a:extLst>
          </p:cNvPr>
          <p:cNvSpPr txBox="1"/>
          <p:nvPr/>
        </p:nvSpPr>
        <p:spPr>
          <a:xfrm>
            <a:off x="469556" y="1774728"/>
            <a:ext cx="77106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Extension of</a:t>
            </a:r>
            <a:r>
              <a:rPr lang="en-US" sz="2200" noProof="0" dirty="0">
                <a:solidFill>
                  <a:srgbClr val="002060"/>
                </a:solidFill>
              </a:rPr>
              <a:t> Hoare Logic to reason about two different programs or different runs of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Much better to establish that two programs are equivalent or not </a:t>
            </a:r>
            <a:endParaRPr lang="en-US" sz="2200" noProof="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If both P1 and P2 respect the pre-condition, either they both terminate respecting the post-condition or neither does                             </a:t>
            </a:r>
            <a:r>
              <a:rPr lang="en-US" sz="2200" dirty="0">
                <a:solidFill>
                  <a:srgbClr val="ACCFEE"/>
                </a:solidFill>
              </a:rPr>
              <a:t>.</a:t>
            </a:r>
            <a:r>
              <a:rPr lang="en-US" sz="2200" dirty="0">
                <a:solidFill>
                  <a:srgbClr val="002060"/>
                </a:solidFill>
              </a:rPr>
              <a:t>                                          (</a:t>
            </a:r>
            <a:r>
              <a:rPr lang="en-US" sz="2200" b="1" dirty="0">
                <a:solidFill>
                  <a:srgbClr val="002060"/>
                </a:solidFill>
              </a:rPr>
              <a:t>Hoare quadruple</a:t>
            </a:r>
            <a:r>
              <a:rPr lang="en-US" sz="2200" dirty="0">
                <a:solidFill>
                  <a:srgbClr val="002060"/>
                </a:solidFill>
              </a:rPr>
              <a:t>)</a:t>
            </a:r>
            <a:endParaRPr lang="en-US" sz="2200" noProof="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2A12-4DCA-63E4-21CB-5676DB55634C}"/>
              </a:ext>
            </a:extLst>
          </p:cNvPr>
          <p:cNvSpPr txBox="1"/>
          <p:nvPr/>
        </p:nvSpPr>
        <p:spPr>
          <a:xfrm>
            <a:off x="3179806" y="4432861"/>
            <a:ext cx="278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solidFill>
                  <a:srgbClr val="002060"/>
                </a:solidFill>
              </a:rPr>
              <a:t>{</a:t>
            </a:r>
            <a:r>
              <a:rPr lang="el-GR" sz="2800" dirty="0">
                <a:solidFill>
                  <a:srgbClr val="002060"/>
                </a:solidFill>
              </a:rPr>
              <a:t>Φ</a:t>
            </a:r>
            <a:r>
              <a:rPr lang="en-US" sz="2800" noProof="0" dirty="0">
                <a:solidFill>
                  <a:srgbClr val="002060"/>
                </a:solidFill>
              </a:rPr>
              <a:t>} </a:t>
            </a:r>
            <a:r>
              <a:rPr lang="en-US" sz="2800" i="1" noProof="0" dirty="0">
                <a:solidFill>
                  <a:srgbClr val="002060"/>
                </a:solidFill>
              </a:rPr>
              <a:t>P1</a:t>
            </a:r>
            <a:r>
              <a:rPr lang="en-US" sz="2800" noProof="0" dirty="0">
                <a:solidFill>
                  <a:srgbClr val="002060"/>
                </a:solidFill>
              </a:rPr>
              <a:t> ~ </a:t>
            </a:r>
            <a:r>
              <a:rPr lang="en-US" sz="2800" i="1" noProof="0" dirty="0">
                <a:solidFill>
                  <a:srgbClr val="002060"/>
                </a:solidFill>
              </a:rPr>
              <a:t>P2</a:t>
            </a:r>
            <a:r>
              <a:rPr lang="en-US" sz="2800" noProof="0" dirty="0">
                <a:solidFill>
                  <a:srgbClr val="002060"/>
                </a:solidFill>
              </a:rPr>
              <a:t>  {</a:t>
            </a:r>
            <a:r>
              <a:rPr lang="el-GR" sz="2800" dirty="0">
                <a:solidFill>
                  <a:srgbClr val="002060"/>
                </a:solidFill>
              </a:rPr>
              <a:t>Ψ</a:t>
            </a:r>
            <a:r>
              <a:rPr lang="en-US" sz="2800" noProof="0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57913-406A-1190-228C-D3DE24D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554</Words>
  <Application>Microsoft Office PowerPoint</Application>
  <PresentationFormat>On-screen Show (16:10)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22</cp:revision>
  <dcterms:created xsi:type="dcterms:W3CDTF">2025-02-13T13:42:37Z</dcterms:created>
  <dcterms:modified xsi:type="dcterms:W3CDTF">2025-02-15T00:29:33Z</dcterms:modified>
</cp:coreProperties>
</file>